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72" r:id="rId13"/>
    <p:sldId id="275" r:id="rId14"/>
    <p:sldId id="257" r:id="rId15"/>
    <p:sldId id="258" r:id="rId16"/>
    <p:sldId id="259" r:id="rId17"/>
    <p:sldId id="26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609600"/>
            <a:ext cx="8915400" cy="5205984"/>
          </a:xfrm>
        </p:spPr>
        <p:txBody>
          <a:bodyPr>
            <a:normAutofit/>
          </a:bodyPr>
          <a:lstStyle/>
          <a:p>
            <a:r>
              <a:rPr lang="en-US" dirty="0" smtClean="0"/>
              <a:t>Numerical Computing </a:t>
            </a:r>
            <a:br>
              <a:rPr lang="en-US" dirty="0" smtClean="0"/>
            </a:br>
            <a:r>
              <a:rPr lang="en-US" dirty="0" smtClean="0"/>
              <a:t>Faculty: Adnan </a:t>
            </a:r>
            <a:r>
              <a:rPr lang="en-US" dirty="0"/>
              <a:t>Ullah Khan</a:t>
            </a:r>
            <a:br>
              <a:rPr lang="en-US" dirty="0"/>
            </a:br>
            <a:r>
              <a:rPr lang="en-US" dirty="0" smtClean="0"/>
              <a:t>College of Computing &amp; Information Science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Lecture :</a:t>
            </a:r>
            <a:r>
              <a:rPr lang="en-US" smtClean="0"/>
              <a:t>01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971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670719"/>
              </p:ext>
            </p:extLst>
          </p:nvPr>
        </p:nvGraphicFramePr>
        <p:xfrm>
          <a:off x="2589213" y="182880"/>
          <a:ext cx="8915400" cy="668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035"/>
                <a:gridCol w="76153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Lecturer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 Differentiation</a:t>
                      </a:r>
                    </a:p>
                    <a:p>
                      <a:pPr marL="400050" indent="-400050">
                        <a:buAutoNum type="romanLcParenR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forward-difference formula</a:t>
                      </a:r>
                    </a:p>
                    <a:p>
                      <a:pPr marL="400050" indent="-400050">
                        <a:buAutoNum type="romanLcParenR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backward-difference formula</a:t>
                      </a:r>
                    </a:p>
                    <a:p>
                      <a:pPr marL="400050" indent="-400050">
                        <a:buAutoNum type="romanLcParenR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Three-Point Formulas</a:t>
                      </a:r>
                    </a:p>
                    <a:p>
                      <a:pPr marL="400050" indent="-400050">
                        <a:buAutoNum type="romanLcParenR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five-Point Formulas</a:t>
                      </a:r>
                    </a:p>
                    <a:p>
                      <a:pPr marL="400050" indent="-400050">
                        <a:buAutoNum type="romanLcParenR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Second Derivative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Implementation on computer </a:t>
                      </a:r>
                      <a:r>
                        <a:rPr lang="en-US" baseline="0" dirty="0" smtClean="0"/>
                        <a:t>(Java/</a:t>
                      </a:r>
                      <a:r>
                        <a:rPr lang="en-US" baseline="0" dirty="0" err="1" smtClean="0"/>
                        <a:t>Mathlab</a:t>
                      </a:r>
                      <a:r>
                        <a:rPr lang="en-US" baseline="0" dirty="0" smtClean="0"/>
                        <a:t>/Excel)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 Integration</a:t>
                      </a:r>
                    </a:p>
                    <a:p>
                      <a:pPr marL="400050" indent="-400050">
                        <a:buAutoNum type="romanLcParenR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numerical quadrature</a:t>
                      </a:r>
                    </a:p>
                    <a:p>
                      <a:pPr marL="400050" indent="-400050">
                        <a:buAutoNum type="romanLcParenR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Trapezoidal Rule</a:t>
                      </a:r>
                    </a:p>
                    <a:p>
                      <a:pPr marL="400050" indent="-400050">
                        <a:buAutoNum type="romanLcParenR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Simpson’s Rule</a:t>
                      </a:r>
                    </a:p>
                    <a:p>
                      <a:pPr marL="400050" marR="0" indent="-4000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LcParenR"/>
                        <a:tabLst/>
                        <a:defRPr/>
                      </a:pPr>
                      <a:r>
                        <a:rPr lang="en-US" dirty="0" smtClean="0"/>
                        <a:t>Implementation on computer </a:t>
                      </a:r>
                      <a:r>
                        <a:rPr lang="en-US" baseline="0" dirty="0" smtClean="0"/>
                        <a:t>(Java/</a:t>
                      </a:r>
                      <a:r>
                        <a:rPr lang="en-US" baseline="0" dirty="0" err="1" smtClean="0"/>
                        <a:t>Mathlab</a:t>
                      </a:r>
                      <a:r>
                        <a:rPr lang="en-US" baseline="0" dirty="0" smtClean="0"/>
                        <a:t>/Excel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0050" indent="-400050">
                        <a:buAutoNum type="romanLcParenR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Simpson’s Three-Eighths rule</a:t>
                      </a:r>
                    </a:p>
                    <a:p>
                      <a:pPr marL="400050" indent="-400050">
                        <a:buAutoNum type="romanLcParenR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Composite Numerical Integration</a:t>
                      </a:r>
                    </a:p>
                    <a:p>
                      <a:pPr marL="400050" marR="0" indent="-4000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romanLcParenR"/>
                        <a:tabLst/>
                        <a:defRPr/>
                      </a:pPr>
                      <a:r>
                        <a:rPr lang="en-US" dirty="0" smtClean="0"/>
                        <a:t>Implementation on computer </a:t>
                      </a:r>
                      <a:r>
                        <a:rPr lang="en-US" baseline="0" dirty="0" smtClean="0"/>
                        <a:t>(Java/</a:t>
                      </a:r>
                      <a:r>
                        <a:rPr lang="en-US" baseline="0" dirty="0" err="1" smtClean="0"/>
                        <a:t>Mathlab</a:t>
                      </a:r>
                      <a:r>
                        <a:rPr lang="en-US" baseline="0" dirty="0" smtClean="0"/>
                        <a:t>/Excel)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)Romberg Integration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ii)Gaussian Quadrature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iii)Implementation on computer </a:t>
                      </a:r>
                      <a:r>
                        <a:rPr lang="en-US" baseline="0" dirty="0" smtClean="0"/>
                        <a:t>(Java/</a:t>
                      </a:r>
                      <a:r>
                        <a:rPr lang="en-US" baseline="0" dirty="0" err="1" smtClean="0"/>
                        <a:t>Mathlab</a:t>
                      </a:r>
                      <a:r>
                        <a:rPr lang="en-US" baseline="0" dirty="0" smtClean="0"/>
                        <a:t>/Excel)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)Romberg Integration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ii)Gaussian Quadrature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iii)Implementation on computer </a:t>
                      </a:r>
                      <a:r>
                        <a:rPr lang="en-US" baseline="0" dirty="0" smtClean="0"/>
                        <a:t>(Java/</a:t>
                      </a:r>
                      <a:r>
                        <a:rPr lang="en-US" baseline="0" dirty="0" err="1" smtClean="0"/>
                        <a:t>Mathlab</a:t>
                      </a:r>
                      <a:r>
                        <a:rPr lang="en-US" baseline="0" dirty="0" smtClean="0"/>
                        <a:t>/Excel)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596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290619"/>
              </p:ext>
            </p:extLst>
          </p:nvPr>
        </p:nvGraphicFramePr>
        <p:xfrm>
          <a:off x="2272221" y="134112"/>
          <a:ext cx="8915400" cy="531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387"/>
                <a:gridCol w="7847013"/>
              </a:tblGrid>
              <a:tr h="309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903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Initial-Value Problems for Ordinary Differential Equations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Elementary Theory of Initial-Value Problems</a:t>
                      </a:r>
                    </a:p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Euler’s Method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ii) Higher-Order Taylor Methods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903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Runge-Kutta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Methods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ii) Error Control and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Runge-Kutta-Fehlberg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Method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iii) Multistep Methods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iv)Adams-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Bashforth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technique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v) Adams-Moulton technique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Predictor-Corrector Methods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ii) Higher-Order Equations and Systems of Differential Equations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 Methods for Solving Linear Systems (optional)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IterativeTechniques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Matrix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Algebra</a:t>
                      </a:r>
                      <a:endParaRPr lang="fr-FR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Eigenvalues and Eigenvectors (optional)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ii)The Jacobi and Gauss-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Siedel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Iterative Techniques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6158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73824" y="720590"/>
            <a:ext cx="49499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recommended text for the course is the book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FFFF"/>
                </a:solidFill>
                <a:latin typeface="F44"/>
              </a:rPr>
              <a:t>t</a:t>
            </a:r>
          </a:p>
          <a:p>
            <a:r>
              <a:rPr lang="en-US" dirty="0"/>
              <a:t>Title: Numerical Analysis</a:t>
            </a:r>
          </a:p>
          <a:p>
            <a:r>
              <a:rPr lang="en-US" dirty="0"/>
              <a:t>Authors: Richard L. Burden, John D. </a:t>
            </a:r>
            <a:r>
              <a:rPr lang="en-US" dirty="0" err="1"/>
              <a:t>Faires</a:t>
            </a:r>
            <a:endParaRPr lang="en-US" dirty="0"/>
          </a:p>
          <a:p>
            <a:r>
              <a:rPr lang="en-US" dirty="0"/>
              <a:t>Edition: </a:t>
            </a:r>
            <a:r>
              <a:rPr lang="en-US" dirty="0" smtClean="0"/>
              <a:t>9 or any other (should be same in class )  </a:t>
            </a:r>
            <a:endParaRPr lang="en-US" dirty="0"/>
          </a:p>
          <a:p>
            <a:r>
              <a:rPr lang="en-US" dirty="0"/>
              <a:t>Publisher: Cengage Learning, 2011</a:t>
            </a:r>
            <a:r>
              <a:rPr lang="en-US" dirty="0" smtClean="0">
                <a:solidFill>
                  <a:srgbClr val="FFFFFF"/>
                </a:solidFill>
                <a:latin typeface="F44"/>
              </a:rPr>
              <a:t>ext </a:t>
            </a:r>
            <a:r>
              <a:rPr lang="en-US" dirty="0">
                <a:solidFill>
                  <a:srgbClr val="FFFFFF"/>
                </a:solidFill>
                <a:latin typeface="F44"/>
              </a:rPr>
              <a:t>for the course is the book: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8500" t="12839" r="21000" b="8280"/>
          <a:stretch/>
        </p:blipFill>
        <p:spPr>
          <a:xfrm>
            <a:off x="1670304" y="352770"/>
            <a:ext cx="4937760" cy="60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245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86528" y="3105835"/>
            <a:ext cx="2816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</a:rPr>
              <a:t>Please be on time.</a:t>
            </a:r>
          </a:p>
          <a:p>
            <a:r>
              <a:rPr lang="en-US" dirty="0">
                <a:solidFill>
                  <a:schemeClr val="dk1"/>
                </a:solidFill>
              </a:rPr>
              <a:t>Please pay attention</a:t>
            </a:r>
          </a:p>
        </p:txBody>
      </p:sp>
    </p:spTree>
    <p:extLst>
      <p:ext uri="{BB962C8B-B14F-4D97-AF65-F5344CB8AC3E}">
        <p14:creationId xmlns:p14="http://schemas.microsoft.com/office/powerpoint/2010/main" val="1385739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981" y="173006"/>
            <a:ext cx="8911687" cy="656050"/>
          </a:xfrm>
        </p:spPr>
        <p:txBody>
          <a:bodyPr>
            <a:normAutofit/>
          </a:bodyPr>
          <a:lstStyle/>
          <a:p>
            <a:r>
              <a:rPr lang="en-US" dirty="0"/>
              <a:t>Solutions of </a:t>
            </a:r>
            <a:r>
              <a:rPr lang="en-US" dirty="0" smtClean="0"/>
              <a:t>Equations in One </a:t>
            </a:r>
            <a:r>
              <a:rPr lang="en-US" dirty="0"/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981" y="926592"/>
            <a:ext cx="9505124" cy="4986528"/>
          </a:xfrm>
        </p:spPr>
        <p:txBody>
          <a:bodyPr>
            <a:normAutofit fontScale="92500" lnSpcReduction="10000"/>
          </a:bodyPr>
          <a:lstStyle/>
          <a:p>
            <a:r>
              <a:rPr lang="en-US" sz="3100" b="1" dirty="0" smtClean="0"/>
              <a:t>The Bisection Method</a:t>
            </a:r>
          </a:p>
          <a:p>
            <a:r>
              <a:rPr lang="en-US" dirty="0"/>
              <a:t>Suppose </a:t>
            </a:r>
            <a:r>
              <a:rPr lang="en-US" i="1" dirty="0"/>
              <a:t>f </a:t>
            </a:r>
            <a:r>
              <a:rPr lang="en-US" dirty="0"/>
              <a:t>is a continuous function defined on the interval [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], with </a:t>
            </a:r>
            <a:r>
              <a:rPr lang="en-US" i="1" dirty="0"/>
              <a:t>f (a) </a:t>
            </a:r>
            <a:r>
              <a:rPr lang="en-US" dirty="0"/>
              <a:t>and </a:t>
            </a:r>
            <a:r>
              <a:rPr lang="en-US" i="1" dirty="0"/>
              <a:t>f (</a:t>
            </a:r>
            <a:r>
              <a:rPr lang="en-US" i="1" dirty="0" smtClean="0"/>
              <a:t>b) </a:t>
            </a:r>
            <a:r>
              <a:rPr lang="en-US" dirty="0" smtClean="0"/>
              <a:t>of </a:t>
            </a:r>
            <a:r>
              <a:rPr lang="en-US" dirty="0"/>
              <a:t>opposite sign. The Intermediate Value Theorem implies that a number </a:t>
            </a:r>
            <a:r>
              <a:rPr lang="en-US" i="1" dirty="0"/>
              <a:t>p </a:t>
            </a:r>
            <a:r>
              <a:rPr lang="en-US" dirty="0"/>
              <a:t>exists in </a:t>
            </a:r>
            <a:r>
              <a:rPr lang="en-US" i="1" dirty="0"/>
              <a:t>(a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i="1" dirty="0" smtClean="0"/>
              <a:t>) </a:t>
            </a:r>
            <a:r>
              <a:rPr lang="en-US" dirty="0" smtClean="0"/>
              <a:t>with </a:t>
            </a:r>
            <a:r>
              <a:rPr lang="en-US" i="1" dirty="0"/>
              <a:t>f ( p) </a:t>
            </a:r>
            <a:r>
              <a:rPr lang="en-US" dirty="0"/>
              <a:t>= 0. Although the procedure will work when there is more than one root in </a:t>
            </a:r>
            <a:r>
              <a:rPr lang="en-US" dirty="0" smtClean="0"/>
              <a:t>the interval </a:t>
            </a:r>
            <a:r>
              <a:rPr lang="en-US" i="1" dirty="0"/>
              <a:t>(a</a:t>
            </a:r>
            <a:r>
              <a:rPr lang="en-US" dirty="0"/>
              <a:t>, </a:t>
            </a:r>
            <a:r>
              <a:rPr lang="en-US" i="1" dirty="0"/>
              <a:t>b)</a:t>
            </a:r>
            <a:r>
              <a:rPr lang="en-US" dirty="0"/>
              <a:t>, we assume for simplicity that the root in this interval is unique. The </a:t>
            </a:r>
            <a:r>
              <a:rPr lang="en-US" dirty="0" smtClean="0"/>
              <a:t>method calls </a:t>
            </a:r>
            <a:r>
              <a:rPr lang="en-US" dirty="0"/>
              <a:t>for a repeated halving (or bisecting) of subintervals of [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] and, at each step, </a:t>
            </a:r>
            <a:r>
              <a:rPr lang="en-US" dirty="0" smtClean="0"/>
              <a:t>locating the </a:t>
            </a:r>
            <a:r>
              <a:rPr lang="en-US" dirty="0"/>
              <a:t>half containing </a:t>
            </a:r>
            <a:r>
              <a:rPr lang="en-US" i="1" dirty="0"/>
              <a:t>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To begin, set </a:t>
            </a:r>
            <a:r>
              <a:rPr lang="en-US" i="1" dirty="0" smtClean="0"/>
              <a:t>a</a:t>
            </a:r>
            <a:r>
              <a:rPr lang="en-US" dirty="0" smtClean="0"/>
              <a:t>1 </a:t>
            </a:r>
            <a:r>
              <a:rPr lang="en-US" dirty="0"/>
              <a:t>=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/>
              <a:t>1 = </a:t>
            </a:r>
            <a:r>
              <a:rPr lang="en-US" i="1" dirty="0"/>
              <a:t>b</a:t>
            </a:r>
            <a:r>
              <a:rPr lang="en-US" dirty="0"/>
              <a:t>, and let </a:t>
            </a:r>
            <a:r>
              <a:rPr lang="en-US" i="1" dirty="0"/>
              <a:t>p</a:t>
            </a:r>
            <a:r>
              <a:rPr lang="en-US" dirty="0"/>
              <a:t>1 be the midpoint of [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]; that is,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		p</a:t>
            </a:r>
            <a:r>
              <a:rPr lang="en-US" dirty="0" smtClean="0"/>
              <a:t>1 </a:t>
            </a:r>
            <a:r>
              <a:rPr lang="en-US" dirty="0"/>
              <a:t>= </a:t>
            </a:r>
            <a:r>
              <a:rPr lang="en-US" i="1" dirty="0"/>
              <a:t>a</a:t>
            </a:r>
            <a:r>
              <a:rPr lang="en-US" dirty="0"/>
              <a:t>1 </a:t>
            </a:r>
            <a:r>
              <a:rPr lang="en-US" dirty="0" smtClean="0"/>
              <a:t>+( </a:t>
            </a:r>
            <a:r>
              <a:rPr lang="en-US" i="1" dirty="0"/>
              <a:t>b</a:t>
            </a:r>
            <a:r>
              <a:rPr lang="en-US" dirty="0"/>
              <a:t>1 − </a:t>
            </a:r>
            <a:r>
              <a:rPr lang="en-US" i="1" dirty="0" smtClean="0"/>
              <a:t>a</a:t>
            </a:r>
            <a:r>
              <a:rPr lang="en-US" dirty="0" smtClean="0"/>
              <a:t>1)/2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      = (</a:t>
            </a:r>
            <a:r>
              <a:rPr lang="en-US" i="1" dirty="0" smtClean="0"/>
              <a:t>a</a:t>
            </a:r>
            <a:r>
              <a:rPr lang="en-US" dirty="0" smtClean="0"/>
              <a:t>1 </a:t>
            </a:r>
            <a:r>
              <a:rPr lang="en-US" dirty="0"/>
              <a:t>+ </a:t>
            </a:r>
            <a:r>
              <a:rPr lang="en-US" i="1" dirty="0" smtClean="0"/>
              <a:t>b</a:t>
            </a:r>
            <a:r>
              <a:rPr lang="en-US" dirty="0" smtClean="0"/>
              <a:t>1)/2.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• </a:t>
            </a:r>
            <a:r>
              <a:rPr lang="en-US" dirty="0"/>
              <a:t>If </a:t>
            </a:r>
            <a:r>
              <a:rPr lang="en-US" i="1" dirty="0"/>
              <a:t>f ( p</a:t>
            </a:r>
            <a:r>
              <a:rPr lang="en-US" dirty="0"/>
              <a:t>1</a:t>
            </a:r>
            <a:r>
              <a:rPr lang="en-US" i="1" dirty="0"/>
              <a:t>) </a:t>
            </a:r>
            <a:r>
              <a:rPr lang="en-US" dirty="0"/>
              <a:t>= 0, then </a:t>
            </a:r>
            <a:r>
              <a:rPr lang="en-US" i="1" dirty="0"/>
              <a:t>p </a:t>
            </a:r>
            <a:r>
              <a:rPr lang="en-US" dirty="0"/>
              <a:t>= </a:t>
            </a:r>
            <a:r>
              <a:rPr lang="en-US" i="1" dirty="0"/>
              <a:t>p</a:t>
            </a:r>
            <a:r>
              <a:rPr lang="en-US" dirty="0"/>
              <a:t>1, and we are done.</a:t>
            </a:r>
          </a:p>
          <a:p>
            <a:pPr marL="0" indent="0">
              <a:buNone/>
            </a:pPr>
            <a:r>
              <a:rPr lang="en-US" dirty="0" smtClean="0"/>
              <a:t>		• </a:t>
            </a:r>
            <a:r>
              <a:rPr lang="en-US" dirty="0"/>
              <a:t>If </a:t>
            </a:r>
            <a:r>
              <a:rPr lang="en-US" i="1" dirty="0"/>
              <a:t>f ( p</a:t>
            </a:r>
            <a:r>
              <a:rPr lang="en-US" dirty="0"/>
              <a:t>1</a:t>
            </a:r>
            <a:r>
              <a:rPr lang="en-US" i="1" dirty="0"/>
              <a:t>) </a:t>
            </a:r>
            <a:r>
              <a:rPr lang="en-US" dirty="0"/>
              <a:t>= 0, then </a:t>
            </a:r>
            <a:r>
              <a:rPr lang="en-US" i="1" dirty="0"/>
              <a:t>f ( p</a:t>
            </a:r>
            <a:r>
              <a:rPr lang="en-US" dirty="0"/>
              <a:t>1</a:t>
            </a:r>
            <a:r>
              <a:rPr lang="en-US" i="1" dirty="0"/>
              <a:t>) </a:t>
            </a:r>
            <a:r>
              <a:rPr lang="en-US" dirty="0"/>
              <a:t>has the same sign as either </a:t>
            </a:r>
            <a:r>
              <a:rPr lang="en-US" i="1" dirty="0"/>
              <a:t>f (a</a:t>
            </a:r>
            <a:r>
              <a:rPr lang="en-US" dirty="0"/>
              <a:t>1</a:t>
            </a:r>
            <a:r>
              <a:rPr lang="en-US" i="1" dirty="0"/>
              <a:t>) </a:t>
            </a:r>
            <a:r>
              <a:rPr lang="en-US" dirty="0"/>
              <a:t>or </a:t>
            </a:r>
            <a:r>
              <a:rPr lang="en-US" i="1" dirty="0"/>
              <a:t>f (b</a:t>
            </a:r>
            <a:r>
              <a:rPr lang="en-US" dirty="0"/>
              <a:t>1</a:t>
            </a:r>
            <a:r>
              <a:rPr lang="en-US" i="1" dirty="0"/>
              <a:t>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		• </a:t>
            </a:r>
            <a:r>
              <a:rPr lang="en-US" dirty="0"/>
              <a:t>If </a:t>
            </a:r>
            <a:r>
              <a:rPr lang="en-US" i="1" dirty="0"/>
              <a:t>f ( p</a:t>
            </a:r>
            <a:r>
              <a:rPr lang="en-US" dirty="0"/>
              <a:t>1</a:t>
            </a:r>
            <a:r>
              <a:rPr lang="en-US" i="1" dirty="0"/>
              <a:t>) </a:t>
            </a:r>
            <a:r>
              <a:rPr lang="en-US" dirty="0"/>
              <a:t>and </a:t>
            </a:r>
            <a:r>
              <a:rPr lang="en-US" i="1" dirty="0"/>
              <a:t>f (a</a:t>
            </a:r>
            <a:r>
              <a:rPr lang="en-US" dirty="0"/>
              <a:t>1</a:t>
            </a:r>
            <a:r>
              <a:rPr lang="en-US" i="1" dirty="0"/>
              <a:t>) </a:t>
            </a:r>
            <a:r>
              <a:rPr lang="en-US" dirty="0"/>
              <a:t>have the same sign, </a:t>
            </a:r>
            <a:r>
              <a:rPr lang="en-US" i="1" dirty="0"/>
              <a:t>p </a:t>
            </a:r>
            <a:r>
              <a:rPr lang="en-US" dirty="0"/>
              <a:t>∈ </a:t>
            </a:r>
            <a:r>
              <a:rPr lang="en-US" i="1" dirty="0"/>
              <a:t>( p</a:t>
            </a:r>
            <a:r>
              <a:rPr lang="en-US" dirty="0"/>
              <a:t>1, </a:t>
            </a:r>
            <a:r>
              <a:rPr lang="en-US" i="1" dirty="0"/>
              <a:t>b</a:t>
            </a:r>
            <a:r>
              <a:rPr lang="en-US" dirty="0"/>
              <a:t>1</a:t>
            </a:r>
            <a:r>
              <a:rPr lang="en-US" i="1" dirty="0"/>
              <a:t>)</a:t>
            </a:r>
            <a:r>
              <a:rPr lang="en-US" dirty="0"/>
              <a:t>. Set </a:t>
            </a:r>
            <a:r>
              <a:rPr lang="en-US" i="1" dirty="0"/>
              <a:t>a</a:t>
            </a:r>
            <a:r>
              <a:rPr lang="en-US" dirty="0"/>
              <a:t>2 = </a:t>
            </a:r>
            <a:r>
              <a:rPr lang="en-US" i="1" dirty="0"/>
              <a:t>p</a:t>
            </a:r>
            <a:r>
              <a:rPr lang="en-US" dirty="0"/>
              <a:t>1 and </a:t>
            </a:r>
            <a:r>
              <a:rPr lang="en-US" i="1" dirty="0"/>
              <a:t>b</a:t>
            </a:r>
            <a:r>
              <a:rPr lang="en-US" dirty="0"/>
              <a:t>2 = </a:t>
            </a:r>
            <a:r>
              <a:rPr lang="en-US" i="1" dirty="0"/>
              <a:t>b</a:t>
            </a:r>
            <a:r>
              <a:rPr lang="en-US" dirty="0"/>
              <a:t>1.</a:t>
            </a:r>
          </a:p>
          <a:p>
            <a:pPr marL="0" indent="0">
              <a:buNone/>
            </a:pPr>
            <a:r>
              <a:rPr lang="en-US" dirty="0" smtClean="0"/>
              <a:t>		• </a:t>
            </a:r>
            <a:r>
              <a:rPr lang="en-US" dirty="0"/>
              <a:t>If </a:t>
            </a:r>
            <a:r>
              <a:rPr lang="en-US" i="1" dirty="0"/>
              <a:t>f ( p</a:t>
            </a:r>
            <a:r>
              <a:rPr lang="en-US" dirty="0"/>
              <a:t>1</a:t>
            </a:r>
            <a:r>
              <a:rPr lang="en-US" i="1" dirty="0"/>
              <a:t>) </a:t>
            </a:r>
            <a:r>
              <a:rPr lang="en-US" dirty="0"/>
              <a:t>and </a:t>
            </a:r>
            <a:r>
              <a:rPr lang="en-US" i="1" dirty="0"/>
              <a:t>f (a</a:t>
            </a:r>
            <a:r>
              <a:rPr lang="en-US" dirty="0"/>
              <a:t>1</a:t>
            </a:r>
            <a:r>
              <a:rPr lang="en-US" i="1" dirty="0"/>
              <a:t>) </a:t>
            </a:r>
            <a:r>
              <a:rPr lang="en-US" dirty="0"/>
              <a:t>have opposite signs, </a:t>
            </a:r>
            <a:r>
              <a:rPr lang="en-US" i="1" dirty="0"/>
              <a:t>p </a:t>
            </a:r>
            <a:r>
              <a:rPr lang="en-US" dirty="0"/>
              <a:t>∈ </a:t>
            </a:r>
            <a:r>
              <a:rPr lang="en-US" i="1" dirty="0"/>
              <a:t>(a</a:t>
            </a:r>
            <a:r>
              <a:rPr lang="en-US" dirty="0"/>
              <a:t>1, </a:t>
            </a:r>
            <a:r>
              <a:rPr lang="en-US" i="1" dirty="0"/>
              <a:t>p</a:t>
            </a:r>
            <a:r>
              <a:rPr lang="en-US" dirty="0"/>
              <a:t>1</a:t>
            </a:r>
            <a:r>
              <a:rPr lang="en-US" i="1" dirty="0"/>
              <a:t>)</a:t>
            </a:r>
            <a:r>
              <a:rPr lang="en-US" dirty="0"/>
              <a:t>. Set </a:t>
            </a:r>
            <a:r>
              <a:rPr lang="en-US" i="1" dirty="0"/>
              <a:t>a</a:t>
            </a:r>
            <a:r>
              <a:rPr lang="en-US" dirty="0"/>
              <a:t>2 = </a:t>
            </a:r>
            <a:r>
              <a:rPr lang="en-US" i="1" dirty="0"/>
              <a:t>a</a:t>
            </a:r>
            <a:r>
              <a:rPr lang="en-US" dirty="0"/>
              <a:t>1 and </a:t>
            </a:r>
            <a:r>
              <a:rPr lang="en-US" i="1" dirty="0"/>
              <a:t>b</a:t>
            </a:r>
            <a:r>
              <a:rPr lang="en-US" dirty="0"/>
              <a:t>2 = </a:t>
            </a:r>
            <a:r>
              <a:rPr lang="en-US" i="1" dirty="0"/>
              <a:t>p</a:t>
            </a:r>
            <a:r>
              <a:rPr lang="en-US" dirty="0"/>
              <a:t>1.</a:t>
            </a:r>
          </a:p>
          <a:p>
            <a:pPr marL="0" indent="0">
              <a:buNone/>
            </a:pPr>
            <a:r>
              <a:rPr lang="en-US" dirty="0" smtClean="0"/>
              <a:t>	Then </a:t>
            </a:r>
            <a:r>
              <a:rPr lang="en-US" dirty="0"/>
              <a:t>reapply the process to the interval [</a:t>
            </a:r>
            <a:r>
              <a:rPr lang="en-US" i="1" dirty="0"/>
              <a:t>a</a:t>
            </a:r>
            <a:r>
              <a:rPr lang="en-US" dirty="0"/>
              <a:t>2, </a:t>
            </a:r>
            <a:r>
              <a:rPr lang="en-US" i="1" dirty="0"/>
              <a:t>b</a:t>
            </a:r>
            <a:r>
              <a:rPr lang="en-US" dirty="0"/>
              <a:t>2</a:t>
            </a:r>
            <a:r>
              <a:rPr lang="en-US" dirty="0" smtClean="0"/>
              <a:t>].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435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0930" t="18147" r="22325" b="35685"/>
          <a:stretch/>
        </p:blipFill>
        <p:spPr>
          <a:xfrm>
            <a:off x="1486408" y="-150844"/>
            <a:ext cx="5699252" cy="27675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010400" y="494284"/>
                <a:ext cx="43688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Times-Roman"/>
                  </a:rPr>
                  <a:t>Q#1 Show </a:t>
                </a:r>
                <a:r>
                  <a:rPr lang="en-US" dirty="0">
                    <a:latin typeface="Times-Roman"/>
                  </a:rPr>
                  <a:t>that </a:t>
                </a:r>
                <a:r>
                  <a:rPr lang="en-US" i="1" dirty="0">
                    <a:latin typeface="MTMI"/>
                  </a:rPr>
                  <a:t>f (</a:t>
                </a:r>
                <a:r>
                  <a:rPr lang="en-US" i="1" dirty="0">
                    <a:latin typeface="Times-Italic"/>
                  </a:rPr>
                  <a:t>x</a:t>
                </a:r>
                <a:r>
                  <a:rPr lang="en-US" i="1" dirty="0">
                    <a:latin typeface="MTMI"/>
                  </a:rPr>
                  <a:t>) </a:t>
                </a:r>
                <a:r>
                  <a:rPr lang="en-US" dirty="0">
                    <a:latin typeface="MTSYN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>
                    <a:latin typeface="Times-Roman"/>
                  </a:rPr>
                  <a:t>10 </a:t>
                </a:r>
                <a:r>
                  <a:rPr lang="en-US" dirty="0">
                    <a:latin typeface="MTSYN"/>
                  </a:rPr>
                  <a:t>= </a:t>
                </a:r>
                <a:r>
                  <a:rPr lang="en-US" dirty="0">
                    <a:latin typeface="Times-Roman"/>
                  </a:rPr>
                  <a:t>0 has a root in </a:t>
                </a:r>
                <a:r>
                  <a:rPr lang="en-US" dirty="0">
                    <a:latin typeface="MTSYN"/>
                  </a:rPr>
                  <a:t>[</a:t>
                </a:r>
                <a:r>
                  <a:rPr lang="en-US" dirty="0">
                    <a:latin typeface="Times-Roman"/>
                  </a:rPr>
                  <a:t>1, 2</a:t>
                </a:r>
                <a:r>
                  <a:rPr lang="en-US" dirty="0">
                    <a:latin typeface="MTSYN"/>
                  </a:rPr>
                  <a:t>]</a:t>
                </a:r>
                <a:r>
                  <a:rPr lang="en-US" dirty="0">
                    <a:latin typeface="Times-Roman"/>
                  </a:rPr>
                  <a:t>, and use the Bisection method </a:t>
                </a:r>
                <a:r>
                  <a:rPr lang="en-US" dirty="0" smtClean="0">
                    <a:latin typeface="Times-Roman"/>
                  </a:rPr>
                  <a:t>to determine </a:t>
                </a:r>
                <a:r>
                  <a:rPr lang="en-US" dirty="0">
                    <a:latin typeface="Times-Roman"/>
                  </a:rPr>
                  <a:t>an approximation to the root that is accurate to at least within </a:t>
                </a:r>
                <a:r>
                  <a:rPr lang="en-US" dirty="0" smtClean="0">
                    <a:latin typeface="Times-Roman"/>
                  </a:rPr>
                  <a:t>10^-4.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94284"/>
                <a:ext cx="4368800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1116" t="-2066" r="-2092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218944" y="2882497"/>
            <a:ext cx="87660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>
                <a:latin typeface="Times-Italic"/>
              </a:rPr>
              <a:t>n </a:t>
            </a:r>
            <a:r>
              <a:rPr lang="de-DE" i="1" dirty="0" smtClean="0">
                <a:latin typeface="Times-Italic"/>
              </a:rPr>
              <a:t>			a</a:t>
            </a:r>
            <a:r>
              <a:rPr lang="de-DE" sz="800" i="1" dirty="0" smtClean="0">
                <a:latin typeface="Times-Italic"/>
              </a:rPr>
              <a:t>n	 			</a:t>
            </a:r>
            <a:r>
              <a:rPr lang="de-DE" i="1" dirty="0" smtClean="0">
                <a:latin typeface="Times-Italic"/>
              </a:rPr>
              <a:t>b</a:t>
            </a:r>
            <a:r>
              <a:rPr lang="de-DE" sz="800" i="1" dirty="0" smtClean="0">
                <a:latin typeface="Times-Italic"/>
              </a:rPr>
              <a:t>n				 </a:t>
            </a:r>
            <a:r>
              <a:rPr lang="de-DE" i="1" dirty="0" smtClean="0">
                <a:latin typeface="Times-Italic"/>
              </a:rPr>
              <a:t>p</a:t>
            </a:r>
            <a:r>
              <a:rPr lang="de-DE" sz="800" i="1" dirty="0" smtClean="0">
                <a:latin typeface="Times-Italic"/>
              </a:rPr>
              <a:t>n					</a:t>
            </a:r>
            <a:r>
              <a:rPr lang="de-DE" i="1" dirty="0" smtClean="0">
                <a:latin typeface="MTMI"/>
              </a:rPr>
              <a:t>f </a:t>
            </a:r>
            <a:r>
              <a:rPr lang="de-DE" i="1" dirty="0">
                <a:latin typeface="MTMI"/>
              </a:rPr>
              <a:t>( </a:t>
            </a:r>
            <a:r>
              <a:rPr lang="de-DE" i="1" dirty="0">
                <a:latin typeface="Times-Italic"/>
              </a:rPr>
              <a:t>p</a:t>
            </a:r>
            <a:r>
              <a:rPr lang="de-DE" sz="800" i="1" dirty="0">
                <a:latin typeface="Times-Italic"/>
              </a:rPr>
              <a:t>n</a:t>
            </a:r>
            <a:r>
              <a:rPr lang="de-DE" i="1" dirty="0">
                <a:latin typeface="MTMI"/>
              </a:rPr>
              <a:t>)</a:t>
            </a:r>
          </a:p>
          <a:p>
            <a:r>
              <a:rPr lang="en-US" dirty="0">
                <a:latin typeface="Times-Roman"/>
              </a:rPr>
              <a:t>1 </a:t>
            </a:r>
            <a:r>
              <a:rPr lang="en-US" dirty="0" smtClean="0">
                <a:latin typeface="Times-Roman"/>
              </a:rPr>
              <a:t>			1.0 				2.0				1.5					2.375</a:t>
            </a:r>
            <a:endParaRPr lang="en-US" dirty="0">
              <a:latin typeface="Times-Roman"/>
            </a:endParaRPr>
          </a:p>
          <a:p>
            <a:r>
              <a:rPr lang="en-US" dirty="0">
                <a:latin typeface="Times-Roman"/>
              </a:rPr>
              <a:t>2 </a:t>
            </a:r>
            <a:r>
              <a:rPr lang="en-US" dirty="0" smtClean="0">
                <a:latin typeface="Times-Roman"/>
              </a:rPr>
              <a:t>			1.0				1.5				1.25 				</a:t>
            </a:r>
            <a:r>
              <a:rPr lang="en-US" dirty="0" smtClean="0">
                <a:latin typeface="MTSYN"/>
              </a:rPr>
              <a:t>−</a:t>
            </a:r>
            <a:r>
              <a:rPr lang="en-US" dirty="0">
                <a:latin typeface="Times-Roman"/>
              </a:rPr>
              <a:t>1.79687</a:t>
            </a:r>
          </a:p>
          <a:p>
            <a:r>
              <a:rPr lang="en-US" dirty="0" smtClean="0">
                <a:latin typeface="Times-Roman"/>
              </a:rPr>
              <a:t>3			1.25				1.5 				1.375 				0.16211</a:t>
            </a:r>
            <a:endParaRPr lang="en-US" dirty="0">
              <a:latin typeface="Times-Roman"/>
            </a:endParaRPr>
          </a:p>
          <a:p>
            <a:r>
              <a:rPr lang="en-US" dirty="0" smtClean="0">
                <a:latin typeface="Times-Roman"/>
              </a:rPr>
              <a:t>4			1.25 			1.375			1.3125				</a:t>
            </a:r>
            <a:r>
              <a:rPr lang="en-US" dirty="0" smtClean="0">
                <a:latin typeface="MTSYN"/>
              </a:rPr>
              <a:t>−</a:t>
            </a:r>
            <a:r>
              <a:rPr lang="en-US" dirty="0">
                <a:latin typeface="Times-Roman"/>
              </a:rPr>
              <a:t>0.84839</a:t>
            </a:r>
          </a:p>
          <a:p>
            <a:r>
              <a:rPr lang="en-US" dirty="0">
                <a:latin typeface="Times-Roman"/>
              </a:rPr>
              <a:t>5 </a:t>
            </a:r>
            <a:r>
              <a:rPr lang="en-US" dirty="0" smtClean="0">
                <a:latin typeface="Times-Roman"/>
              </a:rPr>
              <a:t>			1.3125 			1.375 			1.34375 				</a:t>
            </a:r>
            <a:r>
              <a:rPr lang="en-US" dirty="0" smtClean="0">
                <a:latin typeface="MTSYN"/>
              </a:rPr>
              <a:t>−</a:t>
            </a:r>
            <a:r>
              <a:rPr lang="en-US" dirty="0">
                <a:latin typeface="Times-Roman"/>
              </a:rPr>
              <a:t>0.35098</a:t>
            </a:r>
          </a:p>
          <a:p>
            <a:r>
              <a:rPr lang="en-US" dirty="0">
                <a:latin typeface="Times-Roman"/>
              </a:rPr>
              <a:t>6 </a:t>
            </a:r>
            <a:r>
              <a:rPr lang="en-US" dirty="0" smtClean="0">
                <a:latin typeface="Times-Roman"/>
              </a:rPr>
              <a:t>			1.34375 			1.375 			1.359375 			0.09641</a:t>
            </a:r>
            <a:endParaRPr lang="en-US" dirty="0">
              <a:latin typeface="Times-Roman"/>
            </a:endParaRPr>
          </a:p>
          <a:p>
            <a:r>
              <a:rPr lang="en-US" dirty="0">
                <a:latin typeface="Times-Roman"/>
              </a:rPr>
              <a:t>7 </a:t>
            </a:r>
            <a:r>
              <a:rPr lang="en-US" dirty="0" smtClean="0">
                <a:latin typeface="Times-Roman"/>
              </a:rPr>
              <a:t>			1.359375 		1.375 			1.3671875 			0.03236</a:t>
            </a:r>
            <a:endParaRPr lang="en-US" dirty="0">
              <a:latin typeface="Times-Roman"/>
            </a:endParaRPr>
          </a:p>
          <a:p>
            <a:r>
              <a:rPr lang="en-US" dirty="0">
                <a:latin typeface="Times-Roman"/>
              </a:rPr>
              <a:t>8 </a:t>
            </a:r>
            <a:r>
              <a:rPr lang="en-US" dirty="0" smtClean="0">
                <a:latin typeface="Times-Roman"/>
              </a:rPr>
              <a:t>			1.359375 		1.3671875 		1.36328125 			</a:t>
            </a:r>
            <a:r>
              <a:rPr lang="en-US" dirty="0" smtClean="0">
                <a:latin typeface="MTSYN"/>
              </a:rPr>
              <a:t>−</a:t>
            </a:r>
            <a:r>
              <a:rPr lang="en-US" dirty="0">
                <a:latin typeface="Times-Roman"/>
              </a:rPr>
              <a:t>0.03215</a:t>
            </a:r>
          </a:p>
          <a:p>
            <a:r>
              <a:rPr lang="en-US" dirty="0">
                <a:latin typeface="Times-Roman"/>
              </a:rPr>
              <a:t>9 </a:t>
            </a:r>
            <a:r>
              <a:rPr lang="en-US" dirty="0" smtClean="0">
                <a:latin typeface="Times-Roman"/>
              </a:rPr>
              <a:t>			1.36328125		1.3671875 		1.365234375 		0.000072</a:t>
            </a:r>
            <a:endParaRPr lang="en-US" dirty="0">
              <a:latin typeface="Times-Roman"/>
            </a:endParaRPr>
          </a:p>
          <a:p>
            <a:r>
              <a:rPr lang="en-US" dirty="0">
                <a:latin typeface="Times-Roman"/>
              </a:rPr>
              <a:t>10 </a:t>
            </a:r>
            <a:r>
              <a:rPr lang="en-US" dirty="0" smtClean="0">
                <a:latin typeface="Times-Roman"/>
              </a:rPr>
              <a:t>			1.36328125 		1.365234375 	1.364257813 		</a:t>
            </a:r>
            <a:r>
              <a:rPr lang="en-US" dirty="0" smtClean="0">
                <a:latin typeface="MTSYN"/>
              </a:rPr>
              <a:t>−</a:t>
            </a:r>
            <a:r>
              <a:rPr lang="en-US" dirty="0">
                <a:latin typeface="Times-Roman"/>
              </a:rPr>
              <a:t>0.01605</a:t>
            </a:r>
          </a:p>
          <a:p>
            <a:r>
              <a:rPr lang="en-US" dirty="0" smtClean="0">
                <a:latin typeface="Times-Roman"/>
              </a:rPr>
              <a:t>11			1.364257813 	1.365234375 	1.364746094 		</a:t>
            </a:r>
            <a:r>
              <a:rPr lang="en-US" dirty="0" smtClean="0">
                <a:latin typeface="MTSYN"/>
              </a:rPr>
              <a:t>−</a:t>
            </a:r>
            <a:r>
              <a:rPr lang="en-US" dirty="0">
                <a:latin typeface="Times-Roman"/>
              </a:rPr>
              <a:t>0.00799</a:t>
            </a:r>
          </a:p>
          <a:p>
            <a:r>
              <a:rPr lang="en-US" dirty="0">
                <a:latin typeface="Times-Roman"/>
              </a:rPr>
              <a:t>12 </a:t>
            </a:r>
            <a:r>
              <a:rPr lang="en-US" dirty="0" smtClean="0">
                <a:latin typeface="Times-Roman"/>
              </a:rPr>
              <a:t>			1.364746094 	1.365234375 	1.364990235 		</a:t>
            </a:r>
            <a:r>
              <a:rPr lang="en-US" dirty="0" smtClean="0">
                <a:latin typeface="MTSYN"/>
              </a:rPr>
              <a:t>−</a:t>
            </a:r>
            <a:r>
              <a:rPr lang="en-US" dirty="0">
                <a:latin typeface="Times-Roman"/>
              </a:rPr>
              <a:t>0.00396</a:t>
            </a:r>
          </a:p>
          <a:p>
            <a:r>
              <a:rPr lang="en-US" dirty="0">
                <a:latin typeface="Times-Roman"/>
              </a:rPr>
              <a:t>13 </a:t>
            </a:r>
            <a:r>
              <a:rPr lang="en-US" dirty="0" smtClean="0">
                <a:latin typeface="Times-Roman"/>
              </a:rPr>
              <a:t>			1.364990235 	1.365234375 	1.365112305 		</a:t>
            </a:r>
            <a:r>
              <a:rPr lang="en-US" dirty="0" smtClean="0">
                <a:latin typeface="MTSYN"/>
              </a:rPr>
              <a:t>−</a:t>
            </a:r>
            <a:r>
              <a:rPr lang="en-US" dirty="0">
                <a:latin typeface="Times-Roman"/>
              </a:rPr>
              <a:t>0.00194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735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538" y="148970"/>
            <a:ext cx="8036939" cy="12896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11808" y="368426"/>
            <a:ext cx="1406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Theorem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15229" y="1719071"/>
            <a:ext cx="88148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Q#1 Determine </a:t>
            </a:r>
            <a:r>
              <a:rPr lang="en-US" dirty="0">
                <a:latin typeface="Times-Roman"/>
              </a:rPr>
              <a:t>the number of iterations necessary to solve </a:t>
            </a:r>
            <a:r>
              <a:rPr lang="en-US" i="1" dirty="0">
                <a:latin typeface="MTMI"/>
              </a:rPr>
              <a:t>f (</a:t>
            </a:r>
            <a:r>
              <a:rPr lang="en-US" i="1" dirty="0">
                <a:latin typeface="Times-Italic"/>
              </a:rPr>
              <a:t>x</a:t>
            </a:r>
            <a:r>
              <a:rPr lang="en-US" i="1" dirty="0">
                <a:latin typeface="MTMI"/>
              </a:rPr>
              <a:t>) </a:t>
            </a:r>
            <a:r>
              <a:rPr lang="en-US" dirty="0">
                <a:latin typeface="MTSYN"/>
              </a:rPr>
              <a:t>= </a:t>
            </a:r>
            <a:r>
              <a:rPr lang="en-US" i="1" dirty="0" smtClean="0">
                <a:latin typeface="Times-Italic"/>
              </a:rPr>
              <a:t>x^3</a:t>
            </a:r>
            <a:r>
              <a:rPr lang="en-US" sz="800" dirty="0" smtClean="0">
                <a:latin typeface="Times-Roman"/>
              </a:rPr>
              <a:t> </a:t>
            </a:r>
            <a:r>
              <a:rPr lang="en-US" dirty="0">
                <a:latin typeface="MTSYN"/>
              </a:rPr>
              <a:t>+ </a:t>
            </a:r>
            <a:r>
              <a:rPr lang="en-US" dirty="0" smtClean="0">
                <a:latin typeface="Times-Roman"/>
              </a:rPr>
              <a:t>4</a:t>
            </a:r>
            <a:r>
              <a:rPr lang="en-US" i="1" dirty="0" smtClean="0">
                <a:latin typeface="Times-Italic"/>
              </a:rPr>
              <a:t>x^2</a:t>
            </a:r>
            <a:r>
              <a:rPr lang="en-US" sz="800" dirty="0" smtClean="0">
                <a:latin typeface="Times-Roman"/>
              </a:rPr>
              <a:t> </a:t>
            </a:r>
            <a:r>
              <a:rPr lang="en-US" dirty="0">
                <a:latin typeface="MTSYN"/>
              </a:rPr>
              <a:t>− </a:t>
            </a:r>
            <a:r>
              <a:rPr lang="en-US" dirty="0">
                <a:latin typeface="Times-Roman"/>
              </a:rPr>
              <a:t>10 </a:t>
            </a:r>
            <a:r>
              <a:rPr lang="en-US" dirty="0">
                <a:latin typeface="MTSYN"/>
              </a:rPr>
              <a:t>= </a:t>
            </a:r>
            <a:r>
              <a:rPr lang="en-US" dirty="0">
                <a:latin typeface="Times-Roman"/>
              </a:rPr>
              <a:t>0 </a:t>
            </a:r>
            <a:r>
              <a:rPr lang="en-US" dirty="0" smtClean="0">
                <a:latin typeface="Times-Roman"/>
              </a:rPr>
              <a:t>with accuracy 10^-3</a:t>
            </a:r>
            <a:r>
              <a:rPr lang="en-US" sz="800" dirty="0" smtClean="0">
                <a:latin typeface="Times-Roman"/>
              </a:rPr>
              <a:t> </a:t>
            </a:r>
            <a:r>
              <a:rPr lang="en-US" dirty="0">
                <a:latin typeface="Times-Roman"/>
              </a:rPr>
              <a:t>using </a:t>
            </a:r>
            <a:r>
              <a:rPr lang="en-US" i="1" dirty="0">
                <a:latin typeface="Times-Italic"/>
              </a:rPr>
              <a:t>a</a:t>
            </a:r>
            <a:r>
              <a:rPr lang="en-US" sz="800" dirty="0">
                <a:latin typeface="Times-Roman"/>
              </a:rPr>
              <a:t>1 </a:t>
            </a:r>
            <a:r>
              <a:rPr lang="en-US" dirty="0">
                <a:latin typeface="MTSYN"/>
              </a:rPr>
              <a:t>= </a:t>
            </a:r>
            <a:r>
              <a:rPr lang="en-US" dirty="0">
                <a:latin typeface="Times-Roman"/>
              </a:rPr>
              <a:t>1 and </a:t>
            </a:r>
            <a:r>
              <a:rPr lang="en-US" i="1" dirty="0">
                <a:latin typeface="Times-Italic"/>
              </a:rPr>
              <a:t>b</a:t>
            </a:r>
            <a:r>
              <a:rPr lang="en-US" sz="800" dirty="0">
                <a:latin typeface="Times-Roman"/>
              </a:rPr>
              <a:t>1 </a:t>
            </a:r>
            <a:r>
              <a:rPr lang="en-US" dirty="0">
                <a:latin typeface="MTSYN"/>
              </a:rPr>
              <a:t>= </a:t>
            </a:r>
            <a:r>
              <a:rPr lang="en-US" dirty="0">
                <a:latin typeface="Times-Roman"/>
              </a:rPr>
              <a:t>2</a:t>
            </a:r>
            <a:r>
              <a:rPr lang="en-US" dirty="0" smtClean="0">
                <a:latin typeface="Times-Roman"/>
              </a:rPr>
              <a:t>.</a:t>
            </a:r>
          </a:p>
          <a:p>
            <a:endParaRPr lang="en-US" dirty="0">
              <a:latin typeface="Times-Roman"/>
            </a:endParaRPr>
          </a:p>
          <a:p>
            <a:r>
              <a:rPr lang="en-US" sz="1600" b="1" i="1" dirty="0">
                <a:latin typeface="Univers-CondensedBoldOblique"/>
              </a:rPr>
              <a:t>Solution </a:t>
            </a:r>
            <a:r>
              <a:rPr lang="en-US" dirty="0">
                <a:latin typeface="Times-Roman"/>
              </a:rPr>
              <a:t>We </a:t>
            </a:r>
            <a:r>
              <a:rPr lang="en-US" dirty="0" smtClean="0">
                <a:latin typeface="Times-Roman"/>
              </a:rPr>
              <a:t>will </a:t>
            </a:r>
            <a:r>
              <a:rPr lang="en-US" dirty="0">
                <a:latin typeface="Times-Roman"/>
              </a:rPr>
              <a:t>use logarithms to find an integer </a:t>
            </a:r>
            <a:r>
              <a:rPr lang="en-US" i="1" dirty="0">
                <a:latin typeface="Times-Italic"/>
              </a:rPr>
              <a:t>N </a:t>
            </a:r>
            <a:r>
              <a:rPr lang="en-US" dirty="0">
                <a:latin typeface="Times-Roman"/>
              </a:rPr>
              <a:t>that satisfies</a:t>
            </a:r>
          </a:p>
          <a:p>
            <a:r>
              <a:rPr lang="en-US" dirty="0" smtClean="0">
                <a:latin typeface="MTSYN"/>
              </a:rPr>
              <a:t>				| </a:t>
            </a:r>
            <a:r>
              <a:rPr lang="en-US" i="1" dirty="0" err="1">
                <a:latin typeface="Times-Italic"/>
              </a:rPr>
              <a:t>p</a:t>
            </a:r>
            <a:r>
              <a:rPr lang="en-US" sz="800" i="1" dirty="0" err="1">
                <a:latin typeface="Times-Italic"/>
              </a:rPr>
              <a:t>N</a:t>
            </a:r>
            <a:r>
              <a:rPr lang="en-US" sz="800" i="1" dirty="0">
                <a:latin typeface="Times-Italic"/>
              </a:rPr>
              <a:t> </a:t>
            </a:r>
            <a:r>
              <a:rPr lang="en-US" dirty="0">
                <a:latin typeface="MTSYN"/>
              </a:rPr>
              <a:t>− </a:t>
            </a:r>
            <a:r>
              <a:rPr lang="en-US" i="1" dirty="0">
                <a:latin typeface="Times-Italic"/>
              </a:rPr>
              <a:t>p</a:t>
            </a:r>
            <a:r>
              <a:rPr lang="en-US" dirty="0">
                <a:latin typeface="MTSYN"/>
              </a:rPr>
              <a:t>| ≤ </a:t>
            </a:r>
            <a:r>
              <a:rPr lang="en-US" dirty="0" smtClean="0">
                <a:latin typeface="MTSYN"/>
              </a:rPr>
              <a:t>(</a:t>
            </a:r>
            <a:r>
              <a:rPr lang="en-US" dirty="0" smtClean="0">
                <a:latin typeface="Times-Roman"/>
              </a:rPr>
              <a:t>2^-N)</a:t>
            </a:r>
            <a:r>
              <a:rPr lang="en-US" i="1" dirty="0" smtClean="0">
                <a:latin typeface="MTMI"/>
              </a:rPr>
              <a:t>(</a:t>
            </a:r>
            <a:r>
              <a:rPr lang="en-US" i="1" dirty="0" smtClean="0">
                <a:latin typeface="Times-Italic"/>
              </a:rPr>
              <a:t>b </a:t>
            </a:r>
            <a:r>
              <a:rPr lang="en-US" dirty="0">
                <a:latin typeface="MTSYN"/>
              </a:rPr>
              <a:t>− </a:t>
            </a:r>
            <a:r>
              <a:rPr lang="en-US" i="1" dirty="0">
                <a:latin typeface="Times-Italic"/>
              </a:rPr>
              <a:t>a</a:t>
            </a:r>
            <a:r>
              <a:rPr lang="en-US" i="1" dirty="0" smtClean="0">
                <a:latin typeface="MTMI"/>
              </a:rPr>
              <a:t>)</a:t>
            </a:r>
            <a:r>
              <a:rPr lang="en-US" dirty="0" smtClean="0">
                <a:latin typeface="MTSYN"/>
              </a:rPr>
              <a:t> </a:t>
            </a:r>
          </a:p>
          <a:p>
            <a:r>
              <a:rPr lang="en-US" dirty="0">
                <a:latin typeface="MTSYN"/>
              </a:rPr>
              <a:t>	</a:t>
            </a:r>
            <a:r>
              <a:rPr lang="en-US" dirty="0" smtClean="0">
                <a:latin typeface="MTSYN"/>
              </a:rPr>
              <a:t>					</a:t>
            </a:r>
            <a:r>
              <a:rPr lang="en-US" dirty="0" smtClean="0">
                <a:latin typeface="Times-Roman"/>
              </a:rPr>
              <a:t>2^-N</a:t>
            </a:r>
            <a:r>
              <a:rPr lang="en-US" sz="800" i="1" dirty="0" smtClean="0">
                <a:latin typeface="Times-Italic"/>
              </a:rPr>
              <a:t> </a:t>
            </a:r>
            <a:r>
              <a:rPr lang="en-US" i="1" dirty="0">
                <a:latin typeface="MTMI"/>
              </a:rPr>
              <a:t>&lt; </a:t>
            </a:r>
            <a:r>
              <a:rPr lang="en-US" dirty="0" smtClean="0">
                <a:latin typeface="Times-Roman"/>
              </a:rPr>
              <a:t>10^-3.</a:t>
            </a:r>
            <a:endParaRPr lang="en-US" dirty="0">
              <a:latin typeface="Times-Roman"/>
            </a:endParaRPr>
          </a:p>
          <a:p>
            <a:r>
              <a:rPr lang="en-US" dirty="0">
                <a:latin typeface="Times-Roman"/>
              </a:rPr>
              <a:t>Logarithms to any base would suffice, but we will use </a:t>
            </a:r>
            <a:r>
              <a:rPr lang="en-US" dirty="0" smtClean="0">
                <a:latin typeface="Times-Roman"/>
              </a:rPr>
              <a:t>base 10 </a:t>
            </a:r>
            <a:r>
              <a:rPr lang="en-US" dirty="0">
                <a:latin typeface="Times-Roman"/>
              </a:rPr>
              <a:t>logarithms because the </a:t>
            </a:r>
            <a:r>
              <a:rPr lang="en-US" dirty="0" smtClean="0">
                <a:latin typeface="Times-Roman"/>
              </a:rPr>
              <a:t>tolerance is </a:t>
            </a:r>
            <a:r>
              <a:rPr lang="en-US" dirty="0">
                <a:latin typeface="Times-Roman"/>
              </a:rPr>
              <a:t>given as a power of 10. Since </a:t>
            </a:r>
            <a:r>
              <a:rPr lang="en-US" dirty="0" smtClean="0">
                <a:latin typeface="Times-Roman"/>
              </a:rPr>
              <a:t>2^-N</a:t>
            </a:r>
            <a:r>
              <a:rPr lang="en-US" sz="800" i="1" dirty="0" smtClean="0">
                <a:latin typeface="Times-Italic"/>
              </a:rPr>
              <a:t> </a:t>
            </a:r>
            <a:r>
              <a:rPr lang="en-US" i="1" dirty="0">
                <a:latin typeface="MTMI"/>
              </a:rPr>
              <a:t>&lt; </a:t>
            </a:r>
            <a:r>
              <a:rPr lang="en-US" dirty="0" smtClean="0">
                <a:latin typeface="Times-Roman"/>
              </a:rPr>
              <a:t>10^-3</a:t>
            </a:r>
            <a:r>
              <a:rPr lang="en-US" sz="800" dirty="0" smtClean="0">
                <a:latin typeface="Times-Roman"/>
              </a:rPr>
              <a:t> </a:t>
            </a:r>
            <a:r>
              <a:rPr lang="en-US" dirty="0">
                <a:latin typeface="Times-Roman"/>
              </a:rPr>
              <a:t>implies that </a:t>
            </a:r>
            <a:endParaRPr lang="en-US" dirty="0" smtClean="0">
              <a:latin typeface="Times-Roman"/>
            </a:endParaRPr>
          </a:p>
          <a:p>
            <a:r>
              <a:rPr lang="en-US" dirty="0">
                <a:latin typeface="Times-Roman"/>
              </a:rPr>
              <a:t>	</a:t>
            </a:r>
            <a:r>
              <a:rPr lang="en-US" dirty="0" smtClean="0">
                <a:latin typeface="Times-Roman"/>
              </a:rPr>
              <a:t>				log</a:t>
            </a:r>
            <a:r>
              <a:rPr lang="en-US" sz="800" dirty="0" smtClean="0">
                <a:latin typeface="Times-Roman"/>
              </a:rPr>
              <a:t>10 </a:t>
            </a:r>
            <a:r>
              <a:rPr lang="en-US" dirty="0" smtClean="0">
                <a:latin typeface="Times-Roman"/>
              </a:rPr>
              <a:t>2^-N</a:t>
            </a:r>
            <a:r>
              <a:rPr lang="en-US" sz="800" i="1" dirty="0" smtClean="0">
                <a:latin typeface="Times-Italic"/>
              </a:rPr>
              <a:t> </a:t>
            </a:r>
            <a:r>
              <a:rPr lang="en-US" i="1" dirty="0">
                <a:latin typeface="MTMI"/>
              </a:rPr>
              <a:t>&lt; </a:t>
            </a:r>
            <a:r>
              <a:rPr lang="en-US" dirty="0">
                <a:latin typeface="Times-Roman"/>
              </a:rPr>
              <a:t>log</a:t>
            </a:r>
            <a:r>
              <a:rPr lang="en-US" sz="800" dirty="0">
                <a:latin typeface="Times-Roman"/>
              </a:rPr>
              <a:t>10 </a:t>
            </a:r>
            <a:r>
              <a:rPr lang="en-US" dirty="0" smtClean="0">
                <a:latin typeface="Times-Roman"/>
              </a:rPr>
              <a:t>10^-3</a:t>
            </a:r>
            <a:r>
              <a:rPr lang="en-US" sz="800" dirty="0" smtClean="0">
                <a:latin typeface="Times-Roman"/>
              </a:rPr>
              <a:t> </a:t>
            </a:r>
            <a:r>
              <a:rPr lang="en-US" dirty="0">
                <a:latin typeface="MTSYN"/>
              </a:rPr>
              <a:t>= −</a:t>
            </a:r>
            <a:r>
              <a:rPr lang="en-US" dirty="0">
                <a:latin typeface="Times-Roman"/>
              </a:rPr>
              <a:t>3,</a:t>
            </a:r>
          </a:p>
          <a:p>
            <a:r>
              <a:rPr lang="en-US" dirty="0">
                <a:latin typeface="Times-Roman"/>
              </a:rPr>
              <a:t>we have</a:t>
            </a:r>
          </a:p>
          <a:p>
            <a:r>
              <a:rPr lang="en-US" dirty="0" smtClean="0">
                <a:latin typeface="MTSYN"/>
              </a:rPr>
              <a:t>					−</a:t>
            </a:r>
            <a:r>
              <a:rPr lang="en-US" i="1" dirty="0">
                <a:latin typeface="Times-Italic"/>
              </a:rPr>
              <a:t>N </a:t>
            </a:r>
            <a:r>
              <a:rPr lang="en-US" dirty="0">
                <a:latin typeface="Times-Roman"/>
              </a:rPr>
              <a:t>log</a:t>
            </a:r>
            <a:r>
              <a:rPr lang="en-US" sz="800" dirty="0">
                <a:latin typeface="Times-Roman"/>
              </a:rPr>
              <a:t>10 </a:t>
            </a:r>
            <a:r>
              <a:rPr lang="en-US" dirty="0">
                <a:latin typeface="Times-Roman"/>
              </a:rPr>
              <a:t>2 </a:t>
            </a:r>
            <a:r>
              <a:rPr lang="en-US" i="1" dirty="0">
                <a:latin typeface="MTMI"/>
              </a:rPr>
              <a:t>&lt; </a:t>
            </a:r>
            <a:r>
              <a:rPr lang="en-US" dirty="0">
                <a:latin typeface="MTSYN"/>
              </a:rPr>
              <a:t>−</a:t>
            </a:r>
            <a:r>
              <a:rPr lang="en-US" dirty="0">
                <a:latin typeface="Times-Roman"/>
              </a:rPr>
              <a:t>3 </a:t>
            </a:r>
            <a:endParaRPr lang="en-US" dirty="0" smtClean="0">
              <a:latin typeface="Times-Roman"/>
            </a:endParaRPr>
          </a:p>
          <a:p>
            <a:r>
              <a:rPr lang="en-US" dirty="0">
                <a:latin typeface="Times-Roman"/>
              </a:rPr>
              <a:t>	</a:t>
            </a:r>
            <a:r>
              <a:rPr lang="en-US" dirty="0" smtClean="0">
                <a:latin typeface="Times-Roman"/>
              </a:rPr>
              <a:t>					and </a:t>
            </a:r>
          </a:p>
          <a:p>
            <a:r>
              <a:rPr lang="en-US" i="1" dirty="0">
                <a:latin typeface="Times-Roman"/>
              </a:rPr>
              <a:t>	</a:t>
            </a:r>
            <a:r>
              <a:rPr lang="en-US" i="1" dirty="0" smtClean="0">
                <a:latin typeface="Times-Roman"/>
              </a:rPr>
              <a:t>				</a:t>
            </a:r>
            <a:r>
              <a:rPr lang="en-US" i="1" dirty="0" smtClean="0">
                <a:latin typeface="Times-Italic"/>
              </a:rPr>
              <a:t>N </a:t>
            </a:r>
            <a:r>
              <a:rPr lang="en-US" i="1" dirty="0" smtClean="0">
                <a:latin typeface="MTMI"/>
              </a:rPr>
              <a:t>&gt;</a:t>
            </a:r>
            <a:r>
              <a:rPr lang="en-US" dirty="0" smtClean="0">
                <a:latin typeface="Times-Roman"/>
              </a:rPr>
              <a:t>3/log</a:t>
            </a:r>
            <a:r>
              <a:rPr lang="en-US" sz="800" dirty="0" smtClean="0">
                <a:latin typeface="Times-Roman"/>
              </a:rPr>
              <a:t>10 </a:t>
            </a:r>
            <a:r>
              <a:rPr lang="en-US" dirty="0">
                <a:latin typeface="Times-Roman"/>
              </a:rPr>
              <a:t>2</a:t>
            </a:r>
          </a:p>
          <a:p>
            <a:r>
              <a:rPr lang="en-US" dirty="0" smtClean="0">
                <a:latin typeface="MTSYN"/>
              </a:rPr>
              <a:t>						≈ </a:t>
            </a:r>
            <a:r>
              <a:rPr lang="en-US" dirty="0">
                <a:latin typeface="Times-Roman"/>
              </a:rPr>
              <a:t>9.96.</a:t>
            </a:r>
          </a:p>
          <a:p>
            <a:r>
              <a:rPr lang="en-US" dirty="0">
                <a:latin typeface="Times-Roman"/>
              </a:rPr>
              <a:t>Hence, ten iterations will ensure an approximation accurate to within </a:t>
            </a:r>
            <a:r>
              <a:rPr lang="en-US" dirty="0" smtClean="0">
                <a:latin typeface="Times-Roman"/>
              </a:rPr>
              <a:t>10^-3.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7519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5376" y="272945"/>
            <a:ext cx="909523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Use the Bisection method to find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3 </a:t>
            </a:r>
            <a:r>
              <a:rPr lang="en-US" dirty="0">
                <a:latin typeface="Times-Roman"/>
              </a:rPr>
              <a:t>for </a:t>
            </a:r>
            <a:r>
              <a:rPr lang="en-US" i="1" dirty="0">
                <a:latin typeface="MTMI"/>
              </a:rPr>
              <a:t>f (</a:t>
            </a:r>
            <a:r>
              <a:rPr lang="en-US" i="1" dirty="0">
                <a:latin typeface="Times-Italic"/>
              </a:rPr>
              <a:t>x</a:t>
            </a:r>
            <a:r>
              <a:rPr lang="en-US" i="1" dirty="0">
                <a:latin typeface="MTMI"/>
              </a:rPr>
              <a:t>) </a:t>
            </a:r>
            <a:r>
              <a:rPr lang="en-US" dirty="0" smtClean="0">
                <a:latin typeface="MTSYN"/>
              </a:rPr>
              <a:t>= √</a:t>
            </a:r>
            <a:r>
              <a:rPr lang="fi-FI" i="1" dirty="0" smtClean="0">
                <a:latin typeface="Times-Italic"/>
              </a:rPr>
              <a:t>x </a:t>
            </a:r>
            <a:r>
              <a:rPr lang="fi-FI" dirty="0">
                <a:latin typeface="MTSYN"/>
              </a:rPr>
              <a:t>− </a:t>
            </a:r>
            <a:r>
              <a:rPr lang="fi-FI" dirty="0">
                <a:latin typeface="Times-Roman"/>
              </a:rPr>
              <a:t>cos </a:t>
            </a:r>
            <a:r>
              <a:rPr lang="fi-FI" i="1" dirty="0">
                <a:latin typeface="Times-Italic"/>
              </a:rPr>
              <a:t>x </a:t>
            </a:r>
            <a:r>
              <a:rPr lang="fi-FI" dirty="0">
                <a:latin typeface="Times-Roman"/>
              </a:rPr>
              <a:t>on </a:t>
            </a:r>
            <a:r>
              <a:rPr lang="fi-FI" dirty="0">
                <a:latin typeface="MTSYN"/>
              </a:rPr>
              <a:t>[</a:t>
            </a:r>
            <a:r>
              <a:rPr lang="fi-FI" dirty="0">
                <a:latin typeface="Times-Roman"/>
              </a:rPr>
              <a:t>0, 1</a:t>
            </a:r>
            <a:r>
              <a:rPr lang="fi-FI" dirty="0">
                <a:latin typeface="MTSYN"/>
              </a:rPr>
              <a:t>]</a:t>
            </a:r>
            <a:r>
              <a:rPr lang="fi-FI" dirty="0">
                <a:latin typeface="Times-Roman"/>
              </a:rPr>
              <a:t>.</a:t>
            </a:r>
          </a:p>
          <a:p>
            <a:r>
              <a:rPr lang="da-DK" b="1" dirty="0">
                <a:latin typeface="Times-Bold"/>
              </a:rPr>
              <a:t>2. </a:t>
            </a:r>
            <a:r>
              <a:rPr lang="da-DK" dirty="0">
                <a:latin typeface="Times-Roman"/>
              </a:rPr>
              <a:t>Let </a:t>
            </a:r>
            <a:r>
              <a:rPr lang="da-DK" i="1" dirty="0">
                <a:latin typeface="MTMI"/>
              </a:rPr>
              <a:t>f (</a:t>
            </a:r>
            <a:r>
              <a:rPr lang="da-DK" i="1" dirty="0">
                <a:latin typeface="Times-Italic"/>
              </a:rPr>
              <a:t>x</a:t>
            </a:r>
            <a:r>
              <a:rPr lang="da-DK" i="1" dirty="0">
                <a:latin typeface="MTMI"/>
              </a:rPr>
              <a:t>) </a:t>
            </a:r>
            <a:r>
              <a:rPr lang="da-DK" dirty="0">
                <a:latin typeface="MTSYN"/>
              </a:rPr>
              <a:t>= </a:t>
            </a:r>
            <a:r>
              <a:rPr lang="da-DK" dirty="0">
                <a:latin typeface="Times-Roman"/>
              </a:rPr>
              <a:t>3</a:t>
            </a:r>
            <a:r>
              <a:rPr lang="da-DK" i="1" dirty="0">
                <a:latin typeface="MTMI"/>
              </a:rPr>
              <a:t>(</a:t>
            </a:r>
            <a:r>
              <a:rPr lang="da-DK" i="1" dirty="0">
                <a:latin typeface="Times-Italic"/>
              </a:rPr>
              <a:t>x </a:t>
            </a:r>
            <a:r>
              <a:rPr lang="da-DK" dirty="0">
                <a:latin typeface="MTSYN"/>
              </a:rPr>
              <a:t>+ </a:t>
            </a:r>
            <a:r>
              <a:rPr lang="da-DK" dirty="0">
                <a:latin typeface="Times-Roman"/>
              </a:rPr>
              <a:t>1</a:t>
            </a:r>
            <a:r>
              <a:rPr lang="da-DK" i="1" dirty="0">
                <a:latin typeface="MTMI"/>
              </a:rPr>
              <a:t>)(</a:t>
            </a:r>
            <a:r>
              <a:rPr lang="da-DK" i="1" dirty="0">
                <a:latin typeface="Times-Italic"/>
              </a:rPr>
              <a:t>x </a:t>
            </a:r>
            <a:r>
              <a:rPr lang="da-DK" dirty="0">
                <a:latin typeface="MTSYN"/>
              </a:rPr>
              <a:t>− </a:t>
            </a:r>
            <a:r>
              <a:rPr lang="da-DK" dirty="0" smtClean="0">
                <a:latin typeface="MTSYN"/>
              </a:rPr>
              <a:t>1/2</a:t>
            </a:r>
            <a:r>
              <a:rPr lang="en-US" sz="800" dirty="0" smtClean="0">
                <a:latin typeface="Times-Roman"/>
              </a:rPr>
              <a:t> </a:t>
            </a:r>
            <a:r>
              <a:rPr lang="en-US" i="1" dirty="0">
                <a:latin typeface="MTMI"/>
              </a:rPr>
              <a:t>)(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MTSYN"/>
              </a:rPr>
              <a:t>− </a:t>
            </a:r>
            <a:r>
              <a:rPr lang="en-US" dirty="0">
                <a:latin typeface="Times-Roman"/>
              </a:rPr>
              <a:t>1</a:t>
            </a:r>
            <a:r>
              <a:rPr lang="en-US" i="1" dirty="0">
                <a:latin typeface="MTMI"/>
              </a:rPr>
              <a:t>)</a:t>
            </a:r>
            <a:r>
              <a:rPr lang="en-US" dirty="0">
                <a:latin typeface="Times-Roman"/>
              </a:rPr>
              <a:t>. Use the Bisection method on the following intervals to find </a:t>
            </a:r>
            <a:r>
              <a:rPr lang="en-US" i="1" dirty="0">
                <a:latin typeface="Times-Italic"/>
              </a:rPr>
              <a:t>p</a:t>
            </a:r>
            <a:r>
              <a:rPr lang="en-US" sz="800" dirty="0">
                <a:latin typeface="Times-Roman"/>
              </a:rPr>
              <a:t>3</a:t>
            </a:r>
            <a:r>
              <a:rPr lang="en-US" dirty="0">
                <a:latin typeface="Times-Roman"/>
              </a:rPr>
              <a:t>.</a:t>
            </a:r>
          </a:p>
          <a:p>
            <a:r>
              <a:rPr lang="en-US" b="1" dirty="0">
                <a:latin typeface="Times-Bold"/>
              </a:rPr>
              <a:t>a. </a:t>
            </a:r>
            <a:r>
              <a:rPr lang="en-US" dirty="0">
                <a:latin typeface="MTSYN"/>
              </a:rPr>
              <a:t>[−</a:t>
            </a:r>
            <a:r>
              <a:rPr lang="en-US" dirty="0">
                <a:latin typeface="Times-Roman"/>
              </a:rPr>
              <a:t>2, </a:t>
            </a:r>
            <a:r>
              <a:rPr lang="en-US" dirty="0" smtClean="0">
                <a:latin typeface="Times-Roman"/>
              </a:rPr>
              <a:t>1.5</a:t>
            </a:r>
            <a:r>
              <a:rPr lang="en-US" dirty="0" smtClean="0">
                <a:latin typeface="MTSYN"/>
              </a:rPr>
              <a:t>]							</a:t>
            </a:r>
            <a:r>
              <a:rPr lang="en-US" b="1" dirty="0" smtClean="0">
                <a:latin typeface="Times-Bold"/>
              </a:rPr>
              <a:t>b</a:t>
            </a:r>
            <a:r>
              <a:rPr lang="en-US" b="1" dirty="0">
                <a:latin typeface="Times-Bold"/>
              </a:rPr>
              <a:t>. </a:t>
            </a:r>
            <a:r>
              <a:rPr lang="en-US" dirty="0">
                <a:latin typeface="MTSYN"/>
              </a:rPr>
              <a:t>[−</a:t>
            </a:r>
            <a:r>
              <a:rPr lang="en-US" dirty="0">
                <a:latin typeface="Times-Roman"/>
              </a:rPr>
              <a:t>1.25, 2.5</a:t>
            </a:r>
            <a:r>
              <a:rPr lang="en-US" dirty="0">
                <a:latin typeface="MTSYN"/>
              </a:rPr>
              <a:t>]</a:t>
            </a:r>
          </a:p>
          <a:p>
            <a:r>
              <a:rPr lang="en-US" b="1" dirty="0">
                <a:latin typeface="Times-Bold"/>
              </a:rPr>
              <a:t>3. </a:t>
            </a:r>
            <a:r>
              <a:rPr lang="en-US" dirty="0">
                <a:latin typeface="Times-Roman"/>
              </a:rPr>
              <a:t>Use the Bisection method to find solutions accurate to within </a:t>
            </a:r>
            <a:r>
              <a:rPr lang="en-US" dirty="0" smtClean="0">
                <a:latin typeface="Times-Roman"/>
              </a:rPr>
              <a:t>10^-2</a:t>
            </a:r>
            <a:r>
              <a:rPr lang="en-US" sz="800" dirty="0" smtClean="0">
                <a:latin typeface="Times-Roman"/>
              </a:rPr>
              <a:t> </a:t>
            </a:r>
            <a:r>
              <a:rPr lang="en-US" dirty="0">
                <a:latin typeface="Times-Roman"/>
              </a:rPr>
              <a:t>for </a:t>
            </a:r>
            <a:r>
              <a:rPr lang="en-US" i="1" dirty="0" smtClean="0">
                <a:latin typeface="Times-Italic"/>
              </a:rPr>
              <a:t>x^3</a:t>
            </a:r>
            <a:r>
              <a:rPr lang="en-US" sz="800" dirty="0" smtClean="0">
                <a:latin typeface="Times-Roman"/>
              </a:rPr>
              <a:t> </a:t>
            </a:r>
            <a:r>
              <a:rPr lang="en-US" dirty="0">
                <a:latin typeface="MTSYN"/>
              </a:rPr>
              <a:t>− </a:t>
            </a:r>
            <a:r>
              <a:rPr lang="en-US" dirty="0" smtClean="0">
                <a:latin typeface="Times-Roman"/>
              </a:rPr>
              <a:t>7</a:t>
            </a:r>
            <a:r>
              <a:rPr lang="en-US" i="1" dirty="0" smtClean="0">
                <a:latin typeface="Times-Italic"/>
              </a:rPr>
              <a:t>x^2</a:t>
            </a:r>
            <a:r>
              <a:rPr lang="en-US" sz="800" dirty="0" smtClean="0">
                <a:latin typeface="Times-Roman"/>
              </a:rPr>
              <a:t> </a:t>
            </a:r>
            <a:r>
              <a:rPr lang="en-US" dirty="0">
                <a:latin typeface="MTSYN"/>
              </a:rPr>
              <a:t>+ </a:t>
            </a:r>
            <a:r>
              <a:rPr lang="en-US" dirty="0">
                <a:latin typeface="Times-Roman"/>
              </a:rPr>
              <a:t>14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MTSYN"/>
              </a:rPr>
              <a:t>− </a:t>
            </a:r>
            <a:r>
              <a:rPr lang="en-US" dirty="0">
                <a:latin typeface="Times-Roman"/>
              </a:rPr>
              <a:t>6 </a:t>
            </a:r>
            <a:r>
              <a:rPr lang="en-US" dirty="0">
                <a:latin typeface="MTSYN"/>
              </a:rPr>
              <a:t>= </a:t>
            </a:r>
            <a:r>
              <a:rPr lang="en-US" dirty="0">
                <a:latin typeface="Times-Roman"/>
              </a:rPr>
              <a:t>0 </a:t>
            </a:r>
            <a:r>
              <a:rPr lang="en-US" dirty="0" smtClean="0">
                <a:latin typeface="Times-Roman"/>
              </a:rPr>
              <a:t>on each </a:t>
            </a:r>
            <a:r>
              <a:rPr lang="en-US" dirty="0">
                <a:latin typeface="Times-Roman"/>
              </a:rPr>
              <a:t>interval.</a:t>
            </a:r>
          </a:p>
          <a:p>
            <a:r>
              <a:rPr lang="en-US" b="1" dirty="0">
                <a:latin typeface="Times-Bold"/>
              </a:rPr>
              <a:t>a. </a:t>
            </a:r>
            <a:r>
              <a:rPr lang="en-US" dirty="0">
                <a:latin typeface="MTSYN"/>
              </a:rPr>
              <a:t>[</a:t>
            </a:r>
            <a:r>
              <a:rPr lang="en-US" dirty="0">
                <a:latin typeface="Times-Roman"/>
              </a:rPr>
              <a:t>0, </a:t>
            </a:r>
            <a:r>
              <a:rPr lang="en-US" dirty="0" smtClean="0">
                <a:latin typeface="Times-Roman"/>
              </a:rPr>
              <a:t>1</a:t>
            </a:r>
            <a:r>
              <a:rPr lang="en-US" dirty="0" smtClean="0">
                <a:latin typeface="MTSYN"/>
              </a:rPr>
              <a:t>]					</a:t>
            </a:r>
            <a:r>
              <a:rPr lang="en-US" b="1" dirty="0" smtClean="0">
                <a:latin typeface="Times-Bold"/>
              </a:rPr>
              <a:t>b</a:t>
            </a:r>
            <a:r>
              <a:rPr lang="en-US" b="1" dirty="0">
                <a:latin typeface="Times-Bold"/>
              </a:rPr>
              <a:t>. </a:t>
            </a:r>
            <a:r>
              <a:rPr lang="en-US" dirty="0">
                <a:latin typeface="MTSYN"/>
              </a:rPr>
              <a:t>[</a:t>
            </a:r>
            <a:r>
              <a:rPr lang="en-US" dirty="0">
                <a:latin typeface="Times-Roman"/>
              </a:rPr>
              <a:t>1, </a:t>
            </a:r>
            <a:r>
              <a:rPr lang="en-US" dirty="0" smtClean="0">
                <a:latin typeface="Times-Roman"/>
              </a:rPr>
              <a:t>3.2</a:t>
            </a:r>
            <a:r>
              <a:rPr lang="en-US" dirty="0" smtClean="0">
                <a:latin typeface="MTSYN"/>
              </a:rPr>
              <a:t>]					</a:t>
            </a:r>
            <a:r>
              <a:rPr lang="en-US" b="1" dirty="0" smtClean="0">
                <a:latin typeface="Times-Bold"/>
              </a:rPr>
              <a:t>c</a:t>
            </a:r>
            <a:r>
              <a:rPr lang="en-US" b="1" dirty="0">
                <a:latin typeface="Times-Bold"/>
              </a:rPr>
              <a:t>. </a:t>
            </a:r>
            <a:r>
              <a:rPr lang="en-US" dirty="0">
                <a:latin typeface="MTSYN"/>
              </a:rPr>
              <a:t>[</a:t>
            </a:r>
            <a:r>
              <a:rPr lang="en-US" dirty="0">
                <a:latin typeface="Times-Roman"/>
              </a:rPr>
              <a:t>3.2, 4</a:t>
            </a:r>
            <a:r>
              <a:rPr lang="en-US" dirty="0">
                <a:latin typeface="MTSYN"/>
              </a:rPr>
              <a:t>]</a:t>
            </a:r>
          </a:p>
          <a:p>
            <a:r>
              <a:rPr lang="en-US" b="1" dirty="0">
                <a:latin typeface="Times-Bold"/>
              </a:rPr>
              <a:t>4. </a:t>
            </a:r>
            <a:r>
              <a:rPr lang="en-US" dirty="0">
                <a:latin typeface="Times-Roman"/>
              </a:rPr>
              <a:t>Use the Bisection method to find solutions accurate to within </a:t>
            </a:r>
            <a:r>
              <a:rPr lang="en-US" dirty="0" smtClean="0">
                <a:latin typeface="Times-Roman"/>
              </a:rPr>
              <a:t>10^-2</a:t>
            </a:r>
            <a:r>
              <a:rPr lang="en-US" sz="800" dirty="0" smtClean="0">
                <a:latin typeface="Times-Roman"/>
              </a:rPr>
              <a:t> </a:t>
            </a:r>
            <a:r>
              <a:rPr lang="en-US" dirty="0">
                <a:latin typeface="Times-Roman"/>
              </a:rPr>
              <a:t>for </a:t>
            </a:r>
            <a:r>
              <a:rPr lang="en-US" i="1" dirty="0" smtClean="0">
                <a:latin typeface="Times-Italic"/>
              </a:rPr>
              <a:t>x^4</a:t>
            </a:r>
            <a:r>
              <a:rPr lang="en-US" sz="800" dirty="0" smtClean="0">
                <a:latin typeface="Times-Roman"/>
              </a:rPr>
              <a:t> </a:t>
            </a:r>
            <a:r>
              <a:rPr lang="en-US" dirty="0">
                <a:latin typeface="MTSYN"/>
              </a:rPr>
              <a:t>− </a:t>
            </a:r>
            <a:r>
              <a:rPr lang="en-US" dirty="0" smtClean="0">
                <a:latin typeface="Times-Roman"/>
              </a:rPr>
              <a:t>2</a:t>
            </a:r>
            <a:r>
              <a:rPr lang="en-US" i="1" dirty="0" smtClean="0">
                <a:latin typeface="Times-Italic"/>
              </a:rPr>
              <a:t>x^3</a:t>
            </a:r>
            <a:r>
              <a:rPr lang="en-US" sz="800" dirty="0" smtClean="0">
                <a:latin typeface="Times-Roman"/>
              </a:rPr>
              <a:t> </a:t>
            </a:r>
            <a:r>
              <a:rPr lang="en-US" dirty="0">
                <a:latin typeface="MTSYN"/>
              </a:rPr>
              <a:t>− </a:t>
            </a:r>
            <a:r>
              <a:rPr lang="en-US" dirty="0" smtClean="0">
                <a:latin typeface="Times-Roman"/>
              </a:rPr>
              <a:t>4</a:t>
            </a:r>
            <a:r>
              <a:rPr lang="en-US" i="1" dirty="0" smtClean="0">
                <a:latin typeface="Times-Italic"/>
              </a:rPr>
              <a:t>x^2</a:t>
            </a:r>
            <a:r>
              <a:rPr lang="en-US" sz="800" dirty="0" smtClean="0">
                <a:latin typeface="Times-Roman"/>
              </a:rPr>
              <a:t> </a:t>
            </a:r>
            <a:r>
              <a:rPr lang="en-US" dirty="0">
                <a:latin typeface="MTSYN"/>
              </a:rPr>
              <a:t>+ </a:t>
            </a:r>
            <a:r>
              <a:rPr lang="en-US" dirty="0">
                <a:latin typeface="Times-Roman"/>
              </a:rPr>
              <a:t>4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MTSYN"/>
              </a:rPr>
              <a:t>+ </a:t>
            </a:r>
            <a:r>
              <a:rPr lang="en-US" dirty="0">
                <a:latin typeface="Times-Roman"/>
              </a:rPr>
              <a:t>4 </a:t>
            </a:r>
            <a:r>
              <a:rPr lang="en-US" dirty="0">
                <a:latin typeface="MTSYN"/>
              </a:rPr>
              <a:t>= </a:t>
            </a:r>
            <a:r>
              <a:rPr lang="en-US" dirty="0" smtClean="0">
                <a:latin typeface="Times-Roman"/>
              </a:rPr>
              <a:t>0 on </a:t>
            </a:r>
            <a:r>
              <a:rPr lang="en-US" dirty="0">
                <a:latin typeface="Times-Roman"/>
              </a:rPr>
              <a:t>each interval.</a:t>
            </a:r>
          </a:p>
          <a:p>
            <a:r>
              <a:rPr lang="en-US" b="1" dirty="0">
                <a:latin typeface="Times-Bold"/>
              </a:rPr>
              <a:t>a. </a:t>
            </a:r>
            <a:r>
              <a:rPr lang="en-US" dirty="0">
                <a:latin typeface="MTSYN"/>
              </a:rPr>
              <a:t>[−</a:t>
            </a:r>
            <a:r>
              <a:rPr lang="en-US" dirty="0">
                <a:latin typeface="Times-Roman"/>
              </a:rPr>
              <a:t>2,</a:t>
            </a:r>
            <a:r>
              <a:rPr lang="en-US" dirty="0">
                <a:latin typeface="MTSYN"/>
              </a:rPr>
              <a:t>−</a:t>
            </a:r>
            <a:r>
              <a:rPr lang="en-US" dirty="0" smtClean="0">
                <a:latin typeface="Times-Roman"/>
              </a:rPr>
              <a:t>1</a:t>
            </a:r>
            <a:r>
              <a:rPr lang="en-US" dirty="0" smtClean="0">
                <a:latin typeface="MTSYN"/>
              </a:rPr>
              <a:t>]				</a:t>
            </a:r>
            <a:r>
              <a:rPr lang="en-US" b="1" dirty="0" smtClean="0">
                <a:latin typeface="Times-Bold"/>
              </a:rPr>
              <a:t>b</a:t>
            </a:r>
            <a:r>
              <a:rPr lang="en-US" b="1" dirty="0">
                <a:latin typeface="Times-Bold"/>
              </a:rPr>
              <a:t>. </a:t>
            </a:r>
            <a:r>
              <a:rPr lang="en-US" dirty="0">
                <a:latin typeface="MTSYN"/>
              </a:rPr>
              <a:t>[</a:t>
            </a:r>
            <a:r>
              <a:rPr lang="en-US" dirty="0">
                <a:latin typeface="Times-Roman"/>
              </a:rPr>
              <a:t>0, </a:t>
            </a:r>
            <a:r>
              <a:rPr lang="en-US" dirty="0" smtClean="0">
                <a:latin typeface="Times-Roman"/>
              </a:rPr>
              <a:t>2</a:t>
            </a:r>
            <a:r>
              <a:rPr lang="en-US" dirty="0" smtClean="0">
                <a:latin typeface="MTSYN"/>
              </a:rPr>
              <a:t>]				</a:t>
            </a:r>
            <a:r>
              <a:rPr lang="en-US" b="1" dirty="0" smtClean="0">
                <a:latin typeface="Times-Bold"/>
              </a:rPr>
              <a:t>c</a:t>
            </a:r>
            <a:r>
              <a:rPr lang="en-US" b="1" dirty="0">
                <a:latin typeface="Times-Bold"/>
              </a:rPr>
              <a:t>. </a:t>
            </a:r>
            <a:r>
              <a:rPr lang="en-US" dirty="0">
                <a:latin typeface="MTSYN"/>
              </a:rPr>
              <a:t>[</a:t>
            </a:r>
            <a:r>
              <a:rPr lang="en-US" dirty="0">
                <a:latin typeface="Times-Roman"/>
              </a:rPr>
              <a:t>2, </a:t>
            </a:r>
            <a:r>
              <a:rPr lang="en-US" dirty="0" smtClean="0">
                <a:latin typeface="Times-Roman"/>
              </a:rPr>
              <a:t>3</a:t>
            </a:r>
            <a:r>
              <a:rPr lang="en-US" dirty="0" smtClean="0">
                <a:latin typeface="MTSYN"/>
              </a:rPr>
              <a:t>]				</a:t>
            </a:r>
            <a:r>
              <a:rPr lang="en-US" b="1" dirty="0" smtClean="0">
                <a:latin typeface="Times-Bold"/>
              </a:rPr>
              <a:t>d</a:t>
            </a:r>
            <a:r>
              <a:rPr lang="en-US" b="1" dirty="0">
                <a:latin typeface="Times-Bold"/>
              </a:rPr>
              <a:t>. </a:t>
            </a:r>
            <a:r>
              <a:rPr lang="en-US" dirty="0">
                <a:latin typeface="MTSYN"/>
              </a:rPr>
              <a:t>[−</a:t>
            </a:r>
            <a:r>
              <a:rPr lang="en-US" dirty="0">
                <a:latin typeface="Times-Roman"/>
              </a:rPr>
              <a:t>1, 0</a:t>
            </a:r>
            <a:r>
              <a:rPr lang="en-US" dirty="0">
                <a:latin typeface="MTSYN"/>
              </a:rPr>
              <a:t>]</a:t>
            </a:r>
          </a:p>
          <a:p>
            <a:r>
              <a:rPr lang="en-US" b="1" dirty="0">
                <a:latin typeface="Times-Bold"/>
              </a:rPr>
              <a:t>5. </a:t>
            </a:r>
            <a:r>
              <a:rPr lang="en-US" dirty="0">
                <a:latin typeface="Times-Roman"/>
              </a:rPr>
              <a:t>Use the Bisection method to find solutions accurate to within 10</a:t>
            </a:r>
            <a:r>
              <a:rPr lang="en-US" sz="800" dirty="0">
                <a:latin typeface="MTSYN"/>
              </a:rPr>
              <a:t>−</a:t>
            </a:r>
            <a:r>
              <a:rPr lang="en-US" sz="800" dirty="0">
                <a:latin typeface="Times-Roman"/>
              </a:rPr>
              <a:t>5 </a:t>
            </a:r>
            <a:r>
              <a:rPr lang="en-US" dirty="0">
                <a:latin typeface="Times-Roman"/>
              </a:rPr>
              <a:t>for the following problems.</a:t>
            </a:r>
          </a:p>
          <a:p>
            <a:r>
              <a:rPr lang="en-US" b="1" dirty="0">
                <a:latin typeface="Times-Bold"/>
              </a:rPr>
              <a:t>a. 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MTSYN"/>
              </a:rPr>
              <a:t>− </a:t>
            </a:r>
            <a:r>
              <a:rPr lang="en-US" dirty="0" smtClean="0">
                <a:latin typeface="Times-Roman"/>
              </a:rPr>
              <a:t>2^-x</a:t>
            </a:r>
            <a:r>
              <a:rPr lang="en-US" sz="800" i="1" dirty="0" smtClean="0">
                <a:latin typeface="Times-Italic"/>
              </a:rPr>
              <a:t> </a:t>
            </a:r>
            <a:r>
              <a:rPr lang="en-US" dirty="0">
                <a:latin typeface="MTSYN"/>
              </a:rPr>
              <a:t>= </a:t>
            </a:r>
            <a:r>
              <a:rPr lang="en-US" dirty="0">
                <a:latin typeface="Times-Roman"/>
              </a:rPr>
              <a:t>0 </a:t>
            </a:r>
            <a:r>
              <a:rPr lang="en-US" dirty="0" smtClean="0">
                <a:latin typeface="Times-Roman"/>
              </a:rPr>
              <a:t>							for </a:t>
            </a:r>
            <a:r>
              <a:rPr lang="en-US" dirty="0">
                <a:latin typeface="Times-Roman"/>
              </a:rPr>
              <a:t>0 </a:t>
            </a:r>
            <a:r>
              <a:rPr lang="en-US" dirty="0">
                <a:latin typeface="MTSYN"/>
              </a:rPr>
              <a:t>≤ 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MTSYN"/>
              </a:rPr>
              <a:t>≤ </a:t>
            </a:r>
            <a:r>
              <a:rPr lang="en-US" dirty="0">
                <a:latin typeface="Times-Roman"/>
              </a:rPr>
              <a:t>1</a:t>
            </a:r>
          </a:p>
          <a:p>
            <a:r>
              <a:rPr lang="en-US" b="1" dirty="0">
                <a:latin typeface="Times-Bold"/>
              </a:rPr>
              <a:t>b. </a:t>
            </a:r>
            <a:r>
              <a:rPr lang="en-US" i="1" dirty="0" err="1" smtClean="0">
                <a:latin typeface="Times-Italic"/>
              </a:rPr>
              <a:t>e^x</a:t>
            </a:r>
            <a:r>
              <a:rPr lang="en-US" sz="800" i="1" dirty="0" smtClean="0">
                <a:latin typeface="Times-Italic"/>
              </a:rPr>
              <a:t> </a:t>
            </a:r>
            <a:r>
              <a:rPr lang="en-US" dirty="0">
                <a:latin typeface="MTSYN"/>
              </a:rPr>
              <a:t>− </a:t>
            </a:r>
            <a:r>
              <a:rPr lang="en-US" i="1" dirty="0" smtClean="0">
                <a:latin typeface="Times-Italic"/>
              </a:rPr>
              <a:t>x^2</a:t>
            </a:r>
            <a:r>
              <a:rPr lang="en-US" sz="800" dirty="0" smtClean="0">
                <a:latin typeface="Times-Roman"/>
              </a:rPr>
              <a:t> </a:t>
            </a:r>
            <a:r>
              <a:rPr lang="en-US" dirty="0">
                <a:latin typeface="MTSYN"/>
              </a:rPr>
              <a:t>+ </a:t>
            </a:r>
            <a:r>
              <a:rPr lang="en-US" dirty="0">
                <a:latin typeface="Times-Roman"/>
              </a:rPr>
              <a:t>3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MTSYN"/>
              </a:rPr>
              <a:t>− </a:t>
            </a:r>
            <a:r>
              <a:rPr lang="en-US" dirty="0">
                <a:latin typeface="Times-Roman"/>
              </a:rPr>
              <a:t>2 </a:t>
            </a:r>
            <a:r>
              <a:rPr lang="en-US" dirty="0">
                <a:latin typeface="MTSYN"/>
              </a:rPr>
              <a:t>= </a:t>
            </a:r>
            <a:r>
              <a:rPr lang="en-US" dirty="0" smtClean="0">
                <a:latin typeface="Times-Roman"/>
              </a:rPr>
              <a:t>0					for </a:t>
            </a:r>
            <a:r>
              <a:rPr lang="en-US" dirty="0">
                <a:latin typeface="Times-Roman"/>
              </a:rPr>
              <a:t>0 </a:t>
            </a:r>
            <a:r>
              <a:rPr lang="en-US" dirty="0">
                <a:latin typeface="MTSYN"/>
              </a:rPr>
              <a:t>≤ 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MTSYN"/>
              </a:rPr>
              <a:t>≤ </a:t>
            </a:r>
            <a:r>
              <a:rPr lang="en-US" dirty="0">
                <a:latin typeface="Times-Roman"/>
              </a:rPr>
              <a:t>1</a:t>
            </a:r>
          </a:p>
          <a:p>
            <a:r>
              <a:rPr lang="en-US" b="1" dirty="0">
                <a:latin typeface="Times-Bold"/>
              </a:rPr>
              <a:t>c. </a:t>
            </a:r>
            <a:r>
              <a:rPr lang="en-US" dirty="0">
                <a:latin typeface="Times-Roman"/>
              </a:rPr>
              <a:t>2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Times-Roman"/>
              </a:rPr>
              <a:t>cos</a:t>
            </a:r>
            <a:r>
              <a:rPr lang="en-US" i="1" dirty="0">
                <a:latin typeface="MTMI"/>
              </a:rPr>
              <a:t>(</a:t>
            </a:r>
            <a:r>
              <a:rPr lang="en-US" dirty="0">
                <a:latin typeface="Times-Roman"/>
              </a:rPr>
              <a:t>2</a:t>
            </a:r>
            <a:r>
              <a:rPr lang="en-US" i="1" dirty="0">
                <a:latin typeface="Times-Italic"/>
              </a:rPr>
              <a:t>x</a:t>
            </a:r>
            <a:r>
              <a:rPr lang="en-US" i="1" dirty="0">
                <a:latin typeface="MTMI"/>
              </a:rPr>
              <a:t>) </a:t>
            </a:r>
            <a:r>
              <a:rPr lang="en-US" dirty="0">
                <a:latin typeface="MTSYN"/>
              </a:rPr>
              <a:t>− </a:t>
            </a:r>
            <a:r>
              <a:rPr lang="en-US" i="1" dirty="0">
                <a:latin typeface="MTMI"/>
              </a:rPr>
              <a:t>(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MTSYN"/>
              </a:rPr>
              <a:t>+ </a:t>
            </a:r>
            <a:r>
              <a:rPr lang="en-US" dirty="0">
                <a:latin typeface="Times-Roman"/>
              </a:rPr>
              <a:t>1</a:t>
            </a:r>
            <a:r>
              <a:rPr lang="en-US" i="1" dirty="0" smtClean="0">
                <a:latin typeface="MTMI"/>
              </a:rPr>
              <a:t>)^2</a:t>
            </a:r>
            <a:r>
              <a:rPr lang="en-US" sz="800" dirty="0" smtClean="0">
                <a:latin typeface="Times-Roman"/>
              </a:rPr>
              <a:t> </a:t>
            </a:r>
            <a:r>
              <a:rPr lang="en-US" dirty="0">
                <a:latin typeface="MTSYN"/>
              </a:rPr>
              <a:t>= </a:t>
            </a:r>
            <a:r>
              <a:rPr lang="en-US" dirty="0" smtClean="0">
                <a:latin typeface="Times-Roman"/>
              </a:rPr>
              <a:t>0			for </a:t>
            </a:r>
            <a:r>
              <a:rPr lang="en-US" dirty="0">
                <a:latin typeface="MTSYN"/>
              </a:rPr>
              <a:t>−</a:t>
            </a:r>
            <a:r>
              <a:rPr lang="en-US" dirty="0">
                <a:latin typeface="Times-Roman"/>
              </a:rPr>
              <a:t>3 </a:t>
            </a:r>
            <a:r>
              <a:rPr lang="en-US" dirty="0">
                <a:latin typeface="MTSYN"/>
              </a:rPr>
              <a:t>≤ 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MTSYN"/>
              </a:rPr>
              <a:t>≤ −</a:t>
            </a:r>
            <a:r>
              <a:rPr lang="en-US" dirty="0">
                <a:latin typeface="Times-Roman"/>
              </a:rPr>
              <a:t>2 </a:t>
            </a:r>
            <a:r>
              <a:rPr lang="en-US" dirty="0" smtClean="0">
                <a:latin typeface="Times-Roman"/>
              </a:rPr>
              <a:t>	and 		</a:t>
            </a:r>
            <a:r>
              <a:rPr lang="en-US" dirty="0" smtClean="0">
                <a:latin typeface="MTSYN"/>
              </a:rPr>
              <a:t>−</a:t>
            </a:r>
            <a:r>
              <a:rPr lang="en-US" dirty="0">
                <a:latin typeface="Times-Roman"/>
              </a:rPr>
              <a:t>1 </a:t>
            </a:r>
            <a:r>
              <a:rPr lang="en-US" dirty="0">
                <a:latin typeface="MTSYN"/>
              </a:rPr>
              <a:t>≤ 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MTSYN"/>
              </a:rPr>
              <a:t>≤ </a:t>
            </a:r>
            <a:r>
              <a:rPr lang="en-US" dirty="0">
                <a:latin typeface="Times-Roman"/>
              </a:rPr>
              <a:t>0</a:t>
            </a:r>
          </a:p>
          <a:p>
            <a:r>
              <a:rPr lang="en-US" b="1" dirty="0">
                <a:latin typeface="Times-Bold"/>
              </a:rPr>
              <a:t>d. 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Times-Roman"/>
              </a:rPr>
              <a:t>cos 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MTSYN"/>
              </a:rPr>
              <a:t>− </a:t>
            </a:r>
            <a:r>
              <a:rPr lang="en-US" dirty="0" smtClean="0">
                <a:latin typeface="Times-Roman"/>
              </a:rPr>
              <a:t>2</a:t>
            </a:r>
            <a:r>
              <a:rPr lang="en-US" i="1" dirty="0" smtClean="0">
                <a:latin typeface="Times-Italic"/>
              </a:rPr>
              <a:t>x^2</a:t>
            </a:r>
            <a:r>
              <a:rPr lang="en-US" sz="800" dirty="0" smtClean="0">
                <a:latin typeface="Times-Roman"/>
              </a:rPr>
              <a:t> </a:t>
            </a:r>
            <a:r>
              <a:rPr lang="en-US" dirty="0">
                <a:latin typeface="MTSYN"/>
              </a:rPr>
              <a:t>+ </a:t>
            </a:r>
            <a:r>
              <a:rPr lang="en-US" dirty="0">
                <a:latin typeface="Times-Roman"/>
              </a:rPr>
              <a:t>3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MTSYN"/>
              </a:rPr>
              <a:t>− </a:t>
            </a:r>
            <a:r>
              <a:rPr lang="en-US" dirty="0">
                <a:latin typeface="Times-Roman"/>
              </a:rPr>
              <a:t>1 </a:t>
            </a:r>
            <a:r>
              <a:rPr lang="en-US" dirty="0">
                <a:latin typeface="MTSYN"/>
              </a:rPr>
              <a:t>= </a:t>
            </a:r>
            <a:r>
              <a:rPr lang="en-US" dirty="0" smtClean="0">
                <a:latin typeface="Times-Roman"/>
              </a:rPr>
              <a:t>0			for </a:t>
            </a:r>
            <a:r>
              <a:rPr lang="en-US" dirty="0">
                <a:latin typeface="Times-Roman"/>
              </a:rPr>
              <a:t>0.2 </a:t>
            </a:r>
            <a:r>
              <a:rPr lang="en-US" dirty="0">
                <a:latin typeface="MTSYN"/>
              </a:rPr>
              <a:t>≤ 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MTSYN"/>
              </a:rPr>
              <a:t>≤ </a:t>
            </a:r>
            <a:r>
              <a:rPr lang="en-US" dirty="0">
                <a:latin typeface="Times-Roman"/>
              </a:rPr>
              <a:t>0.3 </a:t>
            </a:r>
            <a:r>
              <a:rPr lang="en-US" dirty="0" smtClean="0">
                <a:latin typeface="Times-Roman"/>
              </a:rPr>
              <a:t>	and 		1.2 </a:t>
            </a:r>
            <a:r>
              <a:rPr lang="en-US" dirty="0">
                <a:latin typeface="MTSYN"/>
              </a:rPr>
              <a:t>≤ 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MTSYN"/>
              </a:rPr>
              <a:t>≤ </a:t>
            </a:r>
            <a:r>
              <a:rPr lang="en-US" dirty="0">
                <a:latin typeface="Times-Roman"/>
              </a:rPr>
              <a:t>1.3</a:t>
            </a:r>
          </a:p>
          <a:p>
            <a:r>
              <a:rPr lang="en-US" b="1" dirty="0" smtClean="0">
                <a:latin typeface="Times-Bold"/>
              </a:rPr>
              <a:t>6. </a:t>
            </a:r>
            <a:r>
              <a:rPr lang="en-US" dirty="0">
                <a:latin typeface="Times-Roman"/>
              </a:rPr>
              <a:t>Use the Bisection method to find solutions, accurate to within </a:t>
            </a:r>
            <a:r>
              <a:rPr lang="en-US" dirty="0" smtClean="0">
                <a:latin typeface="Times-Roman"/>
              </a:rPr>
              <a:t>10^-5</a:t>
            </a:r>
            <a:r>
              <a:rPr lang="en-US" sz="800" dirty="0" smtClean="0">
                <a:latin typeface="Times-Roman"/>
              </a:rPr>
              <a:t> </a:t>
            </a:r>
            <a:r>
              <a:rPr lang="en-US" dirty="0">
                <a:latin typeface="Times-Roman"/>
              </a:rPr>
              <a:t>for the following problems.</a:t>
            </a:r>
          </a:p>
          <a:p>
            <a:r>
              <a:rPr lang="fr-FR" b="1" dirty="0">
                <a:latin typeface="Times-Bold"/>
              </a:rPr>
              <a:t>a. </a:t>
            </a:r>
            <a:r>
              <a:rPr lang="fr-FR" dirty="0">
                <a:latin typeface="Times-Roman"/>
              </a:rPr>
              <a:t>3</a:t>
            </a:r>
            <a:r>
              <a:rPr lang="fr-FR" i="1" dirty="0">
                <a:latin typeface="Times-Italic"/>
              </a:rPr>
              <a:t>x </a:t>
            </a:r>
            <a:r>
              <a:rPr lang="fr-FR" dirty="0">
                <a:latin typeface="MTSYN"/>
              </a:rPr>
              <a:t>− </a:t>
            </a:r>
            <a:r>
              <a:rPr lang="fr-FR" i="1" dirty="0" err="1" smtClean="0">
                <a:latin typeface="Times-Italic"/>
              </a:rPr>
              <a:t>e^x</a:t>
            </a:r>
            <a:r>
              <a:rPr lang="fr-FR" sz="800" i="1" dirty="0" smtClean="0">
                <a:latin typeface="Times-Italic"/>
              </a:rPr>
              <a:t> </a:t>
            </a:r>
            <a:r>
              <a:rPr lang="fr-FR" dirty="0">
                <a:latin typeface="MTSYN"/>
              </a:rPr>
              <a:t>= </a:t>
            </a:r>
            <a:r>
              <a:rPr lang="fr-FR" dirty="0" smtClean="0">
                <a:latin typeface="Times-Roman"/>
              </a:rPr>
              <a:t>0									 	for </a:t>
            </a:r>
            <a:r>
              <a:rPr lang="fr-FR" dirty="0">
                <a:latin typeface="Times-Roman"/>
              </a:rPr>
              <a:t>1 </a:t>
            </a:r>
            <a:r>
              <a:rPr lang="fr-FR" dirty="0">
                <a:latin typeface="MTSYN"/>
              </a:rPr>
              <a:t>≤ </a:t>
            </a:r>
            <a:r>
              <a:rPr lang="fr-FR" i="1" dirty="0">
                <a:latin typeface="Times-Italic"/>
              </a:rPr>
              <a:t>x </a:t>
            </a:r>
            <a:r>
              <a:rPr lang="fr-FR" dirty="0">
                <a:latin typeface="MTSYN"/>
              </a:rPr>
              <a:t>≤ </a:t>
            </a:r>
            <a:r>
              <a:rPr lang="fr-FR" dirty="0">
                <a:latin typeface="Times-Roman"/>
              </a:rPr>
              <a:t>2</a:t>
            </a:r>
          </a:p>
          <a:p>
            <a:r>
              <a:rPr lang="pt-BR" b="1" dirty="0">
                <a:latin typeface="Times-Bold"/>
              </a:rPr>
              <a:t>b. </a:t>
            </a:r>
            <a:r>
              <a:rPr lang="pt-BR" dirty="0">
                <a:latin typeface="Times-Roman"/>
              </a:rPr>
              <a:t>2</a:t>
            </a:r>
            <a:r>
              <a:rPr lang="pt-BR" i="1" dirty="0">
                <a:latin typeface="Times-Italic"/>
              </a:rPr>
              <a:t>x </a:t>
            </a:r>
            <a:r>
              <a:rPr lang="pt-BR" dirty="0">
                <a:latin typeface="MTSYN"/>
              </a:rPr>
              <a:t>+ </a:t>
            </a:r>
            <a:r>
              <a:rPr lang="pt-BR" dirty="0">
                <a:latin typeface="Times-Roman"/>
              </a:rPr>
              <a:t>3 cos </a:t>
            </a:r>
            <a:r>
              <a:rPr lang="pt-BR" i="1" dirty="0">
                <a:latin typeface="Times-Italic"/>
              </a:rPr>
              <a:t>x </a:t>
            </a:r>
            <a:r>
              <a:rPr lang="pt-BR" dirty="0">
                <a:latin typeface="MTSYN"/>
              </a:rPr>
              <a:t>− </a:t>
            </a:r>
            <a:r>
              <a:rPr lang="pt-BR" i="1" dirty="0" smtClean="0">
                <a:latin typeface="Times-Italic"/>
              </a:rPr>
              <a:t>e^x</a:t>
            </a:r>
            <a:r>
              <a:rPr lang="pt-BR" sz="800" i="1" dirty="0" smtClean="0">
                <a:latin typeface="Times-Italic"/>
              </a:rPr>
              <a:t> </a:t>
            </a:r>
            <a:r>
              <a:rPr lang="pt-BR" dirty="0">
                <a:latin typeface="MTSYN"/>
              </a:rPr>
              <a:t>= </a:t>
            </a:r>
            <a:r>
              <a:rPr lang="pt-BR" dirty="0" smtClean="0">
                <a:latin typeface="Times-Roman"/>
              </a:rPr>
              <a:t>0	 							for </a:t>
            </a:r>
            <a:r>
              <a:rPr lang="pt-BR" dirty="0">
                <a:latin typeface="Times-Roman"/>
              </a:rPr>
              <a:t>0 </a:t>
            </a:r>
            <a:r>
              <a:rPr lang="pt-BR" dirty="0">
                <a:latin typeface="MTSYN"/>
              </a:rPr>
              <a:t>≤ </a:t>
            </a:r>
            <a:r>
              <a:rPr lang="pt-BR" i="1" dirty="0">
                <a:latin typeface="Times-Italic"/>
              </a:rPr>
              <a:t>x </a:t>
            </a:r>
            <a:r>
              <a:rPr lang="pt-BR" dirty="0">
                <a:latin typeface="MTSYN"/>
              </a:rPr>
              <a:t>≤ </a:t>
            </a:r>
            <a:r>
              <a:rPr lang="pt-BR" dirty="0">
                <a:latin typeface="Times-Roman"/>
              </a:rPr>
              <a:t>1</a:t>
            </a:r>
          </a:p>
          <a:p>
            <a:r>
              <a:rPr lang="en-US" b="1" dirty="0">
                <a:latin typeface="Times-Bold"/>
              </a:rPr>
              <a:t>c. </a:t>
            </a:r>
            <a:r>
              <a:rPr lang="en-US" i="1" dirty="0" smtClean="0">
                <a:latin typeface="Times-Italic"/>
              </a:rPr>
              <a:t>x^2</a:t>
            </a:r>
            <a:r>
              <a:rPr lang="en-US" sz="800" dirty="0" smtClean="0">
                <a:latin typeface="Times-Roman"/>
              </a:rPr>
              <a:t> </a:t>
            </a:r>
            <a:r>
              <a:rPr lang="en-US" dirty="0">
                <a:latin typeface="MTSYN"/>
              </a:rPr>
              <a:t>− </a:t>
            </a:r>
            <a:r>
              <a:rPr lang="en-US" dirty="0">
                <a:latin typeface="Times-Roman"/>
              </a:rPr>
              <a:t>4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MTSYN"/>
              </a:rPr>
              <a:t>+ </a:t>
            </a:r>
            <a:r>
              <a:rPr lang="en-US" dirty="0">
                <a:latin typeface="Times-Roman"/>
              </a:rPr>
              <a:t>4 </a:t>
            </a:r>
            <a:r>
              <a:rPr lang="en-US" dirty="0">
                <a:latin typeface="MTSYN"/>
              </a:rPr>
              <a:t>− </a:t>
            </a:r>
            <a:r>
              <a:rPr lang="en-US" dirty="0" err="1">
                <a:latin typeface="Times-Roman"/>
              </a:rPr>
              <a:t>ln</a:t>
            </a:r>
            <a:r>
              <a:rPr lang="en-US" dirty="0">
                <a:latin typeface="Times-Roman"/>
              </a:rPr>
              <a:t> 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MTSYN"/>
              </a:rPr>
              <a:t>= </a:t>
            </a:r>
            <a:r>
              <a:rPr lang="en-US" dirty="0" smtClean="0">
                <a:latin typeface="Times-Roman"/>
              </a:rPr>
              <a:t>0							for </a:t>
            </a:r>
            <a:r>
              <a:rPr lang="en-US" dirty="0">
                <a:latin typeface="Times-Roman"/>
              </a:rPr>
              <a:t>1 </a:t>
            </a:r>
            <a:r>
              <a:rPr lang="en-US" dirty="0">
                <a:latin typeface="MTSYN"/>
              </a:rPr>
              <a:t>≤ 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MTSYN"/>
              </a:rPr>
              <a:t>≤ </a:t>
            </a:r>
            <a:r>
              <a:rPr lang="en-US" dirty="0">
                <a:latin typeface="Times-Roman"/>
              </a:rPr>
              <a:t>2 and 2 </a:t>
            </a:r>
            <a:r>
              <a:rPr lang="en-US" dirty="0">
                <a:latin typeface="MTSYN"/>
              </a:rPr>
              <a:t>≤ 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MTSYN"/>
              </a:rPr>
              <a:t>≤ </a:t>
            </a:r>
            <a:r>
              <a:rPr lang="en-US" dirty="0">
                <a:latin typeface="Times-Roman"/>
              </a:rPr>
              <a:t>4</a:t>
            </a:r>
          </a:p>
          <a:p>
            <a:r>
              <a:rPr lang="en-US" b="1" dirty="0">
                <a:latin typeface="Times-Bold"/>
              </a:rPr>
              <a:t>d. 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MTSYN"/>
              </a:rPr>
              <a:t>+ </a:t>
            </a:r>
            <a:r>
              <a:rPr lang="en-US" dirty="0">
                <a:latin typeface="Times-Roman"/>
              </a:rPr>
              <a:t>1 </a:t>
            </a:r>
            <a:r>
              <a:rPr lang="en-US" dirty="0">
                <a:latin typeface="MTSYN"/>
              </a:rPr>
              <a:t>− </a:t>
            </a:r>
            <a:r>
              <a:rPr lang="en-US" dirty="0">
                <a:latin typeface="Times-Roman"/>
              </a:rPr>
              <a:t>2 sin </a:t>
            </a:r>
            <a:r>
              <a:rPr lang="el-GR" i="1" dirty="0">
                <a:latin typeface="MTMI"/>
              </a:rPr>
              <a:t>π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MTSYN"/>
              </a:rPr>
              <a:t>= </a:t>
            </a:r>
            <a:r>
              <a:rPr lang="en-US" dirty="0">
                <a:latin typeface="Times-Roman"/>
              </a:rPr>
              <a:t>0 </a:t>
            </a:r>
            <a:r>
              <a:rPr lang="en-US" dirty="0" smtClean="0">
                <a:latin typeface="Times-Roman"/>
              </a:rPr>
              <a:t>							for </a:t>
            </a:r>
            <a:r>
              <a:rPr lang="en-US" dirty="0">
                <a:latin typeface="Times-Roman"/>
              </a:rPr>
              <a:t>0 </a:t>
            </a:r>
            <a:r>
              <a:rPr lang="en-US" dirty="0">
                <a:latin typeface="MTSYN"/>
              </a:rPr>
              <a:t>≤ 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MTSYN"/>
              </a:rPr>
              <a:t>≤ </a:t>
            </a:r>
            <a:r>
              <a:rPr lang="en-US" dirty="0">
                <a:latin typeface="Times-Roman"/>
              </a:rPr>
              <a:t>0.5 and 0.5 </a:t>
            </a:r>
            <a:r>
              <a:rPr lang="en-US" dirty="0">
                <a:latin typeface="MTSYN"/>
              </a:rPr>
              <a:t>≤ </a:t>
            </a:r>
            <a:r>
              <a:rPr lang="en-US" i="1" dirty="0">
                <a:latin typeface="Times-Italic"/>
              </a:rPr>
              <a:t>x </a:t>
            </a:r>
            <a:r>
              <a:rPr lang="en-US" dirty="0">
                <a:latin typeface="MTSYN"/>
              </a:rPr>
              <a:t>≤ </a:t>
            </a:r>
            <a:r>
              <a:rPr lang="en-US" dirty="0">
                <a:latin typeface="Times-Roman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942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6064" y="449455"/>
            <a:ext cx="9765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-Roman"/>
              </a:rPr>
              <a:t>7.Use Theorem, to </a:t>
            </a:r>
            <a:r>
              <a:rPr lang="en-US" dirty="0">
                <a:latin typeface="Times-Roman"/>
              </a:rPr>
              <a:t>find a bound for the number of iterations needed to achieve an </a:t>
            </a:r>
            <a:r>
              <a:rPr lang="en-US" dirty="0" smtClean="0">
                <a:latin typeface="Times-Roman"/>
              </a:rPr>
              <a:t>approximation with </a:t>
            </a:r>
            <a:r>
              <a:rPr lang="en-US" dirty="0">
                <a:latin typeface="Times-Roman"/>
              </a:rPr>
              <a:t>accuracy </a:t>
            </a:r>
            <a:r>
              <a:rPr lang="en-US" dirty="0" smtClean="0">
                <a:latin typeface="Times-Roman"/>
              </a:rPr>
              <a:t>10^-3</a:t>
            </a:r>
            <a:r>
              <a:rPr lang="en-US" sz="800" dirty="0" smtClean="0">
                <a:latin typeface="Times-Roman"/>
              </a:rPr>
              <a:t> </a:t>
            </a:r>
            <a:r>
              <a:rPr lang="en-US" dirty="0">
                <a:latin typeface="Times-Roman"/>
              </a:rPr>
              <a:t>to the solution of </a:t>
            </a:r>
            <a:r>
              <a:rPr lang="en-US" i="1" dirty="0" smtClean="0">
                <a:latin typeface="Times-Italic"/>
              </a:rPr>
              <a:t>x^3</a:t>
            </a:r>
            <a:r>
              <a:rPr lang="en-US" dirty="0" smtClean="0">
                <a:latin typeface="MTSYN"/>
              </a:rPr>
              <a:t>+</a:t>
            </a:r>
            <a:r>
              <a:rPr lang="en-US" i="1" dirty="0" smtClean="0">
                <a:latin typeface="Times-Italic"/>
              </a:rPr>
              <a:t>x</a:t>
            </a:r>
            <a:r>
              <a:rPr lang="en-US" dirty="0">
                <a:latin typeface="MTSYN"/>
              </a:rPr>
              <a:t>−</a:t>
            </a:r>
            <a:r>
              <a:rPr lang="en-US" dirty="0">
                <a:latin typeface="Times-Roman"/>
              </a:rPr>
              <a:t>4 </a:t>
            </a:r>
            <a:r>
              <a:rPr lang="en-US" dirty="0">
                <a:latin typeface="MTSYN"/>
              </a:rPr>
              <a:t>= </a:t>
            </a:r>
            <a:r>
              <a:rPr lang="en-US" dirty="0">
                <a:latin typeface="Times-Roman"/>
              </a:rPr>
              <a:t>0 lying in the interval [1, 4]. Find an </a:t>
            </a:r>
            <a:r>
              <a:rPr lang="en-US" dirty="0" smtClean="0">
                <a:latin typeface="Times-Roman"/>
              </a:rPr>
              <a:t>approximation to </a:t>
            </a:r>
            <a:r>
              <a:rPr lang="en-US" dirty="0">
                <a:latin typeface="Times-Roman"/>
              </a:rPr>
              <a:t>the root with this degree of accuracy.</a:t>
            </a:r>
          </a:p>
          <a:p>
            <a:r>
              <a:rPr lang="en-US" b="1" smtClean="0">
                <a:latin typeface="Times-Bold"/>
              </a:rPr>
              <a:t>8</a:t>
            </a:r>
            <a:r>
              <a:rPr lang="en-US" b="1" dirty="0" smtClean="0">
                <a:latin typeface="Times-Bold"/>
              </a:rPr>
              <a:t>. </a:t>
            </a:r>
            <a:r>
              <a:rPr lang="en-US" dirty="0">
                <a:latin typeface="Times-Roman"/>
              </a:rPr>
              <a:t>Use </a:t>
            </a:r>
            <a:r>
              <a:rPr lang="en-US" dirty="0" smtClean="0">
                <a:latin typeface="Times-Roman"/>
              </a:rPr>
              <a:t>Theorem, </a:t>
            </a:r>
            <a:r>
              <a:rPr lang="en-US" dirty="0">
                <a:latin typeface="Times-Roman"/>
              </a:rPr>
              <a:t>to find a bound for the number of iterations needed to achieve an </a:t>
            </a:r>
            <a:r>
              <a:rPr lang="en-US" dirty="0" smtClean="0">
                <a:latin typeface="Times-Roman"/>
              </a:rPr>
              <a:t>approximation with </a:t>
            </a:r>
            <a:r>
              <a:rPr lang="en-US" dirty="0">
                <a:latin typeface="Times-Roman"/>
              </a:rPr>
              <a:t>accuracy </a:t>
            </a:r>
            <a:r>
              <a:rPr lang="en-US" dirty="0" smtClean="0">
                <a:latin typeface="Times-Roman"/>
              </a:rPr>
              <a:t>10^-4</a:t>
            </a:r>
            <a:r>
              <a:rPr lang="en-US" sz="800" dirty="0" smtClean="0">
                <a:latin typeface="Times-Roman"/>
              </a:rPr>
              <a:t> </a:t>
            </a:r>
            <a:r>
              <a:rPr lang="en-US" dirty="0">
                <a:latin typeface="Times-Roman"/>
              </a:rPr>
              <a:t>to the solution of </a:t>
            </a:r>
            <a:r>
              <a:rPr lang="en-US" i="1" dirty="0" smtClean="0">
                <a:latin typeface="Times-Italic"/>
              </a:rPr>
              <a:t>x^3</a:t>
            </a:r>
            <a:r>
              <a:rPr lang="en-US" dirty="0" smtClean="0">
                <a:latin typeface="MTSYN"/>
              </a:rPr>
              <a:t>−</a:t>
            </a:r>
            <a:r>
              <a:rPr lang="en-US" i="1" dirty="0">
                <a:latin typeface="Times-Italic"/>
              </a:rPr>
              <a:t>x</a:t>
            </a:r>
            <a:r>
              <a:rPr lang="en-US" dirty="0">
                <a:latin typeface="MTSYN"/>
              </a:rPr>
              <a:t>−</a:t>
            </a:r>
            <a:r>
              <a:rPr lang="en-US" dirty="0">
                <a:latin typeface="Times-Roman"/>
              </a:rPr>
              <a:t>1 </a:t>
            </a:r>
            <a:r>
              <a:rPr lang="en-US" dirty="0">
                <a:latin typeface="MTSYN"/>
              </a:rPr>
              <a:t>= </a:t>
            </a:r>
            <a:r>
              <a:rPr lang="en-US" dirty="0">
                <a:latin typeface="Times-Roman"/>
              </a:rPr>
              <a:t>0 lying in the interval [1, 2]. Find an </a:t>
            </a:r>
            <a:r>
              <a:rPr lang="en-US" dirty="0" smtClean="0">
                <a:latin typeface="Times-Roman"/>
              </a:rPr>
              <a:t>approximation to </a:t>
            </a:r>
            <a:r>
              <a:rPr lang="en-US" dirty="0">
                <a:latin typeface="Times-Roman"/>
              </a:rPr>
              <a:t>the root with this degree of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798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33966"/>
            <a:ext cx="8911687" cy="671290"/>
          </a:xfrm>
        </p:spPr>
        <p:txBody>
          <a:bodyPr/>
          <a:lstStyle/>
          <a:p>
            <a:r>
              <a:rPr lang="en-US" dirty="0" smtClean="0"/>
              <a:t>Why Numerical Computing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56" y="999744"/>
            <a:ext cx="3835972" cy="1231392"/>
          </a:xfrm>
        </p:spPr>
        <p:txBody>
          <a:bodyPr>
            <a:normAutofit/>
          </a:bodyPr>
          <a:lstStyle/>
          <a:p>
            <a:r>
              <a:rPr lang="en-US" dirty="0" smtClean="0"/>
              <a:t>Review from mathematics</a:t>
            </a:r>
          </a:p>
          <a:p>
            <a:pPr marL="0" indent="0">
              <a:buNone/>
            </a:pPr>
            <a:r>
              <a:rPr lang="en-US" dirty="0" smtClean="0"/>
              <a:t>Some basic problem</a:t>
            </a:r>
          </a:p>
          <a:p>
            <a:pPr>
              <a:buAutoNum type="alphaLcParenR"/>
            </a:pPr>
            <a:r>
              <a:rPr lang="en-US" dirty="0" smtClean="0"/>
              <a:t>Solution of equation</a:t>
            </a:r>
          </a:p>
          <a:p>
            <a:pPr marL="0" indent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43197" y="2414016"/>
                <a:ext cx="1432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+4=1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197" y="2414016"/>
                <a:ext cx="143205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404" r="-297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24909" y="3810000"/>
                <a:ext cx="19511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909" y="3810000"/>
                <a:ext cx="195117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88" r="-1875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71344" y="2779776"/>
                <a:ext cx="1434945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=1−4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344" y="2779776"/>
                <a:ext cx="1434945" cy="11079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55389" y="4230624"/>
                <a:ext cx="2481577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+6=0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+6=0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+3)+2(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+3)=0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+3)(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+2)=0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+3=0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+2=0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−3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389" y="4230624"/>
                <a:ext cx="2481577" cy="1661993"/>
              </a:xfrm>
              <a:prstGeom prst="rect">
                <a:avLst/>
              </a:prstGeom>
              <a:blipFill rotWithShape="0">
                <a:blip r:embed="rId5"/>
                <a:stretch>
                  <a:fillRect l="-737" r="-1474" b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50861" y="2432304"/>
                <a:ext cx="22863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3)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−3=0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Assignment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861" y="2432304"/>
                <a:ext cx="2286395" cy="553998"/>
              </a:xfrm>
              <a:prstGeom prst="rect">
                <a:avLst/>
              </a:prstGeom>
              <a:blipFill rotWithShape="0">
                <a:blip r:embed="rId6"/>
                <a:stretch>
                  <a:fillRect l="-6400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81341" y="3096768"/>
                <a:ext cx="290156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AutoNum type="arabicParenR" startAt="4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pPr marL="342900" indent="-342900">
                  <a:buAutoNum type="arabicParenR" startAt="4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−2=0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arenR" startAt="4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−10=0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341" y="3096768"/>
                <a:ext cx="2901564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4832" t="-7353" r="-1891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5842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  <p:bldP spid="7" grpId="0"/>
      <p:bldP spid="8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33966"/>
            <a:ext cx="8911687" cy="671290"/>
          </a:xfrm>
        </p:spPr>
        <p:txBody>
          <a:bodyPr/>
          <a:lstStyle/>
          <a:p>
            <a:r>
              <a:rPr lang="en-US" dirty="0" smtClean="0"/>
              <a:t>Why Numerical Computing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56" y="999744"/>
            <a:ext cx="4518724" cy="1231392"/>
          </a:xfrm>
        </p:spPr>
        <p:txBody>
          <a:bodyPr>
            <a:normAutofit/>
          </a:bodyPr>
          <a:lstStyle/>
          <a:p>
            <a:r>
              <a:rPr lang="en-US" dirty="0" smtClean="0"/>
              <a:t>Review form mathematics</a:t>
            </a:r>
          </a:p>
          <a:p>
            <a:pPr marL="0" indent="0">
              <a:buNone/>
            </a:pPr>
            <a:r>
              <a:rPr lang="en-US" dirty="0" smtClean="0"/>
              <a:t>Some basic problem</a:t>
            </a:r>
          </a:p>
          <a:p>
            <a:pPr marL="0" indent="0">
              <a:buNone/>
            </a:pPr>
            <a:r>
              <a:rPr lang="en-US" dirty="0" smtClean="0"/>
              <a:t>b) System of liner equation</a:t>
            </a:r>
          </a:p>
          <a:p>
            <a:pPr marL="0" indent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67581" y="2353056"/>
                <a:ext cx="1988493" cy="3323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i="1" dirty="0" smtClean="0">
                    <a:latin typeface="Cambria Math" panose="02040503050406030204" pitchFamily="18" charset="0"/>
                  </a:rPr>
                  <a:t>two variables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1) </m:t>
                      </m:r>
                      <m:r>
                        <a:rPr lang="en-US" b="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𝐹𝑜𝑟𝑚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(2)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𝑝𝑢𝑡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=2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= 2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2/2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=1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= 1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= {(1,1)}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581" y="2353056"/>
                <a:ext cx="1988493" cy="3323987"/>
              </a:xfrm>
              <a:prstGeom prst="rect">
                <a:avLst/>
              </a:prstGeom>
              <a:blipFill rotWithShape="0">
                <a:blip r:embed="rId2"/>
                <a:stretch>
                  <a:fillRect l="-7362" t="-2569" r="-3681" b="-2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49695" y="835152"/>
                <a:ext cx="2800775" cy="58169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2)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 smtClean="0"/>
                  <a:t>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Solution </a:t>
                </a:r>
              </a:p>
              <a:p>
                <a:r>
                  <a:rPr lang="en-US" b="0" dirty="0" smtClean="0"/>
                  <a:t>Add equation (1) and (2)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2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0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_______________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2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1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= 2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1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1 –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𝑝𝑢𝑡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(3)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 + 2(1−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− 2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=−1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 + 2 − 2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− 2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−1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−4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− 4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−1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1  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95" y="835152"/>
                <a:ext cx="2800775" cy="5816977"/>
              </a:xfrm>
              <a:prstGeom prst="rect">
                <a:avLst/>
              </a:prstGeom>
              <a:blipFill rotWithShape="0">
                <a:blip r:embed="rId3"/>
                <a:stretch>
                  <a:fillRect l="-5011" t="-1363" r="-5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735181" y="835152"/>
                <a:ext cx="135774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1-1 = 0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err="1" smtClean="0"/>
                  <a:t>s.s</a:t>
                </a:r>
                <a:r>
                  <a:rPr lang="en-US" dirty="0" smtClean="0"/>
                  <a:t> ={(1,0,1)} 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181" y="835152"/>
                <a:ext cx="1357744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10762" t="-9559" r="-9417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153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33966"/>
            <a:ext cx="8911687" cy="671290"/>
          </a:xfrm>
        </p:spPr>
        <p:txBody>
          <a:bodyPr/>
          <a:lstStyle/>
          <a:p>
            <a:r>
              <a:rPr lang="en-US" dirty="0" smtClean="0"/>
              <a:t>Why Numerical Computing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56" y="999744"/>
            <a:ext cx="4518724" cy="1231392"/>
          </a:xfrm>
        </p:spPr>
        <p:txBody>
          <a:bodyPr>
            <a:normAutofit/>
          </a:bodyPr>
          <a:lstStyle/>
          <a:p>
            <a:r>
              <a:rPr lang="en-US" dirty="0" smtClean="0"/>
              <a:t>Review form mathematics</a:t>
            </a:r>
          </a:p>
          <a:p>
            <a:pPr marL="0" indent="0">
              <a:buNone/>
            </a:pPr>
            <a:r>
              <a:rPr lang="en-US" dirty="0" smtClean="0"/>
              <a:t>Some basic problem</a:t>
            </a:r>
          </a:p>
          <a:p>
            <a:pPr marL="0" indent="0">
              <a:buNone/>
            </a:pPr>
            <a:r>
              <a:rPr lang="en-US" dirty="0" smtClean="0"/>
              <a:t>b) system of liner equation</a:t>
            </a:r>
          </a:p>
          <a:p>
            <a:pPr marL="0" indent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40863" y="2560320"/>
                <a:ext cx="2608879" cy="4154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 smtClean="0"/>
                  <a:t>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= 2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1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1 –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𝑝𝑢𝑡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(3)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 + 2(1−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− 2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=−1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 + 2 − 2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− 2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−1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−4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− 4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−1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1  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3" y="2560320"/>
                <a:ext cx="2608879" cy="4154984"/>
              </a:xfrm>
              <a:prstGeom prst="rect">
                <a:avLst/>
              </a:prstGeom>
              <a:blipFill rotWithShape="0">
                <a:blip r:embed="rId2"/>
                <a:stretch>
                  <a:fillRect l="-3037" t="-1906" r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833229" y="2859024"/>
                <a:ext cx="135774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1-1 = 0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err="1" smtClean="0"/>
                  <a:t>s.s</a:t>
                </a:r>
                <a:r>
                  <a:rPr lang="en-US" dirty="0" smtClean="0"/>
                  <a:t> ={(1,0,1)} 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229" y="2859024"/>
                <a:ext cx="1357744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0762" t="-9559" r="-9417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4374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33966"/>
            <a:ext cx="8911687" cy="671290"/>
          </a:xfrm>
        </p:spPr>
        <p:txBody>
          <a:bodyPr/>
          <a:lstStyle/>
          <a:p>
            <a:r>
              <a:rPr lang="en-US" dirty="0" smtClean="0"/>
              <a:t>Why Numerical Computing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56" y="999744"/>
            <a:ext cx="4518724" cy="1231392"/>
          </a:xfrm>
        </p:spPr>
        <p:txBody>
          <a:bodyPr>
            <a:normAutofit/>
          </a:bodyPr>
          <a:lstStyle/>
          <a:p>
            <a:r>
              <a:rPr lang="en-US" dirty="0" smtClean="0"/>
              <a:t>Review form mathematics</a:t>
            </a:r>
          </a:p>
          <a:p>
            <a:pPr marL="0" indent="0">
              <a:buNone/>
            </a:pPr>
            <a:r>
              <a:rPr lang="en-US" dirty="0" smtClean="0"/>
              <a:t>Some basic problem</a:t>
            </a:r>
          </a:p>
          <a:p>
            <a:pPr marL="0" indent="0">
              <a:buNone/>
            </a:pPr>
            <a:r>
              <a:rPr lang="en-US" dirty="0" smtClean="0"/>
              <a:t>b) System of liner equation</a:t>
            </a:r>
          </a:p>
          <a:p>
            <a:pPr marL="0" indent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89631" y="2340864"/>
                <a:ext cx="5266945" cy="19389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 smtClean="0"/>
                  <a:t>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.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631" y="2340864"/>
                <a:ext cx="5266945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2662" t="-4088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6317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33966"/>
            <a:ext cx="8911687" cy="671290"/>
          </a:xfrm>
        </p:spPr>
        <p:txBody>
          <a:bodyPr/>
          <a:lstStyle/>
          <a:p>
            <a:r>
              <a:rPr lang="en-US" dirty="0" smtClean="0"/>
              <a:t>Why Numerical Computing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56" y="999744"/>
            <a:ext cx="5164900" cy="1231392"/>
          </a:xfrm>
        </p:spPr>
        <p:txBody>
          <a:bodyPr>
            <a:normAutofit/>
          </a:bodyPr>
          <a:lstStyle/>
          <a:p>
            <a:r>
              <a:rPr lang="en-US" dirty="0" smtClean="0"/>
              <a:t>Review form mathematics</a:t>
            </a:r>
          </a:p>
          <a:p>
            <a:pPr marL="0" indent="0">
              <a:buNone/>
            </a:pPr>
            <a:r>
              <a:rPr lang="en-US" dirty="0" smtClean="0"/>
              <a:t>Some basic problem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) system of Non liner equation</a:t>
            </a:r>
          </a:p>
          <a:p>
            <a:pPr marL="0" indent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89631" y="2218944"/>
                <a:ext cx="5266945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171700" lvl="4" indent="-342900">
                  <a:buAutoNum type="arabi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Solution </a:t>
                </a:r>
              </a:p>
              <a:p>
                <a:r>
                  <a:rPr lang="en-US" dirty="0" smtClean="0"/>
                  <a:t>Add (1) &amp; (2)</a:t>
                </a:r>
              </a:p>
              <a:p>
                <a:pPr lvl="4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pPr marL="0" lvl="4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lvl="4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lvl="4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lvl="4"/>
                <a:r>
                  <a:rPr lang="en-US" i="1" dirty="0" smtClean="0">
                    <a:latin typeface="Cambria Math" panose="02040503050406030204" pitchFamily="18" charset="0"/>
                  </a:rPr>
                  <a:t>Put in to (1)</a:t>
                </a:r>
              </a:p>
              <a:p>
                <a:pPr marL="0" lvl="4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lvl="4"/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lvl="4"/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lvl="4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631" y="2218944"/>
                <a:ext cx="5266945" cy="4431983"/>
              </a:xfrm>
              <a:prstGeom prst="rect">
                <a:avLst/>
              </a:prstGeom>
              <a:blipFill rotWithShape="0">
                <a:blip r:embed="rId2"/>
                <a:stretch>
                  <a:fillRect l="-2662" t="-1513" b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6666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33966"/>
            <a:ext cx="8911687" cy="671290"/>
          </a:xfrm>
        </p:spPr>
        <p:txBody>
          <a:bodyPr/>
          <a:lstStyle/>
          <a:p>
            <a:r>
              <a:rPr lang="en-US" dirty="0" smtClean="0"/>
              <a:t>Why Numerical Computing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56" y="999744"/>
            <a:ext cx="5164900" cy="1231392"/>
          </a:xfrm>
        </p:spPr>
        <p:txBody>
          <a:bodyPr>
            <a:normAutofit/>
          </a:bodyPr>
          <a:lstStyle/>
          <a:p>
            <a:r>
              <a:rPr lang="en-US" dirty="0" smtClean="0"/>
              <a:t>Review form mathematics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) system of Non liner equation</a:t>
            </a:r>
          </a:p>
          <a:p>
            <a:pPr marL="0" indent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89631" y="2218944"/>
                <a:ext cx="5266945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4"/>
                <a:r>
                  <a:rPr lang="en-US" dirty="0" smtClean="0"/>
                  <a:t>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dirty="0" smtClean="0"/>
              </a:p>
              <a:p>
                <a:pPr marL="0" lvl="4"/>
                <a:r>
                  <a:rPr lang="en-US" dirty="0" smtClean="0"/>
                  <a:t>				</a:t>
                </a:r>
              </a:p>
              <a:p>
                <a:pPr marL="0" lvl="4"/>
                <a:r>
                  <a:rPr lang="en-US" dirty="0"/>
                  <a:t>	</a:t>
                </a:r>
                <a:r>
                  <a:rPr lang="en-US" dirty="0" smtClean="0"/>
                  <a:t>			3)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lvl="4"/>
                <a:r>
                  <a:rPr lang="en-US" dirty="0" smtClean="0"/>
                  <a:t>				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lvl="4"/>
                <a:r>
                  <a:rPr lang="en-US" dirty="0" smtClean="0"/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10</a:t>
                </a: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631" y="2218944"/>
                <a:ext cx="5266945" cy="1661993"/>
              </a:xfrm>
              <a:prstGeom prst="rect">
                <a:avLst/>
              </a:prstGeom>
              <a:blipFill rotWithShape="0">
                <a:blip r:embed="rId2"/>
                <a:stretch>
                  <a:fillRect t="-4762" b="-7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4065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33966"/>
            <a:ext cx="8911687" cy="671290"/>
          </a:xfrm>
        </p:spPr>
        <p:txBody>
          <a:bodyPr/>
          <a:lstStyle/>
          <a:p>
            <a:r>
              <a:rPr lang="en-US" dirty="0" smtClean="0"/>
              <a:t>Why Numerical Computing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56" y="999744"/>
            <a:ext cx="5164900" cy="871728"/>
          </a:xfrm>
        </p:spPr>
        <p:txBody>
          <a:bodyPr>
            <a:normAutofit/>
          </a:bodyPr>
          <a:lstStyle/>
          <a:p>
            <a:r>
              <a:rPr lang="en-US" dirty="0" smtClean="0"/>
              <a:t>Review form calculus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) Differentiation f’(x)  </a:t>
            </a:r>
          </a:p>
          <a:p>
            <a:pPr marL="0" indent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88464" y="1877568"/>
                <a:ext cx="2087559" cy="3600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2)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b="0" dirty="0" smtClean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464" y="1877568"/>
                <a:ext cx="2087559" cy="3600986"/>
              </a:xfrm>
              <a:prstGeom prst="rect">
                <a:avLst/>
              </a:prstGeom>
              <a:blipFill rotWithShape="0">
                <a:blip r:embed="rId2"/>
                <a:stretch>
                  <a:fillRect l="-6725" t="-1692" r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20640" y="1871472"/>
                <a:ext cx="2768002" cy="1687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smtClean="0"/>
                  <a:t>3)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𝑥𝑠𝑖𝑛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640" y="1871472"/>
                <a:ext cx="2768002" cy="1687257"/>
              </a:xfrm>
              <a:prstGeom prst="rect">
                <a:avLst/>
              </a:prstGeom>
              <a:blipFill rotWithShape="0">
                <a:blip r:embed="rId3"/>
                <a:stretch>
                  <a:fillRect l="-5066" t="-3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60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513200"/>
              </p:ext>
            </p:extLst>
          </p:nvPr>
        </p:nvGraphicFramePr>
        <p:xfrm>
          <a:off x="1979612" y="-48514"/>
          <a:ext cx="8054404" cy="683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12"/>
                <a:gridCol w="6717792"/>
              </a:tblGrid>
              <a:tr h="438658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Lecturer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Introduction/Review of Algebra/Review of Calculus</a:t>
                      </a:r>
                      <a:r>
                        <a:rPr lang="en-US" baseline="0" dirty="0" smtClean="0"/>
                        <a:t>/Why Numerical Computing/ course outline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 of equation</a:t>
                      </a:r>
                      <a:r>
                        <a:rPr lang="en-US" baseline="0" dirty="0" smtClean="0"/>
                        <a:t> of one variable</a:t>
                      </a:r>
                      <a:endParaRPr lang="en-US" dirty="0" smtClean="0"/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dirty="0" smtClean="0"/>
                        <a:t>The Bisection Method</a:t>
                      </a:r>
                    </a:p>
                    <a:p>
                      <a:pPr marL="400050" indent="-400050">
                        <a:buAutoNum type="romanLcParenBoth"/>
                      </a:pPr>
                      <a:r>
                        <a:rPr lang="en-US" dirty="0" smtClean="0"/>
                        <a:t>Implementation on computer </a:t>
                      </a:r>
                      <a:r>
                        <a:rPr lang="en-US" baseline="0" dirty="0" smtClean="0"/>
                        <a:t>(Java/</a:t>
                      </a:r>
                      <a:r>
                        <a:rPr lang="en-US" baseline="0" dirty="0" err="1" smtClean="0"/>
                        <a:t>Mathlab</a:t>
                      </a:r>
                      <a:r>
                        <a:rPr lang="en-US" baseline="0" dirty="0" smtClean="0"/>
                        <a:t>/Excel)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Fixed point Iteration Methods</a:t>
                      </a: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ii) Newton’s Method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iii)Implementation on computer </a:t>
                      </a:r>
                      <a:r>
                        <a:rPr lang="en-US" baseline="0" dirty="0" smtClean="0"/>
                        <a:t>(Java/</a:t>
                      </a:r>
                      <a:r>
                        <a:rPr lang="en-US" baseline="0" dirty="0" err="1" smtClean="0"/>
                        <a:t>Mathlab</a:t>
                      </a:r>
                      <a:r>
                        <a:rPr lang="en-US" baseline="0" dirty="0" smtClean="0"/>
                        <a:t>/Excel)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1323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The Secant Methods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ii) Method of False Position 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Falsi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iii) Implementation on computer</a:t>
                      </a:r>
                      <a:r>
                        <a:rPr lang="en-US" baseline="0" dirty="0" smtClean="0"/>
                        <a:t> (Java/</a:t>
                      </a:r>
                      <a:r>
                        <a:rPr lang="en-US" baseline="0" dirty="0" err="1" smtClean="0"/>
                        <a:t>Mathlab</a:t>
                      </a:r>
                      <a:r>
                        <a:rPr lang="en-US" baseline="0" dirty="0" smtClean="0"/>
                        <a:t>/Excel)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Zeros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Polynomials and Müller’s Method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ii)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Horner’s Method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iii) Implementation on computer</a:t>
                      </a:r>
                      <a:r>
                        <a:rPr lang="en-US" baseline="0" dirty="0" smtClean="0"/>
                        <a:t> (Java/</a:t>
                      </a:r>
                      <a:r>
                        <a:rPr lang="en-US" baseline="0" dirty="0" err="1" smtClean="0"/>
                        <a:t>Mathlab</a:t>
                      </a:r>
                      <a:r>
                        <a:rPr lang="en-US" baseline="0" dirty="0" smtClean="0"/>
                        <a:t>/Excel)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Interpolation and Polynomial Approximation</a:t>
                      </a: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Interpolation and the Lagrange Polynomial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ii) Data Approximation and Neville’s 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)Divided Differences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ii)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Hermite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Interpolation (optional)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iii)Cubic Spline Interpolation (optional)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iv) Parametric Curves (optional)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6738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3808</TotalTime>
  <Words>1172</Words>
  <Application>Microsoft Office PowerPoint</Application>
  <PresentationFormat>Widescreen</PresentationFormat>
  <Paragraphs>285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Cambria Math</vt:lpstr>
      <vt:lpstr>Century Gothic</vt:lpstr>
      <vt:lpstr>F44</vt:lpstr>
      <vt:lpstr>MTMI</vt:lpstr>
      <vt:lpstr>MTSYN</vt:lpstr>
      <vt:lpstr>Times-Bold</vt:lpstr>
      <vt:lpstr>Times-Italic</vt:lpstr>
      <vt:lpstr>Times-Roman</vt:lpstr>
      <vt:lpstr>Univers-CondensedBoldOblique</vt:lpstr>
      <vt:lpstr>Wingdings 3</vt:lpstr>
      <vt:lpstr>Wisp</vt:lpstr>
      <vt:lpstr>Numerical Computing  Faculty: Adnan Ullah Khan College of Computing &amp; Information Science Lecture :01   </vt:lpstr>
      <vt:lpstr>Why Numerical Computing </vt:lpstr>
      <vt:lpstr>Why Numerical Computing </vt:lpstr>
      <vt:lpstr>Why Numerical Computing </vt:lpstr>
      <vt:lpstr>Why Numerical Computing </vt:lpstr>
      <vt:lpstr>Why Numerical Computing </vt:lpstr>
      <vt:lpstr>Why Numerical Computing </vt:lpstr>
      <vt:lpstr>Why Numerical Computing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Solutions of Equations in One Variable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Computing</dc:title>
  <dc:creator>Adnan Ullah Khan</dc:creator>
  <cp:lastModifiedBy>Adnan Ullah Khan</cp:lastModifiedBy>
  <cp:revision>64</cp:revision>
  <dcterms:created xsi:type="dcterms:W3CDTF">2017-01-12T16:25:55Z</dcterms:created>
  <dcterms:modified xsi:type="dcterms:W3CDTF">2017-09-09T19:25:41Z</dcterms:modified>
</cp:coreProperties>
</file>