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3" r:id="rId3"/>
    <p:sldId id="276" r:id="rId4"/>
    <p:sldId id="277" r:id="rId5"/>
    <p:sldId id="278" r:id="rId6"/>
    <p:sldId id="274" r:id="rId7"/>
    <p:sldId id="275" r:id="rId8"/>
    <p:sldId id="263" r:id="rId9"/>
    <p:sldId id="279" r:id="rId10"/>
    <p:sldId id="262" r:id="rId11"/>
    <p:sldId id="260" r:id="rId12"/>
    <p:sldId id="280" r:id="rId13"/>
    <p:sldId id="281" r:id="rId14"/>
    <p:sldId id="261" r:id="rId15"/>
    <p:sldId id="265" r:id="rId16"/>
    <p:sldId id="266" r:id="rId17"/>
    <p:sldId id="269" r:id="rId18"/>
    <p:sldId id="268" r:id="rId19"/>
    <p:sldId id="267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915400" cy="5205984"/>
          </a:xfrm>
        </p:spPr>
        <p:txBody>
          <a:bodyPr>
            <a:normAutofit/>
          </a:bodyPr>
          <a:lstStyle/>
          <a:p>
            <a:r>
              <a:rPr lang="en-US" dirty="0" smtClean="0"/>
              <a:t>Numerical Computing </a:t>
            </a:r>
            <a:br>
              <a:rPr lang="en-US" dirty="0" smtClean="0"/>
            </a:br>
            <a:r>
              <a:rPr lang="en-US" dirty="0" smtClean="0"/>
              <a:t>Faculty: Adnan </a:t>
            </a:r>
            <a:r>
              <a:rPr lang="en-US" dirty="0"/>
              <a:t>Ullah Khan</a:t>
            </a:r>
            <a:br>
              <a:rPr lang="en-US" dirty="0"/>
            </a:br>
            <a:r>
              <a:rPr lang="en-US" dirty="0" smtClean="0"/>
              <a:t>College of Computing &amp; Information Science</a:t>
            </a:r>
            <a:br>
              <a:rPr lang="en-US" dirty="0" smtClean="0"/>
            </a:br>
            <a:r>
              <a:rPr lang="en-US" dirty="0" smtClean="0"/>
              <a:t>Lecture :02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0304" y="119015"/>
                <a:ext cx="943660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NimbusSanL-Regu"/>
                  </a:rPr>
                  <a:t>A Fixed point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NimbusSanL-Regu"/>
                  </a:rPr>
                  <a:t>If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g </a:t>
                </a:r>
                <a:r>
                  <a:rPr lang="en-US" dirty="0">
                    <a:solidFill>
                      <a:srgbClr val="000000"/>
                    </a:solidFill>
                    <a:latin typeface="NimbusSanL-Regu"/>
                  </a:rPr>
                  <a:t>is defined on </a:t>
                </a:r>
                <a:r>
                  <a:rPr lang="en-US" dirty="0">
                    <a:solidFill>
                      <a:srgbClr val="000000"/>
                    </a:solidFill>
                    <a:latin typeface="CMSS10"/>
                  </a:rPr>
                  <a:t>[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CMMI1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CMSS10"/>
                  </a:rPr>
                  <a:t>] </a:t>
                </a:r>
                <a:r>
                  <a:rPr lang="en-US" dirty="0">
                    <a:solidFill>
                      <a:srgbClr val="000000"/>
                    </a:solidFill>
                    <a:latin typeface="NimbusSanL-Regu"/>
                  </a:rPr>
                  <a:t>and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g</a:t>
                </a:r>
                <a:r>
                  <a:rPr lang="en-US" dirty="0">
                    <a:solidFill>
                      <a:srgbClr val="000000"/>
                    </a:solidFill>
                    <a:latin typeface="CMSS10"/>
                  </a:rPr>
                  <a:t>(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  <a:latin typeface="CMSS10"/>
                  </a:rPr>
                  <a:t>) =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p </a:t>
                </a:r>
                <a:r>
                  <a:rPr lang="en-US" dirty="0">
                    <a:solidFill>
                      <a:srgbClr val="000000"/>
                    </a:solidFill>
                    <a:latin typeface="NimbusSanL-Regu"/>
                  </a:rPr>
                  <a:t>for some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MSY1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CMSS10"/>
                  </a:rPr>
                  <a:t>[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CMMI1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CMSS10"/>
                  </a:rPr>
                  <a:t>]</a:t>
                </a:r>
                <a:r>
                  <a:rPr lang="en-US" dirty="0">
                    <a:solidFill>
                      <a:srgbClr val="000000"/>
                    </a:solidFill>
                    <a:latin typeface="NimbusSanL-Regu"/>
                  </a:rPr>
                  <a:t>, then </a:t>
                </a:r>
                <a:r>
                  <a:rPr lang="en-US" dirty="0" smtClean="0">
                    <a:solidFill>
                      <a:srgbClr val="000000"/>
                    </a:solidFill>
                    <a:latin typeface="NimbusSanL-Regu"/>
                  </a:rPr>
                  <a:t>the function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g </a:t>
                </a:r>
                <a:r>
                  <a:rPr lang="en-US" dirty="0">
                    <a:solidFill>
                      <a:srgbClr val="000000"/>
                    </a:solidFill>
                    <a:latin typeface="NimbusSanL-Regu"/>
                  </a:rPr>
                  <a:t>is said to have the fixed point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p </a:t>
                </a:r>
                <a:r>
                  <a:rPr lang="en-US" dirty="0">
                    <a:solidFill>
                      <a:srgbClr val="000000"/>
                    </a:solidFill>
                    <a:latin typeface="NimbusSanL-Regu"/>
                  </a:rPr>
                  <a:t>in </a:t>
                </a:r>
                <a:r>
                  <a:rPr lang="en-US" dirty="0">
                    <a:solidFill>
                      <a:srgbClr val="000000"/>
                    </a:solidFill>
                    <a:latin typeface="CMSS10"/>
                  </a:rPr>
                  <a:t>[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latin typeface="CMMI1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  <a:latin typeface="CMSS10"/>
                  </a:rPr>
                  <a:t>]</a:t>
                </a:r>
                <a:r>
                  <a:rPr lang="en-US" dirty="0">
                    <a:solidFill>
                      <a:srgbClr val="000000"/>
                    </a:solidFill>
                    <a:latin typeface="NimbusSanL-Regu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04" y="119015"/>
                <a:ext cx="9436608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517" t="-3974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31264" y="1021223"/>
            <a:ext cx="41696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NimbusSanL-Regu"/>
              </a:rPr>
              <a:t>The Equation </a:t>
            </a:r>
            <a:r>
              <a:rPr lang="en-US" sz="2000" dirty="0">
                <a:latin typeface="NimbusSanL-ReguItal"/>
              </a:rPr>
              <a:t>f </a:t>
            </a:r>
            <a:r>
              <a:rPr lang="en-US" sz="2000" dirty="0">
                <a:latin typeface="CMSS12"/>
              </a:rPr>
              <a:t>(</a:t>
            </a:r>
            <a:r>
              <a:rPr lang="en-US" sz="2000" dirty="0">
                <a:latin typeface="NimbusSanL-ReguItal"/>
              </a:rPr>
              <a:t>x</a:t>
            </a:r>
            <a:r>
              <a:rPr lang="en-US" sz="2000" dirty="0">
                <a:latin typeface="CMSS12"/>
              </a:rPr>
              <a:t>) = </a:t>
            </a:r>
            <a:r>
              <a:rPr lang="en-US" sz="2000" dirty="0">
                <a:latin typeface="NimbusSanL-ReguItal"/>
              </a:rPr>
              <a:t>x </a:t>
            </a:r>
            <a:r>
              <a:rPr lang="en-US" sz="2000" dirty="0">
                <a:latin typeface="CMSY10"/>
              </a:rPr>
              <a:t>− </a:t>
            </a:r>
            <a:r>
              <a:rPr lang="en-US" sz="2000" dirty="0">
                <a:latin typeface="NimbusSanL-Regu"/>
              </a:rPr>
              <a:t>cos</a:t>
            </a:r>
            <a:r>
              <a:rPr lang="en-US" sz="2000" dirty="0">
                <a:latin typeface="CMSS12"/>
              </a:rPr>
              <a:t>(</a:t>
            </a:r>
            <a:r>
              <a:rPr lang="en-US" sz="2000" dirty="0">
                <a:latin typeface="NimbusSanL-ReguItal"/>
              </a:rPr>
              <a:t>x</a:t>
            </a:r>
            <a:r>
              <a:rPr lang="en-US" sz="2000" dirty="0">
                <a:latin typeface="CMSS12"/>
              </a:rPr>
              <a:t>) = </a:t>
            </a:r>
            <a:r>
              <a:rPr lang="en-US" sz="2000" dirty="0">
                <a:latin typeface="NimbusSanL-Regu"/>
              </a:rPr>
              <a:t>0</a:t>
            </a:r>
          </a:p>
          <a:p>
            <a:r>
              <a:rPr lang="en-US" dirty="0">
                <a:latin typeface="NimbusSanL-Regu"/>
              </a:rPr>
              <a:t>If we write this equation in the form:</a:t>
            </a:r>
          </a:p>
          <a:p>
            <a:r>
              <a:rPr lang="en-US" dirty="0">
                <a:latin typeface="NimbusSanL-ReguItal"/>
              </a:rPr>
              <a:t>x </a:t>
            </a:r>
            <a:r>
              <a:rPr lang="en-US" dirty="0">
                <a:latin typeface="CMSS10"/>
              </a:rPr>
              <a:t>= </a:t>
            </a:r>
            <a:r>
              <a:rPr lang="en-US" dirty="0">
                <a:latin typeface="NimbusSanL-Regu"/>
              </a:rPr>
              <a:t>cos</a:t>
            </a:r>
            <a:r>
              <a:rPr lang="en-US" dirty="0">
                <a:latin typeface="CMSS10"/>
              </a:rPr>
              <a:t>(</a:t>
            </a:r>
            <a:r>
              <a:rPr lang="en-US" dirty="0">
                <a:latin typeface="NimbusSanL-ReguItal"/>
              </a:rPr>
              <a:t>x</a:t>
            </a:r>
            <a:r>
              <a:rPr lang="en-US" dirty="0">
                <a:latin typeface="CMSS10"/>
              </a:rPr>
              <a:t>)</a:t>
            </a:r>
          </a:p>
          <a:p>
            <a:r>
              <a:rPr lang="en-US" dirty="0">
                <a:latin typeface="NimbusSanL-Regu"/>
              </a:rPr>
              <a:t>then </a:t>
            </a:r>
            <a:r>
              <a:rPr lang="en-US" dirty="0">
                <a:latin typeface="NimbusSanL-ReguItal"/>
              </a:rPr>
              <a:t>g</a:t>
            </a:r>
            <a:r>
              <a:rPr lang="en-US" dirty="0">
                <a:latin typeface="CMSS10"/>
              </a:rPr>
              <a:t>(</a:t>
            </a:r>
            <a:r>
              <a:rPr lang="en-US" dirty="0">
                <a:latin typeface="NimbusSanL-ReguItal"/>
              </a:rPr>
              <a:t>x</a:t>
            </a:r>
            <a:r>
              <a:rPr lang="en-US" dirty="0">
                <a:latin typeface="CMSS10"/>
              </a:rPr>
              <a:t>) = </a:t>
            </a:r>
            <a:r>
              <a:rPr lang="en-US" dirty="0">
                <a:latin typeface="NimbusSanL-Regu"/>
              </a:rPr>
              <a:t>cos</a:t>
            </a:r>
            <a:r>
              <a:rPr lang="en-US" dirty="0">
                <a:latin typeface="CMSS10"/>
              </a:rPr>
              <a:t>(</a:t>
            </a:r>
            <a:r>
              <a:rPr lang="en-US" dirty="0">
                <a:latin typeface="NimbusSanL-ReguItal"/>
              </a:rPr>
              <a:t>x</a:t>
            </a:r>
            <a:r>
              <a:rPr lang="en-US" dirty="0">
                <a:latin typeface="CMSS10"/>
              </a:rPr>
              <a:t>)</a:t>
            </a:r>
            <a:r>
              <a:rPr lang="en-US" dirty="0">
                <a:latin typeface="NimbusSanL-Regu"/>
              </a:rPr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399" t="34439" r="35901" b="21561"/>
          <a:stretch/>
        </p:blipFill>
        <p:spPr>
          <a:xfrm>
            <a:off x="256032" y="3108960"/>
            <a:ext cx="3523488" cy="3376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7500" t="40520" r="37600" b="16760"/>
          <a:stretch/>
        </p:blipFill>
        <p:spPr>
          <a:xfrm>
            <a:off x="3816096" y="3108960"/>
            <a:ext cx="3340608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34556" t="30120" r="34863" b="16760"/>
          <a:stretch/>
        </p:blipFill>
        <p:spPr>
          <a:xfrm>
            <a:off x="7095744" y="2414016"/>
            <a:ext cx="3462528" cy="404774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313"/>
              </p:ext>
            </p:extLst>
          </p:nvPr>
        </p:nvGraphicFramePr>
        <p:xfrm>
          <a:off x="10521696" y="1612402"/>
          <a:ext cx="1621536" cy="488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68"/>
                <a:gridCol w="810768"/>
              </a:tblGrid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0.540302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0.857553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0.65429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0.79348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0.701369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0.76396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0.722102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0.750418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0.731404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0.744237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0.735605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0.741425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0.737507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0.740147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0.738369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0.739567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0.73876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0.739304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0.738938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302" t="34440" r="35812" b="20120"/>
          <a:stretch/>
        </p:blipFill>
        <p:spPr>
          <a:xfrm>
            <a:off x="365760" y="2462784"/>
            <a:ext cx="3474720" cy="3462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2106091"/>
            <a:ext cx="2450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NimbusSanL-Regu"/>
              </a:rPr>
              <a:t>g(x) is define on [</a:t>
            </a:r>
            <a:r>
              <a:rPr lang="en-US" dirty="0" err="1" smtClean="0">
                <a:latin typeface="NimbusSanL-Regu"/>
              </a:rPr>
              <a:t>a,b</a:t>
            </a:r>
            <a:r>
              <a:rPr lang="en-US" dirty="0" smtClean="0">
                <a:latin typeface="NimbusSanL-Regu"/>
              </a:rPr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48616" y="2086094"/>
                <a:ext cx="3025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NimbusSanL-ReguItal"/>
                  </a:rPr>
                  <a:t>g</a:t>
                </a:r>
                <a:r>
                  <a:rPr lang="en-US" dirty="0">
                    <a:latin typeface="CMSS12"/>
                  </a:rPr>
                  <a:t>(</a:t>
                </a:r>
                <a:r>
                  <a:rPr lang="en-US" dirty="0">
                    <a:latin typeface="NimbusSanL-ReguItal"/>
                  </a:rPr>
                  <a:t>x</a:t>
                </a:r>
                <a:r>
                  <a:rPr lang="en-US" dirty="0" smtClean="0">
                    <a:latin typeface="CMSS12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CMSS12"/>
                  </a:rPr>
                  <a:t> </a:t>
                </a:r>
                <a:r>
                  <a:rPr lang="en-US" dirty="0" smtClean="0">
                    <a:latin typeface="CMSY10"/>
                  </a:rPr>
                  <a:t> </a:t>
                </a:r>
                <a:r>
                  <a:rPr lang="en-US" dirty="0">
                    <a:latin typeface="CMSS12"/>
                  </a:rPr>
                  <a:t>[</a:t>
                </a:r>
                <a:r>
                  <a:rPr lang="en-US" dirty="0">
                    <a:latin typeface="NimbusSanL-ReguItal"/>
                  </a:rPr>
                  <a:t>a</a:t>
                </a:r>
                <a:r>
                  <a:rPr lang="en-US" dirty="0">
                    <a:latin typeface="CMMI12"/>
                  </a:rPr>
                  <a:t>, </a:t>
                </a:r>
                <a:r>
                  <a:rPr lang="en-US" dirty="0">
                    <a:latin typeface="NimbusSanL-ReguItal"/>
                  </a:rPr>
                  <a:t>b</a:t>
                </a:r>
                <a:r>
                  <a:rPr lang="en-US" dirty="0">
                    <a:latin typeface="CMSS12"/>
                  </a:rPr>
                  <a:t>] </a:t>
                </a:r>
                <a:r>
                  <a:rPr lang="en-US" dirty="0">
                    <a:latin typeface="NimbusSanL-Regu"/>
                  </a:rPr>
                  <a:t>for all </a:t>
                </a:r>
                <a:r>
                  <a:rPr lang="en-US" dirty="0">
                    <a:latin typeface="NimbusSanL-ReguItal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CMSY10"/>
                  </a:rPr>
                  <a:t> </a:t>
                </a:r>
                <a:r>
                  <a:rPr lang="en-US" dirty="0">
                    <a:latin typeface="CMSS12"/>
                  </a:rPr>
                  <a:t>[</a:t>
                </a:r>
                <a:r>
                  <a:rPr lang="en-US" dirty="0">
                    <a:latin typeface="NimbusSanL-ReguItal"/>
                  </a:rPr>
                  <a:t>a</a:t>
                </a:r>
                <a:r>
                  <a:rPr lang="en-US" dirty="0">
                    <a:latin typeface="CMMI12"/>
                  </a:rPr>
                  <a:t>, </a:t>
                </a:r>
                <a:r>
                  <a:rPr lang="en-US" dirty="0">
                    <a:latin typeface="NimbusSanL-ReguItal"/>
                  </a:rPr>
                  <a:t>b</a:t>
                </a:r>
                <a:r>
                  <a:rPr lang="en-US" dirty="0">
                    <a:latin typeface="CMSS1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616" y="2086094"/>
                <a:ext cx="30251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15" t="-6557" r="-60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500" t="34920" r="36000" b="20280"/>
          <a:stretch/>
        </p:blipFill>
        <p:spPr>
          <a:xfrm>
            <a:off x="4413504" y="2462784"/>
            <a:ext cx="3474720" cy="3413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1132" y="2061710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SanL-ReguItal"/>
              </a:rPr>
              <a:t>g</a:t>
            </a:r>
            <a:r>
              <a:rPr lang="en-US" dirty="0">
                <a:latin typeface="CMSS12"/>
              </a:rPr>
              <a:t>(</a:t>
            </a:r>
            <a:r>
              <a:rPr lang="en-US" dirty="0">
                <a:latin typeface="NimbusSanL-ReguItal"/>
              </a:rPr>
              <a:t>x</a:t>
            </a:r>
            <a:r>
              <a:rPr lang="en-US" dirty="0">
                <a:latin typeface="CMSS12"/>
              </a:rPr>
              <a:t>) </a:t>
            </a:r>
            <a:r>
              <a:rPr lang="en-US" dirty="0">
                <a:latin typeface="NimbusSanL-Regu"/>
              </a:rPr>
              <a:t>has a Fixed Point in </a:t>
            </a:r>
            <a:r>
              <a:rPr lang="en-US" dirty="0">
                <a:latin typeface="CMSS12"/>
              </a:rPr>
              <a:t>[</a:t>
            </a:r>
            <a:r>
              <a:rPr lang="en-US" dirty="0">
                <a:latin typeface="NimbusSanL-ReguItal"/>
              </a:rPr>
              <a:t>a</a:t>
            </a:r>
            <a:r>
              <a:rPr lang="en-US" dirty="0">
                <a:latin typeface="CMMI12"/>
              </a:rPr>
              <a:t>, </a:t>
            </a:r>
            <a:r>
              <a:rPr lang="en-US" dirty="0">
                <a:latin typeface="NimbusSanL-ReguItal"/>
              </a:rPr>
              <a:t>b</a:t>
            </a:r>
            <a:r>
              <a:rPr lang="en-US" dirty="0">
                <a:latin typeface="CMSS12"/>
              </a:rPr>
              <a:t>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5500" t="34600" r="36000" b="20440"/>
          <a:stretch/>
        </p:blipFill>
        <p:spPr>
          <a:xfrm>
            <a:off x="8473440" y="2450592"/>
            <a:ext cx="3474720" cy="34259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7296" y="519190"/>
            <a:ext cx="9436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-Bold"/>
              </a:rPr>
              <a:t>(</a:t>
            </a:r>
            <a:r>
              <a:rPr lang="en-US" b="1" dirty="0" err="1">
                <a:latin typeface="Times-Bold"/>
              </a:rPr>
              <a:t>i</a:t>
            </a:r>
            <a:r>
              <a:rPr lang="en-US" b="1" dirty="0">
                <a:latin typeface="Times-Bold"/>
              </a:rPr>
              <a:t>) </a:t>
            </a:r>
            <a:r>
              <a:rPr lang="en-US" dirty="0">
                <a:latin typeface="Times-Roman"/>
              </a:rPr>
              <a:t>If </a:t>
            </a:r>
            <a:r>
              <a:rPr lang="en-US" i="1" dirty="0">
                <a:latin typeface="Times-Italic"/>
              </a:rPr>
              <a:t>g </a:t>
            </a:r>
            <a:r>
              <a:rPr lang="en-US" dirty="0">
                <a:latin typeface="MTSYN"/>
              </a:rPr>
              <a:t>∈ </a:t>
            </a:r>
            <a:r>
              <a:rPr lang="en-US" i="1" dirty="0">
                <a:latin typeface="Times-Italic"/>
              </a:rPr>
              <a:t>C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Times-Italic"/>
              </a:rPr>
              <a:t>g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∈ 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 </a:t>
            </a:r>
            <a:r>
              <a:rPr lang="en-US" dirty="0">
                <a:latin typeface="Times-Roman"/>
              </a:rPr>
              <a:t>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∈ 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, then </a:t>
            </a:r>
            <a:r>
              <a:rPr lang="en-US" i="1" dirty="0">
                <a:latin typeface="Times-Italic"/>
              </a:rPr>
              <a:t>g </a:t>
            </a:r>
            <a:r>
              <a:rPr lang="en-US" dirty="0">
                <a:latin typeface="Times-Roman"/>
              </a:rPr>
              <a:t>has at least one </a:t>
            </a:r>
            <a:r>
              <a:rPr lang="en-US" dirty="0" smtClean="0">
                <a:latin typeface="Times-Roman"/>
              </a:rPr>
              <a:t>fixed point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.</a:t>
            </a:r>
          </a:p>
          <a:p>
            <a:r>
              <a:rPr lang="en-US" b="1" dirty="0">
                <a:latin typeface="Times-Bold"/>
              </a:rPr>
              <a:t>(ii) </a:t>
            </a:r>
            <a:r>
              <a:rPr lang="en-US" dirty="0">
                <a:latin typeface="Times-Roman"/>
              </a:rPr>
              <a:t>If, in addition, </a:t>
            </a:r>
            <a:r>
              <a:rPr lang="en-US" i="1" dirty="0" smtClean="0">
                <a:latin typeface="Times-Italic"/>
              </a:rPr>
              <a:t>g’</a:t>
            </a:r>
            <a:r>
              <a:rPr lang="en-US" i="1" dirty="0" smtClean="0">
                <a:latin typeface="MTMI"/>
              </a:rPr>
              <a:t>(</a:t>
            </a:r>
            <a:r>
              <a:rPr lang="en-US" i="1" dirty="0" smtClean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Times-Roman"/>
              </a:rPr>
              <a:t>exists on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Times-Roman"/>
              </a:rPr>
              <a:t>and a positive constant </a:t>
            </a:r>
            <a:r>
              <a:rPr lang="en-US" i="1" dirty="0">
                <a:latin typeface="Times-Italic"/>
              </a:rPr>
              <a:t>k </a:t>
            </a:r>
            <a:r>
              <a:rPr lang="en-US" i="1" dirty="0">
                <a:latin typeface="MTMI"/>
              </a:rPr>
              <a:t>&lt; </a:t>
            </a:r>
            <a:r>
              <a:rPr lang="en-US" dirty="0">
                <a:latin typeface="Times-Roman"/>
              </a:rPr>
              <a:t>1 exists with</a:t>
            </a:r>
          </a:p>
          <a:p>
            <a:r>
              <a:rPr lang="en-US" dirty="0">
                <a:latin typeface="MTSYN"/>
              </a:rPr>
              <a:t>|</a:t>
            </a:r>
            <a:r>
              <a:rPr lang="en-US" i="1" dirty="0" smtClean="0">
                <a:latin typeface="Times-Italic"/>
              </a:rPr>
              <a:t>g’</a:t>
            </a:r>
            <a:r>
              <a:rPr lang="en-US" i="1" dirty="0" smtClean="0">
                <a:latin typeface="MTMI"/>
              </a:rPr>
              <a:t>(</a:t>
            </a:r>
            <a:r>
              <a:rPr lang="en-US" i="1" dirty="0" smtClean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</a:t>
            </a:r>
            <a:r>
              <a:rPr lang="en-US" dirty="0">
                <a:latin typeface="MTSYN"/>
              </a:rPr>
              <a:t>| ≤ </a:t>
            </a:r>
            <a:r>
              <a:rPr lang="en-US" i="1" dirty="0">
                <a:latin typeface="Times-Italic"/>
              </a:rPr>
              <a:t>k</a:t>
            </a:r>
            <a:r>
              <a:rPr lang="en-US" dirty="0">
                <a:latin typeface="Times-Roman"/>
              </a:rPr>
              <a:t>, 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∈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i="1" dirty="0">
                <a:latin typeface="MTMI"/>
              </a:rPr>
              <a:t>)</a:t>
            </a:r>
            <a:r>
              <a:rPr lang="en-US" dirty="0">
                <a:latin typeface="Times-Roman"/>
              </a:rPr>
              <a:t>,</a:t>
            </a:r>
          </a:p>
          <a:p>
            <a:r>
              <a:rPr lang="en-US" dirty="0">
                <a:latin typeface="Times-Roman"/>
              </a:rPr>
              <a:t>then there is exactly one fixed point 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7296" y="14985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Univers-CondensedBoldOblique"/>
              </a:rPr>
              <a:t>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962912" y="133302"/>
                <a:ext cx="9412224" cy="3147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Times-Roman"/>
                  </a:rPr>
                  <a:t>Show that </a:t>
                </a:r>
                <a:r>
                  <a:rPr lang="en-US" sz="2000" b="1" i="1" dirty="0">
                    <a:latin typeface="Times-Italic"/>
                  </a:rPr>
                  <a:t>g</a:t>
                </a:r>
                <a:r>
                  <a:rPr lang="en-US" sz="2000" b="1" i="1" dirty="0">
                    <a:latin typeface="MTMI"/>
                  </a:rPr>
                  <a:t>(</a:t>
                </a:r>
                <a:r>
                  <a:rPr lang="en-US" sz="2000" b="1" i="1" dirty="0">
                    <a:latin typeface="Times-Italic"/>
                  </a:rPr>
                  <a:t>x</a:t>
                </a:r>
                <a:r>
                  <a:rPr lang="en-US" sz="2000" b="1" i="1" dirty="0">
                    <a:latin typeface="MTMI"/>
                  </a:rPr>
                  <a:t>) </a:t>
                </a:r>
                <a:r>
                  <a:rPr lang="en-US" sz="2000" b="1" dirty="0">
                    <a:latin typeface="MTSYN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000" b="1" dirty="0">
                    <a:latin typeface="Times-Roman"/>
                  </a:rPr>
                  <a:t> has a unique fixed point on the interval </a:t>
                </a:r>
                <a:r>
                  <a:rPr lang="en-US" sz="2000" b="1" dirty="0">
                    <a:latin typeface="MTSYN"/>
                  </a:rPr>
                  <a:t>[−</a:t>
                </a:r>
                <a:r>
                  <a:rPr lang="en-US" sz="2000" b="1" dirty="0">
                    <a:latin typeface="Times-Roman"/>
                  </a:rPr>
                  <a:t>1, 1</a:t>
                </a:r>
                <a:r>
                  <a:rPr lang="en-US" sz="2000" b="1" dirty="0">
                    <a:latin typeface="MTSYN"/>
                  </a:rPr>
                  <a:t>]</a:t>
                </a:r>
                <a:r>
                  <a:rPr lang="en-US" sz="2000" b="1" dirty="0">
                    <a:latin typeface="Times-Roman"/>
                  </a:rPr>
                  <a:t>.</a:t>
                </a:r>
              </a:p>
              <a:p>
                <a:r>
                  <a:rPr lang="en-US" sz="1600" b="1" i="1" dirty="0">
                    <a:latin typeface="Univers-CondensedBoldOblique"/>
                  </a:rPr>
                  <a:t>Solution </a:t>
                </a:r>
                <a:r>
                  <a:rPr lang="en-US" dirty="0">
                    <a:latin typeface="Times-Roman"/>
                  </a:rPr>
                  <a:t>The maximum and minimum values of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i="1" dirty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Times-Roman"/>
                  </a:rPr>
                  <a:t>for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Times-Roman"/>
                  </a:rPr>
                  <a:t>in </a:t>
                </a:r>
                <a:r>
                  <a:rPr lang="en-US" dirty="0">
                    <a:latin typeface="MTSYN"/>
                  </a:rPr>
                  <a:t>[−</a:t>
                </a:r>
                <a:r>
                  <a:rPr lang="en-US" dirty="0">
                    <a:latin typeface="Times-Roman"/>
                  </a:rPr>
                  <a:t>1, 1</a:t>
                </a:r>
                <a:r>
                  <a:rPr lang="en-US" dirty="0">
                    <a:latin typeface="MTSYN"/>
                  </a:rPr>
                  <a:t>] </a:t>
                </a:r>
                <a:r>
                  <a:rPr lang="en-US" dirty="0">
                    <a:latin typeface="Times-Roman"/>
                  </a:rPr>
                  <a:t>must occur either</a:t>
                </a:r>
              </a:p>
              <a:p>
                <a:r>
                  <a:rPr lang="en-US" dirty="0">
                    <a:latin typeface="Times-Roman"/>
                  </a:rPr>
                  <a:t>when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Times-Roman"/>
                  </a:rPr>
                  <a:t>is an endpoint of the interval or when the derivative is 0. Since </a:t>
                </a:r>
                <a:r>
                  <a:rPr lang="en-US" i="1" dirty="0" smtClean="0">
                    <a:latin typeface="Times-Italic"/>
                  </a:rPr>
                  <a:t>g’</a:t>
                </a:r>
                <a:r>
                  <a:rPr lang="en-US" i="1" dirty="0" smtClean="0">
                    <a:latin typeface="MTMI"/>
                  </a:rPr>
                  <a:t>(</a:t>
                </a:r>
                <a:r>
                  <a:rPr lang="en-US" i="1" dirty="0" smtClean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>
                    <a:latin typeface="Times-Roman"/>
                  </a:rPr>
                  <a:t>2</a:t>
                </a:r>
                <a:r>
                  <a:rPr lang="en-US" i="1" dirty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/</a:t>
                </a:r>
                <a:r>
                  <a:rPr lang="en-US" dirty="0">
                    <a:latin typeface="Times-Roman"/>
                  </a:rPr>
                  <a:t>3, the</a:t>
                </a:r>
              </a:p>
              <a:p>
                <a:r>
                  <a:rPr lang="en-US" dirty="0">
                    <a:latin typeface="Times-Roman"/>
                  </a:rPr>
                  <a:t>function </a:t>
                </a:r>
                <a:r>
                  <a:rPr lang="en-US" i="1" dirty="0">
                    <a:latin typeface="Times-Italic"/>
                  </a:rPr>
                  <a:t>g </a:t>
                </a:r>
                <a:r>
                  <a:rPr lang="en-US" dirty="0">
                    <a:latin typeface="Times-Roman"/>
                  </a:rPr>
                  <a:t>is continuous and </a:t>
                </a:r>
                <a:r>
                  <a:rPr lang="en-US" i="1" dirty="0" smtClean="0">
                    <a:latin typeface="Times-Italic"/>
                  </a:rPr>
                  <a:t>g</a:t>
                </a:r>
                <a:r>
                  <a:rPr lang="en-US" i="1" dirty="0" smtClean="0">
                    <a:latin typeface="MTMI"/>
                  </a:rPr>
                  <a:t>(</a:t>
                </a:r>
                <a:r>
                  <a:rPr lang="en-US" i="1" dirty="0" smtClean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Times-Roman"/>
                  </a:rPr>
                  <a:t>exists on </a:t>
                </a:r>
                <a:r>
                  <a:rPr lang="en-US" dirty="0">
                    <a:latin typeface="MTSYN"/>
                  </a:rPr>
                  <a:t>[−</a:t>
                </a:r>
                <a:r>
                  <a:rPr lang="en-US" dirty="0">
                    <a:latin typeface="Times-Roman"/>
                  </a:rPr>
                  <a:t>1, 1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 </a:t>
                </a:r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The </a:t>
                </a:r>
                <a:r>
                  <a:rPr lang="en-US" dirty="0">
                    <a:latin typeface="Times-Roman"/>
                  </a:rPr>
                  <a:t>maximum and minimum values</a:t>
                </a:r>
              </a:p>
              <a:p>
                <a:r>
                  <a:rPr lang="en-US" dirty="0">
                    <a:latin typeface="Times-Roman"/>
                  </a:rPr>
                  <a:t>of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i="1" dirty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Times-Roman"/>
                  </a:rPr>
                  <a:t>occur at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= −</a:t>
                </a:r>
                <a:r>
                  <a:rPr lang="en-US" dirty="0">
                    <a:latin typeface="Times-Roman"/>
                  </a:rPr>
                  <a:t>1,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>
                    <a:latin typeface="Times-Roman"/>
                  </a:rPr>
                  <a:t>0, or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>
                    <a:latin typeface="Times-Roman"/>
                  </a:rPr>
                  <a:t>1. But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dirty="0">
                    <a:latin typeface="MTSYN"/>
                  </a:rPr>
                  <a:t>−</a:t>
                </a:r>
                <a:r>
                  <a:rPr lang="en-US" dirty="0">
                    <a:latin typeface="Times-Roman"/>
                  </a:rPr>
                  <a:t>1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>
                    <a:latin typeface="Times-Roman"/>
                  </a:rPr>
                  <a:t>0,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dirty="0">
                    <a:latin typeface="Times-Roman"/>
                  </a:rPr>
                  <a:t>1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>
                    <a:latin typeface="Times-Roman"/>
                  </a:rPr>
                  <a:t>0, and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dirty="0">
                    <a:latin typeface="Times-Roman"/>
                  </a:rPr>
                  <a:t>0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−</a:t>
                </a:r>
                <a:r>
                  <a:rPr lang="en-US" dirty="0">
                    <a:latin typeface="Times-Roman"/>
                  </a:rPr>
                  <a:t>1</a:t>
                </a:r>
                <a:r>
                  <a:rPr lang="en-US" i="1" dirty="0">
                    <a:latin typeface="MTMI"/>
                  </a:rPr>
                  <a:t>/</a:t>
                </a:r>
                <a:r>
                  <a:rPr lang="en-US" dirty="0">
                    <a:latin typeface="Times-Roman"/>
                  </a:rPr>
                  <a:t>3,</a:t>
                </a:r>
              </a:p>
              <a:p>
                <a:r>
                  <a:rPr lang="en-US" dirty="0">
                    <a:latin typeface="Times-Roman"/>
                  </a:rPr>
                  <a:t>so an absolute maximum for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i="1" dirty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Times-Roman"/>
                  </a:rPr>
                  <a:t>on </a:t>
                </a:r>
                <a:r>
                  <a:rPr lang="en-US" dirty="0">
                    <a:latin typeface="MTSYN"/>
                  </a:rPr>
                  <a:t>[−</a:t>
                </a:r>
                <a:r>
                  <a:rPr lang="en-US" dirty="0">
                    <a:latin typeface="Times-Roman"/>
                  </a:rPr>
                  <a:t>1, 1</a:t>
                </a:r>
                <a:r>
                  <a:rPr lang="en-US" dirty="0">
                    <a:latin typeface="MTSYN"/>
                  </a:rPr>
                  <a:t>] </a:t>
                </a:r>
                <a:r>
                  <a:rPr lang="en-US" dirty="0">
                    <a:latin typeface="Times-Roman"/>
                  </a:rPr>
                  <a:t>occurs at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= −</a:t>
                </a:r>
                <a:r>
                  <a:rPr lang="en-US" dirty="0">
                    <a:latin typeface="Times-Roman"/>
                  </a:rPr>
                  <a:t>1 and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>
                    <a:latin typeface="Times-Roman"/>
                  </a:rPr>
                  <a:t>1, and an absolute</a:t>
                </a:r>
              </a:p>
              <a:p>
                <a:r>
                  <a:rPr lang="en-US" dirty="0">
                    <a:latin typeface="Times-Roman"/>
                  </a:rPr>
                  <a:t>minimum at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>
                    <a:latin typeface="Times-Roman"/>
                  </a:rPr>
                  <a:t>0</a:t>
                </a:r>
                <a:r>
                  <a:rPr lang="en-US" dirty="0" smtClean="0">
                    <a:latin typeface="Times-Roman"/>
                  </a:rPr>
                  <a:t>. Moreover</a:t>
                </a:r>
                <a:endParaRPr lang="en-US" dirty="0">
                  <a:latin typeface="Times-Roman"/>
                </a:endParaRPr>
              </a:p>
              <a:p>
                <a:r>
                  <a:rPr lang="en-US" dirty="0">
                    <a:latin typeface="MTSYN"/>
                  </a:rPr>
                  <a:t>|</a:t>
                </a:r>
                <a:r>
                  <a:rPr lang="en-US" i="1" dirty="0" smtClean="0">
                    <a:latin typeface="Times-Italic"/>
                  </a:rPr>
                  <a:t>g’</a:t>
                </a:r>
                <a:r>
                  <a:rPr lang="en-US" i="1" dirty="0" smtClean="0">
                    <a:latin typeface="MTMI"/>
                  </a:rPr>
                  <a:t>(</a:t>
                </a:r>
                <a:r>
                  <a:rPr lang="en-US" i="1" dirty="0" smtClean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</a:t>
                </a:r>
                <a:r>
                  <a:rPr lang="en-US" dirty="0">
                    <a:latin typeface="MTSYN"/>
                  </a:rPr>
                  <a:t>| </a:t>
                </a:r>
                <a:r>
                  <a:rPr lang="en-US" dirty="0" smtClean="0">
                    <a:latin typeface="MTSYN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>
                    <a:latin typeface="MTSYN"/>
                  </a:rPr>
                  <a:t>≤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MTSYN"/>
                  </a:rPr>
                  <a:t>  </a:t>
                </a:r>
                <a:r>
                  <a:rPr lang="en-US" dirty="0" smtClean="0">
                    <a:latin typeface="Times-Roman"/>
                  </a:rPr>
                  <a:t>, </a:t>
                </a:r>
                <a:r>
                  <a:rPr lang="en-US" dirty="0">
                    <a:latin typeface="Times-Roman"/>
                  </a:rPr>
                  <a:t>for all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∈ 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dirty="0">
                    <a:latin typeface="MTSYN"/>
                  </a:rPr>
                  <a:t>−</a:t>
                </a:r>
                <a:r>
                  <a:rPr lang="en-US" dirty="0">
                    <a:latin typeface="Times-Roman"/>
                  </a:rPr>
                  <a:t>1, 1</a:t>
                </a:r>
                <a:r>
                  <a:rPr lang="en-US" i="1" dirty="0">
                    <a:latin typeface="MTMI"/>
                  </a:rPr>
                  <a:t>)</a:t>
                </a:r>
                <a:r>
                  <a:rPr lang="en-US" dirty="0">
                    <a:latin typeface="Times-Roman"/>
                  </a:rPr>
                  <a:t>.</a:t>
                </a:r>
              </a:p>
              <a:p>
                <a:r>
                  <a:rPr lang="en-US" dirty="0">
                    <a:latin typeface="Times-Roman"/>
                  </a:rPr>
                  <a:t>So </a:t>
                </a:r>
                <a:r>
                  <a:rPr lang="en-US" i="1" dirty="0">
                    <a:latin typeface="Times-Italic"/>
                  </a:rPr>
                  <a:t>g </a:t>
                </a:r>
                <a:r>
                  <a:rPr lang="en-US" dirty="0">
                    <a:latin typeface="Times-Roman"/>
                  </a:rPr>
                  <a:t>satisfies all the hypotheses of Theorem </a:t>
                </a:r>
                <a:r>
                  <a:rPr lang="en-US" dirty="0" smtClean="0">
                    <a:latin typeface="Times-Roman"/>
                  </a:rPr>
                  <a:t>and </a:t>
                </a:r>
                <a:r>
                  <a:rPr lang="en-US" dirty="0">
                    <a:latin typeface="Times-Roman"/>
                  </a:rPr>
                  <a:t>has a unique fixed point in </a:t>
                </a:r>
                <a:r>
                  <a:rPr lang="en-US" dirty="0">
                    <a:latin typeface="MTSYN"/>
                  </a:rPr>
                  <a:t>[−</a:t>
                </a:r>
                <a:r>
                  <a:rPr lang="en-US" dirty="0">
                    <a:latin typeface="Times-Roman"/>
                  </a:rPr>
                  <a:t>1, 1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912" y="133302"/>
                <a:ext cx="9412224" cy="3147272"/>
              </a:xfrm>
              <a:prstGeom prst="rect">
                <a:avLst/>
              </a:prstGeom>
              <a:blipFill rotWithShape="0">
                <a:blip r:embed="rId2"/>
                <a:stretch>
                  <a:fillRect l="-648" t="-775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04288" y="197346"/>
                <a:ext cx="9131808" cy="3344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-Roman"/>
                  </a:rPr>
                  <a:t>For the function in Example , </a:t>
                </a:r>
                <a:r>
                  <a:rPr lang="en-US" dirty="0">
                    <a:latin typeface="Times-Roman"/>
                  </a:rPr>
                  <a:t>the unique fixed point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Times-Roman"/>
                  </a:rPr>
                  <a:t>in the interval </a:t>
                </a:r>
                <a:r>
                  <a:rPr lang="en-US" dirty="0">
                    <a:latin typeface="MTSYN"/>
                  </a:rPr>
                  <a:t>[−</a:t>
                </a:r>
                <a:r>
                  <a:rPr lang="en-US" dirty="0">
                    <a:latin typeface="Times-Roman"/>
                  </a:rPr>
                  <a:t>1, 1</a:t>
                </a:r>
                <a:r>
                  <a:rPr lang="en-US" dirty="0">
                    <a:latin typeface="MTSYN"/>
                  </a:rPr>
                  <a:t>] </a:t>
                </a:r>
                <a:r>
                  <a:rPr lang="en-US" dirty="0">
                    <a:latin typeface="Times-Roman"/>
                  </a:rPr>
                  <a:t>can be</a:t>
                </a:r>
              </a:p>
              <a:p>
                <a:r>
                  <a:rPr lang="en-US" dirty="0">
                    <a:latin typeface="Times-Roman"/>
                  </a:rPr>
                  <a:t>determined algebraically. </a:t>
                </a:r>
                <a:r>
                  <a:rPr lang="en-US" dirty="0" smtClean="0">
                    <a:latin typeface="Times-Roman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Times-Roman"/>
                  </a:rPr>
                  <a:t> </a:t>
                </a:r>
                <a:endParaRPr lang="en-US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dirty="0" smtClean="0">
                    <a:latin typeface="Times-Roman"/>
                  </a:rPr>
                  <a:t>, </a:t>
                </a:r>
                <a:endParaRPr lang="en-US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which, by the quadratic formula, </a:t>
                </a:r>
                <a:r>
                  <a:rPr lang="en-US" dirty="0" smtClean="0">
                    <a:latin typeface="Times-Roman"/>
                  </a:rPr>
                  <a:t>implies,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Times-Roman"/>
                  </a:rPr>
                  <a:t> .</a:t>
                </a:r>
              </a:p>
              <a:p>
                <a:endParaRPr lang="en-US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Note that </a:t>
                </a:r>
                <a:r>
                  <a:rPr lang="en-US" i="1" dirty="0">
                    <a:latin typeface="Times-Italic"/>
                  </a:rPr>
                  <a:t>g </a:t>
                </a:r>
                <a:r>
                  <a:rPr lang="en-US" dirty="0">
                    <a:latin typeface="Times-Roman"/>
                  </a:rPr>
                  <a:t>also has a unique fixed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-Roman"/>
                  </a:rPr>
                  <a:t> </a:t>
                </a:r>
                <a:r>
                  <a:rPr lang="en-US" dirty="0" smtClean="0">
                    <a:latin typeface="Times-Roman"/>
                  </a:rPr>
                  <a:t>for </a:t>
                </a:r>
                <a:r>
                  <a:rPr lang="en-US" dirty="0">
                    <a:latin typeface="Times-Roman"/>
                  </a:rPr>
                  <a:t>the interval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>
                    <a:latin typeface="Times-Roman"/>
                  </a:rPr>
                  <a:t>3, 4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</a:t>
                </a:r>
              </a:p>
              <a:p>
                <a:r>
                  <a:rPr lang="en-US" dirty="0">
                    <a:latin typeface="Times-Roman"/>
                  </a:rPr>
                  <a:t>However,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dirty="0">
                    <a:latin typeface="Times-Roman"/>
                  </a:rPr>
                  <a:t>4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>
                    <a:latin typeface="Times-Roman"/>
                  </a:rPr>
                  <a:t>5 and </a:t>
                </a:r>
                <a:r>
                  <a:rPr lang="en-US" i="1" dirty="0" smtClean="0">
                    <a:latin typeface="Times-Italic"/>
                  </a:rPr>
                  <a:t>g’</a:t>
                </a:r>
                <a:r>
                  <a:rPr lang="en-US" i="1" dirty="0" smtClean="0">
                    <a:latin typeface="MTMI"/>
                  </a:rPr>
                  <a:t>(</a:t>
                </a:r>
                <a:r>
                  <a:rPr lang="en-US" dirty="0">
                    <a:latin typeface="Times-Roman"/>
                  </a:rPr>
                  <a:t>4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 smtClean="0">
                    <a:latin typeface="MTSYN"/>
                  </a:rPr>
                  <a:t>= 8/3</a:t>
                </a:r>
                <a:r>
                  <a:rPr lang="en-US" i="1" dirty="0" smtClean="0">
                    <a:latin typeface="MTMI"/>
                  </a:rPr>
                  <a:t>&gt; </a:t>
                </a:r>
                <a:r>
                  <a:rPr lang="en-US" dirty="0">
                    <a:latin typeface="Times-Roman"/>
                  </a:rPr>
                  <a:t>1, so </a:t>
                </a:r>
                <a:r>
                  <a:rPr lang="en-US" i="1" dirty="0">
                    <a:latin typeface="Times-Italic"/>
                  </a:rPr>
                  <a:t>g </a:t>
                </a:r>
                <a:r>
                  <a:rPr lang="en-US" dirty="0">
                    <a:latin typeface="Times-Roman"/>
                  </a:rPr>
                  <a:t>does not satisfy the hypotheses of Theorem </a:t>
                </a:r>
              </a:p>
              <a:p>
                <a:r>
                  <a:rPr lang="en-US" dirty="0">
                    <a:latin typeface="Times-Roman"/>
                  </a:rPr>
                  <a:t>on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>
                    <a:latin typeface="Times-Roman"/>
                  </a:rPr>
                  <a:t>3, 4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 This demonstrates that the hypotheses of Theorem </a:t>
                </a:r>
                <a:r>
                  <a:rPr lang="en-US" dirty="0" smtClean="0">
                    <a:latin typeface="Times-Roman"/>
                  </a:rPr>
                  <a:t>are </a:t>
                </a:r>
                <a:r>
                  <a:rPr lang="en-US" dirty="0">
                    <a:latin typeface="Times-Roman"/>
                  </a:rPr>
                  <a:t>sufficient to guarantee</a:t>
                </a:r>
              </a:p>
              <a:p>
                <a:r>
                  <a:rPr lang="en-US" dirty="0">
                    <a:latin typeface="Times-Roman"/>
                  </a:rPr>
                  <a:t>a unique fixed point but are not </a:t>
                </a:r>
                <a:r>
                  <a:rPr lang="en-US" sz="3600" dirty="0">
                    <a:latin typeface="Times-Roman"/>
                  </a:rPr>
                  <a:t>necessary</a:t>
                </a:r>
                <a:r>
                  <a:rPr lang="en-US" dirty="0">
                    <a:latin typeface="Times-Roman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288" y="197346"/>
                <a:ext cx="9131808" cy="3344249"/>
              </a:xfrm>
              <a:prstGeom prst="rect">
                <a:avLst/>
              </a:prstGeom>
              <a:blipFill rotWithShape="0">
                <a:blip r:embed="rId2"/>
                <a:stretch>
                  <a:fillRect l="-534" t="-911" b="-5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600" t="28840" r="25400" b="28440"/>
          <a:stretch/>
        </p:blipFill>
        <p:spPr>
          <a:xfrm>
            <a:off x="2438400" y="3541595"/>
            <a:ext cx="7802880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300" t="36480" r="25000" b="17240"/>
          <a:stretch/>
        </p:blipFill>
        <p:spPr>
          <a:xfrm>
            <a:off x="6193536" y="3669792"/>
            <a:ext cx="4524072" cy="31882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19072" y="0"/>
                <a:ext cx="10107168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-Roman"/>
                  </a:rPr>
                  <a:t>Q# Show that Theorem does not ensure a unique fixed point of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i="1" dirty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800" i="1" dirty="0" smtClean="0">
                    <a:latin typeface="Times-Italic"/>
                  </a:rPr>
                  <a:t> </a:t>
                </a:r>
                <a:r>
                  <a:rPr lang="en-US" dirty="0">
                    <a:latin typeface="Times-Roman"/>
                  </a:rPr>
                  <a:t>on the interval</a:t>
                </a:r>
              </a:p>
              <a:p>
                <a:r>
                  <a:rPr lang="en-US" dirty="0">
                    <a:latin typeface="MTSYN"/>
                  </a:rPr>
                  <a:t>[</a:t>
                </a:r>
                <a:r>
                  <a:rPr lang="en-US" dirty="0">
                    <a:latin typeface="Times-Roman"/>
                  </a:rPr>
                  <a:t>0, 1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, even though a unique fixed point on this interval does exist.</a:t>
                </a:r>
              </a:p>
              <a:p>
                <a:r>
                  <a:rPr lang="en-US" sz="1600" b="1" i="1" dirty="0">
                    <a:latin typeface="Univers-CondensedBoldOblique"/>
                  </a:rPr>
                  <a:t>Solution </a:t>
                </a:r>
                <a:r>
                  <a:rPr lang="en-US" i="1" dirty="0">
                    <a:latin typeface="Times-Italic"/>
                  </a:rPr>
                  <a:t>g</a:t>
                </a:r>
                <a:endParaRPr lang="en-US" sz="800" dirty="0">
                  <a:latin typeface="MTSYN"/>
                </a:endParaRPr>
              </a:p>
              <a:p>
                <a:r>
                  <a:rPr lang="en-US" i="1" dirty="0" smtClean="0">
                    <a:latin typeface="MTMI"/>
                  </a:rPr>
                  <a:t>		g’(</a:t>
                </a:r>
                <a:r>
                  <a:rPr lang="en-US" i="1" dirty="0" smtClean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 smtClean="0">
                    <a:latin typeface="MTSYN"/>
                  </a:rPr>
                  <a:t>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800" i="1" dirty="0" smtClean="0">
                    <a:latin typeface="Times-Italic"/>
                  </a:rPr>
                  <a:t> </a:t>
                </a:r>
                <a:r>
                  <a:rPr lang="en-US" dirty="0" err="1">
                    <a:latin typeface="Times-Roman"/>
                  </a:rPr>
                  <a:t>ln</a:t>
                </a:r>
                <a:r>
                  <a:rPr lang="en-US" dirty="0">
                    <a:latin typeface="Times-Roman"/>
                  </a:rPr>
                  <a:t> 3 </a:t>
                </a:r>
                <a:r>
                  <a:rPr lang="en-US" i="1" dirty="0">
                    <a:latin typeface="MTMI"/>
                  </a:rPr>
                  <a:t>&lt; </a:t>
                </a:r>
                <a:r>
                  <a:rPr lang="en-US" dirty="0">
                    <a:latin typeface="Times-Roman"/>
                  </a:rPr>
                  <a:t>0 on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>
                    <a:latin typeface="Times-Roman"/>
                  </a:rPr>
                  <a:t>0, 1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, the function </a:t>
                </a:r>
                <a:r>
                  <a:rPr lang="en-US" i="1" dirty="0">
                    <a:latin typeface="Times-Italic"/>
                  </a:rPr>
                  <a:t>g </a:t>
                </a:r>
                <a:r>
                  <a:rPr lang="en-US" dirty="0">
                    <a:latin typeface="Times-Roman"/>
                  </a:rPr>
                  <a:t>is strictly decreasing on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>
                    <a:latin typeface="Times-Roman"/>
                  </a:rPr>
                  <a:t>0, 1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 </a:t>
                </a:r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So</a:t>
                </a:r>
              </a:p>
              <a:p>
                <a:r>
                  <a:rPr lang="en-US" dirty="0" smtClean="0">
                    <a:latin typeface="Times-Roman"/>
                  </a:rPr>
                  <a:t> 				</a:t>
                </a:r>
                <a:r>
                  <a:rPr lang="en-US" i="1" dirty="0" smtClean="0">
                    <a:latin typeface="Times-Italic"/>
                  </a:rPr>
                  <a:t>g</a:t>
                </a:r>
                <a:r>
                  <a:rPr lang="en-US" i="1" dirty="0" smtClean="0">
                    <a:latin typeface="MTMI"/>
                  </a:rPr>
                  <a:t>(</a:t>
                </a:r>
                <a:r>
                  <a:rPr lang="en-US" dirty="0" smtClean="0">
                    <a:latin typeface="Times-Roman"/>
                  </a:rPr>
                  <a:t>1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 smtClean="0">
                    <a:latin typeface="Times-Roman"/>
                  </a:rPr>
                  <a:t>1/3</a:t>
                </a:r>
                <a:r>
                  <a:rPr lang="en-US" dirty="0" smtClean="0">
                    <a:latin typeface="MTSYN"/>
                  </a:rPr>
                  <a:t>≤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i="1" dirty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≤ </a:t>
                </a:r>
                <a:r>
                  <a:rPr lang="en-US" dirty="0">
                    <a:latin typeface="Times-Roman"/>
                  </a:rPr>
                  <a:t>1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dirty="0">
                    <a:latin typeface="Times-Roman"/>
                  </a:rPr>
                  <a:t>0</a:t>
                </a:r>
                <a:r>
                  <a:rPr lang="en-US" i="1" dirty="0">
                    <a:latin typeface="MTMI"/>
                  </a:rPr>
                  <a:t>)</a:t>
                </a:r>
                <a:r>
                  <a:rPr lang="en-US" dirty="0">
                    <a:latin typeface="Times-Roman"/>
                  </a:rPr>
                  <a:t>, for 0 </a:t>
                </a:r>
                <a:r>
                  <a:rPr lang="en-US" dirty="0">
                    <a:latin typeface="MTSYN"/>
                  </a:rPr>
                  <a:t>≤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≤ </a:t>
                </a:r>
                <a:r>
                  <a:rPr lang="en-US" dirty="0">
                    <a:latin typeface="Times-Roman"/>
                  </a:rPr>
                  <a:t>1</a:t>
                </a:r>
                <a:r>
                  <a:rPr lang="en-US" dirty="0" smtClean="0">
                    <a:latin typeface="Times-Roman"/>
                  </a:rPr>
                  <a:t>.</a:t>
                </a:r>
              </a:p>
              <a:p>
                <a:endParaRPr lang="en-US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Thus, for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∈ [</a:t>
                </a:r>
                <a:r>
                  <a:rPr lang="en-US" dirty="0">
                    <a:latin typeface="Times-Roman"/>
                  </a:rPr>
                  <a:t>0, 1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, we have </a:t>
                </a:r>
                <a:r>
                  <a:rPr lang="en-US" i="1" dirty="0">
                    <a:latin typeface="Times-Italic"/>
                  </a:rPr>
                  <a:t>g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i="1" dirty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∈ [</a:t>
                </a:r>
                <a:r>
                  <a:rPr lang="en-US" dirty="0">
                    <a:latin typeface="Times-Roman"/>
                  </a:rPr>
                  <a:t>0, 1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 The first part of Theorem </a:t>
                </a:r>
                <a:r>
                  <a:rPr lang="en-US" dirty="0" smtClean="0">
                    <a:latin typeface="Times-Roman"/>
                  </a:rPr>
                  <a:t>ensures </a:t>
                </a:r>
                <a:r>
                  <a:rPr lang="en-US" dirty="0">
                    <a:latin typeface="Times-Roman"/>
                  </a:rPr>
                  <a:t>that there</a:t>
                </a:r>
              </a:p>
              <a:p>
                <a:r>
                  <a:rPr lang="en-US" dirty="0">
                    <a:latin typeface="Times-Roman"/>
                  </a:rPr>
                  <a:t>is at least one fixed point in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>
                    <a:latin typeface="Times-Roman"/>
                  </a:rPr>
                  <a:t>0, 1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</a:t>
                </a:r>
              </a:p>
              <a:p>
                <a:r>
                  <a:rPr lang="en-US" dirty="0">
                    <a:latin typeface="Times-Roman"/>
                  </a:rPr>
                  <a:t>However</a:t>
                </a:r>
                <a:r>
                  <a:rPr lang="en-US" dirty="0" smtClean="0">
                    <a:latin typeface="Times-Roman"/>
                  </a:rPr>
                  <a:t>, </a:t>
                </a:r>
                <a:r>
                  <a:rPr lang="en-US" i="1" dirty="0" smtClean="0">
                    <a:latin typeface="Times-Italic"/>
                  </a:rPr>
                  <a:t>g’</a:t>
                </a:r>
                <a:r>
                  <a:rPr lang="en-US" i="1" dirty="0" smtClean="0">
                    <a:latin typeface="MTMI"/>
                  </a:rPr>
                  <a:t>(</a:t>
                </a:r>
                <a:r>
                  <a:rPr lang="en-US" dirty="0" smtClean="0">
                    <a:latin typeface="Times-Roman"/>
                  </a:rPr>
                  <a:t>0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−</a:t>
                </a:r>
                <a:r>
                  <a:rPr lang="en-US" dirty="0" err="1">
                    <a:latin typeface="Times-Roman"/>
                  </a:rPr>
                  <a:t>ln</a:t>
                </a:r>
                <a:r>
                  <a:rPr lang="en-US" dirty="0">
                    <a:latin typeface="Times-Roman"/>
                  </a:rPr>
                  <a:t> 3 </a:t>
                </a:r>
                <a:r>
                  <a:rPr lang="en-US" dirty="0">
                    <a:latin typeface="MTSYN"/>
                  </a:rPr>
                  <a:t>= −</a:t>
                </a:r>
                <a:r>
                  <a:rPr lang="en-US" dirty="0">
                    <a:latin typeface="Times-Roman"/>
                  </a:rPr>
                  <a:t>1.098612289</a:t>
                </a:r>
                <a:r>
                  <a:rPr lang="en-US" dirty="0" smtClean="0">
                    <a:latin typeface="Times-Roman"/>
                  </a:rPr>
                  <a:t>,</a:t>
                </a:r>
              </a:p>
              <a:p>
                <a:endParaRPr lang="en-US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so </a:t>
                </a:r>
                <a:r>
                  <a:rPr lang="en-US" dirty="0">
                    <a:latin typeface="MTSYN"/>
                  </a:rPr>
                  <a:t>|</a:t>
                </a:r>
                <a:r>
                  <a:rPr lang="en-US" i="1" dirty="0" smtClean="0">
                    <a:latin typeface="Times-Italic"/>
                  </a:rPr>
                  <a:t>g</a:t>
                </a:r>
                <a:r>
                  <a:rPr lang="en-US" i="1" dirty="0" smtClean="0">
                    <a:latin typeface="MTMI"/>
                  </a:rPr>
                  <a:t>(</a:t>
                </a:r>
                <a:r>
                  <a:rPr lang="en-US" i="1" dirty="0" smtClean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</a:t>
                </a:r>
                <a:r>
                  <a:rPr lang="en-US" dirty="0">
                    <a:latin typeface="MTSYN"/>
                  </a:rPr>
                  <a:t>| </a:t>
                </a:r>
                <a:r>
                  <a:rPr lang="en-US" dirty="0" smtClean="0">
                    <a:latin typeface="MTSYN"/>
                  </a:rPr>
                  <a:t>not ≤ </a:t>
                </a:r>
                <a:r>
                  <a:rPr lang="en-US" dirty="0" smtClean="0">
                    <a:latin typeface="Times-Roman"/>
                  </a:rPr>
                  <a:t>1 </a:t>
                </a:r>
                <a:r>
                  <a:rPr lang="en-US" dirty="0">
                    <a:latin typeface="Times-Roman"/>
                  </a:rPr>
                  <a:t>on </a:t>
                </a:r>
                <a:r>
                  <a:rPr lang="en-US" i="1" dirty="0">
                    <a:latin typeface="MTMI"/>
                  </a:rPr>
                  <a:t>(</a:t>
                </a:r>
                <a:r>
                  <a:rPr lang="en-US" dirty="0">
                    <a:latin typeface="Times-Roman"/>
                  </a:rPr>
                  <a:t>0, 1</a:t>
                </a:r>
                <a:r>
                  <a:rPr lang="en-US" i="1" dirty="0">
                    <a:latin typeface="MTMI"/>
                  </a:rPr>
                  <a:t>)</a:t>
                </a:r>
                <a:r>
                  <a:rPr lang="en-US" dirty="0">
                    <a:latin typeface="Times-Roman"/>
                  </a:rPr>
                  <a:t>, and Theorem </a:t>
                </a:r>
                <a:r>
                  <a:rPr lang="en-US" dirty="0" smtClean="0">
                    <a:latin typeface="Times-Roman"/>
                  </a:rPr>
                  <a:t>cannot </a:t>
                </a:r>
                <a:r>
                  <a:rPr lang="en-US" dirty="0">
                    <a:latin typeface="Times-Roman"/>
                  </a:rPr>
                  <a:t>be used to determine uniqueness. But </a:t>
                </a:r>
                <a:r>
                  <a:rPr lang="en-US" i="1" dirty="0">
                    <a:latin typeface="Times-Italic"/>
                  </a:rPr>
                  <a:t>g </a:t>
                </a:r>
                <a:r>
                  <a:rPr lang="en-US" dirty="0">
                    <a:latin typeface="Times-Roman"/>
                  </a:rPr>
                  <a:t>is</a:t>
                </a:r>
              </a:p>
              <a:p>
                <a:r>
                  <a:rPr lang="en-US" dirty="0">
                    <a:latin typeface="Times-Roman"/>
                  </a:rPr>
                  <a:t>always decreasing, and it is clear from Figure </a:t>
                </a:r>
                <a:r>
                  <a:rPr lang="en-US" dirty="0" smtClean="0">
                    <a:latin typeface="Times-Roman"/>
                  </a:rPr>
                  <a:t>that </a:t>
                </a:r>
                <a:r>
                  <a:rPr lang="en-US" dirty="0">
                    <a:latin typeface="Times-Roman"/>
                  </a:rPr>
                  <a:t>the fixed point must be unique.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72" y="0"/>
                <a:ext cx="10107168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483" t="-825" b="-1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82368" y="472363"/>
                <a:ext cx="6096000" cy="9469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latin typeface="NimbusSanL-Regu"/>
                  </a:rPr>
                  <a:t>Model Example:</a:t>
                </a:r>
              </a:p>
              <a:p>
                <a:r>
                  <a:rPr lang="en-US" dirty="0" smtClean="0">
                    <a:latin typeface="NimbusSanL-Regu"/>
                  </a:rPr>
                  <a:t>Consider </a:t>
                </a:r>
                <a:r>
                  <a:rPr lang="en-US" dirty="0">
                    <a:latin typeface="NimbusSanL-Regu"/>
                  </a:rPr>
                  <a:t>the quadratic equation:</a:t>
                </a:r>
              </a:p>
              <a:p>
                <a:r>
                  <a:rPr lang="en-US" dirty="0" smtClean="0">
                    <a:latin typeface="NimbusSanL-ReguItal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368" y="472363"/>
                <a:ext cx="6096000" cy="946991"/>
              </a:xfrm>
              <a:prstGeom prst="rect">
                <a:avLst/>
              </a:prstGeom>
              <a:blipFill rotWithShape="0">
                <a:blip r:embed="rId2"/>
                <a:stretch>
                  <a:fillRect l="-800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9296" y="1438656"/>
                <a:ext cx="4484176" cy="926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−4(1)(−1)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=1.618034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𝑟𝑜𝑜𝑡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296" y="1438656"/>
                <a:ext cx="4484176" cy="926664"/>
              </a:xfrm>
              <a:prstGeom prst="rect">
                <a:avLst/>
              </a:prstGeom>
              <a:blipFill rotWithShape="0">
                <a:blip r:embed="rId3"/>
                <a:stretch>
                  <a:fillRect l="-135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900" t="32520" r="32300" b="21560"/>
          <a:stretch/>
        </p:blipFill>
        <p:spPr>
          <a:xfrm>
            <a:off x="6193536" y="2231136"/>
            <a:ext cx="4364736" cy="34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680" y="378839"/>
                <a:ext cx="6693408" cy="1970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NimbusSanL-Regu"/>
                  </a:rPr>
                  <a:t>One Possible Formulation for </a:t>
                </a:r>
                <a:r>
                  <a:rPr lang="en-US" sz="2400" dirty="0">
                    <a:latin typeface="NimbusSanL-ReguItal"/>
                  </a:rPr>
                  <a:t>g</a:t>
                </a:r>
                <a:r>
                  <a:rPr lang="en-US" sz="2400" dirty="0">
                    <a:latin typeface="CMSS12"/>
                  </a:rPr>
                  <a:t>(</a:t>
                </a:r>
                <a:r>
                  <a:rPr lang="en-US" sz="2400" dirty="0">
                    <a:latin typeface="NimbusSanL-ReguItal"/>
                  </a:rPr>
                  <a:t>x</a:t>
                </a:r>
                <a:r>
                  <a:rPr lang="en-US" sz="2400" dirty="0">
                    <a:latin typeface="CMSS12"/>
                  </a:rPr>
                  <a:t>)</a:t>
                </a:r>
              </a:p>
              <a:p>
                <a:r>
                  <a:rPr lang="en-US" sz="2400" dirty="0">
                    <a:latin typeface="NimbusSanL-Regu"/>
                  </a:rPr>
                  <a:t>Transpose the equation </a:t>
                </a:r>
                <a:r>
                  <a:rPr lang="en-US" sz="2400" dirty="0">
                    <a:latin typeface="NimbusSanL-ReguItal"/>
                  </a:rPr>
                  <a:t>f </a:t>
                </a:r>
                <a:r>
                  <a:rPr lang="en-US" sz="2400" dirty="0">
                    <a:latin typeface="CMSS10"/>
                  </a:rPr>
                  <a:t>(</a:t>
                </a:r>
                <a:r>
                  <a:rPr lang="en-US" sz="2400" dirty="0">
                    <a:latin typeface="NimbusSanL-ReguItal"/>
                  </a:rPr>
                  <a:t>x</a:t>
                </a:r>
                <a:r>
                  <a:rPr lang="en-US" sz="2400" dirty="0">
                    <a:latin typeface="CMSS10"/>
                  </a:rPr>
                  <a:t>) = </a:t>
                </a:r>
                <a:r>
                  <a:rPr lang="en-US" sz="2400" dirty="0">
                    <a:latin typeface="NimbusSanL-Regu"/>
                  </a:rPr>
                  <a:t>0 for variable </a:t>
                </a:r>
                <a:r>
                  <a:rPr lang="en-US" sz="2400" dirty="0">
                    <a:latin typeface="NimbusSanL-ReguItal"/>
                  </a:rPr>
                  <a:t>x</a:t>
                </a:r>
                <a:r>
                  <a:rPr lang="en-US" sz="2400" dirty="0">
                    <a:latin typeface="NimbusSanL-Regu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 smtClean="0">
                  <a:latin typeface="NimbusSanL-Regu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latin typeface="NimbusSanL-Regu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sz="800" dirty="0" smtClean="0">
                    <a:solidFill>
                      <a:srgbClr val="FFFFFF"/>
                    </a:solidFill>
                    <a:latin typeface="NimbusSanL-Regu"/>
                  </a:rPr>
                  <a:t>umerical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" y="378839"/>
                <a:ext cx="6693408" cy="1970668"/>
              </a:xfrm>
              <a:prstGeom prst="rect">
                <a:avLst/>
              </a:prstGeom>
              <a:blipFill rotWithShape="0">
                <a:blip r:embed="rId2"/>
                <a:stretch>
                  <a:fillRect l="-1366" t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582" t="30600" r="24806" b="16280"/>
          <a:stretch/>
        </p:blipFill>
        <p:spPr>
          <a:xfrm>
            <a:off x="1658112" y="2377440"/>
            <a:ext cx="5218176" cy="40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400" t="26600" r="25600" b="21080"/>
          <a:stretch/>
        </p:blipFill>
        <p:spPr>
          <a:xfrm>
            <a:off x="6339840" y="1487424"/>
            <a:ext cx="5852160" cy="3986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800" t="33682" r="29300" b="31550"/>
          <a:stretch/>
        </p:blipFill>
        <p:spPr>
          <a:xfrm>
            <a:off x="1146048" y="2164080"/>
            <a:ext cx="5108448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53056" y="361885"/>
                <a:ext cx="6096000" cy="25517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NimbusSanL-Regu"/>
                  </a:rPr>
                  <a:t>Transpose </a:t>
                </a:r>
                <a:r>
                  <a:rPr lang="en-US" dirty="0">
                    <a:solidFill>
                      <a:srgbClr val="000000"/>
                    </a:solidFill>
                    <a:latin typeface="NimbusSanL-Regu"/>
                  </a:rPr>
                  <a:t>the equation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f </a:t>
                </a:r>
                <a:r>
                  <a:rPr lang="en-US" dirty="0">
                    <a:solidFill>
                      <a:srgbClr val="000000"/>
                    </a:solidFill>
                    <a:latin typeface="CMSS10"/>
                  </a:rPr>
                  <a:t>(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CMSS10"/>
                  </a:rPr>
                  <a:t>) = </a:t>
                </a:r>
                <a:r>
                  <a:rPr lang="en-US" dirty="0">
                    <a:solidFill>
                      <a:srgbClr val="000000"/>
                    </a:solidFill>
                    <a:latin typeface="NimbusSanL-Regu"/>
                  </a:rPr>
                  <a:t>0 for variable </a:t>
                </a:r>
                <a:r>
                  <a:rPr lang="en-US" dirty="0">
                    <a:solidFill>
                      <a:srgbClr val="000000"/>
                    </a:solidFill>
                    <a:latin typeface="NimbusSanL-ReguItal"/>
                  </a:rPr>
                  <a:t>x</a:t>
                </a:r>
                <a:r>
                  <a:rPr lang="en-US" dirty="0" smtClean="0">
                    <a:solidFill>
                      <a:srgbClr val="000000"/>
                    </a:solidFill>
                    <a:latin typeface="NimbusSanL-Regu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b="0" dirty="0" smtClean="0">
                  <a:solidFill>
                    <a:srgbClr val="000000"/>
                  </a:solidFill>
                  <a:latin typeface="NimbusSanL-Regu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NimbusSanL-Regu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rgbClr val="000000"/>
                  </a:solidFill>
                  <a:latin typeface="NimbusSanL-Regu"/>
                </a:endParaRPr>
              </a:p>
              <a:p>
                <a:endParaRPr lang="en-US" dirty="0">
                  <a:solidFill>
                    <a:srgbClr val="000000"/>
                  </a:solidFill>
                  <a:latin typeface="NimbusSanL-Regu"/>
                </a:endParaRPr>
              </a:p>
              <a:p>
                <a:endParaRPr lang="en-US" dirty="0">
                  <a:solidFill>
                    <a:srgbClr val="000000"/>
                  </a:solidFill>
                  <a:latin typeface="NimbusSanL-Regu"/>
                </a:endParaRPr>
              </a:p>
              <a:p>
                <a:endParaRPr lang="en-US" b="0" dirty="0" smtClean="0">
                  <a:solidFill>
                    <a:srgbClr val="000000"/>
                  </a:solidFill>
                  <a:latin typeface="NimbusSanL-Regu"/>
                </a:endParaRPr>
              </a:p>
              <a:p>
                <a:endParaRPr lang="en-US" dirty="0">
                  <a:solidFill>
                    <a:srgbClr val="000000"/>
                  </a:solidFill>
                  <a:latin typeface="NimbusSanL-Regu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056" y="361885"/>
                <a:ext cx="6096000" cy="2551724"/>
              </a:xfrm>
              <a:prstGeom prst="rect">
                <a:avLst/>
              </a:prstGeom>
              <a:blipFill rotWithShape="0">
                <a:blip r:embed="rId2"/>
                <a:stretch>
                  <a:fillRect l="-800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500" t="31720" r="29792" b="16440"/>
          <a:stretch/>
        </p:blipFill>
        <p:spPr>
          <a:xfrm>
            <a:off x="3474720" y="2036064"/>
            <a:ext cx="5085080" cy="39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100" t="32681" r="28900" b="29559"/>
          <a:stretch/>
        </p:blipFill>
        <p:spPr>
          <a:xfrm>
            <a:off x="1048512" y="1906524"/>
            <a:ext cx="5242560" cy="287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200" t="24200" r="27000" b="16440"/>
          <a:stretch/>
        </p:blipFill>
        <p:spPr>
          <a:xfrm>
            <a:off x="6291072" y="1083564"/>
            <a:ext cx="5705856" cy="45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346960" y="1898491"/>
                <a:ext cx="19166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60" y="1898491"/>
                <a:ext cx="1916679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955" r="-2229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206752" y="2532811"/>
            <a:ext cx="7376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has a unique root in </a:t>
            </a:r>
            <a:r>
              <a:rPr lang="en-US" dirty="0">
                <a:latin typeface="CMSS10"/>
              </a:rPr>
              <a:t>[</a:t>
            </a:r>
            <a:r>
              <a:rPr lang="en-US" dirty="0">
                <a:latin typeface="NimbusSanL-Regu"/>
              </a:rPr>
              <a:t>1</a:t>
            </a:r>
            <a:r>
              <a:rPr lang="en-US" dirty="0">
                <a:latin typeface="CMMI10"/>
              </a:rPr>
              <a:t>, </a:t>
            </a:r>
            <a:r>
              <a:rPr lang="en-US" dirty="0">
                <a:latin typeface="NimbusSanL-Regu"/>
              </a:rPr>
              <a:t>2</a:t>
            </a:r>
            <a:r>
              <a:rPr lang="en-US" dirty="0">
                <a:latin typeface="CMSS10"/>
              </a:rPr>
              <a:t>]</a:t>
            </a:r>
            <a:r>
              <a:rPr lang="en-US" dirty="0">
                <a:latin typeface="NimbusSanL-Regu"/>
              </a:rPr>
              <a:t>. Its value is approximately 1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NimbusSanL-Regu"/>
              </a:rPr>
              <a:t>365230013</a:t>
            </a:r>
            <a:r>
              <a:rPr lang="en-US" dirty="0" smtClean="0">
                <a:latin typeface="NimbusSanL-Regu"/>
              </a:rPr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06752" y="2846892"/>
                <a:ext cx="8290560" cy="3994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NimbusSanL-Regu"/>
                  </a:rPr>
                  <a:t>There are many ways to change the equation to the fixed-point form </a:t>
                </a:r>
                <a:r>
                  <a:rPr lang="en-US" dirty="0">
                    <a:latin typeface="NimbusSanL-ReguItal"/>
                  </a:rPr>
                  <a:t>x </a:t>
                </a:r>
                <a:r>
                  <a:rPr lang="en-US" dirty="0">
                    <a:latin typeface="CMSS10"/>
                  </a:rPr>
                  <a:t>= </a:t>
                </a:r>
                <a:r>
                  <a:rPr lang="en-US" dirty="0">
                    <a:latin typeface="NimbusSanL-ReguItal"/>
                  </a:rPr>
                  <a:t>g</a:t>
                </a:r>
                <a:r>
                  <a:rPr lang="en-US" dirty="0">
                    <a:latin typeface="CMSS10"/>
                  </a:rPr>
                  <a:t>(</a:t>
                </a:r>
                <a:r>
                  <a:rPr lang="en-US" dirty="0">
                    <a:latin typeface="NimbusSanL-ReguItal"/>
                  </a:rPr>
                  <a:t>x</a:t>
                </a:r>
                <a:r>
                  <a:rPr lang="en-US" dirty="0">
                    <a:latin typeface="CMSS10"/>
                  </a:rPr>
                  <a:t>) </a:t>
                </a:r>
                <a:r>
                  <a:rPr lang="en-US" dirty="0">
                    <a:latin typeface="NimbusSanL-Regu"/>
                  </a:rPr>
                  <a:t>using simple algebraic manipulation.</a:t>
                </a:r>
              </a:p>
              <a:p>
                <a:r>
                  <a:rPr lang="en-US" dirty="0">
                    <a:latin typeface="NimbusSanL-Regu"/>
                  </a:rPr>
                  <a:t>For example, to obtain the function </a:t>
                </a:r>
                <a:r>
                  <a:rPr lang="en-US" dirty="0">
                    <a:latin typeface="NimbusSanL-ReguItal"/>
                  </a:rPr>
                  <a:t>g </a:t>
                </a:r>
                <a:r>
                  <a:rPr lang="en-US" dirty="0" smtClean="0">
                    <a:latin typeface="NimbusSanL-Regu"/>
                  </a:rPr>
                  <a:t>, </a:t>
                </a:r>
                <a:r>
                  <a:rPr lang="en-US" dirty="0">
                    <a:latin typeface="NimbusSanL-Regu"/>
                  </a:rPr>
                  <a:t>we </a:t>
                </a:r>
                <a:r>
                  <a:rPr lang="en-US" dirty="0" smtClean="0">
                    <a:latin typeface="NimbusSanL-Regu"/>
                  </a:rPr>
                  <a:t>can manipulate </a:t>
                </a:r>
                <a:r>
                  <a:rPr lang="en-US" dirty="0">
                    <a:latin typeface="NimbusSanL-Regu"/>
                  </a:rPr>
                  <a:t>the </a:t>
                </a:r>
                <a:r>
                  <a:rPr lang="en-US" dirty="0" smtClean="0">
                    <a:latin typeface="NimbusSanL-Regu"/>
                  </a:rPr>
                  <a:t>equation</a:t>
                </a:r>
              </a:p>
              <a:p>
                <a:r>
                  <a:rPr lang="en-US" dirty="0" smtClean="0">
                    <a:latin typeface="NimbusSanL-Regu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−10=0</m:t>
                    </m:r>
                  </m:oMath>
                </a14:m>
                <a:r>
                  <a:rPr lang="en-US" dirty="0" smtClean="0">
                    <a:latin typeface="NimbusSanL-Regu"/>
                  </a:rPr>
                  <a:t> </a:t>
                </a:r>
                <a:r>
                  <a:rPr lang="en-US" dirty="0">
                    <a:latin typeface="NimbusSanL-Regu"/>
                  </a:rPr>
                  <a:t>as follows</a:t>
                </a:r>
                <a:r>
                  <a:rPr lang="en-US" dirty="0" smtClean="0">
                    <a:latin typeface="NimbusSanL-Regu"/>
                  </a:rPr>
                  <a:t>: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52" y="2846892"/>
                <a:ext cx="8290560" cy="3994748"/>
              </a:xfrm>
              <a:prstGeom prst="rect">
                <a:avLst/>
              </a:prstGeom>
              <a:blipFill rotWithShape="0">
                <a:blip r:embed="rId3"/>
                <a:stretch>
                  <a:fillRect l="-588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06752" y="246811"/>
            <a:ext cx="7376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NimbusSanL-Regu"/>
              </a:rPr>
              <a:t>Fixed point method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06752" y="776386"/>
            <a:ext cx="9009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i="1" dirty="0">
                <a:latin typeface="Times-Italic"/>
              </a:rPr>
              <a:t>fixed point </a:t>
            </a:r>
            <a:r>
              <a:rPr lang="en-US" dirty="0">
                <a:latin typeface="Times-Roman"/>
              </a:rPr>
              <a:t>for a function is a number at which the value of the function does not </a:t>
            </a:r>
            <a:r>
              <a:rPr lang="en-US" dirty="0" smtClean="0">
                <a:latin typeface="Times-Roman"/>
              </a:rPr>
              <a:t>change when </a:t>
            </a:r>
            <a:r>
              <a:rPr lang="en-US" dirty="0">
                <a:latin typeface="Times-Roman"/>
              </a:rPr>
              <a:t>the function is applied.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6752" y="1448838"/>
            <a:ext cx="8631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The </a:t>
            </a:r>
            <a:r>
              <a:rPr lang="en-US" dirty="0">
                <a:latin typeface="Times-Roman"/>
              </a:rPr>
              <a:t>number </a:t>
            </a:r>
            <a:r>
              <a:rPr lang="en-US" i="1" dirty="0">
                <a:latin typeface="Times-Italic"/>
              </a:rPr>
              <a:t>p </a:t>
            </a:r>
            <a:r>
              <a:rPr lang="en-US" dirty="0">
                <a:latin typeface="Times-Roman"/>
              </a:rPr>
              <a:t>is a </a:t>
            </a:r>
            <a:r>
              <a:rPr lang="en-US" b="1" dirty="0">
                <a:latin typeface="Times-Bold"/>
              </a:rPr>
              <a:t>fixed point </a:t>
            </a:r>
            <a:r>
              <a:rPr lang="en-US" dirty="0">
                <a:latin typeface="Times-Roman"/>
              </a:rPr>
              <a:t>for a given function </a:t>
            </a:r>
            <a:r>
              <a:rPr lang="en-US" i="1" dirty="0">
                <a:latin typeface="Times-Italic"/>
              </a:rPr>
              <a:t>g </a:t>
            </a:r>
            <a:r>
              <a:rPr lang="en-US" dirty="0">
                <a:latin typeface="Times-Roman"/>
              </a:rPr>
              <a:t>if </a:t>
            </a:r>
            <a:r>
              <a:rPr lang="en-US" i="1" dirty="0">
                <a:latin typeface="Times-Italic"/>
              </a:rPr>
              <a:t>g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= </a:t>
            </a:r>
            <a:r>
              <a:rPr lang="en-US" i="1" dirty="0">
                <a:latin typeface="Times-Italic"/>
              </a:rPr>
              <a:t>p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300" t="38760" r="26800" b="11480"/>
          <a:stretch/>
        </p:blipFill>
        <p:spPr>
          <a:xfrm>
            <a:off x="2426208" y="1085087"/>
            <a:ext cx="7351776" cy="46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800" t="72360" r="26100" b="13400"/>
          <a:stretch/>
        </p:blipFill>
        <p:spPr>
          <a:xfrm>
            <a:off x="1950720" y="243839"/>
            <a:ext cx="8522208" cy="1455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200" t="10600" r="23900" b="37818"/>
          <a:stretch/>
        </p:blipFill>
        <p:spPr>
          <a:xfrm>
            <a:off x="1938528" y="1675264"/>
            <a:ext cx="8522208" cy="50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0992" y="331912"/>
                <a:ext cx="1844992" cy="683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92" y="331912"/>
                <a:ext cx="1844992" cy="6833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53183"/>
              </p:ext>
            </p:extLst>
          </p:nvPr>
        </p:nvGraphicFramePr>
        <p:xfrm>
          <a:off x="2576608" y="1146053"/>
          <a:ext cx="2153888" cy="5558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159"/>
                <a:gridCol w="1416729"/>
              </a:tblGrid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1.58113883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1.229547978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1.426637992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1.331950587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1.381755824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1.356639585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1.369593392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1.362987143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1.36637591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1.36464274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1.365530512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1.365076127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1.365308786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1.365189682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1.365250661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1.365219443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1.365235425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1.365227243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1.365231432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1.365229287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4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59152" y="877824"/>
                <a:ext cx="1916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52" y="877824"/>
                <a:ext cx="191667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55" r="-22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5552" y="1171694"/>
                <a:ext cx="1697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52" y="1171694"/>
                <a:ext cx="169738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71648" y="1567934"/>
                <a:ext cx="1827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=10−4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648" y="1567934"/>
                <a:ext cx="182780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65552" y="1964174"/>
                <a:ext cx="1697388" cy="1986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10−4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52" y="1964174"/>
                <a:ext cx="1697388" cy="19868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273808" y="368731"/>
            <a:ext cx="7376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Fixed point </a:t>
            </a:r>
            <a:r>
              <a:rPr lang="en-US" dirty="0" smtClean="0">
                <a:latin typeface="NimbusSanL-Regu"/>
              </a:rPr>
              <a:t>method ( alternative arrangement )</a:t>
            </a:r>
            <a:endParaRPr lang="en-US" dirty="0">
              <a:latin typeface="NimbusSanL-Regu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75326"/>
              </p:ext>
            </p:extLst>
          </p:nvPr>
        </p:nvGraphicFramePr>
        <p:xfrm>
          <a:off x="2023872" y="3993579"/>
          <a:ext cx="291388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59"/>
                <a:gridCol w="165382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0.816496581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2.996908806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59152" y="853440"/>
                <a:ext cx="1916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52" y="853440"/>
                <a:ext cx="191667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55" r="-22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5552" y="1171694"/>
                <a:ext cx="1775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52" y="1171694"/>
                <a:ext cx="177599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71648" y="1567934"/>
                <a:ext cx="1842812" cy="1989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648" y="1567934"/>
                <a:ext cx="1842812" cy="19897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273808" y="368731"/>
            <a:ext cx="7376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Fixed point </a:t>
            </a:r>
            <a:r>
              <a:rPr lang="en-US" dirty="0" smtClean="0">
                <a:latin typeface="NimbusSanL-Regu"/>
              </a:rPr>
              <a:t>method ( alternative arrangement )</a:t>
            </a:r>
            <a:endParaRPr lang="en-US" dirty="0">
              <a:latin typeface="NimbusSanL-Regu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13218"/>
              </p:ext>
            </p:extLst>
          </p:nvPr>
        </p:nvGraphicFramePr>
        <p:xfrm>
          <a:off x="7661292" y="-24379"/>
          <a:ext cx="3006708" cy="6899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942"/>
                <a:gridCol w="1885766"/>
              </a:tblGrid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1.58113883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1.338562294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1.368635632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1.364796925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1.365285118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1.365223002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1.365230905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1.3652299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  <a:tr h="176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1.365230013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6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600" t="21160" r="21100" b="16120"/>
          <a:stretch/>
        </p:blipFill>
        <p:spPr>
          <a:xfrm>
            <a:off x="2389632" y="1231392"/>
            <a:ext cx="7229856" cy="47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2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600" t="21160" r="21000" b="23159"/>
          <a:stretch/>
        </p:blipFill>
        <p:spPr>
          <a:xfrm>
            <a:off x="2511552" y="609600"/>
            <a:ext cx="7120128" cy="42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 of Equations in One Variable</a:t>
            </a:r>
            <a:br>
              <a:rPr lang="en-US" dirty="0"/>
            </a:br>
            <a:r>
              <a:rPr lang="en-US" dirty="0"/>
              <a:t>Fixed-Point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7296"/>
            <a:ext cx="11106912" cy="75590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it is important not to lose sight of our </a:t>
            </a:r>
            <a:r>
              <a:rPr lang="en-US" sz="3200" dirty="0" smtClean="0"/>
              <a:t>prime objective</a:t>
            </a:r>
            <a:r>
              <a:rPr lang="en-US" sz="3200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6064" y="2861995"/>
            <a:ext cx="8253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imbusSanL-Regu"/>
              </a:rPr>
              <a:t>Given a function </a:t>
            </a:r>
            <a:r>
              <a:rPr lang="en-US" dirty="0">
                <a:latin typeface="NimbusSanL-ReguItal"/>
              </a:rPr>
              <a:t>f </a:t>
            </a:r>
            <a:r>
              <a:rPr lang="en-US" dirty="0">
                <a:latin typeface="CMSS10"/>
              </a:rPr>
              <a:t>(</a:t>
            </a:r>
            <a:r>
              <a:rPr lang="en-US" dirty="0">
                <a:latin typeface="NimbusSanL-ReguItal"/>
              </a:rPr>
              <a:t>x</a:t>
            </a:r>
            <a:r>
              <a:rPr lang="en-US" dirty="0">
                <a:latin typeface="CMSS10"/>
              </a:rPr>
              <a:t>) </a:t>
            </a:r>
            <a:r>
              <a:rPr lang="en-US" dirty="0">
                <a:latin typeface="NimbusSanL-Regu"/>
              </a:rPr>
              <a:t>where </a:t>
            </a:r>
            <a:r>
              <a:rPr lang="en-US" dirty="0">
                <a:latin typeface="NimbusSanL-ReguItal"/>
              </a:rPr>
              <a:t>a </a:t>
            </a:r>
            <a:r>
              <a:rPr lang="en-US" dirty="0">
                <a:latin typeface="NimbusSanL-ReguItal"/>
                <a:cs typeface="Times New Roman" panose="02020603050405020304" pitchFamily="18" charset="0"/>
              </a:rPr>
              <a:t>≤</a:t>
            </a:r>
            <a:r>
              <a:rPr lang="en-US" dirty="0" smtClean="0">
                <a:latin typeface="CMSY10"/>
              </a:rPr>
              <a:t> </a:t>
            </a:r>
            <a:r>
              <a:rPr lang="en-US" dirty="0">
                <a:latin typeface="NimbusSanL-ReguItal"/>
              </a:rPr>
              <a:t>x </a:t>
            </a:r>
            <a:r>
              <a:rPr lang="en-US" dirty="0" smtClean="0">
                <a:latin typeface="NimbusSanL-ReguItal"/>
                <a:cs typeface="Times New Roman" panose="02020603050405020304" pitchFamily="18" charset="0"/>
              </a:rPr>
              <a:t>≤</a:t>
            </a:r>
            <a:r>
              <a:rPr lang="en-US" dirty="0" smtClean="0">
                <a:latin typeface="CMSY10"/>
              </a:rPr>
              <a:t> </a:t>
            </a:r>
            <a:r>
              <a:rPr lang="en-US" dirty="0">
                <a:latin typeface="NimbusSanL-ReguItal"/>
              </a:rPr>
              <a:t>b</a:t>
            </a:r>
            <a:r>
              <a:rPr lang="en-US" dirty="0">
                <a:latin typeface="NimbusSanL-Regu"/>
              </a:rPr>
              <a:t>, find values </a:t>
            </a:r>
            <a:r>
              <a:rPr lang="en-US" dirty="0">
                <a:latin typeface="NimbusSanL-ReguItal"/>
              </a:rPr>
              <a:t>p </a:t>
            </a:r>
            <a:r>
              <a:rPr lang="en-US" dirty="0">
                <a:latin typeface="NimbusSanL-Regu"/>
              </a:rPr>
              <a:t>such </a:t>
            </a:r>
            <a:r>
              <a:rPr lang="en-US" dirty="0" smtClean="0">
                <a:latin typeface="NimbusSanL-Regu"/>
              </a:rPr>
              <a:t>that </a:t>
            </a:r>
            <a:r>
              <a:rPr lang="en-US" dirty="0" smtClean="0">
                <a:latin typeface="NimbusSanL-ReguItal"/>
              </a:rPr>
              <a:t>f </a:t>
            </a:r>
            <a:r>
              <a:rPr lang="en-US" dirty="0">
                <a:latin typeface="CMSS10"/>
              </a:rPr>
              <a:t>(</a:t>
            </a:r>
            <a:r>
              <a:rPr lang="en-US" dirty="0">
                <a:latin typeface="NimbusSanL-ReguItal"/>
              </a:rPr>
              <a:t>p</a:t>
            </a:r>
            <a:r>
              <a:rPr lang="en-US" dirty="0">
                <a:latin typeface="CMSS10"/>
              </a:rPr>
              <a:t>) = </a:t>
            </a:r>
            <a:r>
              <a:rPr lang="en-US" dirty="0">
                <a:latin typeface="NimbusSanL-Regu"/>
              </a:rPr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97024" y="3470624"/>
            <a:ext cx="9407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Given such a function, </a:t>
            </a:r>
            <a:r>
              <a:rPr lang="en-US" dirty="0">
                <a:latin typeface="NimbusSanL-ReguItal"/>
              </a:rPr>
              <a:t>f </a:t>
            </a:r>
            <a:r>
              <a:rPr lang="en-US" dirty="0">
                <a:latin typeface="CMSS10"/>
              </a:rPr>
              <a:t>(</a:t>
            </a:r>
            <a:r>
              <a:rPr lang="en-US" dirty="0">
                <a:latin typeface="NimbusSanL-ReguItal"/>
              </a:rPr>
              <a:t>x</a:t>
            </a:r>
            <a:r>
              <a:rPr lang="en-US" dirty="0">
                <a:latin typeface="CMSS10"/>
              </a:rPr>
              <a:t>)</a:t>
            </a:r>
            <a:r>
              <a:rPr lang="en-US" dirty="0">
                <a:latin typeface="NimbusSanL-Regu"/>
              </a:rPr>
              <a:t>, we now construct an auxiliary </a:t>
            </a:r>
            <a:r>
              <a:rPr lang="en-US" dirty="0" smtClean="0">
                <a:latin typeface="NimbusSanL-Regu"/>
              </a:rPr>
              <a:t>function </a:t>
            </a:r>
            <a:r>
              <a:rPr lang="en-US" dirty="0" smtClean="0">
                <a:latin typeface="NimbusSanL-ReguItal"/>
              </a:rPr>
              <a:t>g</a:t>
            </a:r>
            <a:r>
              <a:rPr lang="en-US" dirty="0" smtClean="0">
                <a:latin typeface="CMSS10"/>
              </a:rPr>
              <a:t>(</a:t>
            </a:r>
            <a:r>
              <a:rPr lang="en-US" dirty="0" smtClean="0">
                <a:latin typeface="NimbusSanL-ReguItal"/>
              </a:rPr>
              <a:t>x</a:t>
            </a:r>
            <a:r>
              <a:rPr lang="en-US" dirty="0">
                <a:latin typeface="CMSS10"/>
              </a:rPr>
              <a:t>) </a:t>
            </a:r>
            <a:r>
              <a:rPr lang="en-US" dirty="0">
                <a:latin typeface="NimbusSanL-Regu"/>
              </a:rPr>
              <a:t>such </a:t>
            </a:r>
            <a:r>
              <a:rPr lang="en-US" dirty="0" smtClean="0">
                <a:latin typeface="NimbusSanL-Regu"/>
              </a:rPr>
              <a:t>that</a:t>
            </a:r>
          </a:p>
          <a:p>
            <a:pPr algn="ctr"/>
            <a:r>
              <a:rPr lang="en-US" dirty="0" smtClean="0">
                <a:latin typeface="NimbusSanL-Regu"/>
              </a:rPr>
              <a:t> </a:t>
            </a:r>
            <a:r>
              <a:rPr lang="en-US" dirty="0" smtClean="0">
                <a:latin typeface="NimbusSanL-ReguItal"/>
              </a:rPr>
              <a:t>p </a:t>
            </a:r>
            <a:r>
              <a:rPr lang="en-US" dirty="0" smtClean="0">
                <a:latin typeface="CMSS10"/>
              </a:rPr>
              <a:t>= </a:t>
            </a:r>
            <a:r>
              <a:rPr lang="en-US" dirty="0" smtClean="0">
                <a:latin typeface="NimbusSanL-ReguItal"/>
              </a:rPr>
              <a:t>g</a:t>
            </a:r>
            <a:r>
              <a:rPr lang="en-US" dirty="0" smtClean="0">
                <a:latin typeface="CMSS10"/>
              </a:rPr>
              <a:t>(</a:t>
            </a:r>
            <a:r>
              <a:rPr lang="en-US" dirty="0" smtClean="0">
                <a:latin typeface="NimbusSanL-ReguItal"/>
              </a:rPr>
              <a:t>p</a:t>
            </a:r>
            <a:r>
              <a:rPr lang="en-US" dirty="0" smtClean="0">
                <a:latin typeface="CMSS10"/>
              </a:rPr>
              <a:t>)</a:t>
            </a:r>
          </a:p>
          <a:p>
            <a:r>
              <a:rPr lang="en-US" dirty="0" smtClean="0">
                <a:latin typeface="NimbusSanL-Regu"/>
              </a:rPr>
              <a:t>Whenever </a:t>
            </a:r>
            <a:r>
              <a:rPr lang="en-US" dirty="0">
                <a:latin typeface="NimbusSanL-ReguItal"/>
              </a:rPr>
              <a:t>f </a:t>
            </a:r>
            <a:r>
              <a:rPr lang="en-US" dirty="0">
                <a:latin typeface="CMSS10"/>
              </a:rPr>
              <a:t>(</a:t>
            </a:r>
            <a:r>
              <a:rPr lang="en-US" dirty="0">
                <a:latin typeface="NimbusSanL-ReguItal"/>
              </a:rPr>
              <a:t>p</a:t>
            </a:r>
            <a:r>
              <a:rPr lang="en-US" dirty="0">
                <a:latin typeface="CMSS10"/>
              </a:rPr>
              <a:t>) = </a:t>
            </a:r>
            <a:r>
              <a:rPr lang="en-US" dirty="0">
                <a:latin typeface="NimbusSanL-Regu"/>
              </a:rPr>
              <a:t>0 (this construction is not unique).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60448" y="4540103"/>
            <a:ext cx="855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NimbusSanL-Regu"/>
              </a:rPr>
              <a:t>The problem of finding </a:t>
            </a:r>
            <a:r>
              <a:rPr lang="en-US" dirty="0">
                <a:solidFill>
                  <a:srgbClr val="000000"/>
                </a:solidFill>
                <a:latin typeface="NimbusSanL-ReguItal"/>
              </a:rPr>
              <a:t>p </a:t>
            </a:r>
            <a:r>
              <a:rPr lang="en-US" dirty="0">
                <a:solidFill>
                  <a:srgbClr val="000000"/>
                </a:solidFill>
                <a:latin typeface="NimbusSanL-Regu"/>
              </a:rPr>
              <a:t>such that </a:t>
            </a:r>
            <a:r>
              <a:rPr lang="en-US" dirty="0">
                <a:solidFill>
                  <a:srgbClr val="000000"/>
                </a:solidFill>
                <a:latin typeface="NimbusSanL-ReguItal"/>
              </a:rPr>
              <a:t>p 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= </a:t>
            </a:r>
            <a:r>
              <a:rPr lang="en-US" dirty="0">
                <a:solidFill>
                  <a:srgbClr val="000000"/>
                </a:solidFill>
                <a:latin typeface="NimbusSanL-ReguItal"/>
              </a:rPr>
              <a:t>g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US" dirty="0">
                <a:solidFill>
                  <a:srgbClr val="000000"/>
                </a:solidFill>
                <a:latin typeface="NimbusSanL-ReguItal"/>
              </a:rPr>
              <a:t>p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) </a:t>
            </a:r>
            <a:r>
              <a:rPr lang="en-US" dirty="0">
                <a:solidFill>
                  <a:srgbClr val="000000"/>
                </a:solidFill>
                <a:latin typeface="NimbusSanL-Regu"/>
              </a:rPr>
              <a:t>is known as the </a:t>
            </a:r>
            <a:r>
              <a:rPr lang="en-US" dirty="0" smtClean="0">
                <a:solidFill>
                  <a:srgbClr val="FF0000"/>
                </a:solidFill>
                <a:latin typeface="NimbusSanL-Regu"/>
              </a:rPr>
              <a:t>fixed point </a:t>
            </a:r>
            <a:r>
              <a:rPr lang="en-US" dirty="0">
                <a:solidFill>
                  <a:srgbClr val="FF0000"/>
                </a:solidFill>
                <a:latin typeface="NimbusSanL-Regu"/>
              </a:rPr>
              <a:t>problem</a:t>
            </a:r>
            <a:r>
              <a:rPr lang="en-US" dirty="0">
                <a:solidFill>
                  <a:srgbClr val="000000"/>
                </a:solidFill>
                <a:latin typeface="NimbusSanL-Regu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0" y="707136"/>
                <a:ext cx="9358820" cy="3777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Q. Determine </a:t>
                </a:r>
                <a:r>
                  <a:rPr lang="en-US" dirty="0"/>
                  <a:t>any fixed points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i="1" dirty="0" smtClean="0"/>
                  <a:t>Solution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fixed point </a:t>
                </a:r>
                <a:r>
                  <a:rPr lang="en-US" i="1" dirty="0"/>
                  <a:t>p </a:t>
                </a:r>
                <a:r>
                  <a:rPr lang="en-US" dirty="0"/>
                  <a:t>for </a:t>
                </a:r>
                <a:r>
                  <a:rPr lang="en-US" i="1" dirty="0"/>
                  <a:t>g </a:t>
                </a:r>
                <a:r>
                  <a:rPr lang="en-US" dirty="0"/>
                  <a:t>has the property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which implies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fixed point for </a:t>
                </a:r>
                <a:r>
                  <a:rPr lang="en-US" i="1" dirty="0"/>
                  <a:t>g </a:t>
                </a:r>
                <a:r>
                  <a:rPr lang="en-US" dirty="0"/>
                  <a:t>occurs precisely when the graph of </a:t>
                </a:r>
                <a:r>
                  <a:rPr lang="en-US" i="1" dirty="0"/>
                  <a:t>y </a:t>
                </a:r>
                <a:r>
                  <a:rPr lang="en-US" dirty="0"/>
                  <a:t>= </a:t>
                </a:r>
                <a:r>
                  <a:rPr lang="en-US" i="1" dirty="0"/>
                  <a:t>g(x) </a:t>
                </a:r>
                <a:r>
                  <a:rPr lang="en-US" dirty="0"/>
                  <a:t>intersects the graph </a:t>
                </a:r>
                <a:r>
                  <a:rPr lang="en-US" dirty="0" smtClean="0"/>
                  <a:t>of </a:t>
                </a:r>
                <a:r>
                  <a:rPr lang="en-US" i="1" dirty="0" smtClean="0"/>
                  <a:t>y </a:t>
                </a:r>
                <a:r>
                  <a:rPr lang="en-US" dirty="0"/>
                  <a:t>= </a:t>
                </a:r>
                <a:r>
                  <a:rPr lang="en-US" i="1" dirty="0"/>
                  <a:t>x</a:t>
                </a:r>
                <a:r>
                  <a:rPr lang="en-US" dirty="0"/>
                  <a:t>, so </a:t>
                </a:r>
                <a:r>
                  <a:rPr lang="en-US" i="1" dirty="0"/>
                  <a:t>g </a:t>
                </a:r>
                <a:r>
                  <a:rPr lang="en-US" dirty="0"/>
                  <a:t>has two fixed points, one at </a:t>
                </a:r>
                <a:r>
                  <a:rPr lang="en-US" i="1" dirty="0"/>
                  <a:t>p </a:t>
                </a:r>
                <a:r>
                  <a:rPr lang="en-US" dirty="0"/>
                  <a:t>= −1 and the other at </a:t>
                </a:r>
                <a:r>
                  <a:rPr lang="en-US" i="1" dirty="0"/>
                  <a:t>p </a:t>
                </a:r>
                <a:r>
                  <a:rPr lang="en-US" dirty="0"/>
                  <a:t>= 2.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0" y="707136"/>
                <a:ext cx="9358820" cy="3777622"/>
              </a:xfrm>
              <a:blipFill rotWithShape="0">
                <a:blip r:embed="rId2"/>
                <a:stretch>
                  <a:fillRect l="-521" t="-806" r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900" t="30600" r="25200" b="27160"/>
          <a:stretch/>
        </p:blipFill>
        <p:spPr>
          <a:xfrm>
            <a:off x="8119872" y="3316224"/>
            <a:ext cx="3157728" cy="3218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5920" y="337804"/>
            <a:ext cx="8270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Univers-CondensedBoldOblique"/>
              </a:rPr>
              <a:t>Definition :</a:t>
            </a:r>
            <a:r>
              <a:rPr lang="en-US" b="1" i="1" dirty="0" smtClean="0">
                <a:latin typeface="Univers-CondensedBoldOblique"/>
              </a:rPr>
              <a:t> </a:t>
            </a:r>
            <a:r>
              <a:rPr lang="en-US" dirty="0">
                <a:latin typeface="Times-Roman"/>
              </a:rPr>
              <a:t>The number </a:t>
            </a:r>
            <a:r>
              <a:rPr lang="en-US" i="1" dirty="0">
                <a:latin typeface="Times-Italic"/>
              </a:rPr>
              <a:t>p </a:t>
            </a:r>
            <a:r>
              <a:rPr lang="en-US" dirty="0">
                <a:latin typeface="Times-Roman"/>
              </a:rPr>
              <a:t>is a </a:t>
            </a:r>
            <a:r>
              <a:rPr lang="en-US" b="1" dirty="0">
                <a:latin typeface="Times-Bold"/>
              </a:rPr>
              <a:t>fixed point </a:t>
            </a:r>
            <a:r>
              <a:rPr lang="en-US" dirty="0">
                <a:latin typeface="Times-Roman"/>
              </a:rPr>
              <a:t>for a given function </a:t>
            </a:r>
            <a:r>
              <a:rPr lang="en-US" i="1" dirty="0">
                <a:latin typeface="Times-Italic"/>
              </a:rPr>
              <a:t>g </a:t>
            </a:r>
            <a:r>
              <a:rPr lang="en-US" dirty="0">
                <a:latin typeface="Times-Roman"/>
              </a:rPr>
              <a:t>if </a:t>
            </a:r>
            <a:r>
              <a:rPr lang="en-US" i="1" dirty="0">
                <a:latin typeface="Times-Italic"/>
              </a:rPr>
              <a:t>g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= </a:t>
            </a:r>
            <a:r>
              <a:rPr lang="en-US" i="1" dirty="0">
                <a:latin typeface="Times-Italic"/>
              </a:rPr>
              <a:t>p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6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</TotalTime>
  <Words>705</Words>
  <Application>Microsoft Office PowerPoint</Application>
  <PresentationFormat>Widescreen</PresentationFormat>
  <Paragraphs>247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41" baseType="lpstr">
      <vt:lpstr>Arial</vt:lpstr>
      <vt:lpstr>Calibri</vt:lpstr>
      <vt:lpstr>Cambria Math</vt:lpstr>
      <vt:lpstr>Century Gothic</vt:lpstr>
      <vt:lpstr>CMMI10</vt:lpstr>
      <vt:lpstr>CMMI12</vt:lpstr>
      <vt:lpstr>CMSS10</vt:lpstr>
      <vt:lpstr>CMSS12</vt:lpstr>
      <vt:lpstr>CMSY10</vt:lpstr>
      <vt:lpstr>MTMI</vt:lpstr>
      <vt:lpstr>MTSYN</vt:lpstr>
      <vt:lpstr>NimbusSanL-Regu</vt:lpstr>
      <vt:lpstr>NimbusSanL-ReguItal</vt:lpstr>
      <vt:lpstr>Times New Roman</vt:lpstr>
      <vt:lpstr>Times-Bold</vt:lpstr>
      <vt:lpstr>Times-Italic</vt:lpstr>
      <vt:lpstr>Times-Roman</vt:lpstr>
      <vt:lpstr>Univers-CondensedBoldOblique</vt:lpstr>
      <vt:lpstr>Wingdings 3</vt:lpstr>
      <vt:lpstr>Wisp</vt:lpstr>
      <vt:lpstr>Numerical Computing  Faculty: Adnan Ullah Khan College of Computing &amp; Information Science Lecture :02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 of Equations in One Variable Fixed-Point Iteration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Computing  Faculty: Adnan Ullah Khan College of Computing &amp; Information Science Lecture :02 26/01/2017</dc:title>
  <dc:creator>Adnan Ullah Khan</dc:creator>
  <cp:lastModifiedBy>Adnan Ullah Khan</cp:lastModifiedBy>
  <cp:revision>41</cp:revision>
  <dcterms:created xsi:type="dcterms:W3CDTF">2017-01-23T14:48:20Z</dcterms:created>
  <dcterms:modified xsi:type="dcterms:W3CDTF">2018-01-26T17:18:22Z</dcterms:modified>
</cp:coreProperties>
</file>