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3" r:id="rId3"/>
    <p:sldId id="269" r:id="rId4"/>
    <p:sldId id="258" r:id="rId5"/>
    <p:sldId id="270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400" cy="5205984"/>
          </a:xfrm>
        </p:spPr>
        <p:txBody>
          <a:bodyPr>
            <a:normAutofit/>
          </a:bodyPr>
          <a:lstStyle/>
          <a:p>
            <a:r>
              <a:rPr lang="en-US" dirty="0" smtClean="0"/>
              <a:t>Numerical Computing </a:t>
            </a:r>
            <a:br>
              <a:rPr lang="en-US" dirty="0" smtClean="0"/>
            </a:br>
            <a:r>
              <a:rPr lang="en-US" dirty="0" smtClean="0"/>
              <a:t>Faculty: Adnan </a:t>
            </a:r>
            <a:r>
              <a:rPr lang="en-US" dirty="0"/>
              <a:t>Ullah Khan</a:t>
            </a:r>
            <a:br>
              <a:rPr lang="en-US" dirty="0"/>
            </a:br>
            <a:r>
              <a:rPr lang="en-US" dirty="0" smtClean="0"/>
              <a:t>College of Computing &amp; Information Science</a:t>
            </a:r>
            <a:br>
              <a:rPr lang="en-US" dirty="0" smtClean="0"/>
            </a:br>
            <a:r>
              <a:rPr lang="en-US" dirty="0" smtClean="0"/>
              <a:t>Lecture :03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3717" y="684014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Univers-Bold"/>
              </a:rPr>
              <a:t>The Secant Method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3717" y="5566002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This technique is called the </a:t>
            </a:r>
            <a:r>
              <a:rPr lang="en-US" b="1" dirty="0">
                <a:latin typeface="Times-Bold"/>
              </a:rPr>
              <a:t>Secant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3716" y="1141952"/>
            <a:ext cx="9075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Newton’s method is an extremely powerful technique, but it has </a:t>
            </a:r>
            <a:r>
              <a:rPr lang="en-US" dirty="0" smtClean="0">
                <a:latin typeface="NimbusSanL-Regu"/>
              </a:rPr>
              <a:t>a major </a:t>
            </a:r>
            <a:r>
              <a:rPr lang="en-US" dirty="0">
                <a:latin typeface="NimbusSanL-Regu"/>
              </a:rPr>
              <a:t>weakness: the need to know the value of the derivative of </a:t>
            </a:r>
            <a:r>
              <a:rPr lang="en-US" dirty="0" smtClean="0">
                <a:latin typeface="NimbusSanL-ReguItal"/>
              </a:rPr>
              <a:t>f(x) </a:t>
            </a:r>
            <a:r>
              <a:rPr lang="en-US" dirty="0" smtClean="0">
                <a:latin typeface="NimbusSanL-Regu"/>
              </a:rPr>
              <a:t>at </a:t>
            </a:r>
            <a:r>
              <a:rPr lang="en-US" dirty="0">
                <a:latin typeface="NimbusSanL-Regu"/>
              </a:rPr>
              <a:t>each approximation.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3716" y="1788283"/>
            <a:ext cx="8965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Frequently, </a:t>
            </a:r>
            <a:r>
              <a:rPr lang="en-US" dirty="0" smtClean="0">
                <a:latin typeface="NimbusSanL-ReguItal"/>
              </a:rPr>
              <a:t>f ’</a:t>
            </a:r>
            <a:r>
              <a:rPr lang="en-US" dirty="0" smtClean="0">
                <a:latin typeface="CMSS10"/>
              </a:rPr>
              <a:t>(</a:t>
            </a:r>
            <a:r>
              <a:rPr lang="en-US" dirty="0" smtClean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 </a:t>
            </a:r>
            <a:r>
              <a:rPr lang="en-US" dirty="0">
                <a:latin typeface="NimbusSanL-Regu"/>
              </a:rPr>
              <a:t>is far more difficult and needs more </a:t>
            </a:r>
            <a:r>
              <a:rPr lang="en-US" dirty="0" smtClean="0">
                <a:latin typeface="NimbusSanL-Regu"/>
              </a:rPr>
              <a:t>arithmetic operations </a:t>
            </a:r>
            <a:r>
              <a:rPr lang="en-US" dirty="0">
                <a:latin typeface="NimbusSanL-Regu"/>
              </a:rPr>
              <a:t>to calculate than </a:t>
            </a:r>
            <a:r>
              <a:rPr lang="en-US" dirty="0">
                <a:latin typeface="NimbusSanL-ReguItal"/>
              </a:rPr>
              <a:t>f </a:t>
            </a:r>
            <a:r>
              <a:rPr lang="en-US" dirty="0">
                <a:latin typeface="CMSS10"/>
              </a:rPr>
              <a:t>(</a:t>
            </a:r>
            <a:r>
              <a:rPr lang="en-US" dirty="0">
                <a:latin typeface="NimbusSanL-ReguItal"/>
              </a:rPr>
              <a:t>x</a:t>
            </a:r>
            <a:r>
              <a:rPr lang="en-US" dirty="0">
                <a:latin typeface="CMSS10"/>
              </a:rPr>
              <a:t>)</a:t>
            </a:r>
            <a:r>
              <a:rPr lang="en-US" dirty="0">
                <a:latin typeface="NimbusSanL-Regu"/>
              </a:rPr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16" y="2434614"/>
            <a:ext cx="64579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070"/>
          <a:stretch/>
        </p:blipFill>
        <p:spPr>
          <a:xfrm>
            <a:off x="2292096" y="112218"/>
            <a:ext cx="6888480" cy="41367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4334316"/>
            <a:ext cx="9741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Starting with the two initial approximations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, the approximation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 </a:t>
            </a:r>
            <a:r>
              <a:rPr lang="en-US" dirty="0" smtClean="0">
                <a:latin typeface="Times-Roman"/>
              </a:rPr>
              <a:t>is the </a:t>
            </a:r>
            <a:r>
              <a:rPr lang="en-US" i="1" dirty="0">
                <a:latin typeface="Times-Italic"/>
              </a:rPr>
              <a:t>x</a:t>
            </a:r>
            <a:r>
              <a:rPr lang="en-US" dirty="0">
                <a:latin typeface="Times-Roman"/>
              </a:rPr>
              <a:t>-intercept of the line joining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i="1" dirty="0">
                <a:latin typeface="MTMI"/>
              </a:rPr>
              <a:t>))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))</a:t>
            </a:r>
            <a:r>
              <a:rPr lang="en-US" dirty="0">
                <a:latin typeface="Times-Roman"/>
              </a:rPr>
              <a:t>.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The </a:t>
            </a:r>
            <a:r>
              <a:rPr lang="en-US" dirty="0">
                <a:latin typeface="Times-Roman"/>
              </a:rPr>
              <a:t>approximation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 </a:t>
            </a:r>
            <a:r>
              <a:rPr lang="en-US" dirty="0">
                <a:latin typeface="Times-Roman"/>
              </a:rPr>
              <a:t>is </a:t>
            </a:r>
            <a:r>
              <a:rPr lang="en-US" dirty="0" smtClean="0">
                <a:latin typeface="Times-Roman"/>
              </a:rPr>
              <a:t>the 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dirty="0" smtClean="0">
                <a:latin typeface="Times-Roman"/>
              </a:rPr>
              <a:t>-intercept of the line joining </a:t>
            </a:r>
            <a:r>
              <a:rPr lang="en-US" i="1" dirty="0" smtClean="0">
                <a:latin typeface="MTMI"/>
              </a:rPr>
              <a:t>( </a:t>
            </a:r>
            <a:r>
              <a:rPr lang="en-US" i="1" dirty="0" smtClean="0">
                <a:latin typeface="Times-Italic"/>
              </a:rPr>
              <a:t>p</a:t>
            </a:r>
            <a:r>
              <a:rPr lang="en-US" sz="800" dirty="0" smtClean="0">
                <a:latin typeface="Times-Roman"/>
              </a:rPr>
              <a:t>1</a:t>
            </a:r>
            <a:r>
              <a:rPr lang="en-US" dirty="0" smtClean="0">
                <a:latin typeface="Times-Roman"/>
              </a:rPr>
              <a:t>, </a:t>
            </a:r>
            <a:r>
              <a:rPr lang="en-US" i="1" dirty="0" smtClean="0">
                <a:latin typeface="MTMI"/>
              </a:rPr>
              <a:t>f ( </a:t>
            </a:r>
            <a:r>
              <a:rPr lang="en-US" i="1" dirty="0" smtClean="0">
                <a:latin typeface="Times-Italic"/>
              </a:rPr>
              <a:t>p</a:t>
            </a:r>
            <a:r>
              <a:rPr lang="en-US" sz="800" dirty="0" smtClean="0">
                <a:latin typeface="Times-Roman"/>
              </a:rPr>
              <a:t>1</a:t>
            </a:r>
            <a:r>
              <a:rPr lang="en-US" i="1" dirty="0" smtClean="0">
                <a:latin typeface="MTMI"/>
              </a:rPr>
              <a:t>)) </a:t>
            </a:r>
            <a:r>
              <a:rPr lang="en-US" dirty="0" smtClean="0">
                <a:latin typeface="Times-Roman"/>
              </a:rPr>
              <a:t>and </a:t>
            </a:r>
            <a:r>
              <a:rPr lang="en-US" i="1" dirty="0" smtClean="0">
                <a:latin typeface="MTMI"/>
              </a:rPr>
              <a:t>( </a:t>
            </a:r>
            <a:r>
              <a:rPr lang="en-US" i="1" dirty="0" smtClean="0">
                <a:latin typeface="Times-Italic"/>
              </a:rPr>
              <a:t>p</a:t>
            </a:r>
            <a:r>
              <a:rPr lang="en-US" sz="800" dirty="0" smtClean="0">
                <a:latin typeface="Times-Roman"/>
              </a:rPr>
              <a:t>2</a:t>
            </a:r>
            <a:r>
              <a:rPr lang="en-US" dirty="0" smtClean="0">
                <a:latin typeface="Times-Roman"/>
              </a:rPr>
              <a:t>, </a:t>
            </a:r>
            <a:r>
              <a:rPr lang="en-US" i="1" dirty="0" smtClean="0">
                <a:latin typeface="MTMI"/>
              </a:rPr>
              <a:t>f ( </a:t>
            </a:r>
            <a:r>
              <a:rPr lang="en-US" i="1" dirty="0" smtClean="0">
                <a:latin typeface="Times-Italic"/>
              </a:rPr>
              <a:t>p</a:t>
            </a:r>
            <a:r>
              <a:rPr lang="en-US" sz="800" dirty="0" smtClean="0">
                <a:latin typeface="Times-Roman"/>
              </a:rPr>
              <a:t>2</a:t>
            </a:r>
            <a:r>
              <a:rPr lang="en-US" i="1" dirty="0" smtClean="0">
                <a:latin typeface="MTMI"/>
              </a:rPr>
              <a:t>))</a:t>
            </a:r>
            <a:r>
              <a:rPr lang="en-US" dirty="0" smtClean="0">
                <a:latin typeface="Times-Roman"/>
              </a:rPr>
              <a:t>, and so 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1706" y="5257646"/>
            <a:ext cx="9052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Note that only one function evaluation is needed per step for the Secant method after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 </a:t>
            </a:r>
            <a:r>
              <a:rPr lang="en-US" dirty="0">
                <a:latin typeface="Times-Roman"/>
              </a:rPr>
              <a:t>has been determined. In contrast, each step of Newton’s method requires an evaluation of both the function and its derivative.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38" y="292608"/>
            <a:ext cx="5994294" cy="52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0864" y="405075"/>
            <a:ext cx="857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1</a:t>
            </a:r>
            <a:r>
              <a:rPr lang="en-US" b="1" dirty="0" smtClean="0">
                <a:latin typeface="Times-Bold"/>
              </a:rPr>
              <a:t>. </a:t>
            </a:r>
            <a:r>
              <a:rPr lang="en-US" dirty="0">
                <a:latin typeface="Times-Roman"/>
              </a:rPr>
              <a:t>Let </a:t>
            </a:r>
            <a:r>
              <a:rPr lang="en-US" i="1" dirty="0">
                <a:latin typeface="MTMI"/>
              </a:rPr>
              <a:t>f 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= </a:t>
            </a:r>
            <a:r>
              <a:rPr lang="en-US" i="1" dirty="0" smtClean="0">
                <a:latin typeface="Times-Italic"/>
              </a:rPr>
              <a:t>x^2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6. With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3 and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2, find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</a:t>
            </a:r>
            <a:r>
              <a:rPr lang="en-US" dirty="0">
                <a:latin typeface="Times-Roman"/>
              </a:rPr>
              <a:t>.</a:t>
            </a:r>
          </a:p>
          <a:p>
            <a:pPr marL="342900" indent="-342900">
              <a:buAutoNum type="alphaLcPeriod"/>
            </a:pPr>
            <a:r>
              <a:rPr lang="en-US" dirty="0" smtClean="0">
                <a:latin typeface="Times-Roman"/>
              </a:rPr>
              <a:t>Use </a:t>
            </a:r>
            <a:r>
              <a:rPr lang="en-US" dirty="0">
                <a:latin typeface="Times-Roman"/>
              </a:rPr>
              <a:t>the Secant method</a:t>
            </a:r>
            <a:r>
              <a:rPr lang="en-US" dirty="0" smtClean="0">
                <a:latin typeface="Times-Roman"/>
              </a:rPr>
              <a:t>. 			</a:t>
            </a:r>
          </a:p>
          <a:p>
            <a:pPr marL="342900" indent="-342900">
              <a:buAutoNum type="alphaLcPeriod"/>
            </a:pPr>
            <a:endParaRPr lang="en-US" dirty="0">
              <a:latin typeface="Times-Roman"/>
            </a:endParaRPr>
          </a:p>
          <a:p>
            <a:r>
              <a:rPr lang="en-US" b="1" dirty="0" smtClean="0">
                <a:latin typeface="Times-Bold"/>
              </a:rPr>
              <a:t>2. </a:t>
            </a:r>
            <a:r>
              <a:rPr lang="en-US" dirty="0">
                <a:latin typeface="Times-Roman"/>
              </a:rPr>
              <a:t>Let </a:t>
            </a:r>
            <a:r>
              <a:rPr lang="en-US" i="1" dirty="0">
                <a:latin typeface="MTMI"/>
              </a:rPr>
              <a:t>f 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= −</a:t>
            </a:r>
            <a:r>
              <a:rPr lang="en-US" i="1" dirty="0" smtClean="0">
                <a:latin typeface="Times-Italic"/>
              </a:rPr>
              <a:t>x^3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cos 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dirty="0" smtClean="0">
                <a:latin typeface="Times-Roman"/>
              </a:rPr>
              <a:t>. With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 </a:t>
            </a:r>
            <a:r>
              <a:rPr lang="en-US" dirty="0">
                <a:latin typeface="MTSYN"/>
              </a:rPr>
              <a:t>= −</a:t>
            </a:r>
            <a:r>
              <a:rPr lang="en-US" dirty="0">
                <a:latin typeface="Times-Roman"/>
              </a:rPr>
              <a:t>1 and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0, find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</a:t>
            </a:r>
            <a:r>
              <a:rPr lang="en-US" dirty="0">
                <a:latin typeface="Times-Roman"/>
              </a:rPr>
              <a:t>.</a:t>
            </a:r>
          </a:p>
          <a:p>
            <a:r>
              <a:rPr lang="en-US" b="1" dirty="0">
                <a:latin typeface="Times-Bold"/>
              </a:rPr>
              <a:t>a. </a:t>
            </a:r>
            <a:r>
              <a:rPr lang="en-US" dirty="0">
                <a:latin typeface="Times-Roman"/>
              </a:rPr>
              <a:t>Use the Secant method. </a:t>
            </a:r>
            <a:r>
              <a:rPr lang="en-US" dirty="0" smtClean="0">
                <a:latin typeface="Times-Roman"/>
              </a:rPr>
              <a:t>		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28672" y="2089400"/>
                <a:ext cx="8424672" cy="4269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-Roman"/>
                  </a:rPr>
                  <a:t>3. Use Secant</a:t>
                </a:r>
                <a:r>
                  <a:rPr lang="en-US" dirty="0" smtClean="0">
                    <a:latin typeface="Times-Roman"/>
                  </a:rPr>
                  <a:t>’s </a:t>
                </a:r>
                <a:r>
                  <a:rPr lang="en-US" dirty="0">
                    <a:latin typeface="Times-Roman"/>
                  </a:rPr>
                  <a:t>method to find solutions accurate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>
                    <a:latin typeface="Times-Roman"/>
                  </a:rPr>
                  <a:t> for the following problems.</a:t>
                </a:r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r>
                  <a:rPr lang="en-US" dirty="0">
                    <a:latin typeface="Times-Roman"/>
                  </a:rPr>
                  <a:t>, [1, 4] </a:t>
                </a:r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dirty="0">
                    <a:latin typeface="Times-Roman"/>
                  </a:rPr>
                  <a:t>, [−3,−2]</a:t>
                </a:r>
              </a:p>
              <a:p>
                <a:r>
                  <a:rPr lang="es-ES" dirty="0">
                    <a:latin typeface="Times-Roman"/>
                  </a:rPr>
                  <a:t>c. x − </a:t>
                </a:r>
                <a:r>
                  <a:rPr lang="es-ES" dirty="0" err="1">
                    <a:latin typeface="Times-Roman"/>
                  </a:rPr>
                  <a:t>cos</a:t>
                </a:r>
                <a:r>
                  <a:rPr lang="es-ES" dirty="0">
                    <a:latin typeface="Times-Roman"/>
                  </a:rPr>
                  <a:t> x = 0, [0, π/2] </a:t>
                </a:r>
              </a:p>
              <a:p>
                <a:r>
                  <a:rPr lang="es-ES" dirty="0">
                    <a:latin typeface="Times-Roman"/>
                  </a:rPr>
                  <a:t>d. x − 0.8 − 0.2 sin x = 0, [0, π/2]</a:t>
                </a:r>
              </a:p>
              <a:p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4. Use Secant</a:t>
                </a:r>
                <a:r>
                  <a:rPr lang="en-US" dirty="0" smtClean="0">
                    <a:latin typeface="Times-Roman"/>
                  </a:rPr>
                  <a:t>’s </a:t>
                </a:r>
                <a:r>
                  <a:rPr lang="en-US" dirty="0">
                    <a:latin typeface="Times-Roman"/>
                  </a:rPr>
                  <a:t>method to find solutions accurate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>
                    <a:latin typeface="Times-Roman"/>
                  </a:rPr>
                  <a:t> for the following problems.</a:t>
                </a:r>
              </a:p>
              <a:p>
                <a:r>
                  <a:rPr lang="pt-BR" dirty="0">
                    <a:latin typeface="Times-Roman"/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𝒄𝒐𝒔𝒙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>
                    <a:latin typeface="Times-Roman"/>
                  </a:rPr>
                  <a:t> 				for 1 ≤ x ≤ 2</a:t>
                </a:r>
              </a:p>
              <a:p>
                <a:r>
                  <a:rPr lang="en-US" dirty="0">
                    <a:latin typeface="Times-Roman"/>
                  </a:rPr>
                  <a:t>b.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				for 1.3 ≤ x ≤ 2</a:t>
                </a:r>
              </a:p>
              <a:p>
                <a:r>
                  <a:rPr lang="en-US" dirty="0">
                    <a:latin typeface="Times-Roman"/>
                  </a:rPr>
                  <a:t>c.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𝒙𝒄𝒐𝒔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 				for 2 ≤ x ≤ 3 and 3 ≤ x ≤ 4</a:t>
                </a:r>
              </a:p>
              <a:p>
                <a:r>
                  <a:rPr lang="en-US" dirty="0">
                    <a:latin typeface="Times-Roman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ln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 = 0</m:t>
                    </m:r>
                  </m:oMath>
                </a14:m>
                <a:r>
                  <a:rPr lang="en-US" dirty="0">
                    <a:latin typeface="Times-Roman"/>
                  </a:rPr>
                  <a:t>						for 1 ≤ x ≤ 2 and e ≤ x ≤ 4</a:t>
                </a:r>
              </a:p>
              <a:p>
                <a:r>
                  <a:rPr lang="en-US" dirty="0">
                    <a:latin typeface="Times-Roman"/>
                  </a:rPr>
                  <a:t>e.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 							for 0 ≤ x ≤ 1 and 3 ≤ x ≤ 5</a:t>
                </a:r>
              </a:p>
              <a:p>
                <a:r>
                  <a:rPr lang="en-US" dirty="0">
                    <a:latin typeface="Times-Roman"/>
                  </a:rPr>
                  <a:t>f.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𝒔𝒊𝒏𝒙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							for 0 ≤ x ≤ 1 3 ≤ x ≤ 4 and 6 ≤ x ≤ 7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72" y="2089400"/>
                <a:ext cx="8424672" cy="4269054"/>
              </a:xfrm>
              <a:prstGeom prst="rect">
                <a:avLst/>
              </a:prstGeom>
              <a:blipFill rotWithShape="0">
                <a:blip r:embed="rId2"/>
                <a:stretch>
                  <a:fillRect l="-579" t="-857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2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272" y="342638"/>
            <a:ext cx="3744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Univers-Bold"/>
              </a:rPr>
              <a:t>The Method of False Position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45920" y="835718"/>
            <a:ext cx="9265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</a:t>
            </a:r>
            <a:r>
              <a:rPr lang="en-US" b="1" dirty="0">
                <a:latin typeface="Times-Bold"/>
              </a:rPr>
              <a:t>method of False Position </a:t>
            </a:r>
            <a:r>
              <a:rPr lang="en-US" dirty="0">
                <a:latin typeface="Times-Roman"/>
              </a:rPr>
              <a:t>(also called </a:t>
            </a:r>
            <a:r>
              <a:rPr lang="en-US" i="1" dirty="0" err="1">
                <a:latin typeface="Times-Italic"/>
              </a:rPr>
              <a:t>Regula</a:t>
            </a:r>
            <a:r>
              <a:rPr lang="en-US" i="1" dirty="0">
                <a:latin typeface="Times-Italic"/>
              </a:rPr>
              <a:t> </a:t>
            </a:r>
            <a:r>
              <a:rPr lang="en-US" i="1" dirty="0" err="1">
                <a:latin typeface="Times-Italic"/>
              </a:rPr>
              <a:t>Falsi</a:t>
            </a:r>
            <a:r>
              <a:rPr lang="en-US" dirty="0">
                <a:latin typeface="Times-Roman"/>
              </a:rPr>
              <a:t>) generates approximations</a:t>
            </a:r>
          </a:p>
          <a:p>
            <a:r>
              <a:rPr lang="en-US" dirty="0">
                <a:latin typeface="Times-Roman"/>
              </a:rPr>
              <a:t>in the same manner as the Secant method, but it includes a test to ensure that the root </a:t>
            </a:r>
            <a:r>
              <a:rPr lang="en-US" dirty="0" smtClean="0">
                <a:latin typeface="Times-Roman"/>
              </a:rPr>
              <a:t>is always </a:t>
            </a:r>
            <a:r>
              <a:rPr lang="en-US" dirty="0">
                <a:latin typeface="Times-Roman"/>
              </a:rPr>
              <a:t>bracketed between successive iterations. </a:t>
            </a:r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Although </a:t>
            </a:r>
            <a:r>
              <a:rPr lang="en-US" dirty="0">
                <a:latin typeface="Times-Roman"/>
              </a:rPr>
              <a:t>it is not a method we </a:t>
            </a:r>
            <a:r>
              <a:rPr lang="en-US" dirty="0" smtClean="0">
                <a:latin typeface="Times-Roman"/>
              </a:rPr>
              <a:t>generally recommend</a:t>
            </a:r>
            <a:r>
              <a:rPr lang="en-US" dirty="0">
                <a:latin typeface="Times-Roman"/>
              </a:rPr>
              <a:t>, it illustrates how bracketing can be incorporated</a:t>
            </a:r>
            <a:r>
              <a:rPr lang="en-US" dirty="0" smtClean="0">
                <a:latin typeface="Times-Roman"/>
              </a:rPr>
              <a:t>.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First choose initial approximations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Times-Roman"/>
              </a:rPr>
              <a:t>with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・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 &lt; </a:t>
            </a:r>
            <a:r>
              <a:rPr lang="en-US" dirty="0">
                <a:latin typeface="Times-Roman"/>
              </a:rPr>
              <a:t>0. </a:t>
            </a:r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The approximation </a:t>
            </a:r>
            <a:r>
              <a:rPr lang="en-US" i="1" dirty="0" smtClean="0">
                <a:latin typeface="Times-Italic"/>
              </a:rPr>
              <a:t>p</a:t>
            </a:r>
            <a:r>
              <a:rPr lang="en-US" sz="800" dirty="0" smtClean="0">
                <a:latin typeface="Times-Roman"/>
              </a:rPr>
              <a:t>2 </a:t>
            </a:r>
            <a:r>
              <a:rPr lang="en-US" dirty="0">
                <a:latin typeface="Times-Roman"/>
              </a:rPr>
              <a:t>is chosen in the same manner as in the Secant method, as the </a:t>
            </a:r>
            <a:r>
              <a:rPr lang="en-US" i="1" dirty="0">
                <a:latin typeface="Times-Italic"/>
              </a:rPr>
              <a:t>x</a:t>
            </a:r>
            <a:r>
              <a:rPr lang="en-US" dirty="0">
                <a:latin typeface="Times-Roman"/>
              </a:rPr>
              <a:t>-intercept of </a:t>
            </a:r>
            <a:r>
              <a:rPr lang="en-US" dirty="0" smtClean="0">
                <a:latin typeface="Times-Roman"/>
              </a:rPr>
              <a:t>the line </a:t>
            </a:r>
            <a:r>
              <a:rPr lang="en-US" dirty="0">
                <a:latin typeface="Times-Roman"/>
              </a:rPr>
              <a:t>joining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i="1" dirty="0">
                <a:latin typeface="MTMI"/>
              </a:rPr>
              <a:t>))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))</a:t>
            </a:r>
            <a:r>
              <a:rPr lang="en-US" dirty="0">
                <a:latin typeface="Times-Roman"/>
              </a:rPr>
              <a:t>. </a:t>
            </a:r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To </a:t>
            </a:r>
            <a:r>
              <a:rPr lang="en-US" dirty="0">
                <a:latin typeface="Times-Roman"/>
              </a:rPr>
              <a:t>decide which secant line to use to compute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</a:t>
            </a:r>
            <a:r>
              <a:rPr lang="en-US" dirty="0" smtClean="0">
                <a:latin typeface="Times-Roman"/>
              </a:rPr>
              <a:t>, consider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・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Times-Roman"/>
              </a:rPr>
              <a:t>, or more correctly </a:t>
            </a:r>
            <a:r>
              <a:rPr lang="en-US" dirty="0" err="1">
                <a:latin typeface="Times-Roman"/>
              </a:rPr>
              <a:t>sgn</a:t>
            </a:r>
            <a:r>
              <a:rPr lang="en-US" dirty="0">
                <a:latin typeface="Times-Roman"/>
              </a:rPr>
              <a:t>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・ </a:t>
            </a:r>
            <a:r>
              <a:rPr lang="en-US" dirty="0" err="1">
                <a:latin typeface="Times-Roman"/>
              </a:rPr>
              <a:t>sgn</a:t>
            </a:r>
            <a:r>
              <a:rPr lang="en-US" dirty="0">
                <a:latin typeface="Times-Roman"/>
              </a:rPr>
              <a:t>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Times-Roman"/>
              </a:rPr>
              <a:t>.</a:t>
            </a:r>
          </a:p>
          <a:p>
            <a:endParaRPr lang="en-US" dirty="0" smtClean="0">
              <a:latin typeface="MTSYN"/>
            </a:endParaRPr>
          </a:p>
          <a:p>
            <a:r>
              <a:rPr lang="en-US" dirty="0" smtClean="0">
                <a:latin typeface="MTSYN"/>
              </a:rPr>
              <a:t>• </a:t>
            </a:r>
            <a:r>
              <a:rPr lang="en-US" dirty="0">
                <a:latin typeface="Times-Roman"/>
              </a:rPr>
              <a:t>If </a:t>
            </a:r>
            <a:r>
              <a:rPr lang="en-US" dirty="0" err="1">
                <a:latin typeface="Times-Roman"/>
              </a:rPr>
              <a:t>sgn</a:t>
            </a:r>
            <a:r>
              <a:rPr lang="en-US" dirty="0">
                <a:latin typeface="Times-Roman"/>
              </a:rPr>
              <a:t>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・ </a:t>
            </a:r>
            <a:r>
              <a:rPr lang="en-US" dirty="0" err="1">
                <a:latin typeface="Times-Roman"/>
              </a:rPr>
              <a:t>sgn</a:t>
            </a:r>
            <a:r>
              <a:rPr lang="en-US" dirty="0">
                <a:latin typeface="Times-Roman"/>
              </a:rPr>
              <a:t>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 &lt; </a:t>
            </a:r>
            <a:r>
              <a:rPr lang="en-US" dirty="0">
                <a:latin typeface="Times-Roman"/>
              </a:rPr>
              <a:t>0, then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 </a:t>
            </a:r>
            <a:r>
              <a:rPr lang="en-US" dirty="0">
                <a:latin typeface="Times-Roman"/>
              </a:rPr>
              <a:t>bracket a root. Choose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 </a:t>
            </a:r>
            <a:r>
              <a:rPr lang="en-US" dirty="0">
                <a:latin typeface="Times-Roman"/>
              </a:rPr>
              <a:t>as the </a:t>
            </a:r>
            <a:r>
              <a:rPr lang="en-US" i="1" dirty="0">
                <a:latin typeface="Times-Italic"/>
              </a:rPr>
              <a:t>x</a:t>
            </a:r>
            <a:r>
              <a:rPr lang="en-US" dirty="0">
                <a:latin typeface="Times-Roman"/>
              </a:rPr>
              <a:t>-intercept</a:t>
            </a:r>
          </a:p>
          <a:p>
            <a:r>
              <a:rPr lang="en-US" dirty="0">
                <a:latin typeface="Times-Roman"/>
              </a:rPr>
              <a:t>of the line joining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))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))</a:t>
            </a:r>
            <a:r>
              <a:rPr lang="en-US" dirty="0">
                <a:latin typeface="Times-Roman"/>
              </a:rPr>
              <a:t>.</a:t>
            </a:r>
          </a:p>
          <a:p>
            <a:endParaRPr lang="en-US" dirty="0" smtClean="0">
              <a:latin typeface="MTSYN"/>
            </a:endParaRPr>
          </a:p>
          <a:p>
            <a:r>
              <a:rPr lang="en-US" dirty="0" smtClean="0">
                <a:latin typeface="MTSYN"/>
              </a:rPr>
              <a:t>• </a:t>
            </a:r>
            <a:r>
              <a:rPr lang="en-US" dirty="0">
                <a:latin typeface="Times-Roman"/>
              </a:rPr>
              <a:t>If not, choose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 </a:t>
            </a:r>
            <a:r>
              <a:rPr lang="en-US" dirty="0">
                <a:latin typeface="Times-Roman"/>
              </a:rPr>
              <a:t>as the </a:t>
            </a:r>
            <a:r>
              <a:rPr lang="en-US" i="1" dirty="0">
                <a:latin typeface="Times-Italic"/>
              </a:rPr>
              <a:t>x</a:t>
            </a:r>
            <a:r>
              <a:rPr lang="en-US" dirty="0">
                <a:latin typeface="Times-Roman"/>
              </a:rPr>
              <a:t>-intercept of the line joining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i="1" dirty="0">
                <a:latin typeface="MTMI"/>
              </a:rPr>
              <a:t>))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</a:t>
            </a:r>
            <a:r>
              <a:rPr lang="en-US" i="1" dirty="0">
                <a:latin typeface="MTMI"/>
              </a:rPr>
              <a:t>))</a:t>
            </a:r>
            <a:r>
              <a:rPr lang="en-US" dirty="0">
                <a:latin typeface="Times-Roman"/>
              </a:rPr>
              <a:t>, and</a:t>
            </a:r>
          </a:p>
          <a:p>
            <a:r>
              <a:rPr lang="en-US" dirty="0">
                <a:latin typeface="Times-Roman"/>
              </a:rPr>
              <a:t>then interchange the indices on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78" y="319936"/>
            <a:ext cx="5584420" cy="23898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94560" y="2760071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In this illustration, the first three approximations are the same for both</a:t>
            </a:r>
          </a:p>
          <a:p>
            <a:r>
              <a:rPr lang="en-US" dirty="0">
                <a:latin typeface="NimbusSanL-Regu"/>
              </a:rPr>
              <a:t>methods, but the fourth approximations differ.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04" y="136940"/>
            <a:ext cx="7120364" cy="66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071" y="170689"/>
            <a:ext cx="8615109" cy="768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33" y="938785"/>
            <a:ext cx="8522947" cy="1457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2912" y="2395855"/>
            <a:ext cx="73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root of above equation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6556" y="830318"/>
            <a:ext cx="313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SanL-Regu"/>
              </a:rPr>
              <a:t>Newton’s Method: Derivation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748" y="1260610"/>
            <a:ext cx="9709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imbusSanL-Regu"/>
              </a:rPr>
              <a:t>Newton’s 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(or the </a:t>
            </a:r>
            <a:r>
              <a:rPr lang="en-US" dirty="0">
                <a:solidFill>
                  <a:srgbClr val="000000"/>
                </a:solidFill>
                <a:latin typeface="NimbusSanL-ReguItal"/>
              </a:rPr>
              <a:t>Newton-</a:t>
            </a:r>
            <a:r>
              <a:rPr lang="en-US" dirty="0" err="1">
                <a:solidFill>
                  <a:srgbClr val="000000"/>
                </a:solidFill>
                <a:latin typeface="NimbusSanL-ReguItal"/>
              </a:rPr>
              <a:t>Raphson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) </a:t>
            </a:r>
            <a:r>
              <a:rPr lang="en-US" dirty="0">
                <a:solidFill>
                  <a:srgbClr val="FF0000"/>
                </a:solidFill>
                <a:latin typeface="NimbusSanL-Regu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is one of the most </a:t>
            </a:r>
            <a:r>
              <a:rPr lang="en-US" dirty="0" smtClean="0">
                <a:solidFill>
                  <a:srgbClr val="000000"/>
                </a:solidFill>
                <a:latin typeface="NimbusSanL-Regu"/>
              </a:rPr>
              <a:t>powerful and 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well-known numerical methods for solving a root-finding problem.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3885" y="476750"/>
            <a:ext cx="2086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Univers-Bold"/>
              </a:rPr>
              <a:t>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48748" y="1906941"/>
                <a:ext cx="10021824" cy="4883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Suppose that </a:t>
                </a:r>
                <a:r>
                  <a:rPr lang="en-US" i="1" dirty="0">
                    <a:latin typeface="MTMI"/>
                  </a:rPr>
                  <a:t>f </a:t>
                </a:r>
                <a:r>
                  <a:rPr lang="en-US" dirty="0">
                    <a:latin typeface="MTSYN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MTSYN"/>
                  </a:rPr>
                  <a:t>[</a:t>
                </a:r>
                <a:r>
                  <a:rPr lang="en-US" i="1" dirty="0" smtClean="0">
                    <a:latin typeface="Times-Italic"/>
                  </a:rPr>
                  <a:t>a</a:t>
                </a:r>
                <a:r>
                  <a:rPr lang="en-US" dirty="0">
                    <a:latin typeface="Times-Roman"/>
                  </a:rPr>
                  <a:t>, </a:t>
                </a:r>
                <a:r>
                  <a:rPr lang="en-US" i="1" dirty="0">
                    <a:latin typeface="Times-Italic"/>
                  </a:rPr>
                  <a:t>b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 Let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 </a:t>
                </a:r>
                <a:r>
                  <a:rPr lang="en-US" dirty="0">
                    <a:latin typeface="MTSYN"/>
                  </a:rPr>
                  <a:t>∈ [</a:t>
                </a:r>
                <a:r>
                  <a:rPr lang="en-US" i="1" dirty="0">
                    <a:latin typeface="Times-Italic"/>
                  </a:rPr>
                  <a:t>a</a:t>
                </a:r>
                <a:r>
                  <a:rPr lang="en-US" dirty="0">
                    <a:latin typeface="Times-Roman"/>
                  </a:rPr>
                  <a:t>, </a:t>
                </a:r>
                <a:r>
                  <a:rPr lang="en-US" i="1" dirty="0">
                    <a:latin typeface="Times-Italic"/>
                  </a:rPr>
                  <a:t>b</a:t>
                </a:r>
                <a:r>
                  <a:rPr lang="en-US" dirty="0">
                    <a:latin typeface="MTSYN"/>
                  </a:rPr>
                  <a:t>] </a:t>
                </a:r>
                <a:r>
                  <a:rPr lang="en-US" dirty="0">
                    <a:latin typeface="Times-Roman"/>
                  </a:rPr>
                  <a:t>be an approximation to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such that </a:t>
                </a:r>
                <a:r>
                  <a:rPr lang="en-US" i="1" dirty="0" smtClean="0">
                    <a:latin typeface="MTMI"/>
                  </a:rPr>
                  <a:t>f’</a:t>
                </a:r>
                <a:endParaRPr lang="en-US" i="1" dirty="0">
                  <a:latin typeface="MTMI"/>
                </a:endParaRPr>
              </a:p>
              <a:p>
                <a:endParaRPr lang="en-US" sz="800" dirty="0">
                  <a:latin typeface="MTSYN"/>
                </a:endParaRPr>
              </a:p>
              <a:p>
                <a:r>
                  <a:rPr lang="en-US" i="1" dirty="0">
                    <a:latin typeface="MTMI"/>
                  </a:rPr>
                  <a:t>(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 smtClean="0">
                    <a:latin typeface="MTSYN"/>
                  </a:rPr>
                  <a:t>= </a:t>
                </a:r>
                <a:r>
                  <a:rPr lang="en-US" dirty="0" smtClean="0">
                    <a:latin typeface="Times-Roman"/>
                  </a:rPr>
                  <a:t>0 </a:t>
                </a:r>
                <a:r>
                  <a:rPr lang="en-US" dirty="0">
                    <a:latin typeface="Times-Roman"/>
                  </a:rPr>
                  <a:t>and 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dirty="0">
                    <a:latin typeface="MTSYN"/>
                  </a:rPr>
                  <a:t>−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dirty="0">
                    <a:latin typeface="Times-Roman"/>
                  </a:rPr>
                  <a:t>is “small.” Consider the first Taylor polynomial for </a:t>
                </a:r>
                <a:r>
                  <a:rPr lang="en-US" i="1" dirty="0">
                    <a:latin typeface="MTMI"/>
                  </a:rPr>
                  <a:t>f 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Times-Roman"/>
                  </a:rPr>
                  <a:t>expanded about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sz="800" dirty="0" smtClean="0">
                    <a:latin typeface="Times-Roman"/>
                  </a:rPr>
                  <a:t>0 </a:t>
                </a:r>
                <a:r>
                  <a:rPr lang="en-US" dirty="0" smtClean="0">
                    <a:latin typeface="Times-Roman"/>
                  </a:rPr>
                  <a:t>and </a:t>
                </a:r>
                <a:r>
                  <a:rPr lang="en-US" dirty="0">
                    <a:latin typeface="Times-Roman"/>
                  </a:rPr>
                  <a:t>evaluated at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dirty="0">
                    <a:latin typeface="Times-Roman"/>
                  </a:rPr>
                  <a:t>.</a:t>
                </a:r>
              </a:p>
              <a:p>
                <a:r>
                  <a:rPr lang="en-US" i="1" dirty="0" smtClean="0">
                    <a:latin typeface="MTMI"/>
                  </a:rPr>
                  <a:t>				</a:t>
                </a:r>
              </a:p>
              <a:p>
                <a:r>
                  <a:rPr lang="en-US" i="1" dirty="0" smtClean="0">
                    <a:latin typeface="MTMI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=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 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r>
                      <m:rPr>
                        <m:nor/>
                      </m:rPr>
                      <a:rPr lang="en-US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b="0" i="1" smtClean="0"/>
                      <m:t>′</m:t>
                    </m:r>
                    <m:r>
                      <m:rPr>
                        <m:nor/>
                      </m:rPr>
                      <a:rPr lang="en-US" i="1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b="0" i="1" smtClean="0"/>
                      <m:t>′′</m:t>
                    </m:r>
                    <m:r>
                      <m:rPr>
                        <m:nor/>
                      </m:rPr>
                      <a:rPr lang="el-GR" i="1"/>
                      <m:t>(</m:t>
                    </m:r>
                    <m:r>
                      <m:rPr>
                        <m:nor/>
                      </m:rPr>
                      <a:rPr lang="el-GR" i="1"/>
                      <m:t>ξ</m:t>
                    </m:r>
                    <m:r>
                      <m:rPr>
                        <m:nor/>
                      </m:rPr>
                      <a:rPr lang="el-GR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))</m:t>
                    </m:r>
                    <m:r>
                      <m:rPr>
                        <m:nor/>
                      </m:rPr>
                      <a:rPr lang="en-US"/>
                      <m:t>,</m:t>
                    </m:r>
                  </m:oMath>
                </a14:m>
                <a:r>
                  <a:rPr lang="en-US" i="1" dirty="0">
                    <a:latin typeface="MTMI"/>
                  </a:rPr>
                  <a:t>	</a:t>
                </a:r>
                <a:r>
                  <a:rPr lang="en-US" i="1" dirty="0" smtClean="0">
                    <a:latin typeface="MTMI"/>
                  </a:rPr>
                  <a:t>				</a:t>
                </a:r>
              </a:p>
              <a:p>
                <a:r>
                  <a:rPr lang="en-US" dirty="0" smtClean="0">
                    <a:latin typeface="Times-Roman"/>
                  </a:rPr>
                  <a:t>where </a:t>
                </a:r>
                <a:r>
                  <a:rPr lang="en-US" i="1" dirty="0" smtClean="0">
                    <a:latin typeface="MTMI"/>
                  </a:rPr>
                  <a:t>ξ(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i="1" dirty="0" smtClean="0">
                    <a:latin typeface="MTMI"/>
                  </a:rPr>
                  <a:t>) </a:t>
                </a:r>
                <a:r>
                  <a:rPr lang="en-US" dirty="0" smtClean="0">
                    <a:latin typeface="Times-Roman"/>
                  </a:rPr>
                  <a:t>lies between </a:t>
                </a:r>
                <a:r>
                  <a:rPr lang="en-US" i="1" dirty="0" smtClean="0">
                    <a:latin typeface="Times-Italic"/>
                  </a:rPr>
                  <a:t>p </a:t>
                </a:r>
                <a:r>
                  <a:rPr lang="en-US" dirty="0" smtClean="0">
                    <a:latin typeface="Times-Roman"/>
                  </a:rPr>
                  <a:t>and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sz="800" dirty="0" smtClean="0">
                    <a:latin typeface="Times-Roman"/>
                  </a:rPr>
                  <a:t>0</a:t>
                </a:r>
                <a:r>
                  <a:rPr lang="en-US" dirty="0" smtClean="0">
                    <a:latin typeface="Times-Roman"/>
                  </a:rPr>
                  <a:t>. Since </a:t>
                </a:r>
                <a:r>
                  <a:rPr lang="en-US" i="1" dirty="0" smtClean="0">
                    <a:latin typeface="MTMI"/>
                  </a:rPr>
                  <a:t>f (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i="1" dirty="0" smtClean="0">
                    <a:latin typeface="MTMI"/>
                  </a:rPr>
                  <a:t>) </a:t>
                </a:r>
                <a:r>
                  <a:rPr lang="en-US" dirty="0" smtClean="0">
                    <a:latin typeface="MTSYN"/>
                  </a:rPr>
                  <a:t>= </a:t>
                </a:r>
                <a:r>
                  <a:rPr lang="en-US" dirty="0" smtClean="0">
                    <a:latin typeface="Times-Roman"/>
                  </a:rPr>
                  <a:t>0, this equation gives</a:t>
                </a:r>
              </a:p>
              <a:p>
                <a:r>
                  <a:rPr lang="en-US" dirty="0" smtClean="0">
                    <a:latin typeface="Times-Roman"/>
                  </a:rPr>
                  <a:t>					</a:t>
                </a:r>
              </a:p>
              <a:p>
                <a:r>
                  <a:rPr lang="en-US" dirty="0">
                    <a:latin typeface="Times-Roman"/>
                  </a:rPr>
                  <a:t>	</a:t>
                </a:r>
                <a:r>
                  <a:rPr lang="en-US" dirty="0" smtClean="0">
                    <a:latin typeface="Times-Roman"/>
                  </a:rPr>
                  <a:t>			</a:t>
                </a:r>
                <a:r>
                  <a:rPr lang="en-US" dirty="0">
                    <a:latin typeface="Times-Roman"/>
                  </a:rPr>
                  <a:t>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=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r>
                      <m:rPr>
                        <m:nor/>
                      </m:rPr>
                      <a:rPr lang="en-US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′′</m:t>
                    </m:r>
                    <m:r>
                      <m:rPr>
                        <m:nor/>
                      </m:rPr>
                      <a:rPr lang="el-GR" i="1"/>
                      <m:t>(</m:t>
                    </m:r>
                    <m:r>
                      <m:rPr>
                        <m:nor/>
                      </m:rPr>
                      <a:rPr lang="el-GR" i="1"/>
                      <m:t>ξ</m:t>
                    </m:r>
                    <m:r>
                      <m:rPr>
                        <m:nor/>
                      </m:rPr>
                      <a:rPr lang="el-GR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))</m:t>
                    </m:r>
                    <m:r>
                      <m:rPr>
                        <m:nor/>
                      </m:rPr>
                      <a:rPr lang="en-US"/>
                      <m:t>,</m:t>
                    </m:r>
                  </m:oMath>
                </a14:m>
                <a:endParaRPr lang="en-US" dirty="0">
                  <a:latin typeface="Times-Roman"/>
                </a:endParaRP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Newton’s </a:t>
                </a:r>
                <a:r>
                  <a:rPr lang="en-US" dirty="0">
                    <a:latin typeface="Times-Roman"/>
                  </a:rPr>
                  <a:t>method is derived by assuming that since 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dirty="0">
                    <a:latin typeface="MTSYN"/>
                  </a:rPr>
                  <a:t>−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dirty="0">
                    <a:latin typeface="Times-Roman"/>
                  </a:rPr>
                  <a:t>is small, the term </a:t>
                </a:r>
                <a:r>
                  <a:rPr lang="en-US" dirty="0" smtClean="0">
                    <a:latin typeface="Times-Roman"/>
                  </a:rPr>
                  <a:t>involving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(</m:t>
                        </m:r>
                        <m:r>
                          <m:rPr>
                            <m:nor/>
                          </m:rPr>
                          <a:rPr lang="en-US" i="1"/>
                          <m:t>p</m:t>
                        </m:r>
                        <m:r>
                          <m:rPr>
                            <m:nor/>
                          </m:rPr>
                          <a:rPr lang="en-US" i="1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-Roman"/>
                  </a:rPr>
                  <a:t>is </a:t>
                </a:r>
                <a:r>
                  <a:rPr lang="en-US" dirty="0">
                    <a:latin typeface="Times-Roman"/>
                  </a:rPr>
                  <a:t>much smaller, so</a:t>
                </a:r>
              </a:p>
              <a:p>
                <a:r>
                  <a:rPr lang="en-US" dirty="0" smtClean="0">
                    <a:latin typeface="Times-Roman"/>
                  </a:rPr>
                  <a:t>						</a:t>
                </a:r>
              </a:p>
              <a:p>
                <a:r>
                  <a:rPr lang="en-US" dirty="0">
                    <a:latin typeface="Times-Roman"/>
                  </a:rPr>
                  <a:t>	</a:t>
                </a:r>
                <a:r>
                  <a:rPr lang="en-US" dirty="0" smtClean="0">
                    <a:latin typeface="Times-Roman"/>
                  </a:rPr>
                  <a:t>					0 </a:t>
                </a:r>
                <a:r>
                  <a:rPr lang="en-US" dirty="0">
                    <a:latin typeface="MTSYN"/>
                  </a:rPr>
                  <a:t>≈ </a:t>
                </a:r>
                <a:r>
                  <a:rPr lang="en-US" i="1" dirty="0">
                    <a:latin typeface="MTMI"/>
                  </a:rPr>
                  <a:t>f (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+ </a:t>
                </a:r>
                <a:r>
                  <a:rPr lang="en-US" i="1" dirty="0">
                    <a:latin typeface="MTMI"/>
                  </a:rPr>
                  <a:t>(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MTSYN"/>
                  </a:rPr>
                  <a:t>−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sz="800" dirty="0" smtClean="0">
                    <a:latin typeface="Times-Roman"/>
                  </a:rPr>
                  <a:t>0</a:t>
                </a:r>
                <a:r>
                  <a:rPr lang="en-US" i="1" dirty="0" smtClean="0">
                    <a:latin typeface="MTMI"/>
                  </a:rPr>
                  <a:t>)f’(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</a:t>
                </a:r>
                <a:r>
                  <a:rPr lang="en-US" dirty="0">
                    <a:latin typeface="Times-Roman"/>
                  </a:rPr>
                  <a:t>.</a:t>
                </a:r>
              </a:p>
              <a:p>
                <a:r>
                  <a:rPr lang="en-US" dirty="0">
                    <a:latin typeface="Times-Roman"/>
                  </a:rPr>
                  <a:t>Solving for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gives</a:t>
                </a:r>
              </a:p>
              <a:p>
                <a:r>
                  <a:rPr lang="en-US" i="1" dirty="0" smtClean="0">
                    <a:latin typeface="Times-Italic"/>
                  </a:rPr>
                  <a:t>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Times-Roman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8" y="1906941"/>
                <a:ext cx="10021824" cy="4883068"/>
              </a:xfrm>
              <a:prstGeom prst="rect">
                <a:avLst/>
              </a:prstGeom>
              <a:blipFill rotWithShape="0">
                <a:blip r:embed="rId2"/>
                <a:stretch>
                  <a:fillRect l="-487" t="-874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3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3872" y="590050"/>
                <a:ext cx="10021824" cy="5590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Suppose that </a:t>
                </a:r>
                <a:r>
                  <a:rPr lang="en-US" i="1" dirty="0">
                    <a:latin typeface="MTMI"/>
                  </a:rPr>
                  <a:t>f </a:t>
                </a:r>
                <a:r>
                  <a:rPr lang="en-US" dirty="0">
                    <a:latin typeface="MTSYN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MTSYN"/>
                  </a:rPr>
                  <a:t>[</a:t>
                </a:r>
                <a:r>
                  <a:rPr lang="en-US" i="1" dirty="0" smtClean="0">
                    <a:latin typeface="Times-Italic"/>
                  </a:rPr>
                  <a:t>a</a:t>
                </a:r>
                <a:r>
                  <a:rPr lang="en-US" dirty="0">
                    <a:latin typeface="Times-Roman"/>
                  </a:rPr>
                  <a:t>, </a:t>
                </a:r>
                <a:r>
                  <a:rPr lang="en-US" i="1" dirty="0">
                    <a:latin typeface="Times-Italic"/>
                  </a:rPr>
                  <a:t>b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 Let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 </a:t>
                </a:r>
                <a:r>
                  <a:rPr lang="en-US" dirty="0">
                    <a:latin typeface="MTSYN"/>
                  </a:rPr>
                  <a:t>∈ [</a:t>
                </a:r>
                <a:r>
                  <a:rPr lang="en-US" i="1" dirty="0">
                    <a:latin typeface="Times-Italic"/>
                  </a:rPr>
                  <a:t>a</a:t>
                </a:r>
                <a:r>
                  <a:rPr lang="en-US" dirty="0">
                    <a:latin typeface="Times-Roman"/>
                  </a:rPr>
                  <a:t>, </a:t>
                </a:r>
                <a:r>
                  <a:rPr lang="en-US" i="1" dirty="0">
                    <a:latin typeface="Times-Italic"/>
                  </a:rPr>
                  <a:t>b</a:t>
                </a:r>
                <a:r>
                  <a:rPr lang="en-US" dirty="0">
                    <a:latin typeface="MTSYN"/>
                  </a:rPr>
                  <a:t>] </a:t>
                </a:r>
                <a:r>
                  <a:rPr lang="en-US" dirty="0">
                    <a:latin typeface="Times-Roman"/>
                  </a:rPr>
                  <a:t>be an approximation to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such that </a:t>
                </a:r>
                <a:r>
                  <a:rPr lang="en-US" i="1" dirty="0" smtClean="0">
                    <a:latin typeface="MTMI"/>
                  </a:rPr>
                  <a:t>f’(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 smtClean="0">
                    <a:latin typeface="MTSYN"/>
                  </a:rPr>
                  <a:t>= </a:t>
                </a:r>
                <a:r>
                  <a:rPr lang="en-US" dirty="0" smtClean="0">
                    <a:latin typeface="Times-Roman"/>
                  </a:rPr>
                  <a:t>0 </a:t>
                </a:r>
                <a:r>
                  <a:rPr lang="en-US" dirty="0">
                    <a:latin typeface="Times-Roman"/>
                  </a:rPr>
                  <a:t>and 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dirty="0">
                    <a:latin typeface="MTSYN"/>
                  </a:rPr>
                  <a:t>−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dirty="0">
                    <a:latin typeface="Times-Roman"/>
                  </a:rPr>
                  <a:t>is “small.” </a:t>
                </a:r>
                <a:endParaRPr lang="en-US" dirty="0" smtClean="0">
                  <a:latin typeface="Times-Roman"/>
                </a:endParaRPr>
              </a:p>
              <a:p>
                <a:endParaRPr lang="en-US" dirty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Consider </a:t>
                </a:r>
                <a:r>
                  <a:rPr lang="en-US" dirty="0">
                    <a:latin typeface="Times-Roman"/>
                  </a:rPr>
                  <a:t>the first Taylor polynomial for </a:t>
                </a:r>
                <a:r>
                  <a:rPr lang="en-US" i="1" dirty="0">
                    <a:latin typeface="MTMI"/>
                  </a:rPr>
                  <a:t>f 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Times-Roman"/>
                  </a:rPr>
                  <a:t>expanded about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sz="800" dirty="0" smtClean="0">
                    <a:latin typeface="Times-Roman"/>
                  </a:rPr>
                  <a:t>0  </a:t>
                </a:r>
                <a:r>
                  <a:rPr lang="en-US" dirty="0" smtClean="0">
                    <a:latin typeface="Times-Roman"/>
                  </a:rPr>
                  <a:t>and </a:t>
                </a:r>
                <a:r>
                  <a:rPr lang="en-US" dirty="0">
                    <a:latin typeface="Times-Roman"/>
                  </a:rPr>
                  <a:t>evaluated at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dirty="0">
                    <a:latin typeface="Times-Roman"/>
                  </a:rPr>
                  <a:t>.</a:t>
                </a:r>
              </a:p>
              <a:p>
                <a:r>
                  <a:rPr lang="en-US" i="1" dirty="0" smtClean="0">
                    <a:latin typeface="MTMI"/>
                  </a:rPr>
                  <a:t>				</a:t>
                </a:r>
              </a:p>
              <a:p>
                <a:r>
                  <a:rPr lang="en-US" i="1" dirty="0" smtClean="0">
                    <a:latin typeface="MTMI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=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 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r>
                      <m:rPr>
                        <m:nor/>
                      </m:rPr>
                      <a:rPr lang="en-US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b="0" i="1" smtClean="0"/>
                      <m:t>′</m:t>
                    </m:r>
                    <m:r>
                      <m:rPr>
                        <m:nor/>
                      </m:rPr>
                      <a:rPr lang="en-US" i="1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b="0" i="1" smtClean="0"/>
                      <m:t>′′</m:t>
                    </m:r>
                    <m:r>
                      <m:rPr>
                        <m:nor/>
                      </m:rPr>
                      <a:rPr lang="el-GR" i="1"/>
                      <m:t>(</m:t>
                    </m:r>
                    <m:r>
                      <m:rPr>
                        <m:nor/>
                      </m:rPr>
                      <a:rPr lang="el-GR" i="1"/>
                      <m:t>ξ</m:t>
                    </m:r>
                    <m:r>
                      <m:rPr>
                        <m:nor/>
                      </m:rPr>
                      <a:rPr lang="el-GR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))</m:t>
                    </m:r>
                    <m:r>
                      <m:rPr>
                        <m:nor/>
                      </m:rPr>
                      <a:rPr lang="en-US"/>
                      <m:t>,</m:t>
                    </m:r>
                  </m:oMath>
                </a14:m>
                <a:r>
                  <a:rPr lang="en-US" i="1" dirty="0">
                    <a:latin typeface="MTMI"/>
                  </a:rPr>
                  <a:t>	</a:t>
                </a:r>
                <a:r>
                  <a:rPr lang="en-US" i="1" dirty="0" smtClean="0">
                    <a:latin typeface="MTMI"/>
                  </a:rPr>
                  <a:t>				</a:t>
                </a:r>
              </a:p>
              <a:p>
                <a:r>
                  <a:rPr lang="en-US" dirty="0" smtClean="0">
                    <a:latin typeface="Times-Roman"/>
                  </a:rPr>
                  <a:t>where </a:t>
                </a:r>
                <a:r>
                  <a:rPr lang="en-US" i="1" dirty="0" smtClean="0">
                    <a:latin typeface="MTMI"/>
                  </a:rPr>
                  <a:t>ξ(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i="1" dirty="0" smtClean="0">
                    <a:latin typeface="MTMI"/>
                  </a:rPr>
                  <a:t>) </a:t>
                </a:r>
                <a:r>
                  <a:rPr lang="en-US" dirty="0" smtClean="0">
                    <a:latin typeface="Times-Roman"/>
                  </a:rPr>
                  <a:t>lies between </a:t>
                </a:r>
                <a:r>
                  <a:rPr lang="en-US" i="1" dirty="0" smtClean="0">
                    <a:latin typeface="Times-Italic"/>
                  </a:rPr>
                  <a:t>p </a:t>
                </a:r>
                <a:r>
                  <a:rPr lang="en-US" dirty="0" smtClean="0">
                    <a:latin typeface="Times-Roman"/>
                  </a:rPr>
                  <a:t>and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sz="800" dirty="0" smtClean="0">
                    <a:latin typeface="Times-Roman"/>
                  </a:rPr>
                  <a:t>0</a:t>
                </a:r>
                <a:r>
                  <a:rPr lang="en-US" dirty="0" smtClean="0">
                    <a:latin typeface="Times-Roman"/>
                  </a:rPr>
                  <a:t>. </a:t>
                </a:r>
              </a:p>
              <a:p>
                <a:endParaRPr lang="en-US" dirty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Since </a:t>
                </a:r>
                <a:r>
                  <a:rPr lang="en-US" i="1" dirty="0" smtClean="0">
                    <a:latin typeface="MTMI"/>
                  </a:rPr>
                  <a:t>f (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i="1" dirty="0" smtClean="0">
                    <a:latin typeface="MTMI"/>
                  </a:rPr>
                  <a:t>) </a:t>
                </a:r>
                <a:r>
                  <a:rPr lang="en-US" dirty="0" smtClean="0">
                    <a:latin typeface="MTSYN"/>
                  </a:rPr>
                  <a:t>= </a:t>
                </a:r>
                <a:r>
                  <a:rPr lang="en-US" dirty="0" smtClean="0">
                    <a:latin typeface="Times-Roman"/>
                  </a:rPr>
                  <a:t>0, this equation gives</a:t>
                </a:r>
              </a:p>
              <a:p>
                <a:r>
                  <a:rPr lang="en-US" dirty="0" smtClean="0">
                    <a:latin typeface="Times-Roman"/>
                  </a:rPr>
                  <a:t>					</a:t>
                </a:r>
              </a:p>
              <a:p>
                <a:r>
                  <a:rPr lang="en-US" dirty="0">
                    <a:latin typeface="Times-Roman"/>
                  </a:rPr>
                  <a:t>	</a:t>
                </a:r>
                <a:r>
                  <a:rPr lang="en-US" dirty="0" smtClean="0">
                    <a:latin typeface="Times-Roman"/>
                  </a:rPr>
                  <a:t>			</a:t>
                </a:r>
                <a:r>
                  <a:rPr lang="en-US" dirty="0">
                    <a:latin typeface="Times-Roman"/>
                  </a:rPr>
                  <a:t>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=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r>
                      <m:rPr>
                        <m:nor/>
                      </m:rPr>
                      <a:rPr lang="en-US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  <m:r>
                      <m:rPr>
                        <m:nor/>
                      </m:rPr>
                      <a:rPr lang="en-US"/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/>
                      <m:t>f</m:t>
                    </m:r>
                    <m:r>
                      <m:rPr>
                        <m:nor/>
                      </m:rPr>
                      <a:rPr lang="en-US" i="1"/>
                      <m:t>′′</m:t>
                    </m:r>
                    <m:r>
                      <m:rPr>
                        <m:nor/>
                      </m:rPr>
                      <a:rPr lang="el-GR" i="1"/>
                      <m:t>(</m:t>
                    </m:r>
                    <m:r>
                      <m:rPr>
                        <m:nor/>
                      </m:rPr>
                      <a:rPr lang="el-GR" i="1"/>
                      <m:t>ξ</m:t>
                    </m:r>
                    <m:r>
                      <m:rPr>
                        <m:nor/>
                      </m:rPr>
                      <a:rPr lang="el-GR" i="1"/>
                      <m:t>(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 i="1"/>
                      <m:t>))</m:t>
                    </m:r>
                    <m:r>
                      <m:rPr>
                        <m:nor/>
                      </m:rPr>
                      <a:rPr lang="en-US"/>
                      <m:t>,</m:t>
                    </m:r>
                  </m:oMath>
                </a14:m>
                <a:endParaRPr lang="en-US" dirty="0">
                  <a:latin typeface="Times-Roman"/>
                </a:endParaRP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Newton’s </a:t>
                </a:r>
                <a:r>
                  <a:rPr lang="en-US" dirty="0">
                    <a:latin typeface="Times-Roman"/>
                  </a:rPr>
                  <a:t>method is derived by assuming that since 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dirty="0">
                    <a:latin typeface="MTSYN"/>
                  </a:rPr>
                  <a:t>−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dirty="0">
                    <a:latin typeface="MTSYN"/>
                  </a:rPr>
                  <a:t>| </a:t>
                </a:r>
                <a:r>
                  <a:rPr lang="en-US" dirty="0">
                    <a:latin typeface="Times-Roman"/>
                  </a:rPr>
                  <a:t>is small, the term </a:t>
                </a:r>
                <a:r>
                  <a:rPr lang="en-US" dirty="0" smtClean="0">
                    <a:latin typeface="Times-Roman"/>
                  </a:rPr>
                  <a:t>involving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(</m:t>
                        </m:r>
                        <m:r>
                          <m:rPr>
                            <m:nor/>
                          </m:rPr>
                          <a:rPr lang="en-US" i="1"/>
                          <m:t>p</m:t>
                        </m:r>
                        <m:r>
                          <m:rPr>
                            <m:nor/>
                          </m:rPr>
                          <a:rPr lang="en-US" i="1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-Roman"/>
                  </a:rPr>
                  <a:t>is </a:t>
                </a:r>
                <a:r>
                  <a:rPr lang="en-US" dirty="0">
                    <a:latin typeface="Times-Roman"/>
                  </a:rPr>
                  <a:t>much smaller, so</a:t>
                </a:r>
              </a:p>
              <a:p>
                <a:r>
                  <a:rPr lang="en-US" dirty="0" smtClean="0">
                    <a:latin typeface="Times-Roman"/>
                  </a:rPr>
                  <a:t>						</a:t>
                </a:r>
              </a:p>
              <a:p>
                <a:r>
                  <a:rPr lang="en-US" dirty="0">
                    <a:latin typeface="Times-Roman"/>
                  </a:rPr>
                  <a:t>	</a:t>
                </a:r>
                <a:r>
                  <a:rPr lang="en-US" dirty="0" smtClean="0">
                    <a:latin typeface="Times-Roman"/>
                  </a:rPr>
                  <a:t>					0 </a:t>
                </a:r>
                <a:r>
                  <a:rPr lang="en-US" dirty="0">
                    <a:latin typeface="MTSYN"/>
                  </a:rPr>
                  <a:t>≈ </a:t>
                </a:r>
                <a:r>
                  <a:rPr lang="en-US" i="1" dirty="0">
                    <a:latin typeface="MTMI"/>
                  </a:rPr>
                  <a:t>f (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+ </a:t>
                </a:r>
                <a:r>
                  <a:rPr lang="en-US" i="1" dirty="0">
                    <a:latin typeface="MTMI"/>
                  </a:rPr>
                  <a:t>(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MTSYN"/>
                  </a:rPr>
                  <a:t>−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sz="800" dirty="0" smtClean="0">
                    <a:latin typeface="Times-Roman"/>
                  </a:rPr>
                  <a:t>0</a:t>
                </a:r>
                <a:r>
                  <a:rPr lang="en-US" i="1" dirty="0" smtClean="0">
                    <a:latin typeface="MTMI"/>
                  </a:rPr>
                  <a:t>)f’(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</a:t>
                </a:r>
                <a:r>
                  <a:rPr lang="en-US" i="1" dirty="0">
                    <a:latin typeface="MTMI"/>
                  </a:rPr>
                  <a:t>)</a:t>
                </a:r>
                <a:r>
                  <a:rPr lang="en-US" dirty="0">
                    <a:latin typeface="Times-Roman"/>
                  </a:rPr>
                  <a:t>.</a:t>
                </a:r>
              </a:p>
              <a:p>
                <a:r>
                  <a:rPr lang="en-US" dirty="0">
                    <a:latin typeface="Times-Roman"/>
                  </a:rPr>
                  <a:t>Solving for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gives</a:t>
                </a:r>
              </a:p>
              <a:p>
                <a:r>
                  <a:rPr lang="en-US" i="1" dirty="0" smtClean="0">
                    <a:latin typeface="Times-Italic"/>
                  </a:rPr>
                  <a:t>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Times-Roman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72" y="590050"/>
                <a:ext cx="10021824" cy="5590954"/>
              </a:xfrm>
              <a:prstGeom prst="rect">
                <a:avLst/>
              </a:prstGeom>
              <a:blipFill rotWithShape="0">
                <a:blip r:embed="rId2"/>
                <a:stretch>
                  <a:fillRect l="-487" t="-763" r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1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0189" y="415790"/>
            <a:ext cx="2086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Univers-Bold"/>
              </a:rPr>
              <a:t>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38528" y="809506"/>
                <a:ext cx="10021824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This </a:t>
                </a:r>
                <a:r>
                  <a:rPr lang="en-US" dirty="0">
                    <a:latin typeface="Times-Roman"/>
                  </a:rPr>
                  <a:t>sets the stage for Newton’s method, which starts with an initial approximation </a:t>
                </a:r>
                <a:r>
                  <a:rPr lang="en-US" i="1" dirty="0" smtClean="0">
                    <a:latin typeface="Times-Italic"/>
                  </a:rPr>
                  <a:t>p</a:t>
                </a:r>
                <a:r>
                  <a:rPr lang="en-US" sz="800" dirty="0" smtClean="0">
                    <a:latin typeface="Times-Roman"/>
                  </a:rPr>
                  <a:t>0 </a:t>
                </a:r>
                <a:r>
                  <a:rPr lang="en-US" dirty="0" smtClean="0">
                    <a:latin typeface="Times-Roman"/>
                  </a:rPr>
                  <a:t>and </a:t>
                </a:r>
                <a:r>
                  <a:rPr lang="en-US" dirty="0">
                    <a:latin typeface="Times-Roman"/>
                  </a:rPr>
                  <a:t>generates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</m:oMath>
                </a14:m>
                <a:endParaRPr lang="en-US" sz="800" dirty="0" smtClean="0">
                  <a:latin typeface="MTSY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≥1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28" y="809506"/>
                <a:ext cx="10021824" cy="1232453"/>
              </a:xfrm>
              <a:prstGeom prst="rect">
                <a:avLst/>
              </a:prstGeom>
              <a:blipFill rotWithShape="0">
                <a:blip r:embed="rId2"/>
                <a:stretch>
                  <a:fillRect l="-487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8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85" y="789294"/>
            <a:ext cx="4865030" cy="31823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48256" y="4160211"/>
            <a:ext cx="9265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Figure </a:t>
            </a:r>
            <a:r>
              <a:rPr lang="en-US" dirty="0" smtClean="0">
                <a:latin typeface="Times-Roman"/>
              </a:rPr>
              <a:t>illustrates </a:t>
            </a:r>
            <a:r>
              <a:rPr lang="en-US" dirty="0">
                <a:latin typeface="Times-Roman"/>
              </a:rPr>
              <a:t>how the approximations are obtained using </a:t>
            </a:r>
            <a:r>
              <a:rPr lang="en-US" dirty="0" smtClean="0">
                <a:latin typeface="Times-Roman"/>
              </a:rPr>
              <a:t>successive tangents</a:t>
            </a:r>
            <a:r>
              <a:rPr lang="en-US" dirty="0">
                <a:latin typeface="Times-Roman"/>
              </a:rPr>
              <a:t>. </a:t>
            </a:r>
            <a:r>
              <a:rPr lang="en-US" dirty="0" smtClean="0">
                <a:latin typeface="Times-Roman"/>
              </a:rPr>
              <a:t>Starting </a:t>
            </a:r>
            <a:r>
              <a:rPr lang="en-US" dirty="0">
                <a:latin typeface="Times-Roman"/>
              </a:rPr>
              <a:t>with the initial approximation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, the </a:t>
            </a:r>
            <a:r>
              <a:rPr lang="en-US" dirty="0" smtClean="0">
                <a:latin typeface="Times-Roman"/>
              </a:rPr>
              <a:t>approximation </a:t>
            </a:r>
            <a:r>
              <a:rPr lang="en-US" i="1" dirty="0" smtClean="0">
                <a:latin typeface="Times-Italic"/>
              </a:rPr>
              <a:t>p</a:t>
            </a:r>
            <a:r>
              <a:rPr lang="en-US" sz="800" dirty="0" smtClean="0">
                <a:latin typeface="Times-Roman"/>
              </a:rPr>
              <a:t>1 </a:t>
            </a:r>
            <a:r>
              <a:rPr lang="en-US" dirty="0">
                <a:latin typeface="Times-Roman"/>
              </a:rPr>
              <a:t>is the </a:t>
            </a:r>
            <a:r>
              <a:rPr lang="en-US" i="1" dirty="0">
                <a:latin typeface="Times-Italic"/>
              </a:rPr>
              <a:t>x</a:t>
            </a:r>
            <a:r>
              <a:rPr lang="en-US" dirty="0">
                <a:latin typeface="Times-Roman"/>
              </a:rPr>
              <a:t>-intercept of the tangent line to the graph of </a:t>
            </a:r>
            <a:r>
              <a:rPr lang="en-US" i="1" dirty="0">
                <a:latin typeface="MTMI"/>
              </a:rPr>
              <a:t>f </a:t>
            </a:r>
            <a:r>
              <a:rPr lang="en-US" dirty="0">
                <a:latin typeface="Times-Roman"/>
              </a:rPr>
              <a:t>at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0</a:t>
            </a:r>
            <a:r>
              <a:rPr lang="en-US" i="1" dirty="0">
                <a:latin typeface="MTMI"/>
              </a:rPr>
              <a:t>))</a:t>
            </a:r>
            <a:r>
              <a:rPr lang="en-US" dirty="0">
                <a:latin typeface="Times-Roman"/>
              </a:rPr>
              <a:t>. </a:t>
            </a:r>
            <a:r>
              <a:rPr lang="en-US" dirty="0" smtClean="0">
                <a:latin typeface="Times-Roman"/>
              </a:rPr>
              <a:t>The approximation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2 </a:t>
            </a:r>
            <a:r>
              <a:rPr lang="en-US" dirty="0">
                <a:latin typeface="Times-Roman"/>
              </a:rPr>
              <a:t>is the </a:t>
            </a:r>
            <a:r>
              <a:rPr lang="en-US" i="1" dirty="0">
                <a:latin typeface="Times-Italic"/>
              </a:rPr>
              <a:t>x</a:t>
            </a:r>
            <a:r>
              <a:rPr lang="en-US" dirty="0">
                <a:latin typeface="Times-Roman"/>
              </a:rPr>
              <a:t>-intercept of the tangent line to the graph of </a:t>
            </a:r>
            <a:r>
              <a:rPr lang="en-US" i="1" dirty="0">
                <a:latin typeface="MTMI"/>
              </a:rPr>
              <a:t>f </a:t>
            </a:r>
            <a:r>
              <a:rPr lang="en-US" dirty="0">
                <a:latin typeface="Times-Roman"/>
              </a:rPr>
              <a:t>at </a:t>
            </a:r>
            <a:r>
              <a:rPr lang="en-US" i="1" dirty="0">
                <a:latin typeface="MTMI"/>
              </a:rPr>
              <a:t>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MTMI"/>
              </a:rPr>
              <a:t>f (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)) </a:t>
            </a:r>
            <a:r>
              <a:rPr lang="en-US" dirty="0" smtClean="0">
                <a:latin typeface="Times-Roman"/>
              </a:rPr>
              <a:t>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40" y="874554"/>
            <a:ext cx="7434375" cy="5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1680" y="882503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Example:</a:t>
            </a:r>
            <a:br>
              <a:rPr lang="en-US" dirty="0" smtClean="0">
                <a:latin typeface="Times-Roman"/>
              </a:rPr>
            </a:br>
            <a:r>
              <a:rPr lang="en-US" dirty="0" smtClean="0">
                <a:latin typeface="Times-Roman"/>
              </a:rPr>
              <a:t>Consider </a:t>
            </a:r>
            <a:r>
              <a:rPr lang="en-US" dirty="0">
                <a:latin typeface="Times-Roman"/>
              </a:rPr>
              <a:t>the function </a:t>
            </a:r>
            <a:r>
              <a:rPr lang="en-US" i="1" dirty="0">
                <a:latin typeface="MTMI"/>
              </a:rPr>
              <a:t>f 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cos </a:t>
            </a:r>
            <a:r>
              <a:rPr lang="en-US" i="1" dirty="0" smtClean="0">
                <a:latin typeface="Times-Italic"/>
              </a:rPr>
              <a:t>x </a:t>
            </a:r>
            <a:r>
              <a:rPr lang="en-US" dirty="0" smtClean="0">
                <a:latin typeface="MTSYN"/>
              </a:rPr>
              <a:t>− </a:t>
            </a:r>
            <a:r>
              <a:rPr lang="en-US" i="1" dirty="0" smtClean="0">
                <a:latin typeface="Times-Italic"/>
              </a:rPr>
              <a:t>x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0. Approximate a root of </a:t>
            </a:r>
            <a:r>
              <a:rPr lang="en-US" i="1" dirty="0">
                <a:latin typeface="MTMI"/>
              </a:rPr>
              <a:t>f </a:t>
            </a:r>
            <a:r>
              <a:rPr lang="en-US" dirty="0">
                <a:latin typeface="Times-Roman"/>
              </a:rPr>
              <a:t>using </a:t>
            </a:r>
            <a:r>
              <a:rPr lang="en-US" dirty="0" smtClean="0">
                <a:latin typeface="Times-Roman"/>
              </a:rPr>
              <a:t>Newton’s </a:t>
            </a:r>
            <a:r>
              <a:rPr lang="en-US" dirty="0">
                <a:latin typeface="Times-Roman"/>
              </a:rPr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97024" y="1536395"/>
                <a:ext cx="9022080" cy="2502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Solution: To </a:t>
                </a:r>
                <a:r>
                  <a:rPr lang="en-US" dirty="0">
                    <a:latin typeface="Times-Roman"/>
                  </a:rPr>
                  <a:t>apply Newton’s method to this problem we need </a:t>
                </a:r>
                <a:r>
                  <a:rPr lang="en-US" i="1" dirty="0" smtClean="0">
                    <a:latin typeface="MTMI"/>
                  </a:rPr>
                  <a:t>f(</a:t>
                </a:r>
                <a:r>
                  <a:rPr lang="en-US" i="1" dirty="0" smtClean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 smtClean="0">
                    <a:latin typeface="MTSYN"/>
                  </a:rPr>
                  <a:t>− </a:t>
                </a:r>
                <a:r>
                  <a:rPr lang="en-US" dirty="0" smtClean="0">
                    <a:latin typeface="Times-Roman"/>
                  </a:rPr>
                  <a:t>sin </a:t>
                </a:r>
                <a:r>
                  <a:rPr lang="en-US" i="1" dirty="0">
                    <a:latin typeface="Times-Italic"/>
                  </a:rPr>
                  <a:t>x </a:t>
                </a:r>
                <a:r>
                  <a:rPr lang="en-US" dirty="0">
                    <a:latin typeface="MTSYN"/>
                  </a:rPr>
                  <a:t>− </a:t>
                </a:r>
                <a:r>
                  <a:rPr lang="en-US" dirty="0">
                    <a:latin typeface="Times-Roman"/>
                  </a:rPr>
                  <a:t>1. Starting</a:t>
                </a:r>
              </a:p>
              <a:p>
                <a:r>
                  <a:rPr lang="en-US" dirty="0">
                    <a:latin typeface="Times-Roman"/>
                  </a:rPr>
                  <a:t>again with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0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i="1" dirty="0">
                    <a:latin typeface="MTMI"/>
                  </a:rPr>
                  <a:t>π/</a:t>
                </a:r>
                <a:r>
                  <a:rPr lang="en-US" dirty="0">
                    <a:latin typeface="Times-Roman"/>
                  </a:rPr>
                  <a:t>4, we generate the sequence defined, for </a:t>
                </a:r>
                <a:r>
                  <a:rPr lang="en-US" i="1" dirty="0">
                    <a:latin typeface="Times-Italic"/>
                  </a:rPr>
                  <a:t>n </a:t>
                </a:r>
                <a:r>
                  <a:rPr lang="en-US" dirty="0">
                    <a:latin typeface="MTSYN"/>
                  </a:rPr>
                  <a:t>≥ </a:t>
                </a:r>
                <a:r>
                  <a:rPr lang="en-US" dirty="0">
                    <a:latin typeface="Times-Roman"/>
                  </a:rPr>
                  <a:t>1, by</a:t>
                </a: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>
                  <a:latin typeface="Times-Roman"/>
                </a:endParaRPr>
              </a:p>
              <a:p>
                <a:endParaRPr lang="en-US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This gives the approximations in Table </a:t>
                </a:r>
                <a:r>
                  <a:rPr lang="en-US" dirty="0" smtClean="0">
                    <a:latin typeface="Times-Roman"/>
                  </a:rPr>
                  <a:t>. </a:t>
                </a:r>
                <a:r>
                  <a:rPr lang="en-US" dirty="0">
                    <a:latin typeface="Times-Roman"/>
                  </a:rPr>
                  <a:t>An excellent approximation is obtained with</a:t>
                </a:r>
              </a:p>
              <a:p>
                <a:r>
                  <a:rPr lang="en-US" i="1" dirty="0">
                    <a:latin typeface="Times-Italic"/>
                  </a:rPr>
                  <a:t>n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3. Because of the agreement of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3 </a:t>
                </a:r>
                <a:r>
                  <a:rPr lang="en-US" dirty="0">
                    <a:latin typeface="Times-Roman"/>
                  </a:rPr>
                  <a:t>and </a:t>
                </a:r>
                <a:r>
                  <a:rPr lang="en-US" i="1" dirty="0">
                    <a:latin typeface="Times-Italic"/>
                  </a:rPr>
                  <a:t>p</a:t>
                </a:r>
                <a:r>
                  <a:rPr lang="en-US" sz="800" dirty="0">
                    <a:latin typeface="Times-Roman"/>
                  </a:rPr>
                  <a:t>4 </a:t>
                </a:r>
                <a:r>
                  <a:rPr lang="en-US" dirty="0">
                    <a:latin typeface="Times-Roman"/>
                  </a:rPr>
                  <a:t>we could reasonably expect this result to </a:t>
                </a:r>
                <a:r>
                  <a:rPr lang="en-US" dirty="0" smtClean="0">
                    <a:latin typeface="Times-Roman"/>
                  </a:rPr>
                  <a:t>be accurate </a:t>
                </a:r>
                <a:r>
                  <a:rPr lang="en-US" dirty="0">
                    <a:latin typeface="Times-Roman"/>
                  </a:rPr>
                  <a:t>to the places listed.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24" y="1536395"/>
                <a:ext cx="9022080" cy="2502032"/>
              </a:xfrm>
              <a:prstGeom prst="rect">
                <a:avLst/>
              </a:prstGeom>
              <a:blipFill rotWithShape="0">
                <a:blip r:embed="rId2"/>
                <a:stretch>
                  <a:fillRect l="-541" t="-1220" b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468" y="4050619"/>
            <a:ext cx="2371412" cy="22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23872" y="561124"/>
                <a:ext cx="9497568" cy="5176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1. Let </a:t>
                </a:r>
                <a:r>
                  <a:rPr lang="en-US" dirty="0">
                    <a:latin typeface="Times-Roman"/>
                  </a:rPr>
                  <a:t>f 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-Roman"/>
                  </a:rPr>
                  <a:t> − 6 and p0 = 1. Use Newton’s method to find </a:t>
                </a:r>
                <a:r>
                  <a:rPr lang="en-US" dirty="0" smtClean="0">
                    <a:latin typeface="Times-Roman"/>
                  </a:rPr>
                  <a:t>p5.</a:t>
                </a:r>
                <a:endParaRPr lang="en-US" dirty="0">
                  <a:latin typeface="Times-Roman"/>
                </a:endParaRP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2</a:t>
                </a:r>
                <a:r>
                  <a:rPr lang="en-US" dirty="0">
                    <a:latin typeface="Times-Roman"/>
                  </a:rPr>
                  <a:t>. Let f (x) = 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Times-Roman"/>
                  </a:rPr>
                  <a:t> − cos x and p0 = −1. Use Newton’s method to find </a:t>
                </a:r>
                <a:r>
                  <a:rPr lang="en-US" dirty="0" smtClean="0">
                    <a:latin typeface="Times-Roman"/>
                  </a:rPr>
                  <a:t>p5. </a:t>
                </a:r>
                <a:r>
                  <a:rPr lang="en-US" dirty="0">
                    <a:latin typeface="Times-Roman"/>
                  </a:rPr>
                  <a:t>Could p0 = 0 be used?</a:t>
                </a: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3</a:t>
                </a:r>
                <a:r>
                  <a:rPr lang="en-US" dirty="0">
                    <a:latin typeface="Times-Roman"/>
                  </a:rPr>
                  <a:t>. Use Newton’s method to find solutions accurate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>
                    <a:latin typeface="Times-Roman"/>
                  </a:rPr>
                  <a:t> for the following problems.</a:t>
                </a:r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r>
                  <a:rPr lang="en-US" dirty="0">
                    <a:latin typeface="Times-Roman"/>
                  </a:rPr>
                  <a:t>, [1, 4] </a:t>
                </a:r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dirty="0">
                    <a:latin typeface="Times-Roman"/>
                  </a:rPr>
                  <a:t>, [−3,−2]</a:t>
                </a:r>
              </a:p>
              <a:p>
                <a:r>
                  <a:rPr lang="es-ES" dirty="0">
                    <a:latin typeface="Times-Roman"/>
                  </a:rPr>
                  <a:t>c. x − </a:t>
                </a:r>
                <a:r>
                  <a:rPr lang="es-ES" dirty="0" err="1">
                    <a:latin typeface="Times-Roman"/>
                  </a:rPr>
                  <a:t>cos</a:t>
                </a:r>
                <a:r>
                  <a:rPr lang="es-ES" dirty="0">
                    <a:latin typeface="Times-Roman"/>
                  </a:rPr>
                  <a:t> x = 0, [0, π/2] </a:t>
                </a:r>
              </a:p>
              <a:p>
                <a:r>
                  <a:rPr lang="es-ES" dirty="0">
                    <a:latin typeface="Times-Roman"/>
                  </a:rPr>
                  <a:t>d. x − 0.8 − 0.2 sin x = 0, [0, π/2]</a:t>
                </a:r>
              </a:p>
              <a:p>
                <a:endParaRPr lang="en-US" dirty="0" smtClean="0">
                  <a:latin typeface="Times-Roman"/>
                </a:endParaRPr>
              </a:p>
              <a:p>
                <a:r>
                  <a:rPr lang="en-US" dirty="0" smtClean="0">
                    <a:latin typeface="Times-Roman"/>
                  </a:rPr>
                  <a:t>4</a:t>
                </a:r>
                <a:r>
                  <a:rPr lang="en-US" dirty="0">
                    <a:latin typeface="Times-Roman"/>
                  </a:rPr>
                  <a:t>. Use Newton’s method to find solutions accurate to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-Roman"/>
                  </a:rPr>
                  <a:t> </a:t>
                </a:r>
                <a:r>
                  <a:rPr lang="en-US" dirty="0">
                    <a:latin typeface="Times-Roman"/>
                  </a:rPr>
                  <a:t>for the following problems.</a:t>
                </a:r>
              </a:p>
              <a:p>
                <a:r>
                  <a:rPr lang="pt-BR" dirty="0">
                    <a:latin typeface="Times-Roman"/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𝒄𝒐𝒔𝒙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>
                    <a:latin typeface="Times-Roman"/>
                  </a:rPr>
                  <a:t> 				for 1 ≤ x ≤ 2</a:t>
                </a:r>
              </a:p>
              <a:p>
                <a:r>
                  <a:rPr lang="en-US" dirty="0">
                    <a:latin typeface="Times-Roman"/>
                  </a:rPr>
                  <a:t>b.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				for 1.3 ≤ x ≤ 2</a:t>
                </a:r>
              </a:p>
              <a:p>
                <a:r>
                  <a:rPr lang="en-US" dirty="0">
                    <a:latin typeface="Times-Roman"/>
                  </a:rPr>
                  <a:t>c.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𝒙𝒄𝒐𝒔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 				for 2 ≤ x ≤ 3 and 3 ≤ x ≤ 4</a:t>
                </a:r>
              </a:p>
              <a:p>
                <a:r>
                  <a:rPr lang="en-US" dirty="0">
                    <a:latin typeface="Times-Roman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ln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x</m:t>
                    </m:r>
                    <m:r>
                      <m:rPr>
                        <m:nor/>
                      </m:rPr>
                      <a:rPr lang="en-US" dirty="0">
                        <a:latin typeface="Times-Roman"/>
                      </a:rPr>
                      <m:t> = 0</m:t>
                    </m:r>
                  </m:oMath>
                </a14:m>
                <a:r>
                  <a:rPr lang="en-US" dirty="0">
                    <a:latin typeface="Times-Roman"/>
                  </a:rPr>
                  <a:t>						for 1 ≤ x ≤ 2 and e ≤ x ≤ 4</a:t>
                </a:r>
              </a:p>
              <a:p>
                <a:r>
                  <a:rPr lang="en-US" dirty="0">
                    <a:latin typeface="Times-Roman"/>
                  </a:rPr>
                  <a:t>e.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 							for 0 ≤ x ≤ 1 and 3 ≤ x ≤ 5</a:t>
                </a:r>
              </a:p>
              <a:p>
                <a:r>
                  <a:rPr lang="en-US" dirty="0">
                    <a:latin typeface="Times-Roman"/>
                  </a:rPr>
                  <a:t>f.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𝒔𝒊𝒏𝒙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Times-Roman"/>
                  </a:rPr>
                  <a:t>							for 0 ≤ x ≤ 1 3 ≤ x ≤ 4 and 6 ≤ x ≤ 7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72" y="561124"/>
                <a:ext cx="9497568" cy="5176225"/>
              </a:xfrm>
              <a:prstGeom prst="rect">
                <a:avLst/>
              </a:prstGeom>
              <a:blipFill rotWithShape="0">
                <a:blip r:embed="rId2"/>
                <a:stretch>
                  <a:fillRect l="-513" t="-589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4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652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Cambria Math</vt:lpstr>
      <vt:lpstr>Century Gothic</vt:lpstr>
      <vt:lpstr>CMSS10</vt:lpstr>
      <vt:lpstr>MTMI</vt:lpstr>
      <vt:lpstr>MTSYN</vt:lpstr>
      <vt:lpstr>NimbusSanL-Regu</vt:lpstr>
      <vt:lpstr>NimbusSanL-ReguItal</vt:lpstr>
      <vt:lpstr>Times-Bold</vt:lpstr>
      <vt:lpstr>Times-Italic</vt:lpstr>
      <vt:lpstr>Times-Roman</vt:lpstr>
      <vt:lpstr>Univers-Bold</vt:lpstr>
      <vt:lpstr>Wingdings 3</vt:lpstr>
      <vt:lpstr>Wisp</vt:lpstr>
      <vt:lpstr>Numerical Computing  Faculty: Adnan Ullah Khan College of Computing &amp; Information Science Lecture :03   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Computing  Faculty: Adnan Ullah Khan College of Computing &amp; Information Science Lecture :02 26/01/2017</dc:title>
  <dc:creator>Adnan Ullah Khan</dc:creator>
  <cp:lastModifiedBy>Adnan Ullah Khan</cp:lastModifiedBy>
  <cp:revision>72</cp:revision>
  <dcterms:created xsi:type="dcterms:W3CDTF">2017-01-23T14:48:20Z</dcterms:created>
  <dcterms:modified xsi:type="dcterms:W3CDTF">2017-09-15T18:46:24Z</dcterms:modified>
</cp:coreProperties>
</file>