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349" y="1414272"/>
            <a:ext cx="6140259" cy="3535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Computational Assignment</a:t>
            </a:r>
            <a:br>
              <a:rPr lang="en-US" dirty="0" smtClean="0"/>
            </a:br>
            <a:r>
              <a:rPr lang="en-US" dirty="0" smtClean="0"/>
              <a:t>Submit hand written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ubmission date</a:t>
            </a:r>
            <a:br>
              <a:rPr lang="en-US" dirty="0" smtClean="0"/>
            </a:br>
            <a:r>
              <a:rPr lang="en-US" dirty="0" smtClean="0"/>
              <a:t>Saturday 28/04/2018</a:t>
            </a:r>
            <a:br>
              <a:rPr lang="en-US" dirty="0" smtClean="0"/>
            </a:br>
            <a:r>
              <a:rPr lang="en-US" dirty="0" smtClean="0"/>
              <a:t>Marks = 100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23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67840" y="1775936"/>
                <a:ext cx="9997440" cy="3057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latin typeface="Times-Roman"/>
                  </a:rPr>
                  <a:t>Q#1 Find an approximation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Times-Roman"/>
                  </a:rPr>
                  <a:t/>
                </a:r>
                <a:r>
                  <a:rPr lang="en-US" sz="3200" dirty="0">
                    <a:latin typeface="Times-Roman"/>
                  </a:rPr>
                  <a:t>correct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-Roman"/>
                  </a:rPr>
                  <a:t/>
                </a:r>
                <a:r>
                  <a:rPr lang="en-US" sz="3200" dirty="0">
                    <a:latin typeface="Times-Roman"/>
                  </a:rPr>
                  <a:t>using the Bisection </a:t>
                </a:r>
                <a:r>
                  <a:rPr lang="en-US" sz="3200" dirty="0" smtClean="0">
                    <a:latin typeface="Times-Roman"/>
                  </a:rPr>
                  <a:t>Algorithm</a:t>
                </a:r>
                <a:r>
                  <a:rPr lang="en-US" sz="3200" dirty="0">
                    <a:latin typeface="Times-Roman"/>
                  </a:rPr>
                  <a:t>. </a:t>
                </a:r>
                <a:endParaRPr lang="en-US" sz="3200" dirty="0" smtClean="0">
                  <a:latin typeface="Times-Roman"/>
                </a:endParaRPr>
              </a:p>
              <a:p>
                <a:r>
                  <a:rPr lang="en-US" sz="3200" dirty="0" smtClean="0">
                    <a:latin typeface="Times-Roman"/>
                  </a:rPr>
                  <a:t>[</a:t>
                </a:r>
                <a:r>
                  <a:rPr lang="en-US" sz="3200" i="1" dirty="0">
                    <a:latin typeface="Times-Italic"/>
                  </a:rPr>
                  <a:t>Hint: </a:t>
                </a:r>
                <a:r>
                  <a:rPr lang="en-US" sz="3200" dirty="0" smtClean="0">
                    <a:latin typeface="Times-Roman"/>
                  </a:rPr>
                  <a:t>Consider </a:t>
                </a:r>
                <a:r>
                  <a:rPr lang="en-US" sz="3200" i="1" dirty="0" smtClean="0">
                    <a:latin typeface="MTMI"/>
                  </a:rPr>
                  <a:t>f </a:t>
                </a:r>
                <a:r>
                  <a:rPr lang="en-US" sz="3200" i="1" dirty="0">
                    <a:latin typeface="MTMI"/>
                  </a:rPr>
                  <a:t>(</a:t>
                </a:r>
                <a:r>
                  <a:rPr lang="en-US" sz="3200" i="1" dirty="0">
                    <a:latin typeface="Times-Italic"/>
                  </a:rPr>
                  <a:t>x</a:t>
                </a:r>
                <a:r>
                  <a:rPr lang="en-US" sz="3200" i="1" dirty="0">
                    <a:latin typeface="MTMI"/>
                  </a:rPr>
                  <a:t>) </a:t>
                </a:r>
                <a:r>
                  <a:rPr lang="en-US" sz="3200" dirty="0">
                    <a:latin typeface="MTSY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 smtClean="0">
                    <a:latin typeface="Times-Roman"/>
                  </a:rPr>
                  <a:t>.</a:t>
                </a:r>
                <a:r>
                  <a:rPr lang="en-US" sz="3200" dirty="0" smtClean="0">
                    <a:latin typeface="MTSYN"/>
                  </a:rPr>
                  <a:t>]</a:t>
                </a:r>
              </a:p>
              <a:p>
                <a:endParaRPr lang="en-US" sz="3200" dirty="0" smtClean="0">
                  <a:latin typeface="Times-Roman"/>
                </a:endParaRPr>
              </a:p>
              <a:p>
                <a:r>
                  <a:rPr lang="en-US" sz="3200" dirty="0" smtClean="0">
                    <a:latin typeface="Times-Roman"/>
                  </a:rPr>
                  <a:t>Q#2 </a:t>
                </a:r>
                <a:r>
                  <a:rPr lang="en-US" sz="3200" dirty="0">
                    <a:latin typeface="Times-Roman"/>
                  </a:rPr>
                  <a:t>Use a fixed-point iteration method to find an approximation to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Times-Roman"/>
                  </a:rPr>
                  <a:t> that </a:t>
                </a:r>
                <a:r>
                  <a:rPr lang="en-US" sz="3200" dirty="0">
                    <a:latin typeface="Times-Roman"/>
                  </a:rPr>
                  <a:t>is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Times-Roman"/>
                  </a:rPr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0" y="1775936"/>
                <a:ext cx="9997440" cy="3057760"/>
              </a:xfrm>
              <a:prstGeom prst="rect">
                <a:avLst/>
              </a:prstGeom>
              <a:blipFill rotWithShape="0">
                <a:blip r:embed="rId2"/>
                <a:stretch>
                  <a:fillRect l="-1524" t="-2390" b="-5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47553" y="665012"/>
            <a:ext cx="677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 = last two digits of your seat number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734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38528" y="475488"/>
                <a:ext cx="9566085" cy="468775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Q#3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if s is any positive number, then the sequence defined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 ≥ 1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sz="3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√s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What happens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Q#4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Newton’s method to find solutions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following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problem.</a:t>
                </a:r>
                <a:b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(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−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)^2 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=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8528" y="475488"/>
                <a:ext cx="9566085" cy="4687757"/>
              </a:xfrm>
              <a:blipFill rotWithShape="0">
                <a:blip r:embed="rId2"/>
                <a:stretch>
                  <a:fillRect l="-1593" t="-3251" b="-4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5631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6608" y="475488"/>
            <a:ext cx="9692640" cy="535228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Q#5 Use appropriate Lagrange interpolating polynomials of degrees one, two, and three to approximate each of the following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(0.25) if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(−1) = 0.86s9s480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		f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(−0.5) = 0.9s802s09,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(0) = 1.0s86ss3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			f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(0.5) =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1.s9s3s67</a:t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Q#6 Use the Newton backward-difference formula to construct interpolating polynomials of degree three for the following data. Approximate the specified value using each of the polynomials.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f (−1/3) if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(−0.75) = −0.0s1s1s50, f (−0.5) = −0.024sss00s, f (−0.25) =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0.3s3s4s950,	f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= 1.s0s00000</a:t>
            </a:r>
          </a:p>
        </p:txBody>
      </p:sp>
    </p:spTree>
    <p:extLst>
      <p:ext uri="{BB962C8B-B14F-4D97-AF65-F5344CB8AC3E}">
        <p14:creationId xmlns="" xmlns:p14="http://schemas.microsoft.com/office/powerpoint/2010/main" val="23424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36070" y="633350"/>
            <a:ext cx="8915400" cy="6004955"/>
          </a:xfrm>
        </p:spPr>
        <p:txBody>
          <a:bodyPr>
            <a:noAutofit/>
          </a:bodyPr>
          <a:lstStyle/>
          <a:p>
            <a:r>
              <a:rPr sz="2400" b="1" smtClean="0">
                <a:solidFill>
                  <a:schemeClr val="tx1"/>
                </a:solidFill>
              </a:rPr>
              <a:t>Q#7). Solve  dy/dx=ln (x + 3)/( cos (y))</a:t>
            </a:r>
          </a:p>
          <a:p>
            <a:r>
              <a:rPr sz="2400" b="1" smtClean="0">
                <a:solidFill>
                  <a:schemeClr val="tx1"/>
                </a:solidFill>
              </a:rPr>
              <a:t>y(1) = 0.5s6</a:t>
            </a:r>
          </a:p>
          <a:p>
            <a:r>
              <a:rPr sz="2400" b="1" smtClean="0">
                <a:solidFill>
                  <a:schemeClr val="tx1"/>
                </a:solidFill>
              </a:rPr>
              <a:t> y(1.5)= ?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r>
              <a:rPr sz="2400" b="1" smtClean="0">
                <a:solidFill>
                  <a:schemeClr val="tx1"/>
                </a:solidFill>
              </a:rPr>
              <a:t>y</a:t>
            </a:r>
          </a:p>
          <a:p>
            <a:pPr marL="400050" indent="-400050">
              <a:buAutoNum type="romanLcParenR"/>
            </a:pPr>
            <a:r>
              <a:rPr sz="2400" b="1" smtClean="0">
                <a:solidFill>
                  <a:schemeClr val="tx1"/>
                </a:solidFill>
              </a:rPr>
              <a:t>Euler Method</a:t>
            </a:r>
          </a:p>
          <a:p>
            <a:pPr marL="400050" indent="-400050">
              <a:buAutoNum type="romanLcParenR"/>
            </a:pPr>
            <a:r>
              <a:rPr sz="2400" b="1" smtClean="0">
                <a:solidFill>
                  <a:schemeClr val="tx1"/>
                </a:solidFill>
              </a:rPr>
              <a:t>Taylor Method</a:t>
            </a:r>
          </a:p>
          <a:p>
            <a:pPr marL="400050" indent="-400050">
              <a:buAutoNum type="romanLcParenR"/>
            </a:pPr>
            <a:r>
              <a:rPr sz="2400" b="1" smtClean="0">
                <a:solidFill>
                  <a:schemeClr val="tx1"/>
                </a:solidFill>
              </a:rPr>
              <a:t>R.K </a:t>
            </a:r>
            <a:r>
              <a:rPr lang="en-US" sz="2400" b="1" dirty="0" smtClean="0">
                <a:solidFill>
                  <a:schemeClr val="tx1"/>
                </a:solidFill>
              </a:rPr>
              <a:t>–</a:t>
            </a:r>
            <a:r>
              <a:rPr sz="2400" b="1" smtClean="0">
                <a:solidFill>
                  <a:schemeClr val="tx1"/>
                </a:solidFill>
              </a:rPr>
              <a:t> 4 </a:t>
            </a:r>
          </a:p>
          <a:p>
            <a:pPr marL="400050" indent="-400050"/>
            <a:r>
              <a:rPr sz="2400" b="1" smtClean="0">
                <a:solidFill>
                  <a:schemeClr val="tx1"/>
                </a:solidFill>
              </a:rPr>
              <a:t>Q#8). </a:t>
            </a:r>
          </a:p>
          <a:p>
            <a:pPr marL="400050" indent="-400050">
              <a:buAutoNum type="romanLcParenR"/>
            </a:pPr>
            <a:r>
              <a:rPr sz="2400" b="1" smtClean="0">
                <a:solidFill>
                  <a:schemeClr val="tx1"/>
                </a:solidFill>
              </a:rPr>
              <a:t>R.K -6</a:t>
            </a:r>
          </a:p>
          <a:p>
            <a:pPr marL="400050" indent="-400050">
              <a:buAutoNum type="romanLcParenR"/>
            </a:pP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sz="2400" b="1" smtClean="0">
                <a:solidFill>
                  <a:schemeClr val="tx1"/>
                </a:solidFill>
              </a:rPr>
              <a:t>ny predicter and corrected method </a:t>
            </a:r>
          </a:p>
          <a:p>
            <a:pPr marL="400050" indent="-400050">
              <a:buAutoNum type="romanLcParenR"/>
            </a:pPr>
            <a:r>
              <a:rPr lang="en-US" sz="2400" b="1" dirty="0" smtClean="0">
                <a:solidFill>
                  <a:schemeClr val="tx1"/>
                </a:solidFill>
              </a:rPr>
              <a:t>F</a:t>
            </a:r>
            <a:r>
              <a:rPr sz="2400" b="1" smtClean="0">
                <a:solidFill>
                  <a:schemeClr val="tx1"/>
                </a:solidFill>
              </a:rPr>
              <a:t>ind solution by saprable method</a:t>
            </a:r>
          </a:p>
          <a:p>
            <a:pPr marL="400050" indent="-400050"/>
            <a:r>
              <a:rPr sz="2400" b="1" smtClean="0">
                <a:solidFill>
                  <a:schemeClr val="tx1"/>
                </a:solidFill>
              </a:rPr>
              <a:t>viii) </a:t>
            </a:r>
            <a:r>
              <a:rPr lang="en-US" sz="2400" b="1" dirty="0" smtClean="0">
                <a:solidFill>
                  <a:schemeClr val="tx1"/>
                </a:solidFill>
              </a:rPr>
              <a:t>F</a:t>
            </a:r>
            <a:r>
              <a:rPr sz="2400" b="1" smtClean="0">
                <a:solidFill>
                  <a:schemeClr val="tx1"/>
                </a:solidFill>
              </a:rPr>
              <a:t>ind Error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7296" y="618667"/>
                <a:ext cx="7278624" cy="4751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-Roman"/>
                  </a:rPr>
                  <a:t>Q#9 Approximate the following integrals using the 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Trapezoidal </a:t>
                </a:r>
                <a:r>
                  <a:rPr lang="en-US" sz="2400" dirty="0">
                    <a:latin typeface="Times-Roman"/>
                  </a:rPr>
                  <a:t>rule</a:t>
                </a:r>
                <a:r>
                  <a:rPr lang="en-US" sz="2400" dirty="0">
                    <a:latin typeface="Times-Roman"/>
                  </a:rPr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Simpson’s rule (1/3)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Simpson’s rule (3/8)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Composite 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Trapezoidal rule</a:t>
                </a:r>
                <a:r>
                  <a:rPr lang="en-US" sz="2400" dirty="0">
                    <a:latin typeface="Times-Roman"/>
                  </a:rPr>
                  <a:t>.   for n = 5</a:t>
                </a:r>
                <a:endParaRPr lang="en-US" sz="2400" dirty="0">
                  <a:latin typeface="Times-Roman"/>
                </a:endParaRP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Simpson’s rule (1/3) for n = 5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>
                    <a:latin typeface="Times-Roman"/>
                  </a:rPr>
                  <a:t>Simpson’s </a:t>
                </a:r>
                <a:r>
                  <a:rPr lang="en-US" sz="2400" dirty="0">
                    <a:latin typeface="Times-Roman"/>
                  </a:rPr>
                  <a:t>rule (3/8</a:t>
                </a:r>
                <a:r>
                  <a:rPr lang="en-US" sz="2400" dirty="0">
                    <a:latin typeface="Times-Roman"/>
                  </a:rPr>
                  <a:t>) </a:t>
                </a:r>
                <a:r>
                  <a:rPr lang="en-US" sz="2400" dirty="0">
                    <a:latin typeface="Times-Roman"/>
                  </a:rPr>
                  <a:t>for n = 5</a:t>
                </a:r>
              </a:p>
              <a:p>
                <a:pPr marL="342900" indent="-342900">
                  <a:buAutoNum type="alphaLcParenR"/>
                </a:pPr>
                <a:endParaRPr lang="en-US" sz="2400" dirty="0">
                  <a:latin typeface="Times-Roman"/>
                </a:endParaRP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𝑙𝑛𝑥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96" y="618667"/>
                <a:ext cx="7278624" cy="4751750"/>
              </a:xfrm>
              <a:prstGeom prst="rect">
                <a:avLst/>
              </a:prstGeom>
              <a:blipFill rotWithShape="0">
                <a:blip r:embed="rId2"/>
                <a:stretch>
                  <a:fillRect l="-1256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6127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399" t="61640" r="11401" b="10200"/>
          <a:stretch/>
        </p:blipFill>
        <p:spPr>
          <a:xfrm>
            <a:off x="2499637" y="1048512"/>
            <a:ext cx="8022059" cy="31943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5093" y="67918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Q#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75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215" y="410998"/>
            <a:ext cx="8715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31918" y="866898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Q#.11 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2760" y="1805050"/>
            <a:ext cx="8690627" cy="20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0557" y="2468088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Q#.12 (a) 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4837" y="4044353"/>
            <a:ext cx="8777968" cy="225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54827" y="4817423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Q#.12(b)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2089</TotalTime>
  <Words>103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Computational Assignment Submit hand written Submission date Saturday 28/04/2018 Marks = 100</vt:lpstr>
      <vt:lpstr>Slide 2</vt:lpstr>
      <vt:lpstr> </vt:lpstr>
      <vt:lpstr>Q#5 Use appropriate Lagrange interpolating polynomials of degrees one, two, and three to approximate each of the following: f (0.25) if  f (−1) = 0.86s9s480,  f (−0.5) = 0.9s802s09, f (0) = 1.0s86ss3,   f (0.5) = 1.s9s3s67 Q#6 Use the Newton backward-difference formula to construct interpolating polynomials of degree three for the following data. Approximate the specified value using each of the polynomials. a. f (−1/3) if  f (−0.75) = −0.0s1s1s50, f (−0.5) = −0.024sss00s, f (−0.25) = 0.3s3s4s950, f (0) = 1.s0s00000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  Faculty: Adnan Ullah Khan College of Computing &amp; Information Science Lecture :02 26/01/2017</dc:title>
  <dc:creator>Adnan Ullah Khan</dc:creator>
  <cp:lastModifiedBy>adnanullah</cp:lastModifiedBy>
  <cp:revision>212</cp:revision>
  <dcterms:created xsi:type="dcterms:W3CDTF">2017-01-23T14:48:20Z</dcterms:created>
  <dcterms:modified xsi:type="dcterms:W3CDTF">2018-04-14T05:13:10Z</dcterms:modified>
</cp:coreProperties>
</file>