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64" r:id="rId2"/>
    <p:sldId id="276" r:id="rId3"/>
    <p:sldId id="266" r:id="rId4"/>
    <p:sldId id="277" r:id="rId5"/>
    <p:sldId id="278" r:id="rId6"/>
    <p:sldId id="279" r:id="rId7"/>
    <p:sldId id="280" r:id="rId8"/>
    <p:sldId id="281" r:id="rId9"/>
    <p:sldId id="282" r:id="rId10"/>
    <p:sldId id="283" r:id="rId11"/>
    <p:sldId id="284" r:id="rId12"/>
    <p:sldId id="285" r:id="rId13"/>
    <p:sldId id="286" r:id="rId14"/>
    <p:sldId id="288" r:id="rId15"/>
    <p:sldId id="291" r:id="rId16"/>
    <p:sldId id="290" r:id="rId17"/>
    <p:sldId id="292" r:id="rId18"/>
    <p:sldId id="294" r:id="rId19"/>
    <p:sldId id="293" r:id="rId20"/>
    <p:sldId id="287"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80" autoAdjust="0"/>
  </p:normalViewPr>
  <p:slideViewPr>
    <p:cSldViewPr showGuides="1">
      <p:cViewPr>
        <p:scale>
          <a:sx n="66" d="100"/>
          <a:sy n="66" d="100"/>
        </p:scale>
        <p:origin x="1330" y="499"/>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5/5/2022</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5/5/2022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3</a:t>
            </a:fld>
            <a:endParaRPr lang="en-US"/>
          </a:p>
        </p:txBody>
      </p:sp>
    </p:spTree>
    <p:extLst>
      <p:ext uri="{BB962C8B-B14F-4D97-AF65-F5344CB8AC3E}">
        <p14:creationId xmlns:p14="http://schemas.microsoft.com/office/powerpoint/2010/main" val="2646662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5/5/2022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5/5/2022</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5/5/2022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5/5/2022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5/5/2022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5/5/2022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5/5/2022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5/5/2022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5/5/2022</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7785" y="-21464"/>
            <a:ext cx="9361040" cy="1841631"/>
          </a:xfrm>
        </p:spPr>
        <p:txBody>
          <a:bodyPr>
            <a:normAutofit/>
          </a:bodyPr>
          <a:lstStyle/>
          <a:p>
            <a:r>
              <a:rPr lang="en-US" sz="4400" dirty="0">
                <a:solidFill>
                  <a:schemeClr val="bg2">
                    <a:lumMod val="10000"/>
                  </a:schemeClr>
                </a:solidFill>
              </a:rPr>
              <a:t>Book Shop Automation Software  </a:t>
            </a:r>
            <a:r>
              <a:rPr lang="en-US" sz="2400" dirty="0">
                <a:solidFill>
                  <a:schemeClr val="bg2">
                    <a:lumMod val="10000"/>
                  </a:schemeClr>
                </a:solidFill>
              </a:rPr>
              <a:t>  </a:t>
            </a:r>
            <a:br>
              <a:rPr lang="en-US" sz="2400" dirty="0"/>
            </a:br>
            <a:r>
              <a:rPr lang="en-US" sz="2400" dirty="0"/>
              <a:t>                            </a:t>
            </a:r>
            <a:r>
              <a:rPr lang="en-US" sz="2400" dirty="0" err="1"/>
              <a:t>Software</a:t>
            </a:r>
            <a:r>
              <a:rPr lang="en-US" sz="2400" dirty="0"/>
              <a:t> Requirements </a:t>
            </a:r>
            <a:br>
              <a:rPr lang="en-US" sz="2400" dirty="0"/>
            </a:br>
            <a:r>
              <a:rPr lang="en-US" sz="2400" dirty="0"/>
              <a:t>                                    Specification</a:t>
            </a:r>
          </a:p>
        </p:txBody>
      </p:sp>
      <p:sp>
        <p:nvSpPr>
          <p:cNvPr id="3" name="Subtitle 2"/>
          <p:cNvSpPr>
            <a:spLocks noGrp="1"/>
          </p:cNvSpPr>
          <p:nvPr>
            <p:ph type="subTitle" idx="1"/>
          </p:nvPr>
        </p:nvSpPr>
        <p:spPr>
          <a:xfrm>
            <a:off x="3862164" y="3861048"/>
            <a:ext cx="7008574" cy="2996952"/>
          </a:xfrm>
        </p:spPr>
        <p:txBody>
          <a:bodyPr>
            <a:normAutofit/>
          </a:bodyPr>
          <a:lstStyle/>
          <a:p>
            <a:r>
              <a:rPr lang="en-US" sz="2000" dirty="0"/>
              <a:t>   Indian Institute of Information Technology Ranchi</a:t>
            </a:r>
          </a:p>
          <a:p>
            <a:endParaRPr lang="en-US" sz="2000" dirty="0"/>
          </a:p>
          <a:p>
            <a:r>
              <a:rPr lang="en-IN" sz="2200" dirty="0">
                <a:solidFill>
                  <a:srgbClr val="00B050"/>
                </a:solidFill>
              </a:rPr>
              <a:t>Guided By:</a:t>
            </a:r>
            <a:r>
              <a:rPr lang="en-IN" sz="2200" dirty="0"/>
              <a:t>-    </a:t>
            </a:r>
            <a:r>
              <a:rPr lang="en-IN" sz="2200" dirty="0" err="1"/>
              <a:t>Dr.</a:t>
            </a:r>
            <a:r>
              <a:rPr lang="en-IN" sz="2200" dirty="0"/>
              <a:t> </a:t>
            </a:r>
            <a:r>
              <a:rPr lang="en-IN" sz="2200" dirty="0" err="1"/>
              <a:t>Jayadeep</a:t>
            </a:r>
            <a:r>
              <a:rPr lang="en-IN" sz="2200" dirty="0"/>
              <a:t> Pati </a:t>
            </a:r>
          </a:p>
          <a:p>
            <a:endParaRPr lang="en-IN" sz="2200" dirty="0"/>
          </a:p>
          <a:p>
            <a:r>
              <a:rPr lang="en-IN" sz="2200" dirty="0">
                <a:solidFill>
                  <a:srgbClr val="00B050"/>
                </a:solidFill>
              </a:rPr>
              <a:t>Presented By:-</a:t>
            </a:r>
          </a:p>
          <a:p>
            <a:r>
              <a:rPr lang="en-IN" sz="2200" dirty="0"/>
              <a:t>Suraj Kumar (2019UGCS027R) </a:t>
            </a:r>
          </a:p>
          <a:p>
            <a:r>
              <a:rPr lang="en-IN" sz="2200" dirty="0"/>
              <a:t>Nitish Kumar (2019UGCS023R ) </a:t>
            </a:r>
          </a:p>
          <a:p>
            <a:r>
              <a:rPr lang="en-IN" sz="2200" dirty="0"/>
              <a:t>Mani Shankar Choudhary (2019UGCS006R ) Abhishek Kumar Kushwaha (2019UGCS035R</a:t>
            </a:r>
            <a:endParaRPr lang="en-US" sz="2200" dirty="0"/>
          </a:p>
        </p:txBody>
      </p:sp>
      <p:pic>
        <p:nvPicPr>
          <p:cNvPr id="5" name="Picture 4">
            <a:extLst>
              <a:ext uri="{FF2B5EF4-FFF2-40B4-BE49-F238E27FC236}">
                <a16:creationId xmlns:a16="http://schemas.microsoft.com/office/drawing/2014/main" id="{BDEEDEA0-7F7B-4C05-8478-66C0B9E7A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2" y="1820167"/>
            <a:ext cx="2333625" cy="196215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6DB7-25F8-47FB-9922-4D393A18AAE5}"/>
              </a:ext>
            </a:extLst>
          </p:cNvPr>
          <p:cNvSpPr>
            <a:spLocks noGrp="1"/>
          </p:cNvSpPr>
          <p:nvPr>
            <p:ph type="ctrTitle"/>
          </p:nvPr>
        </p:nvSpPr>
        <p:spPr>
          <a:xfrm>
            <a:off x="4510236" y="-160792"/>
            <a:ext cx="7962809" cy="1244601"/>
          </a:xfrm>
        </p:spPr>
        <p:txBody>
          <a:bodyPr>
            <a:normAutofit/>
          </a:bodyPr>
          <a:lstStyle/>
          <a:p>
            <a:r>
              <a:rPr lang="en-IN" sz="3200" b="1" dirty="0"/>
              <a:t>3.2 Functions Requirements</a:t>
            </a:r>
          </a:p>
        </p:txBody>
      </p:sp>
      <p:sp>
        <p:nvSpPr>
          <p:cNvPr id="3" name="Subtitle 2">
            <a:extLst>
              <a:ext uri="{FF2B5EF4-FFF2-40B4-BE49-F238E27FC236}">
                <a16:creationId xmlns:a16="http://schemas.microsoft.com/office/drawing/2014/main" id="{B6113850-50F7-4F59-9962-2FB8ED25AAA7}"/>
              </a:ext>
            </a:extLst>
          </p:cNvPr>
          <p:cNvSpPr>
            <a:spLocks noGrp="1"/>
          </p:cNvSpPr>
          <p:nvPr>
            <p:ph type="subTitle" idx="1"/>
          </p:nvPr>
        </p:nvSpPr>
        <p:spPr>
          <a:xfrm>
            <a:off x="3646140" y="1196752"/>
            <a:ext cx="8424936" cy="5400600"/>
          </a:xfrm>
        </p:spPr>
        <p:txBody>
          <a:bodyPr>
            <a:normAutofit/>
          </a:bodyPr>
          <a:lstStyle/>
          <a:p>
            <a:r>
              <a:rPr lang="en-US" sz="2400" b="1" dirty="0"/>
              <a:t>3.2.1 Check for availability of book:-</a:t>
            </a:r>
          </a:p>
          <a:p>
            <a:r>
              <a:rPr lang="en-US" sz="1600" dirty="0"/>
              <a:t>When customer selects this option he is required to enter book title or the author name of book. After making the search the system should output the details of all the books based on the details given. </a:t>
            </a:r>
          </a:p>
          <a:p>
            <a:r>
              <a:rPr lang="en-US" sz="2000" b="1" dirty="0"/>
              <a:t>3.2.2 View request:-</a:t>
            </a:r>
          </a:p>
          <a:p>
            <a:r>
              <a:rPr lang="en-US" sz="1400" dirty="0"/>
              <a:t>Once the manager selects this option, the system displays the current demand for different books.</a:t>
            </a:r>
            <a:endParaRPr lang="en-US" sz="2000" b="1" dirty="0"/>
          </a:p>
          <a:p>
            <a:r>
              <a:rPr lang="en-IN" sz="2400" b="1" dirty="0"/>
              <a:t>3.2.3 Purchase Book:-</a:t>
            </a:r>
          </a:p>
          <a:p>
            <a:r>
              <a:rPr lang="en-US" sz="1600" dirty="0"/>
              <a:t>Once the customer selects this option the system will ask to enter the ISBN no. of books sold.</a:t>
            </a:r>
            <a:endParaRPr lang="en-IN" sz="2400" b="1" dirty="0"/>
          </a:p>
          <a:p>
            <a:r>
              <a:rPr lang="en-IN" sz="2400" b="1" dirty="0"/>
              <a:t>3.2.4 Update stock</a:t>
            </a:r>
            <a:r>
              <a:rPr lang="en-IN" b="1" dirty="0"/>
              <a:t>:-</a:t>
            </a:r>
          </a:p>
          <a:p>
            <a:r>
              <a:rPr lang="en-US" sz="1800" dirty="0"/>
              <a:t>Once the employee selects this option , he would be asked to enter the list of new book name.</a:t>
            </a:r>
            <a:endParaRPr lang="en-IN" sz="1800" b="1" dirty="0"/>
          </a:p>
          <a:p>
            <a:r>
              <a:rPr lang="en-IN" sz="2400" b="1" dirty="0"/>
              <a:t>3.2.5 Generate Sales Statistics:-</a:t>
            </a:r>
          </a:p>
          <a:p>
            <a:r>
              <a:rPr lang="en-US" sz="1600" dirty="0"/>
              <a:t>Once the manager selects this option, he will be informed about exact business done over any period of time. It also calculates inventory level required for various books. </a:t>
            </a:r>
            <a:endParaRPr lang="en-IN" sz="2400" b="1" dirty="0"/>
          </a:p>
          <a:p>
            <a:endParaRPr lang="en-IN" sz="2400" b="1" dirty="0"/>
          </a:p>
          <a:p>
            <a:endParaRPr lang="en-IN" sz="2400" b="1" dirty="0"/>
          </a:p>
          <a:p>
            <a:endParaRPr lang="en-US" dirty="0"/>
          </a:p>
          <a:p>
            <a:endParaRPr lang="en-IN" dirty="0"/>
          </a:p>
        </p:txBody>
      </p:sp>
    </p:spTree>
    <p:extLst>
      <p:ext uri="{BB962C8B-B14F-4D97-AF65-F5344CB8AC3E}">
        <p14:creationId xmlns:p14="http://schemas.microsoft.com/office/powerpoint/2010/main" val="220567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ABA-C26D-4AF2-B392-48850CEBDCFF}"/>
              </a:ext>
            </a:extLst>
          </p:cNvPr>
          <p:cNvSpPr>
            <a:spLocks noGrp="1"/>
          </p:cNvSpPr>
          <p:nvPr>
            <p:ph type="ctrTitle"/>
          </p:nvPr>
        </p:nvSpPr>
        <p:spPr>
          <a:xfrm>
            <a:off x="4438228" y="260648"/>
            <a:ext cx="7008574" cy="943000"/>
          </a:xfrm>
        </p:spPr>
        <p:txBody>
          <a:bodyPr>
            <a:normAutofit/>
          </a:bodyPr>
          <a:lstStyle/>
          <a:p>
            <a:r>
              <a:rPr lang="en-IN" sz="3200" b="1" dirty="0"/>
              <a:t>3.3 Non-Functional Requirements</a:t>
            </a:r>
          </a:p>
        </p:txBody>
      </p:sp>
      <p:sp>
        <p:nvSpPr>
          <p:cNvPr id="3" name="Subtitle 2">
            <a:extLst>
              <a:ext uri="{FF2B5EF4-FFF2-40B4-BE49-F238E27FC236}">
                <a16:creationId xmlns:a16="http://schemas.microsoft.com/office/drawing/2014/main" id="{442E1280-5343-4E5C-91E9-2669876672F7}"/>
              </a:ext>
            </a:extLst>
          </p:cNvPr>
          <p:cNvSpPr>
            <a:spLocks noGrp="1"/>
          </p:cNvSpPr>
          <p:nvPr>
            <p:ph type="subTitle" idx="1"/>
          </p:nvPr>
        </p:nvSpPr>
        <p:spPr>
          <a:xfrm>
            <a:off x="3862164" y="1844824"/>
            <a:ext cx="8496944" cy="4752528"/>
          </a:xfrm>
        </p:spPr>
        <p:txBody>
          <a:bodyPr>
            <a:normAutofit/>
          </a:bodyPr>
          <a:lstStyle/>
          <a:p>
            <a:r>
              <a:rPr lang="en-IN" dirty="0"/>
              <a:t>3.3.1 Performance Requirements</a:t>
            </a:r>
          </a:p>
          <a:p>
            <a:r>
              <a:rPr lang="en-IN" dirty="0"/>
              <a:t>3.3.2 Safety Requirements</a:t>
            </a:r>
          </a:p>
          <a:p>
            <a:r>
              <a:rPr lang="en-IN" dirty="0"/>
              <a:t>3.3.3 Security Requirements</a:t>
            </a:r>
          </a:p>
          <a:p>
            <a:r>
              <a:rPr lang="en-IN" dirty="0"/>
              <a:t>3.3.4 Software quality</a:t>
            </a:r>
          </a:p>
          <a:p>
            <a:r>
              <a:rPr lang="en-IN" dirty="0"/>
              <a:t>3.3.5 Business Rules</a:t>
            </a:r>
          </a:p>
          <a:p>
            <a:endParaRPr lang="en-IN" dirty="0"/>
          </a:p>
        </p:txBody>
      </p:sp>
    </p:spTree>
    <p:extLst>
      <p:ext uri="{BB962C8B-B14F-4D97-AF65-F5344CB8AC3E}">
        <p14:creationId xmlns:p14="http://schemas.microsoft.com/office/powerpoint/2010/main" val="24093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8158-695B-411D-8EB0-CB827B3E62B9}"/>
              </a:ext>
            </a:extLst>
          </p:cNvPr>
          <p:cNvSpPr>
            <a:spLocks noGrp="1"/>
          </p:cNvSpPr>
          <p:nvPr>
            <p:ph type="ctrTitle"/>
          </p:nvPr>
        </p:nvSpPr>
        <p:spPr>
          <a:xfrm>
            <a:off x="3502124" y="1"/>
            <a:ext cx="7008574" cy="1124743"/>
          </a:xfrm>
        </p:spPr>
        <p:txBody>
          <a:bodyPr>
            <a:normAutofit fontScale="90000"/>
          </a:bodyPr>
          <a:lstStyle/>
          <a:p>
            <a:r>
              <a:rPr lang="en-IN" b="1" dirty="0"/>
              <a:t>3.4 Design Constraints</a:t>
            </a:r>
          </a:p>
        </p:txBody>
      </p:sp>
      <p:sp>
        <p:nvSpPr>
          <p:cNvPr id="3" name="Subtitle 2">
            <a:extLst>
              <a:ext uri="{FF2B5EF4-FFF2-40B4-BE49-F238E27FC236}">
                <a16:creationId xmlns:a16="http://schemas.microsoft.com/office/drawing/2014/main" id="{A6A57F75-2595-4A55-8E44-2F7311CA944C}"/>
              </a:ext>
            </a:extLst>
          </p:cNvPr>
          <p:cNvSpPr>
            <a:spLocks noGrp="1"/>
          </p:cNvSpPr>
          <p:nvPr>
            <p:ph type="subTitle" idx="1"/>
          </p:nvPr>
        </p:nvSpPr>
        <p:spPr>
          <a:xfrm>
            <a:off x="3646140" y="1340768"/>
            <a:ext cx="8542685" cy="5616624"/>
          </a:xfrm>
        </p:spPr>
        <p:txBody>
          <a:bodyPr>
            <a:normAutofit lnSpcReduction="10000"/>
          </a:bodyPr>
          <a:lstStyle/>
          <a:p>
            <a:r>
              <a:rPr lang="en-IN" b="1" dirty="0"/>
              <a:t>3.4.1 Menu driven:-</a:t>
            </a:r>
          </a:p>
          <a:p>
            <a:r>
              <a:rPr lang="en-IN" b="1" dirty="0"/>
              <a:t> </a:t>
            </a:r>
            <a:r>
              <a:rPr lang="en-US" sz="2400" dirty="0"/>
              <a:t>The system is based on menu driven interfaces. Menu selection will be done by using the mouse and the key board keys.</a:t>
            </a:r>
            <a:endParaRPr lang="en-IN" sz="2400" dirty="0"/>
          </a:p>
          <a:p>
            <a:endParaRPr lang="en-IN" dirty="0"/>
          </a:p>
          <a:p>
            <a:r>
              <a:rPr lang="en-US" sz="3000" b="1" dirty="0"/>
              <a:t>3.4.2 Confirmation message:-</a:t>
            </a:r>
          </a:p>
          <a:p>
            <a:endParaRPr lang="en-US" sz="3000" b="1" dirty="0"/>
          </a:p>
          <a:p>
            <a:r>
              <a:rPr lang="en-US" sz="2400" dirty="0"/>
              <a:t>Confirmation messages on taken actions, input acceptance and error conditions will be displayed after each input</a:t>
            </a:r>
            <a:r>
              <a:rPr lang="en-US" sz="3000" dirty="0"/>
              <a:t>.</a:t>
            </a:r>
          </a:p>
          <a:p>
            <a:endParaRPr lang="en-US" sz="3000" dirty="0"/>
          </a:p>
          <a:p>
            <a:r>
              <a:rPr lang="en-US" sz="3000" b="1" dirty="0"/>
              <a:t> 3.4.3 Error Detection:-</a:t>
            </a:r>
          </a:p>
          <a:p>
            <a:endParaRPr lang="en-US" sz="3000" b="1" dirty="0"/>
          </a:p>
          <a:p>
            <a:r>
              <a:rPr lang="en-US" sz="2400" dirty="0"/>
              <a:t>Error messages will be displayed at the time of detection of input errors and the system errors. </a:t>
            </a:r>
          </a:p>
        </p:txBody>
      </p:sp>
    </p:spTree>
    <p:extLst>
      <p:ext uri="{BB962C8B-B14F-4D97-AF65-F5344CB8AC3E}">
        <p14:creationId xmlns:p14="http://schemas.microsoft.com/office/powerpoint/2010/main" val="3619829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B74A-DEAE-43E4-8435-6E8976AC32C9}"/>
              </a:ext>
            </a:extLst>
          </p:cNvPr>
          <p:cNvSpPr>
            <a:spLocks noGrp="1"/>
          </p:cNvSpPr>
          <p:nvPr>
            <p:ph type="ctrTitle"/>
          </p:nvPr>
        </p:nvSpPr>
        <p:spPr>
          <a:xfrm>
            <a:off x="3142084" y="404664"/>
            <a:ext cx="8928992" cy="1244601"/>
          </a:xfrm>
        </p:spPr>
        <p:txBody>
          <a:bodyPr>
            <a:normAutofit/>
          </a:bodyPr>
          <a:lstStyle/>
          <a:p>
            <a:r>
              <a:rPr lang="en-IN" sz="3600" b="1" dirty="0"/>
              <a:t>3.5 Software system quantity Attributes</a:t>
            </a:r>
          </a:p>
        </p:txBody>
      </p:sp>
      <p:sp>
        <p:nvSpPr>
          <p:cNvPr id="3" name="Subtitle 2">
            <a:extLst>
              <a:ext uri="{FF2B5EF4-FFF2-40B4-BE49-F238E27FC236}">
                <a16:creationId xmlns:a16="http://schemas.microsoft.com/office/drawing/2014/main" id="{D5A51763-354B-4D45-A23B-61710D0254CB}"/>
              </a:ext>
            </a:extLst>
          </p:cNvPr>
          <p:cNvSpPr>
            <a:spLocks noGrp="1"/>
          </p:cNvSpPr>
          <p:nvPr>
            <p:ph type="subTitle" idx="1"/>
          </p:nvPr>
        </p:nvSpPr>
        <p:spPr>
          <a:xfrm>
            <a:off x="3358108" y="1916832"/>
            <a:ext cx="8280920" cy="3528392"/>
          </a:xfrm>
        </p:spPr>
        <p:txBody>
          <a:bodyPr>
            <a:normAutofit/>
          </a:bodyPr>
          <a:lstStyle/>
          <a:p>
            <a:r>
              <a:rPr lang="en-US" sz="2800" dirty="0"/>
              <a:t> </a:t>
            </a:r>
            <a:r>
              <a:rPr lang="en-US" dirty="0"/>
              <a:t>The software must include user authentication for all types of operation besides operation by the customer. Different classes of employees have different accessibility privileges and this must be strictly upheld for the data to remain safe.</a:t>
            </a:r>
            <a:endParaRPr lang="en-IN" dirty="0"/>
          </a:p>
          <a:p>
            <a:endParaRPr lang="en-IN" dirty="0"/>
          </a:p>
        </p:txBody>
      </p:sp>
    </p:spTree>
    <p:extLst>
      <p:ext uri="{BB962C8B-B14F-4D97-AF65-F5344CB8AC3E}">
        <p14:creationId xmlns:p14="http://schemas.microsoft.com/office/powerpoint/2010/main" val="320596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BC8EB6-44F5-CDBA-CD02-672FD47460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782" y="1052736"/>
            <a:ext cx="8343875" cy="508350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8633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B6509-4A3E-AC5C-5136-C03705AEE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012" y="0"/>
            <a:ext cx="6480720"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410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541BA-2100-44DB-8DBC-123C94752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681" y="0"/>
            <a:ext cx="9509462"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7196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422FC-348C-D71F-3B4A-8492347C7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772" y="235498"/>
            <a:ext cx="5299364" cy="6858000"/>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DA038679-2666-2456-5E3E-097F911C8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690" y="238708"/>
            <a:ext cx="5299364"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1436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188AD9-78AF-299D-3C32-37E847D2A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31687"/>
            <a:ext cx="6382444" cy="6858000"/>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08B8BB5E-2810-0D0C-25E4-6911F442C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968" y="3622"/>
            <a:ext cx="5299364"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94019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A1B919-5503-F569-FD8B-2CDA67F11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53" y="192826"/>
            <a:ext cx="5299364" cy="6858000"/>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C838F190-90C0-02F0-C3AF-2B3D9B36F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476" y="188640"/>
            <a:ext cx="5299364" cy="685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623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366220" y="13060"/>
            <a:ext cx="2744855" cy="760512"/>
          </a:xfrm>
        </p:spPr>
        <p:txBody>
          <a:bodyPr/>
          <a:lstStyle/>
          <a:p>
            <a:r>
              <a:rPr lang="en-US" dirty="0"/>
              <a:t> </a:t>
            </a:r>
            <a:r>
              <a:rPr lang="en-US" dirty="0">
                <a:solidFill>
                  <a:srgbClr val="00B0F0"/>
                </a:solidFill>
              </a:rPr>
              <a:t>Content</a:t>
            </a:r>
            <a:r>
              <a:rPr lang="en-US" dirty="0"/>
              <a:t> </a:t>
            </a:r>
          </a:p>
        </p:txBody>
      </p:sp>
      <p:sp>
        <p:nvSpPr>
          <p:cNvPr id="14" name="Content Placeholder 13"/>
          <p:cNvSpPr>
            <a:spLocks noGrp="1"/>
          </p:cNvSpPr>
          <p:nvPr>
            <p:ph idx="1"/>
          </p:nvPr>
        </p:nvSpPr>
        <p:spPr>
          <a:xfrm>
            <a:off x="261764" y="788614"/>
            <a:ext cx="11737304" cy="6168777"/>
          </a:xfrm>
        </p:spPr>
        <p:txBody>
          <a:bodyPr>
            <a:normAutofit fontScale="47500" lnSpcReduction="20000"/>
          </a:bodyPr>
          <a:lstStyle/>
          <a:p>
            <a:pPr marL="0" indent="0">
              <a:buNone/>
            </a:pPr>
            <a:r>
              <a:rPr lang="en-IN" b="1" dirty="0"/>
              <a:t>1 Introduction</a:t>
            </a:r>
          </a:p>
          <a:p>
            <a:pPr marL="0" indent="0">
              <a:buNone/>
            </a:pPr>
            <a:r>
              <a:rPr lang="en-US" dirty="0"/>
              <a:t> </a:t>
            </a:r>
            <a:r>
              <a:rPr lang="en-IN" dirty="0"/>
              <a:t>1.1 Purpose</a:t>
            </a:r>
          </a:p>
          <a:p>
            <a:pPr marL="0" indent="0">
              <a:buNone/>
            </a:pPr>
            <a:r>
              <a:rPr lang="en-US" dirty="0"/>
              <a:t> </a:t>
            </a:r>
            <a:r>
              <a:rPr lang="en-IN" dirty="0"/>
              <a:t>1.2 Scope</a:t>
            </a:r>
          </a:p>
          <a:p>
            <a:pPr marL="0" indent="0">
              <a:buNone/>
            </a:pPr>
            <a:r>
              <a:rPr lang="en-US" dirty="0"/>
              <a:t> 1.3 </a:t>
            </a:r>
            <a:r>
              <a:rPr lang="en-US" dirty="0" err="1"/>
              <a:t>Definitions,Acronyms,and</a:t>
            </a:r>
            <a:r>
              <a:rPr lang="en-US" dirty="0"/>
              <a:t> Abbreviations</a:t>
            </a:r>
            <a:endParaRPr lang="en-IN" dirty="0"/>
          </a:p>
          <a:p>
            <a:pPr marL="0" indent="0">
              <a:buNone/>
            </a:pPr>
            <a:r>
              <a:rPr lang="en-IN" dirty="0"/>
              <a:t>1.4 References</a:t>
            </a:r>
            <a:endParaRPr lang="en-US" dirty="0"/>
          </a:p>
          <a:p>
            <a:pPr marL="0" indent="0">
              <a:buNone/>
            </a:pPr>
            <a:r>
              <a:rPr lang="en-IN" b="1" dirty="0"/>
              <a:t>2 overall Description</a:t>
            </a:r>
          </a:p>
          <a:p>
            <a:pPr marL="0" indent="0">
              <a:buNone/>
            </a:pPr>
            <a:r>
              <a:rPr lang="en-US" dirty="0"/>
              <a:t> </a:t>
            </a:r>
            <a:r>
              <a:rPr lang="en-IN" dirty="0"/>
              <a:t>2.1 Product Perspective</a:t>
            </a:r>
          </a:p>
          <a:p>
            <a:pPr marL="0" indent="0">
              <a:buNone/>
            </a:pPr>
            <a:r>
              <a:rPr lang="en-US" dirty="0"/>
              <a:t> </a:t>
            </a:r>
            <a:r>
              <a:rPr lang="en-IN" dirty="0"/>
              <a:t>2.2 product function</a:t>
            </a:r>
          </a:p>
          <a:p>
            <a:pPr marL="0" indent="0">
              <a:buNone/>
            </a:pPr>
            <a:r>
              <a:rPr lang="en-US" dirty="0"/>
              <a:t> </a:t>
            </a:r>
            <a:r>
              <a:rPr lang="en-IN" dirty="0"/>
              <a:t>2.3 User characteristics</a:t>
            </a:r>
          </a:p>
          <a:p>
            <a:pPr marL="0" indent="0">
              <a:buNone/>
            </a:pPr>
            <a:r>
              <a:rPr lang="en-US" dirty="0"/>
              <a:t> </a:t>
            </a:r>
            <a:r>
              <a:rPr lang="en-IN" dirty="0"/>
              <a:t>2.4 Constraints</a:t>
            </a:r>
          </a:p>
          <a:p>
            <a:pPr marL="0" indent="0">
              <a:buNone/>
            </a:pPr>
            <a:r>
              <a:rPr lang="en-IN" dirty="0"/>
              <a:t>2.5 Assumption and Dependencies</a:t>
            </a:r>
            <a:endParaRPr lang="en-US" dirty="0"/>
          </a:p>
          <a:p>
            <a:pPr marL="0" indent="0">
              <a:buNone/>
            </a:pPr>
            <a:r>
              <a:rPr lang="en-IN" b="1" dirty="0"/>
              <a:t>3 Specific Requirements</a:t>
            </a:r>
          </a:p>
          <a:p>
            <a:pPr marL="0" indent="0">
              <a:buNone/>
            </a:pPr>
            <a:r>
              <a:rPr lang="en-IN" dirty="0"/>
              <a:t> 3.1 External Interfaces</a:t>
            </a:r>
          </a:p>
          <a:p>
            <a:pPr marL="0" indent="0">
              <a:buNone/>
            </a:pPr>
            <a:r>
              <a:rPr lang="en-IN" dirty="0"/>
              <a:t> 3.2 Functions Requirements </a:t>
            </a:r>
          </a:p>
          <a:p>
            <a:pPr marL="0" indent="0">
              <a:buNone/>
            </a:pPr>
            <a:r>
              <a:rPr lang="en-IN" dirty="0"/>
              <a:t> 3.3 Non-Functional Requirements</a:t>
            </a:r>
          </a:p>
          <a:p>
            <a:pPr marL="0" indent="0">
              <a:buNone/>
            </a:pPr>
            <a:r>
              <a:rPr lang="en-IN" dirty="0"/>
              <a:t> 3.4 Design Constraints </a:t>
            </a:r>
          </a:p>
          <a:p>
            <a:pPr marL="0" indent="0">
              <a:buNone/>
            </a:pPr>
            <a:r>
              <a:rPr lang="en-IN" dirty="0"/>
              <a:t>3.5 Software system quantity Attributes</a:t>
            </a:r>
          </a:p>
        </p:txBody>
      </p:sp>
    </p:spTree>
    <p:extLst>
      <p:ext uri="{BB962C8B-B14F-4D97-AF65-F5344CB8AC3E}">
        <p14:creationId xmlns:p14="http://schemas.microsoft.com/office/powerpoint/2010/main" val="71118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7BDE-FFF5-4340-A405-5719645EE588}"/>
              </a:ext>
            </a:extLst>
          </p:cNvPr>
          <p:cNvSpPr>
            <a:spLocks noGrp="1"/>
          </p:cNvSpPr>
          <p:nvPr>
            <p:ph type="title"/>
          </p:nvPr>
        </p:nvSpPr>
        <p:spPr>
          <a:xfrm>
            <a:off x="5086300" y="2132856"/>
            <a:ext cx="2592289" cy="1440160"/>
          </a:xfrm>
        </p:spPr>
        <p:txBody>
          <a:bodyPr/>
          <a:lstStyle/>
          <a:p>
            <a:r>
              <a:rPr lang="en-IN" b="1" dirty="0"/>
              <a:t>Thanks</a:t>
            </a:r>
          </a:p>
        </p:txBody>
      </p:sp>
    </p:spTree>
    <p:extLst>
      <p:ext uri="{BB962C8B-B14F-4D97-AF65-F5344CB8AC3E}">
        <p14:creationId xmlns:p14="http://schemas.microsoft.com/office/powerpoint/2010/main" val="88821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689"/>
            <a:ext cx="9838828" cy="6120679"/>
          </a:xfrm>
        </p:spPr>
        <p:txBody>
          <a:bodyPr>
            <a:normAutofit/>
          </a:bodyPr>
          <a:lstStyle/>
          <a:p>
            <a:r>
              <a:rPr lang="en-US" sz="2400" b="1" dirty="0"/>
              <a:t>1.1 Purpose:-</a:t>
            </a:r>
            <a:br>
              <a:rPr lang="en-US" sz="2400" dirty="0"/>
            </a:br>
            <a:br>
              <a:rPr lang="en-US" sz="2400" dirty="0"/>
            </a:br>
            <a:r>
              <a:rPr lang="en-US" sz="2400" dirty="0"/>
              <a:t> The purpose of this document is to give a detailed description of the requirements for the “Book Shop Automation Software” (BAS) software. It will illustrate the purpose and complete declaration for the development of system.</a:t>
            </a:r>
            <a:br>
              <a:rPr lang="en-US" sz="2400" dirty="0"/>
            </a:br>
            <a:br>
              <a:rPr lang="en-US" sz="2400" dirty="0"/>
            </a:br>
            <a:br>
              <a:rPr lang="en-US" sz="2400" dirty="0"/>
            </a:br>
            <a:r>
              <a:rPr lang="en-US" sz="2400" b="1" dirty="0"/>
              <a:t>1.2 Scope :-</a:t>
            </a:r>
            <a:br>
              <a:rPr lang="en-US" sz="2400" dirty="0"/>
            </a:br>
            <a:br>
              <a:rPr lang="en-US" sz="2400" dirty="0"/>
            </a:br>
            <a:r>
              <a:rPr lang="en-US" sz="2400" dirty="0"/>
              <a:t>In today’s world, there arises a need to get things done quickly and efficiently. Customers find it difficult at times to find a book from book shops close to them . At the same time, the book shop owner wouldn’t want to take a risk of losses due to stagnant stock.</a:t>
            </a:r>
            <a:br>
              <a:rPr lang="en-US" sz="2400" dirty="0"/>
            </a:br>
            <a:endParaRPr lang="en-US" sz="2400" dirty="0"/>
          </a:p>
        </p:txBody>
      </p:sp>
      <p:sp>
        <p:nvSpPr>
          <p:cNvPr id="3" name="Text Placeholder 2"/>
          <p:cNvSpPr>
            <a:spLocks noGrp="1"/>
          </p:cNvSpPr>
          <p:nvPr>
            <p:ph type="body" idx="1"/>
          </p:nvPr>
        </p:nvSpPr>
        <p:spPr>
          <a:xfrm>
            <a:off x="15175" y="17017"/>
            <a:ext cx="7008574" cy="603672"/>
          </a:xfrm>
        </p:spPr>
        <p:txBody>
          <a:bodyPr/>
          <a:lstStyle/>
          <a:p>
            <a:r>
              <a:rPr lang="en-US" dirty="0"/>
              <a:t>1. Introduction</a:t>
            </a:r>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0BEB1-844C-4EAA-B074-B8340FDA173A}"/>
              </a:ext>
            </a:extLst>
          </p:cNvPr>
          <p:cNvSpPr>
            <a:spLocks noGrp="1"/>
          </p:cNvSpPr>
          <p:nvPr>
            <p:ph type="ctrTitle"/>
          </p:nvPr>
        </p:nvSpPr>
        <p:spPr>
          <a:xfrm>
            <a:off x="3214092" y="980728"/>
            <a:ext cx="8856984" cy="5184576"/>
          </a:xfrm>
        </p:spPr>
        <p:txBody>
          <a:bodyPr>
            <a:noAutofit/>
          </a:bodyPr>
          <a:lstStyle/>
          <a:p>
            <a:r>
              <a:rPr lang="en-US" sz="2000" b="1" dirty="0"/>
              <a:t>1.3 Definitions , Acronyms , and Abbreviations</a:t>
            </a:r>
            <a:br>
              <a:rPr lang="en-US" sz="2000" dirty="0"/>
            </a:br>
            <a:br>
              <a:rPr lang="en-US" sz="2000" dirty="0"/>
            </a:br>
            <a:r>
              <a:rPr lang="en-US" sz="2000" dirty="0"/>
              <a:t>  • BAS Book Shop Automation Software </a:t>
            </a:r>
            <a:br>
              <a:rPr lang="en-US" sz="2000" dirty="0"/>
            </a:br>
            <a:r>
              <a:rPr lang="en-US" sz="2000" dirty="0"/>
              <a:t>  • SRS Software Requirements Specifications </a:t>
            </a:r>
            <a:br>
              <a:rPr lang="en-US" sz="2000" dirty="0"/>
            </a:br>
            <a:r>
              <a:rPr lang="en-US" sz="2000" dirty="0"/>
              <a:t>  • ISBN  is a unique 13 digit code for each book. Contains information related to Title, Publisher and Group etc. </a:t>
            </a:r>
            <a:br>
              <a:rPr lang="en-US" sz="2000" dirty="0"/>
            </a:br>
            <a:br>
              <a:rPr lang="en-US" sz="2000" dirty="0"/>
            </a:br>
            <a:br>
              <a:rPr lang="en-US" sz="2000" dirty="0"/>
            </a:br>
            <a:br>
              <a:rPr lang="en-US" sz="2000" dirty="0"/>
            </a:br>
            <a:br>
              <a:rPr lang="en-US" sz="2000" dirty="0"/>
            </a:br>
            <a:br>
              <a:rPr lang="en-US" sz="2000" dirty="0"/>
            </a:br>
            <a:r>
              <a:rPr lang="en-US" sz="2000" b="1" dirty="0"/>
              <a:t>1.4 References</a:t>
            </a:r>
            <a:br>
              <a:rPr lang="en-US" sz="2000" dirty="0"/>
            </a:br>
            <a:br>
              <a:rPr lang="en-US" sz="2000" dirty="0"/>
            </a:br>
            <a:r>
              <a:rPr lang="en-US" sz="2000" dirty="0"/>
              <a:t>• IEEE standard template for IEEE standard </a:t>
            </a:r>
            <a:br>
              <a:rPr lang="en-US" sz="2000" dirty="0"/>
            </a:br>
            <a:r>
              <a:rPr lang="en-US" sz="2000" dirty="0"/>
              <a:t> • Fundamentals of Software Engineering by </a:t>
            </a:r>
            <a:r>
              <a:rPr lang="en-US" sz="2000" b="1" dirty="0"/>
              <a:t>R . Mall</a:t>
            </a:r>
            <a:br>
              <a:rPr lang="en-US" sz="2000" dirty="0"/>
            </a:br>
            <a:br>
              <a:rPr lang="en-US" sz="2000" dirty="0"/>
            </a:br>
            <a:br>
              <a:rPr lang="en-US" sz="2000" dirty="0"/>
            </a:br>
            <a:br>
              <a:rPr lang="en-US" sz="2000" dirty="0"/>
            </a:br>
            <a:br>
              <a:rPr lang="en-US" sz="2000" dirty="0"/>
            </a:br>
            <a:r>
              <a:rPr lang="en-US" sz="2000" dirty="0"/>
              <a:t> </a:t>
            </a:r>
            <a:endParaRPr lang="en-IN" sz="2000" dirty="0"/>
          </a:p>
        </p:txBody>
      </p:sp>
    </p:spTree>
    <p:extLst>
      <p:ext uri="{BB962C8B-B14F-4D97-AF65-F5344CB8AC3E}">
        <p14:creationId xmlns:p14="http://schemas.microsoft.com/office/powerpoint/2010/main" val="361196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45B4-536B-478B-BE1B-F0BA320C0A37}"/>
              </a:ext>
            </a:extLst>
          </p:cNvPr>
          <p:cNvSpPr>
            <a:spLocks noGrp="1"/>
          </p:cNvSpPr>
          <p:nvPr>
            <p:ph type="title"/>
          </p:nvPr>
        </p:nvSpPr>
        <p:spPr>
          <a:xfrm>
            <a:off x="189756" y="1196752"/>
            <a:ext cx="8856984" cy="4896544"/>
          </a:xfrm>
        </p:spPr>
        <p:txBody>
          <a:bodyPr>
            <a:normAutofit fontScale="90000"/>
          </a:bodyPr>
          <a:lstStyle/>
          <a:p>
            <a:r>
              <a:rPr lang="en-US" sz="2400" b="1" dirty="0"/>
              <a:t>2.1 Product Perspective :-</a:t>
            </a:r>
            <a:br>
              <a:rPr lang="en-US" sz="2400" dirty="0"/>
            </a:br>
            <a:br>
              <a:rPr lang="en-US" sz="2400" dirty="0"/>
            </a:br>
            <a:r>
              <a:rPr lang="en-US" sz="2400" dirty="0"/>
              <a:t>The BAS is an independently functioning system that automates manual tasks in a Book Shop like answering customer queries, billing, making sales statistics, planning for further orders etc.</a:t>
            </a:r>
            <a:br>
              <a:rPr lang="en-US" sz="2400" dirty="0"/>
            </a:br>
            <a:br>
              <a:rPr lang="en-US" sz="2400" dirty="0"/>
            </a:br>
            <a:br>
              <a:rPr lang="en-US" sz="2400" dirty="0"/>
            </a:br>
            <a:r>
              <a:rPr lang="en-US" sz="2400" b="1" dirty="0"/>
              <a:t>2.2 product function </a:t>
            </a:r>
            <a:br>
              <a:rPr lang="en-US" sz="900" dirty="0"/>
            </a:br>
            <a:br>
              <a:rPr lang="en-US" sz="900" dirty="0"/>
            </a:br>
            <a:r>
              <a:rPr lang="en-US" sz="2400" dirty="0"/>
              <a:t>The book-shop automation system provides the following facilities and services</a:t>
            </a:r>
            <a:r>
              <a:rPr lang="en-US" sz="900" dirty="0"/>
              <a:t>:</a:t>
            </a:r>
            <a:br>
              <a:rPr lang="en-US" sz="900" dirty="0"/>
            </a:br>
            <a:br>
              <a:rPr lang="en-US" sz="900" dirty="0"/>
            </a:br>
            <a:br>
              <a:rPr lang="en-US" sz="900" dirty="0"/>
            </a:br>
            <a:r>
              <a:rPr lang="en-IN" sz="2000" dirty="0"/>
              <a:t>2.2.1 Query for books:</a:t>
            </a:r>
            <a:br>
              <a:rPr lang="en-US" sz="2000" dirty="0"/>
            </a:br>
            <a:r>
              <a:rPr lang="en-IN" sz="2000" dirty="0"/>
              <a:t>2.2.2 Request for book:</a:t>
            </a:r>
            <a:br>
              <a:rPr lang="en-IN" sz="2000" dirty="0"/>
            </a:br>
            <a:r>
              <a:rPr lang="en-US" sz="2000" dirty="0"/>
              <a:t>2.2.3 Update stock and inventory: </a:t>
            </a:r>
            <a:br>
              <a:rPr lang="en-IN" sz="2000" dirty="0"/>
            </a:br>
            <a:r>
              <a:rPr lang="en-IN" sz="2000" dirty="0"/>
              <a:t>2.2.4 View request </a:t>
            </a:r>
            <a:br>
              <a:rPr lang="en-IN" sz="2000" dirty="0"/>
            </a:br>
            <a:r>
              <a:rPr lang="en-IN" sz="2000" dirty="0"/>
              <a:t>2.2.5 Generate sales receipt: </a:t>
            </a:r>
            <a:br>
              <a:rPr lang="en-IN" sz="2000" dirty="0"/>
            </a:br>
            <a:r>
              <a:rPr lang="en-IN" sz="2000" dirty="0"/>
              <a:t>2.2.6 Generate sales statistics:</a:t>
            </a:r>
            <a:br>
              <a:rPr lang="en-IN" sz="2000" dirty="0"/>
            </a:br>
            <a:r>
              <a:rPr lang="en-US" sz="2000" dirty="0"/>
              <a:t>2.2.7 print the list of books to be bought depending on the inventory level:</a:t>
            </a:r>
            <a:br>
              <a:rPr lang="en-US" sz="2000" dirty="0"/>
            </a:br>
            <a:br>
              <a:rPr lang="en-US" sz="2000" dirty="0"/>
            </a:br>
            <a:endParaRPr lang="en-IN" sz="2000" dirty="0"/>
          </a:p>
        </p:txBody>
      </p:sp>
      <p:sp>
        <p:nvSpPr>
          <p:cNvPr id="3" name="Text Placeholder 2">
            <a:extLst>
              <a:ext uri="{FF2B5EF4-FFF2-40B4-BE49-F238E27FC236}">
                <a16:creationId xmlns:a16="http://schemas.microsoft.com/office/drawing/2014/main" id="{38C6FC6E-E198-4AEA-82AF-C76938339361}"/>
              </a:ext>
            </a:extLst>
          </p:cNvPr>
          <p:cNvSpPr>
            <a:spLocks noGrp="1"/>
          </p:cNvSpPr>
          <p:nvPr>
            <p:ph type="body" idx="1"/>
          </p:nvPr>
        </p:nvSpPr>
        <p:spPr>
          <a:xfrm>
            <a:off x="-21324" y="-648494"/>
            <a:ext cx="7008574" cy="1296987"/>
          </a:xfrm>
        </p:spPr>
        <p:txBody>
          <a:bodyPr/>
          <a:lstStyle/>
          <a:p>
            <a:r>
              <a:rPr lang="en-IN" b="1" dirty="0"/>
              <a:t>                      2.overall Description</a:t>
            </a:r>
          </a:p>
        </p:txBody>
      </p:sp>
    </p:spTree>
    <p:extLst>
      <p:ext uri="{BB962C8B-B14F-4D97-AF65-F5344CB8AC3E}">
        <p14:creationId xmlns:p14="http://schemas.microsoft.com/office/powerpoint/2010/main" val="71725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627-3767-4FB7-8193-0208980281B2}"/>
              </a:ext>
            </a:extLst>
          </p:cNvPr>
          <p:cNvSpPr>
            <a:spLocks noGrp="1"/>
          </p:cNvSpPr>
          <p:nvPr>
            <p:ph type="ctrTitle"/>
          </p:nvPr>
        </p:nvSpPr>
        <p:spPr>
          <a:xfrm>
            <a:off x="4582244" y="-1251519"/>
            <a:ext cx="7008574" cy="2592288"/>
          </a:xfrm>
        </p:spPr>
        <p:txBody>
          <a:bodyPr>
            <a:normAutofit/>
          </a:bodyPr>
          <a:lstStyle/>
          <a:p>
            <a:r>
              <a:rPr lang="en-IN" sz="3600" b="1" dirty="0"/>
              <a:t>2.3 User characteristics</a:t>
            </a:r>
          </a:p>
        </p:txBody>
      </p:sp>
      <p:sp>
        <p:nvSpPr>
          <p:cNvPr id="3" name="Subtitle 2">
            <a:extLst>
              <a:ext uri="{FF2B5EF4-FFF2-40B4-BE49-F238E27FC236}">
                <a16:creationId xmlns:a16="http://schemas.microsoft.com/office/drawing/2014/main" id="{71E6C581-CE86-401B-B069-B386E54DEF24}"/>
              </a:ext>
            </a:extLst>
          </p:cNvPr>
          <p:cNvSpPr>
            <a:spLocks noGrp="1"/>
          </p:cNvSpPr>
          <p:nvPr>
            <p:ph type="subTitle" idx="1"/>
          </p:nvPr>
        </p:nvSpPr>
        <p:spPr>
          <a:xfrm>
            <a:off x="3783642" y="1340769"/>
            <a:ext cx="8287434" cy="4680519"/>
          </a:xfrm>
        </p:spPr>
        <p:txBody>
          <a:bodyPr>
            <a:normAutofit lnSpcReduction="10000"/>
          </a:bodyPr>
          <a:lstStyle/>
          <a:p>
            <a:r>
              <a:rPr lang="en-US" sz="2400" dirty="0"/>
              <a:t>Main class has the access to information as it contains aggregations of many class objects and is the most privileged in the sense of access. Cart is used very frequently in conjunction with Sales Clerk to buy books and print receipts. </a:t>
            </a:r>
          </a:p>
          <a:p>
            <a:endParaRPr lang="en-US" sz="2400" dirty="0"/>
          </a:p>
          <a:p>
            <a:r>
              <a:rPr lang="en-IN" dirty="0"/>
              <a:t>2.3.1 Book</a:t>
            </a:r>
          </a:p>
          <a:p>
            <a:r>
              <a:rPr lang="en-IN" dirty="0"/>
              <a:t>2.3.2 Employee</a:t>
            </a:r>
          </a:p>
          <a:p>
            <a:r>
              <a:rPr lang="en-IN" dirty="0"/>
              <a:t>2.3.3 Sales Day </a:t>
            </a:r>
          </a:p>
          <a:p>
            <a:r>
              <a:rPr lang="en-IN" dirty="0"/>
              <a:t>2.3.4 Not In Collection</a:t>
            </a:r>
          </a:p>
          <a:p>
            <a:r>
              <a:rPr lang="en-IN" dirty="0"/>
              <a:t>2.3.5 Cart</a:t>
            </a:r>
          </a:p>
          <a:p>
            <a:r>
              <a:rPr lang="en-IN" dirty="0"/>
              <a:t>2.3.6 Main</a:t>
            </a:r>
          </a:p>
          <a:p>
            <a:r>
              <a:rPr lang="en-IN" dirty="0"/>
              <a:t>2.3.7 Other auxiliary classes :</a:t>
            </a:r>
          </a:p>
          <a:p>
            <a:endParaRPr lang="en-US" dirty="0"/>
          </a:p>
          <a:p>
            <a:endParaRPr lang="en-IN" dirty="0"/>
          </a:p>
        </p:txBody>
      </p:sp>
    </p:spTree>
    <p:extLst>
      <p:ext uri="{BB962C8B-B14F-4D97-AF65-F5344CB8AC3E}">
        <p14:creationId xmlns:p14="http://schemas.microsoft.com/office/powerpoint/2010/main" val="39891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259A-9014-430C-935D-7F9473B24EC1}"/>
              </a:ext>
            </a:extLst>
          </p:cNvPr>
          <p:cNvSpPr>
            <a:spLocks noGrp="1"/>
          </p:cNvSpPr>
          <p:nvPr>
            <p:ph type="ctrTitle"/>
          </p:nvPr>
        </p:nvSpPr>
        <p:spPr>
          <a:xfrm>
            <a:off x="4366220" y="404664"/>
            <a:ext cx="7008574" cy="922287"/>
          </a:xfrm>
        </p:spPr>
        <p:txBody>
          <a:bodyPr>
            <a:normAutofit/>
          </a:bodyPr>
          <a:lstStyle/>
          <a:p>
            <a:r>
              <a:rPr lang="en-IN" sz="4000" b="1" dirty="0"/>
              <a:t>2.4 Constraints</a:t>
            </a:r>
          </a:p>
        </p:txBody>
      </p:sp>
      <p:sp>
        <p:nvSpPr>
          <p:cNvPr id="3" name="Subtitle 2">
            <a:extLst>
              <a:ext uri="{FF2B5EF4-FFF2-40B4-BE49-F238E27FC236}">
                <a16:creationId xmlns:a16="http://schemas.microsoft.com/office/drawing/2014/main" id="{46F4BB38-ADB6-4DCD-841A-13C66A861605}"/>
              </a:ext>
            </a:extLst>
          </p:cNvPr>
          <p:cNvSpPr>
            <a:spLocks noGrp="1"/>
          </p:cNvSpPr>
          <p:nvPr>
            <p:ph type="subTitle" idx="1"/>
          </p:nvPr>
        </p:nvSpPr>
        <p:spPr>
          <a:xfrm>
            <a:off x="3790156" y="1628800"/>
            <a:ext cx="7920880" cy="5040560"/>
          </a:xfrm>
        </p:spPr>
        <p:txBody>
          <a:bodyPr>
            <a:normAutofit/>
          </a:bodyPr>
          <a:lstStyle/>
          <a:p>
            <a:r>
              <a:rPr lang="en-US" sz="1800" dirty="0"/>
              <a:t>As the BAS needs to handle large number of books, that may lead to lagging of the system to handle data from database. A linear time algorithm may itself lose efficiency in such cases. Logarithmic time algorithms can be used ,but they will compromise on the memory used.</a:t>
            </a:r>
            <a:endParaRPr lang="en-US" dirty="0"/>
          </a:p>
          <a:p>
            <a:endParaRPr lang="en-US" dirty="0"/>
          </a:p>
          <a:p>
            <a:endParaRPr lang="en-US" dirty="0"/>
          </a:p>
          <a:p>
            <a:r>
              <a:rPr lang="en-IN" sz="3200" dirty="0"/>
              <a:t>     </a:t>
            </a:r>
            <a:r>
              <a:rPr lang="en-IN" sz="3200" b="1" dirty="0"/>
              <a:t>2.5 Assumption and Dependencies</a:t>
            </a:r>
          </a:p>
          <a:p>
            <a:endParaRPr lang="en-IN" sz="3200" b="1" dirty="0"/>
          </a:p>
          <a:p>
            <a:r>
              <a:rPr lang="en-US" sz="2000" dirty="0"/>
              <a:t>We have assumed that the computer used in the book shop is perfectly working and has a perfectly working Java runtime environment and JVM installed. As the software is built using Java, it is safely assumed that appropriate software is installed.</a:t>
            </a:r>
            <a:endParaRPr lang="en-US" sz="3200" b="1" dirty="0"/>
          </a:p>
          <a:p>
            <a:endParaRPr lang="en-US" dirty="0"/>
          </a:p>
          <a:p>
            <a:endParaRPr lang="en-US" dirty="0"/>
          </a:p>
          <a:p>
            <a:endParaRPr lang="en-IN" dirty="0"/>
          </a:p>
        </p:txBody>
      </p:sp>
    </p:spTree>
    <p:extLst>
      <p:ext uri="{BB962C8B-B14F-4D97-AF65-F5344CB8AC3E}">
        <p14:creationId xmlns:p14="http://schemas.microsoft.com/office/powerpoint/2010/main" val="314860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6DE5-5049-44D5-97D1-F87C07E24C5D}"/>
              </a:ext>
            </a:extLst>
          </p:cNvPr>
          <p:cNvSpPr>
            <a:spLocks noGrp="1"/>
          </p:cNvSpPr>
          <p:nvPr>
            <p:ph type="ctrTitle"/>
          </p:nvPr>
        </p:nvSpPr>
        <p:spPr>
          <a:xfrm>
            <a:off x="4051921" y="7142"/>
            <a:ext cx="8136904" cy="1512168"/>
          </a:xfrm>
        </p:spPr>
        <p:txBody>
          <a:bodyPr>
            <a:normAutofit fontScale="90000"/>
          </a:bodyPr>
          <a:lstStyle/>
          <a:p>
            <a:r>
              <a:rPr lang="en-IN" dirty="0"/>
              <a:t>3 Specific Requirements</a:t>
            </a:r>
          </a:p>
        </p:txBody>
      </p:sp>
      <p:sp>
        <p:nvSpPr>
          <p:cNvPr id="3" name="Subtitle 2">
            <a:extLst>
              <a:ext uri="{FF2B5EF4-FFF2-40B4-BE49-F238E27FC236}">
                <a16:creationId xmlns:a16="http://schemas.microsoft.com/office/drawing/2014/main" id="{D748FF50-A425-4A22-8F13-3F4C175CEB7D}"/>
              </a:ext>
            </a:extLst>
          </p:cNvPr>
          <p:cNvSpPr>
            <a:spLocks noGrp="1"/>
          </p:cNvSpPr>
          <p:nvPr>
            <p:ph type="subTitle" idx="1"/>
          </p:nvPr>
        </p:nvSpPr>
        <p:spPr>
          <a:xfrm>
            <a:off x="3574132" y="1772816"/>
            <a:ext cx="8496944" cy="4111845"/>
          </a:xfrm>
        </p:spPr>
        <p:txBody>
          <a:bodyPr>
            <a:normAutofit fontScale="92500" lnSpcReduction="20000"/>
          </a:bodyPr>
          <a:lstStyle/>
          <a:p>
            <a:r>
              <a:rPr lang="en-US" dirty="0"/>
              <a:t>3.1 External Interfaces </a:t>
            </a:r>
          </a:p>
          <a:p>
            <a:endParaRPr lang="en-US" dirty="0"/>
          </a:p>
          <a:p>
            <a:r>
              <a:rPr lang="en-US" dirty="0"/>
              <a:t>3.1.1 User interfaces :-</a:t>
            </a:r>
          </a:p>
          <a:p>
            <a:endParaRPr lang="en-US" dirty="0"/>
          </a:p>
          <a:p>
            <a:r>
              <a:rPr lang="en-US" sz="2600" dirty="0"/>
              <a:t>User interface is used to provide communication between users and system. When users look at the interface, they should understand which pane is used for which purpose. Each task of an interface should be specified clearly and users should use them correctly. For example, when users press to any button on interface, they should know which operations are done by pressing this button. The user interface should be easy to learn</a:t>
            </a:r>
            <a:endParaRPr lang="en-IN" sz="2600" dirty="0"/>
          </a:p>
        </p:txBody>
      </p:sp>
    </p:spTree>
    <p:extLst>
      <p:ext uri="{BB962C8B-B14F-4D97-AF65-F5344CB8AC3E}">
        <p14:creationId xmlns:p14="http://schemas.microsoft.com/office/powerpoint/2010/main" val="393904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4B33-865E-4E92-9CB3-99AF1B45EF3C}"/>
              </a:ext>
            </a:extLst>
          </p:cNvPr>
          <p:cNvSpPr>
            <a:spLocks noGrp="1"/>
          </p:cNvSpPr>
          <p:nvPr>
            <p:ph type="ctrTitle"/>
          </p:nvPr>
        </p:nvSpPr>
        <p:spPr>
          <a:xfrm>
            <a:off x="3574132" y="404664"/>
            <a:ext cx="7818793" cy="2304256"/>
          </a:xfrm>
        </p:spPr>
        <p:txBody>
          <a:bodyPr>
            <a:normAutofit fontScale="90000"/>
          </a:bodyPr>
          <a:lstStyle/>
          <a:p>
            <a:r>
              <a:rPr lang="en-US" sz="2800" b="1" dirty="0"/>
              <a:t>3.1.2 Hardware Interfaces</a:t>
            </a:r>
            <a:br>
              <a:rPr lang="en-US" sz="2800" dirty="0"/>
            </a:br>
            <a:br>
              <a:rPr lang="en-US" sz="2800" dirty="0"/>
            </a:br>
            <a:r>
              <a:rPr lang="en-US" sz="2200" dirty="0"/>
              <a:t> The hardware interface for the user would be any PC having a configuration of P-IV and above 2GB HDD for loading any OS so that BAS could interact with the system without any problem. The main interface would be monitor, keyboard and mouse.</a:t>
            </a:r>
            <a:endParaRPr lang="en-IN" dirty="0"/>
          </a:p>
        </p:txBody>
      </p:sp>
      <p:sp>
        <p:nvSpPr>
          <p:cNvPr id="3" name="Subtitle 2">
            <a:extLst>
              <a:ext uri="{FF2B5EF4-FFF2-40B4-BE49-F238E27FC236}">
                <a16:creationId xmlns:a16="http://schemas.microsoft.com/office/drawing/2014/main" id="{49C09629-7A83-4800-A358-575A341D5B79}"/>
              </a:ext>
            </a:extLst>
          </p:cNvPr>
          <p:cNvSpPr>
            <a:spLocks noGrp="1"/>
          </p:cNvSpPr>
          <p:nvPr>
            <p:ph type="subTitle" idx="1"/>
          </p:nvPr>
        </p:nvSpPr>
        <p:spPr>
          <a:xfrm>
            <a:off x="3574132" y="2780928"/>
            <a:ext cx="8352928" cy="4176463"/>
          </a:xfrm>
        </p:spPr>
        <p:txBody>
          <a:bodyPr>
            <a:normAutofit/>
          </a:bodyPr>
          <a:lstStyle/>
          <a:p>
            <a:r>
              <a:rPr lang="en-US" b="1" dirty="0"/>
              <a:t>3.1.3 Software Interfaces</a:t>
            </a:r>
          </a:p>
          <a:p>
            <a:endParaRPr lang="en-US" b="1" dirty="0"/>
          </a:p>
          <a:p>
            <a:r>
              <a:rPr lang="en-US" sz="2000" dirty="0"/>
              <a:t>Book Shop Automation Software will use database for storing and management of records. So an access to the database management system is request</a:t>
            </a:r>
            <a:r>
              <a:rPr lang="en-US" sz="1600" dirty="0"/>
              <a:t>.</a:t>
            </a:r>
          </a:p>
          <a:p>
            <a:endParaRPr lang="en-US" sz="1600" dirty="0"/>
          </a:p>
          <a:p>
            <a:r>
              <a:rPr lang="en-US" b="1" dirty="0"/>
              <a:t>3.1.4 Communications Interfaces</a:t>
            </a:r>
            <a:r>
              <a:rPr lang="en-US" dirty="0"/>
              <a:t> </a:t>
            </a:r>
          </a:p>
          <a:p>
            <a:endParaRPr lang="en-US" dirty="0"/>
          </a:p>
          <a:p>
            <a:r>
              <a:rPr lang="en-US" sz="2000" dirty="0"/>
              <a:t>For communications sockets on TCP shall be used. A client program creates a socket on its end of the communication and attempts to connect that socket to a server.</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6594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9A4E33EC-D715-440E-9062-8AFA4CC9E341}" vid="{0DFBCB81-4ACA-49F1-BA1C-2B43B27F1FC4}"/>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 bookstack presentation (widescreen)</Template>
  <TotalTime>186</TotalTime>
  <Words>1095</Words>
  <Application>Microsoft Office PowerPoint</Application>
  <PresentationFormat>Custom</PresentationFormat>
  <Paragraphs>100</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Century Gothic</vt:lpstr>
      <vt:lpstr>Books 16x9</vt:lpstr>
      <vt:lpstr>Book Shop Automation Software                                 Software Requirements                                      Specification</vt:lpstr>
      <vt:lpstr> Content </vt:lpstr>
      <vt:lpstr>1.1 Purpose:-   The purpose of this document is to give a detailed description of the requirements for the “Book Shop Automation Software” (BAS) software. It will illustrate the purpose and complete declaration for the development of system.   1.2 Scope :-  In today’s world, there arises a need to get things done quickly and efficiently. Customers find it difficult at times to find a book from book shops close to them . At the same time, the book shop owner wouldn’t want to take a risk of losses due to stagnant stock. </vt:lpstr>
      <vt:lpstr>1.3 Definitions , Acronyms , and Abbreviations    • BAS Book Shop Automation Software    • SRS Software Requirements Specifications    • ISBN  is a unique 13 digit code for each book. Contains information related to Title, Publisher and Group etc.       1.4 References  • IEEE standard template for IEEE standard   • Fundamentals of Software Engineering by R . Mall      </vt:lpstr>
      <vt:lpstr>2.1 Product Perspective :-  The BAS is an independently functioning system that automates manual tasks in a Book Shop like answering customer queries, billing, making sales statistics, planning for further orders etc.   2.2 product function   The book-shop automation system provides the following facilities and services:   2.2.1 Query for books: 2.2.2 Request for book: 2.2.3 Update stock and inventory:  2.2.4 View request  2.2.5 Generate sales receipt:  2.2.6 Generate sales statistics: 2.2.7 print the list of books to be bought depending on the inventory level:  </vt:lpstr>
      <vt:lpstr>2.3 User characteristics</vt:lpstr>
      <vt:lpstr>2.4 Constraints</vt:lpstr>
      <vt:lpstr>3 Specific Requirements</vt:lpstr>
      <vt:lpstr>3.1.2 Hardware Interfaces   The hardware interface for the user would be any PC having a configuration of P-IV and above 2GB HDD for loading any OS so that BAS could interact with the system without any problem. The main interface would be monitor, keyboard and mouse.</vt:lpstr>
      <vt:lpstr>3.2 Functions Requirements</vt:lpstr>
      <vt:lpstr>3.3 Non-Functional Requirements</vt:lpstr>
      <vt:lpstr>3.4 Design Constraints</vt:lpstr>
      <vt:lpstr>3.5 Software system quantity Attributes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Shop Automation Software                                 Software Requirements                                      Specification</dc:title>
  <dc:creator>suraj kumar</dc:creator>
  <cp:lastModifiedBy>suraj kumar</cp:lastModifiedBy>
  <cp:revision>5</cp:revision>
  <dcterms:created xsi:type="dcterms:W3CDTF">2022-04-22T20:02:45Z</dcterms:created>
  <dcterms:modified xsi:type="dcterms:W3CDTF">2022-05-05T06:06:05Z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