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3" r:id="rId6"/>
    <p:sldId id="257" r:id="rId7"/>
    <p:sldId id="280" r:id="rId8"/>
    <p:sldId id="264" r:id="rId9"/>
    <p:sldId id="261" r:id="rId10"/>
    <p:sldId id="283" r:id="rId11"/>
    <p:sldId id="271" r:id="rId12"/>
    <p:sldId id="267" r:id="rId13"/>
    <p:sldId id="273"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Ages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15-4170-9C7F-295AFB3C0EF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15-4170-9C7F-295AFB3C0EF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15-4170-9C7F-295AFB3C0EF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15-4170-9C7F-295AFB3C0EF8}"/>
              </c:ext>
            </c:extLst>
          </c:dPt>
          <c:cat>
            <c:strRef>
              <c:f>Sheet1!$A$2:$A$5</c:f>
              <c:strCache>
                <c:ptCount val="3"/>
                <c:pt idx="0">
                  <c:v>15-25 </c:v>
                </c:pt>
                <c:pt idx="1">
                  <c:v>26-36</c:v>
                </c:pt>
                <c:pt idx="2">
                  <c:v>48-58</c:v>
                </c:pt>
              </c:strCache>
            </c:strRef>
          </c:cat>
          <c:val>
            <c:numRef>
              <c:f>Sheet1!$B$2:$B$5</c:f>
              <c:numCache>
                <c:formatCode>General</c:formatCode>
                <c:ptCount val="4"/>
                <c:pt idx="0">
                  <c:v>15</c:v>
                </c:pt>
                <c:pt idx="1">
                  <c:v>1</c:v>
                </c:pt>
                <c:pt idx="2">
                  <c:v>2</c:v>
                </c:pt>
              </c:numCache>
            </c:numRef>
          </c:val>
          <c:extLst>
            <c:ext xmlns:c16="http://schemas.microsoft.com/office/drawing/2014/chart" uri="{C3380CC4-5D6E-409C-BE32-E72D297353CC}">
              <c16:uniqueId val="{00000000-4FD0-4D77-BDC2-B248EBE9B5E8}"/>
            </c:ext>
          </c:extLst>
        </c:ser>
        <c:ser>
          <c:idx val="1"/>
          <c:order val="1"/>
          <c:tx>
            <c:strRef>
              <c:f>Sheet1!$C$1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9-6B15-4170-9C7F-295AFB3C0EF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B-6B15-4170-9C7F-295AFB3C0EF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D-6B15-4170-9C7F-295AFB3C0EF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F-6B15-4170-9C7F-295AFB3C0EF8}"/>
              </c:ext>
            </c:extLst>
          </c:dPt>
          <c:cat>
            <c:strRef>
              <c:f>Sheet1!$A$2:$A$5</c:f>
              <c:strCache>
                <c:ptCount val="3"/>
                <c:pt idx="0">
                  <c:v>15-25 </c:v>
                </c:pt>
                <c:pt idx="1">
                  <c:v>26-36</c:v>
                </c:pt>
                <c:pt idx="2">
                  <c:v>48-58</c:v>
                </c:pt>
              </c:strCache>
            </c:strRef>
          </c:cat>
          <c:val>
            <c:numRef>
              <c:f>Sheet1!$C$2:$C$5</c:f>
              <c:numCache>
                <c:formatCode>General</c:formatCode>
                <c:ptCount val="4"/>
              </c:numCache>
            </c:numRef>
          </c:val>
          <c:extLst>
            <c:ext xmlns:c16="http://schemas.microsoft.com/office/drawing/2014/chart" uri="{C3380CC4-5D6E-409C-BE32-E72D297353CC}">
              <c16:uniqueId val="{00000002-4FD0-4D77-BDC2-B248EBE9B5E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Barter</a:t>
            </a:r>
            <a:r>
              <a:rPr lang="en-US" baseline="0" dirty="0"/>
              <a:t> system in todays world?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3"/>
                <c:pt idx="0">
                  <c:v>Yes</c:v>
                </c:pt>
                <c:pt idx="1">
                  <c:v>No</c:v>
                </c:pt>
                <c:pt idx="2">
                  <c:v>Maybe</c:v>
                </c:pt>
              </c:strCache>
            </c:strRef>
          </c:cat>
          <c:val>
            <c:numRef>
              <c:f>Sheet1!$B$2:$B$5</c:f>
              <c:numCache>
                <c:formatCode>0.00%</c:formatCode>
                <c:ptCount val="4"/>
                <c:pt idx="0">
                  <c:v>0.222</c:v>
                </c:pt>
                <c:pt idx="1">
                  <c:v>0.33300000000000002</c:v>
                </c:pt>
                <c:pt idx="2">
                  <c:v>0.44400000000000001</c:v>
                </c:pt>
              </c:numCache>
            </c:numRef>
          </c:val>
          <c:extLst>
            <c:ext xmlns:c16="http://schemas.microsoft.com/office/drawing/2014/chart" uri="{C3380CC4-5D6E-409C-BE32-E72D297353CC}">
              <c16:uniqueId val="{00000000-D6C2-4B8B-98BA-C557F20E7E59}"/>
            </c:ext>
          </c:extLst>
        </c:ser>
        <c:dLbls>
          <c:showLegendKey val="0"/>
          <c:showVal val="0"/>
          <c:showCatName val="0"/>
          <c:showSerName val="0"/>
          <c:showPercent val="0"/>
          <c:showBubbleSize val="0"/>
        </c:dLbls>
        <c:gapWidth val="150"/>
        <c:shape val="box"/>
        <c:axId val="325656448"/>
        <c:axId val="325657696"/>
        <c:axId val="0"/>
      </c:bar3DChart>
      <c:catAx>
        <c:axId val="3256564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325657696"/>
        <c:crosses val="autoZero"/>
        <c:auto val="1"/>
        <c:lblAlgn val="ctr"/>
        <c:lblOffset val="100"/>
        <c:noMultiLvlLbl val="0"/>
      </c:catAx>
      <c:valAx>
        <c:axId val="325657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32565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Knowledge about functioning of money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manualLayout>
          <c:layoutTarget val="inner"/>
          <c:xMode val="edge"/>
          <c:yMode val="edge"/>
          <c:x val="0.2987213259312691"/>
          <c:y val="0.27570429900990168"/>
          <c:w val="0.43979718429401821"/>
          <c:h val="0.5820047418325795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67-463C-9067-5CD2B8E602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67-463C-9067-5CD2B8E602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67-463C-9067-5CD2B8E602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67-463C-9067-5CD2B8E6024A}"/>
              </c:ext>
            </c:extLst>
          </c:dPt>
          <c:cat>
            <c:strRef>
              <c:f>Sheet1!$A$2:$A$5</c:f>
              <c:strCache>
                <c:ptCount val="3"/>
                <c:pt idx="0">
                  <c:v>Sufficient </c:v>
                </c:pt>
                <c:pt idx="1">
                  <c:v>Little</c:v>
                </c:pt>
                <c:pt idx="2">
                  <c:v>None</c:v>
                </c:pt>
              </c:strCache>
            </c:strRef>
          </c:cat>
          <c:val>
            <c:numRef>
              <c:f>Sheet1!$B$2:$B$5</c:f>
              <c:numCache>
                <c:formatCode>0%</c:formatCode>
                <c:ptCount val="4"/>
                <c:pt idx="0" formatCode="0.00%">
                  <c:v>0.44400000000000001</c:v>
                </c:pt>
                <c:pt idx="1">
                  <c:v>0.5</c:v>
                </c:pt>
                <c:pt idx="2" formatCode="0.00%">
                  <c:v>5.6000000000000001E-2</c:v>
                </c:pt>
              </c:numCache>
            </c:numRef>
          </c:val>
          <c:extLst>
            <c:ext xmlns:c16="http://schemas.microsoft.com/office/drawing/2014/chart" uri="{C3380CC4-5D6E-409C-BE32-E72D297353CC}">
              <c16:uniqueId val="{00000000-E924-491D-8F84-BF7ECC619EB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Do you know what </a:t>
            </a:r>
          </a:p>
          <a:p>
            <a:pPr>
              <a:defRPr/>
            </a:pPr>
            <a:r>
              <a:rPr lang="en-US"/>
              <a:t> banknotes represent?</a:t>
            </a:r>
          </a:p>
        </c:rich>
      </c:tx>
      <c:layout>
        <c:manualLayout>
          <c:xMode val="edge"/>
          <c:yMode val="edge"/>
          <c:x val="0.36497637795275589"/>
          <c:y val="3.28125040369714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PK"/>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Sheet1!$A$2:$A$4</c:f>
              <c:strCache>
                <c:ptCount val="3"/>
                <c:pt idx="0">
                  <c:v>Yes</c:v>
                </c:pt>
                <c:pt idx="1">
                  <c:v>No</c:v>
                </c:pt>
                <c:pt idx="2">
                  <c:v>Maybe</c:v>
                </c:pt>
              </c:strCache>
            </c:strRef>
          </c:cat>
          <c:val>
            <c:numRef>
              <c:f>Sheet1!$B$2:$B$4</c:f>
              <c:numCache>
                <c:formatCode>0.00%</c:formatCode>
                <c:ptCount val="3"/>
                <c:pt idx="0">
                  <c:v>0.61099999999999999</c:v>
                </c:pt>
                <c:pt idx="1">
                  <c:v>0.222</c:v>
                </c:pt>
                <c:pt idx="2">
                  <c:v>0.16700000000000001</c:v>
                </c:pt>
              </c:numCache>
            </c:numRef>
          </c:val>
          <c:extLst>
            <c:ext xmlns:c16="http://schemas.microsoft.com/office/drawing/2014/chart" uri="{C3380CC4-5D6E-409C-BE32-E72D297353CC}">
              <c16:uniqueId val="{00000000-B97C-463A-BA85-61F50C34E221}"/>
            </c:ext>
          </c:extLst>
        </c:ser>
        <c:dLbls>
          <c:showLegendKey val="0"/>
          <c:showVal val="0"/>
          <c:showCatName val="0"/>
          <c:showSerName val="0"/>
          <c:showPercent val="0"/>
          <c:showBubbleSize val="0"/>
        </c:dLbls>
        <c:gapWidth val="150"/>
        <c:shape val="box"/>
        <c:axId val="488267392"/>
        <c:axId val="488276544"/>
        <c:axId val="0"/>
      </c:bar3DChart>
      <c:catAx>
        <c:axId val="4882673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488276544"/>
        <c:crosses val="autoZero"/>
        <c:auto val="1"/>
        <c:lblAlgn val="ctr"/>
        <c:lblOffset val="100"/>
        <c:noMultiLvlLbl val="0"/>
      </c:catAx>
      <c:valAx>
        <c:axId val="4882765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48826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Which would you consider to be the easiest and the safest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FE-47BF-8B06-A7DEE3446A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FE-47BF-8B06-A7DEE3446A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FE-47BF-8B06-A7DEE3446AF1}"/>
              </c:ext>
            </c:extLst>
          </c:dPt>
          <c:cat>
            <c:strRef>
              <c:f>Sheet1!$A$2:$A$4</c:f>
              <c:strCache>
                <c:ptCount val="3"/>
                <c:pt idx="0">
                  <c:v>Paper notes</c:v>
                </c:pt>
                <c:pt idx="1">
                  <c:v>Virtual Currency</c:v>
                </c:pt>
                <c:pt idx="2">
                  <c:v>Material Coins</c:v>
                </c:pt>
              </c:strCache>
            </c:strRef>
          </c:cat>
          <c:val>
            <c:numRef>
              <c:f>Sheet1!$B$2:$B$4</c:f>
              <c:numCache>
                <c:formatCode>0.00%</c:formatCode>
                <c:ptCount val="3"/>
                <c:pt idx="0">
                  <c:v>0.27800000000000002</c:v>
                </c:pt>
                <c:pt idx="1">
                  <c:v>0.55600000000000005</c:v>
                </c:pt>
                <c:pt idx="2">
                  <c:v>0.16700000000000001</c:v>
                </c:pt>
              </c:numCache>
            </c:numRef>
          </c:val>
          <c:extLst>
            <c:ext xmlns:c16="http://schemas.microsoft.com/office/drawing/2014/chart" uri="{C3380CC4-5D6E-409C-BE32-E72D297353CC}">
              <c16:uniqueId val="{00000000-9B34-4AD6-B384-96110E21055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Will</a:t>
            </a:r>
            <a:r>
              <a:rPr lang="en-US" baseline="0" dirty="0"/>
              <a:t> Vi</a:t>
            </a:r>
            <a:r>
              <a:rPr lang="en-US" dirty="0"/>
              <a:t>rtual currency replace</a:t>
            </a:r>
            <a:r>
              <a:rPr lang="en-US" baseline="0" dirty="0"/>
              <a:t> banknotes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solidFill>
                <a:schemeClr val="tx1">
                  <a:lumMod val="20000"/>
                  <a:lumOff val="80000"/>
                </a:schemeClr>
              </a:solidFill>
            </a:ln>
            <a:effectLst/>
            <a:sp3d>
              <a:contourClr>
                <a:schemeClr val="tx1">
                  <a:lumMod val="20000"/>
                  <a:lumOff val="80000"/>
                </a:schemeClr>
              </a:contourClr>
            </a:sp3d>
          </c:spPr>
          <c:invertIfNegative val="0"/>
          <c:cat>
            <c:strRef>
              <c:f>Sheet1!$A$2:$A$4</c:f>
              <c:strCache>
                <c:ptCount val="3"/>
                <c:pt idx="0">
                  <c:v> Yes</c:v>
                </c:pt>
                <c:pt idx="1">
                  <c:v>No</c:v>
                </c:pt>
                <c:pt idx="2">
                  <c:v>Maybe</c:v>
                </c:pt>
              </c:strCache>
            </c:strRef>
          </c:cat>
          <c:val>
            <c:numRef>
              <c:f>Sheet1!$B$2:$B$4</c:f>
              <c:numCache>
                <c:formatCode>0.00%</c:formatCode>
                <c:ptCount val="3"/>
                <c:pt idx="0">
                  <c:v>0.44400000000000001</c:v>
                </c:pt>
                <c:pt idx="1">
                  <c:v>0.111</c:v>
                </c:pt>
                <c:pt idx="2">
                  <c:v>0.44400000000000001</c:v>
                </c:pt>
              </c:numCache>
            </c:numRef>
          </c:val>
          <c:extLst>
            <c:ext xmlns:c16="http://schemas.microsoft.com/office/drawing/2014/chart" uri="{C3380CC4-5D6E-409C-BE32-E72D297353CC}">
              <c16:uniqueId val="{00000000-7BD6-4A3D-B572-B6933EE952E5}"/>
            </c:ext>
          </c:extLst>
        </c:ser>
        <c:dLbls>
          <c:showLegendKey val="0"/>
          <c:showVal val="0"/>
          <c:showCatName val="0"/>
          <c:showSerName val="0"/>
          <c:showPercent val="0"/>
          <c:showBubbleSize val="0"/>
        </c:dLbls>
        <c:gapWidth val="150"/>
        <c:shape val="box"/>
        <c:axId val="1717272992"/>
        <c:axId val="1717277984"/>
        <c:axId val="0"/>
      </c:bar3DChart>
      <c:catAx>
        <c:axId val="17172729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1717277984"/>
        <c:crosses val="autoZero"/>
        <c:auto val="1"/>
        <c:lblAlgn val="ctr"/>
        <c:lblOffset val="100"/>
        <c:noMultiLvlLbl val="0"/>
      </c:catAx>
      <c:valAx>
        <c:axId val="17172779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1717272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Crypto-currency</a:t>
            </a:r>
            <a:r>
              <a:rPr lang="en-US" baseline="0" dirty="0"/>
              <a:t>: threat to economic dominators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457-40F1-AB8B-85F2F916B6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457-40F1-AB8B-85F2F916B6CC}"/>
              </c:ext>
            </c:extLst>
          </c:dPt>
          <c:cat>
            <c:strRef>
              <c:f>Sheet1!$A$2:$A$3</c:f>
              <c:strCache>
                <c:ptCount val="2"/>
                <c:pt idx="0">
                  <c:v>Yes</c:v>
                </c:pt>
                <c:pt idx="1">
                  <c:v>No</c:v>
                </c:pt>
              </c:strCache>
            </c:strRef>
          </c:cat>
          <c:val>
            <c:numRef>
              <c:f>Sheet1!$B$2:$B$3</c:f>
              <c:numCache>
                <c:formatCode>0.00%</c:formatCode>
                <c:ptCount val="2"/>
                <c:pt idx="0">
                  <c:v>0.77800000000000002</c:v>
                </c:pt>
                <c:pt idx="1">
                  <c:v>0.222</c:v>
                </c:pt>
              </c:numCache>
            </c:numRef>
          </c:val>
          <c:extLst>
            <c:ext xmlns:c16="http://schemas.microsoft.com/office/drawing/2014/chart" uri="{C3380CC4-5D6E-409C-BE32-E72D297353CC}">
              <c16:uniqueId val="{00000000-EB2E-4EF0-B160-2C0F32EFAB1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Commercial</a:t>
            </a:r>
            <a:r>
              <a:rPr lang="en-US" baseline="0" dirty="0"/>
              <a:t> banks having their own crypto-currencies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PK"/>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Sheet1!$A$2:$A$3</c:f>
              <c:strCache>
                <c:ptCount val="2"/>
                <c:pt idx="0">
                  <c:v>Yes</c:v>
                </c:pt>
                <c:pt idx="1">
                  <c:v>No</c:v>
                </c:pt>
              </c:strCache>
            </c:strRef>
          </c:cat>
          <c:val>
            <c:numRef>
              <c:f>Sheet1!$B$2:$B$3</c:f>
              <c:numCache>
                <c:formatCode>0.00%</c:formatCode>
                <c:ptCount val="2"/>
                <c:pt idx="0">
                  <c:v>0.38900000000000001</c:v>
                </c:pt>
                <c:pt idx="1">
                  <c:v>0.61099999999999999</c:v>
                </c:pt>
              </c:numCache>
            </c:numRef>
          </c:val>
          <c:extLst>
            <c:ext xmlns:c16="http://schemas.microsoft.com/office/drawing/2014/chart" uri="{C3380CC4-5D6E-409C-BE32-E72D297353CC}">
              <c16:uniqueId val="{00000000-0146-44B8-91E0-05DC4527C27D}"/>
            </c:ext>
          </c:extLst>
        </c:ser>
        <c:dLbls>
          <c:showLegendKey val="0"/>
          <c:showVal val="0"/>
          <c:showCatName val="0"/>
          <c:showSerName val="0"/>
          <c:showPercent val="0"/>
          <c:showBubbleSize val="0"/>
        </c:dLbls>
        <c:gapWidth val="150"/>
        <c:shape val="box"/>
        <c:axId val="1608038192"/>
        <c:axId val="1608040272"/>
        <c:axId val="0"/>
      </c:bar3DChart>
      <c:catAx>
        <c:axId val="16080381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1608040272"/>
        <c:crosses val="autoZero"/>
        <c:auto val="1"/>
        <c:lblAlgn val="ctr"/>
        <c:lblOffset val="100"/>
        <c:noMultiLvlLbl val="0"/>
      </c:catAx>
      <c:valAx>
        <c:axId val="1608040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crossAx val="160803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6/9/2021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6/9/2021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8.xml"/><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jpg"/><Relationship Id="rId1" Type="http://schemas.openxmlformats.org/officeDocument/2006/relationships/slideLayout" Target="../slideLayouts/slideLayout10.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0.jpg"/><Relationship Id="rId1" Type="http://schemas.openxmlformats.org/officeDocument/2006/relationships/slideLayout" Target="../slideLayouts/slideLayout10.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a:xfrm>
            <a:off x="1524000" y="2752155"/>
            <a:ext cx="9144000" cy="1786094"/>
          </a:xfrm>
        </p:spPr>
        <p:txBody>
          <a:bodyPr>
            <a:noAutofit/>
          </a:bodyPr>
          <a:lstStyle/>
          <a:p>
            <a:r>
              <a:rPr lang="en-US" sz="7200" dirty="0"/>
              <a:t>How Money Functions</a:t>
            </a:r>
            <a:endParaRPr lang="ru-RU" sz="7200"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a:xfrm>
            <a:off x="1524000" y="4937896"/>
            <a:ext cx="9144000" cy="459798"/>
          </a:xfrm>
        </p:spPr>
        <p:txBody>
          <a:bodyPr>
            <a:normAutofit fontScale="92500" lnSpcReduction="10000"/>
          </a:bodyPr>
          <a:lstStyle/>
          <a:p>
            <a:r>
              <a:rPr lang="en-US" sz="3600" dirty="0"/>
              <a:t>Shayan Bakht</a:t>
            </a:r>
          </a:p>
          <a:p>
            <a:endParaRPr lang="en-US" dirty="0"/>
          </a:p>
          <a:p>
            <a:endParaRPr lang="ru-RU" dirty="0"/>
          </a:p>
        </p:txBody>
      </p:sp>
      <p:pic>
        <p:nvPicPr>
          <p:cNvPr id="1032" name="Picture 8" descr="Admission Schedule">
            <a:extLst>
              <a:ext uri="{FF2B5EF4-FFF2-40B4-BE49-F238E27FC236}">
                <a16:creationId xmlns:a16="http://schemas.microsoft.com/office/drawing/2014/main" id="{9BFD0562-6478-47F0-9786-C23E3264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7" y="851441"/>
            <a:ext cx="4706068" cy="135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4830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a:xfrm>
            <a:off x="119269" y="1800251"/>
            <a:ext cx="2828198" cy="1286838"/>
          </a:xfrm>
        </p:spPr>
        <p:txBody>
          <a:bodyPr>
            <a:normAutofit/>
          </a:bodyPr>
          <a:lstStyle/>
          <a:p>
            <a:r>
              <a:rPr lang="en-US" sz="2400" dirty="0"/>
              <a:t>REFERENCES</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a:xfrm>
            <a:off x="119269" y="3135257"/>
            <a:ext cx="2828198" cy="2098138"/>
          </a:xfrm>
        </p:spPr>
        <p:txBody>
          <a:bodyPr>
            <a:normAutofit fontScale="85000" lnSpcReduction="10000"/>
          </a:bodyPr>
          <a:lstStyle/>
          <a:p>
            <a:pPr marL="285750" indent="-285750">
              <a:buFont typeface="Arial" panose="020B0604020202020204" pitchFamily="34" charset="0"/>
              <a:buChar char="•"/>
            </a:pPr>
            <a:r>
              <a:rPr lang="en-US" sz="1400" dirty="0"/>
              <a:t>Andrew Beatti (2021) The history of Money </a:t>
            </a:r>
          </a:p>
          <a:p>
            <a:pPr marL="285750" indent="-285750">
              <a:buFont typeface="Arial" panose="020B0604020202020204" pitchFamily="34" charset="0"/>
              <a:buChar char="•"/>
            </a:pPr>
            <a:r>
              <a:rPr lang="en-US" sz="1400" dirty="0"/>
              <a:t>Chapurukha Kusimba (2017) Then and why did people first start using money?</a:t>
            </a:r>
          </a:p>
          <a:p>
            <a:pPr marL="285750" indent="-285750">
              <a:buFont typeface="Arial" panose="020B0604020202020204" pitchFamily="34" charset="0"/>
              <a:buChar char="•"/>
            </a:pPr>
            <a:r>
              <a:rPr lang="en-US" sz="1400" dirty="0"/>
              <a:t>James Royal, What is Cryptocurrency?</a:t>
            </a:r>
          </a:p>
          <a:p>
            <a:pPr marL="285750" indent="-285750">
              <a:buFont typeface="Arial" panose="020B0604020202020204" pitchFamily="34" charset="0"/>
              <a:buChar char="•"/>
            </a:pPr>
            <a:r>
              <a:rPr lang="en-US" sz="1400" dirty="0"/>
              <a:t>Cryptocurrencyfacts. How is cryptocurrency created?</a:t>
            </a:r>
          </a:p>
          <a:p>
            <a:pPr marL="285750" indent="-285750">
              <a:buFont typeface="Arial" panose="020B0604020202020204" pitchFamily="34" charset="0"/>
              <a:buChar char="•"/>
            </a:pPr>
            <a:r>
              <a:rPr lang="en-US" sz="1400" dirty="0"/>
              <a:t>Moneyadvice. Bitcoin and cryptocurriencies</a:t>
            </a:r>
          </a:p>
        </p:txBody>
      </p:sp>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Dr. James Royal</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err="1"/>
              <a:t>nerdwallet</a:t>
            </a:r>
            <a:endParaRPr lang="en-US" dirty="0"/>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fontScale="70000" lnSpcReduction="20000"/>
          </a:bodyPr>
          <a:lstStyle/>
          <a:p>
            <a:r>
              <a:rPr lang="en-US" dirty="0"/>
              <a:t>Author of The Zen of Thrift Conversions. Veteran writer and stock analyst with a history of working in the financial-services industry. Skilled in investment management, financial analysis, behavioral finance, and writing. Strong media and communication pro with a Ph.D. in English from the University of Florida.</a:t>
            </a:r>
          </a:p>
        </p:txBody>
      </p:sp>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Andrew Beattie</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err="1"/>
              <a:t>investopedia</a:t>
            </a:r>
            <a:endParaRPr lang="en-US" dirty="0"/>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normAutofit fontScale="55000" lnSpcReduction="20000"/>
          </a:bodyPr>
          <a:lstStyle/>
          <a:p>
            <a:r>
              <a:rPr lang="en-US" dirty="0"/>
              <a:t>Part of the original editorial team at Investopedia, Andrew started covering financial topics as a writer for the site in 2003. Andrew filled a number of roles with the site, including overseeing the development of Investopedia Video and operating as a managing editor in charge of educational content. From 2002 to today, Andrew has helped translate financial events and basic concepts for a beginner audience over a time period that included several booms, a few bubbles, and one global financial crisis too many.</a:t>
            </a:r>
          </a:p>
        </p:txBody>
      </p:sp>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Chapurukha Kusimba</a:t>
            </a:r>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err="1"/>
              <a:t>theconversation</a:t>
            </a:r>
            <a:endParaRPr lang="en-US" dirty="0"/>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normAutofit fontScale="55000" lnSpcReduction="20000"/>
          </a:bodyPr>
          <a:lstStyle/>
          <a:p>
            <a:r>
              <a:rPr lang="en-US" dirty="0"/>
              <a:t>Chapurukha (Chap) Kusimba holds his degrees from Bryn </a:t>
            </a:r>
            <a:r>
              <a:rPr lang="en-US" dirty="0" err="1"/>
              <a:t>Mawr</a:t>
            </a:r>
            <a:r>
              <a:rPr lang="en-US" dirty="0"/>
              <a:t> (PhD) and Kenyatta University in Nairobi. His specialties include the archaeology of complex societies and the origins of inequality, ancient African chiefdoms and states, urbanism in Africa, Islam in Africa, and the African Diaspora in Asia and the Americas. He directs multiple anthropological research projects in East Africa and Madagascar. His current project based on the Kenyan Coast is investigating Ancient Trade Networks Between East Africa, South, Southeast and East Asia</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References</a:t>
            </a:r>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References</a:t>
            </a:r>
          </a:p>
        </p:txBody>
      </p:sp>
      <p:pic>
        <p:nvPicPr>
          <p:cNvPr id="29" name="Picture Placeholder 28" descr="A person smiling for the camera&#10;&#10;Description automatically generated with medium confidence">
            <a:extLst>
              <a:ext uri="{FF2B5EF4-FFF2-40B4-BE49-F238E27FC236}">
                <a16:creationId xmlns:a16="http://schemas.microsoft.com/office/drawing/2014/main" id="{AE311467-1532-41B5-AF52-59FCE783FBD0}"/>
              </a:ext>
            </a:extLst>
          </p:cNvPr>
          <p:cNvPicPr>
            <a:picLocks noGrp="1" noChangeAspect="1"/>
          </p:cNvPicPr>
          <p:nvPr>
            <p:ph type="pic" sz="quarter" idx="33"/>
          </p:nvPr>
        </p:nvPicPr>
        <p:blipFill>
          <a:blip r:embed="rId2"/>
          <a:srcRect l="38" r="38"/>
          <a:stretch>
            <a:fillRect/>
          </a:stretch>
        </p:blipFill>
        <p:spPr/>
      </p:pic>
      <p:pic>
        <p:nvPicPr>
          <p:cNvPr id="31" name="Picture Placeholder 30" descr="A picture containing wall, person, indoor, person&#10;&#10;Description automatically generated">
            <a:extLst>
              <a:ext uri="{FF2B5EF4-FFF2-40B4-BE49-F238E27FC236}">
                <a16:creationId xmlns:a16="http://schemas.microsoft.com/office/drawing/2014/main" id="{3F7B7C57-8CDE-4D95-906C-559E20FCFDC9}"/>
              </a:ext>
            </a:extLst>
          </p:cNvPr>
          <p:cNvPicPr>
            <a:picLocks noGrp="1" noChangeAspect="1"/>
          </p:cNvPicPr>
          <p:nvPr>
            <p:ph type="pic" sz="quarter" idx="35"/>
          </p:nvPr>
        </p:nvPicPr>
        <p:blipFill>
          <a:blip r:embed="rId3"/>
          <a:srcRect l="11264" r="11264"/>
          <a:stretch>
            <a:fillRect/>
          </a:stretch>
        </p:blipFill>
        <p:spPr/>
      </p:pic>
      <p:pic>
        <p:nvPicPr>
          <p:cNvPr id="33" name="Picture Placeholder 32" descr="A person wearing glasses&#10;&#10;Description automatically generated with low confidence">
            <a:extLst>
              <a:ext uri="{FF2B5EF4-FFF2-40B4-BE49-F238E27FC236}">
                <a16:creationId xmlns:a16="http://schemas.microsoft.com/office/drawing/2014/main" id="{42E512C8-B412-4ED4-B6FD-DDFCDD5E2AB4}"/>
              </a:ext>
            </a:extLst>
          </p:cNvPr>
          <p:cNvPicPr>
            <a:picLocks noGrp="1" noChangeAspect="1"/>
          </p:cNvPicPr>
          <p:nvPr>
            <p:ph type="pic" sz="quarter" idx="34"/>
          </p:nvPr>
        </p:nvPicPr>
        <p:blipFill>
          <a:blip r:embed="rId4"/>
          <a:srcRect/>
          <a:stretch>
            <a:fillRect/>
          </a:stretch>
        </p:blipFill>
        <p:spPr/>
      </p:pic>
    </p:spTree>
    <p:extLst>
      <p:ext uri="{BB962C8B-B14F-4D97-AF65-F5344CB8AC3E}">
        <p14:creationId xmlns:p14="http://schemas.microsoft.com/office/powerpoint/2010/main" val="358137648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Shayan Bakht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Section:                            Roll Number:</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AI-K                          I20-1753</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i201753@nu.edu.pk</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Course: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b="0" i="0" dirty="0">
                <a:solidFill>
                  <a:srgbClr val="FFFFFF"/>
                </a:solidFill>
                <a:effectLst/>
                <a:latin typeface="Google Sans"/>
              </a:rPr>
              <a:t>Communication &amp; Presentation Skills Lab</a:t>
            </a:r>
            <a:endParaRPr lang="en-US"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pic>
        <p:nvPicPr>
          <p:cNvPr id="19" name="Picture 18">
            <a:extLst>
              <a:ext uri="{FF2B5EF4-FFF2-40B4-BE49-F238E27FC236}">
                <a16:creationId xmlns:a16="http://schemas.microsoft.com/office/drawing/2014/main" id="{2A95BCF9-41D2-4C8D-B16D-D32BC287DF24}"/>
              </a:ext>
            </a:extLst>
          </p:cNvPr>
          <p:cNvPicPr>
            <a:picLocks noChangeAspect="1"/>
          </p:cNvPicPr>
          <p:nvPr/>
        </p:nvPicPr>
        <p:blipFill>
          <a:blip r:embed="rId3"/>
          <a:stretch>
            <a:fillRect/>
          </a:stretch>
        </p:blipFill>
        <p:spPr>
          <a:xfrm>
            <a:off x="809959" y="1274953"/>
            <a:ext cx="1384601" cy="398162"/>
          </a:xfrm>
          <a:prstGeom prst="rect">
            <a:avLst/>
          </a:prstGeom>
        </p:spPr>
      </p:pic>
    </p:spTree>
    <p:extLst>
      <p:ext uri="{BB962C8B-B14F-4D97-AF65-F5344CB8AC3E}">
        <p14:creationId xmlns:p14="http://schemas.microsoft.com/office/powerpoint/2010/main" val="26956722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a:xfrm>
            <a:off x="5581002" y="914146"/>
            <a:ext cx="6310887" cy="569086"/>
          </a:xfrm>
        </p:spPr>
        <p:txBody>
          <a:bodyPr/>
          <a:lstStyle/>
          <a:p>
            <a:r>
              <a:rPr lang="en-US" dirty="0"/>
              <a:t>SPEECH OVERVIEW</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a:xfrm>
            <a:off x="5063938" y="1386291"/>
            <a:ext cx="6289862" cy="569085"/>
          </a:xfrm>
        </p:spPr>
        <p:txBody>
          <a:bodyPr>
            <a:noAutofit/>
          </a:bodyPr>
          <a:lstStyle/>
          <a:p>
            <a:r>
              <a:rPr lang="en-US" sz="4800" dirty="0"/>
              <a:t>“How Money Functions”</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History</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1193545" y="4271296"/>
            <a:ext cx="2944368" cy="1419822"/>
          </a:xfrm>
        </p:spPr>
        <p:txBody>
          <a:bodyPr>
            <a:normAutofit/>
          </a:bodyPr>
          <a:lstStyle/>
          <a:p>
            <a:r>
              <a:rPr lang="en-US" dirty="0"/>
              <a:t>How did the world function before the development of our social and economical system?</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Present</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What is the current economical system? How does the currency of todays world function it? Who controls the economic system?</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Future</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What will the economical system be like in the future? Would technology upgrade and replace physical currency?</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How Money Functions</a:t>
            </a:r>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Shayan Bakht</a:t>
            </a:r>
          </a:p>
        </p:txBody>
      </p:sp>
    </p:spTree>
    <p:extLst>
      <p:ext uri="{BB962C8B-B14F-4D97-AF65-F5344CB8AC3E}">
        <p14:creationId xmlns:p14="http://schemas.microsoft.com/office/powerpoint/2010/main" val="33101767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a:xfrm>
            <a:off x="6832289" y="-390770"/>
            <a:ext cx="4618957" cy="2492461"/>
          </a:xfrm>
        </p:spPr>
        <p:txBody>
          <a:bodyPr/>
          <a:lstStyle/>
          <a:p>
            <a:r>
              <a:rPr lang="en-US" sz="4800" dirty="0"/>
              <a:t>SURVEY</a:t>
            </a:r>
            <a:endParaRPr lang="ru-RU" sz="4800"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a:xfrm>
            <a:off x="6769767" y="2101691"/>
            <a:ext cx="4618957" cy="590626"/>
          </a:xfrm>
        </p:spPr>
        <p:txBody>
          <a:bodyPr/>
          <a:lstStyle/>
          <a:p>
            <a:r>
              <a:rPr lang="en-US" dirty="0"/>
              <a:t>Participants (Age)</a:t>
            </a:r>
            <a:endParaRPr lang="ru-RU" dirty="0"/>
          </a:p>
        </p:txBody>
      </p:sp>
      <p:graphicFrame>
        <p:nvGraphicFramePr>
          <p:cNvPr id="9" name="Chart 8">
            <a:extLst>
              <a:ext uri="{FF2B5EF4-FFF2-40B4-BE49-F238E27FC236}">
                <a16:creationId xmlns:a16="http://schemas.microsoft.com/office/drawing/2014/main" id="{E28A3432-6529-4EAB-B06C-07006B0A4CCB}"/>
              </a:ext>
            </a:extLst>
          </p:cNvPr>
          <p:cNvGraphicFramePr/>
          <p:nvPr>
            <p:extLst>
              <p:ext uri="{D42A27DB-BD31-4B8C-83A1-F6EECF244321}">
                <p14:modId xmlns:p14="http://schemas.microsoft.com/office/powerpoint/2010/main" val="13144114"/>
              </p:ext>
            </p:extLst>
          </p:nvPr>
        </p:nvGraphicFramePr>
        <p:xfrm>
          <a:off x="6769767" y="2547816"/>
          <a:ext cx="2477477" cy="22690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223155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289169" y="2251826"/>
            <a:ext cx="4187903" cy="1177174"/>
          </a:xfrm>
        </p:spPr>
        <p:txBody>
          <a:bodyPr>
            <a:normAutofit/>
          </a:bodyPr>
          <a:lstStyle/>
          <a:p>
            <a:r>
              <a:rPr lang="en-US" sz="3200" dirty="0"/>
              <a:t>BARTER SYSTEM</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a:xfrm>
            <a:off x="289169" y="3429000"/>
            <a:ext cx="3985846" cy="1897530"/>
          </a:xfrm>
        </p:spPr>
        <p:txBody>
          <a:bodyPr>
            <a:normAutofit/>
          </a:bodyPr>
          <a:lstStyle/>
          <a:p>
            <a:pPr algn="just"/>
            <a:r>
              <a:rPr lang="en-US" dirty="0"/>
              <a:t>An ancient method of exchange.</a:t>
            </a:r>
          </a:p>
          <a:p>
            <a:r>
              <a:rPr lang="en-US" dirty="0"/>
              <a:t>People exchanged services and goods   in return of other services and goods.</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endParaRPr lang="en-US" dirty="0"/>
          </a:p>
          <a:p>
            <a:endParaRPr lang="en-US"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4</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The History of Money: From barter to Banknotes</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ANDREW BEATTIE</a:t>
            </a:r>
          </a:p>
        </p:txBody>
      </p:sp>
      <p:pic>
        <p:nvPicPr>
          <p:cNvPr id="10" name="Picture 9">
            <a:extLst>
              <a:ext uri="{FF2B5EF4-FFF2-40B4-BE49-F238E27FC236}">
                <a16:creationId xmlns:a16="http://schemas.microsoft.com/office/drawing/2014/main" id="{D911E878-B181-41BF-BFC8-8F86AEFD4E3F}"/>
              </a:ext>
            </a:extLst>
          </p:cNvPr>
          <p:cNvPicPr>
            <a:picLocks noChangeAspect="1"/>
          </p:cNvPicPr>
          <p:nvPr/>
        </p:nvPicPr>
        <p:blipFill>
          <a:blip r:embed="rId2"/>
          <a:stretch>
            <a:fillRect/>
          </a:stretch>
        </p:blipFill>
        <p:spPr>
          <a:xfrm>
            <a:off x="4840043" y="1285509"/>
            <a:ext cx="6810375" cy="37242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6" name="Picture Placeholder 15" descr="Logo&#10;&#10;Description automatically generated with medium confidence">
            <a:extLst>
              <a:ext uri="{FF2B5EF4-FFF2-40B4-BE49-F238E27FC236}">
                <a16:creationId xmlns:a16="http://schemas.microsoft.com/office/drawing/2014/main" id="{47AC3536-4F97-4A57-A716-2FB647DEDB45}"/>
              </a:ext>
            </a:extLst>
          </p:cNvPr>
          <p:cNvPicPr>
            <a:picLocks noGrp="1" noChangeAspect="1"/>
          </p:cNvPicPr>
          <p:nvPr>
            <p:ph type="pic" sz="quarter" idx="13"/>
          </p:nvPr>
        </p:nvPicPr>
        <p:blipFill>
          <a:blip r:embed="rId3"/>
          <a:srcRect t="11731" b="11731"/>
          <a:stretch>
            <a:fillRect/>
          </a:stretch>
        </p:blipFill>
        <p:spPr bwMode="auto">
          <a:xfrm>
            <a:off x="302872" y="440959"/>
            <a:ext cx="1660525" cy="844550"/>
          </a:xfrm>
          <a:prstGeom prst="rect">
            <a:avLst/>
          </a:prstGeom>
          <a:noFill/>
          <a:effectLst>
            <a:softEdge rad="12700"/>
          </a:effectLst>
          <a:scene3d>
            <a:camera prst="orthographicFront"/>
            <a:lightRig rig="threePt" dir="t"/>
          </a:scene3d>
          <a:sp3d>
            <a:bevelT prst="relaxedInset"/>
            <a:bevelB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5999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a:xfrm>
            <a:off x="4424877" y="938361"/>
            <a:ext cx="7118056" cy="569086"/>
          </a:xfrm>
        </p:spPr>
        <p:txBody>
          <a:bodyPr/>
          <a:lstStyle/>
          <a:p>
            <a:r>
              <a:rPr lang="en-US" dirty="0"/>
              <a:t>SURVEY RESULTS</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5</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Personal Survey</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Shayan Bakht</a:t>
            </a:r>
          </a:p>
        </p:txBody>
      </p:sp>
      <p:pic>
        <p:nvPicPr>
          <p:cNvPr id="29" name="Picture Placeholder 28" descr="Icon&#10;&#10;Description automatically generated">
            <a:extLst>
              <a:ext uri="{FF2B5EF4-FFF2-40B4-BE49-F238E27FC236}">
                <a16:creationId xmlns:a16="http://schemas.microsoft.com/office/drawing/2014/main" id="{C442625E-1CFA-4224-92D1-471DB2D9F8B4}"/>
              </a:ext>
            </a:extLst>
          </p:cNvPr>
          <p:cNvPicPr>
            <a:picLocks noGrp="1" noChangeAspect="1"/>
          </p:cNvPicPr>
          <p:nvPr>
            <p:ph type="pic" sz="quarter" idx="13"/>
          </p:nvPr>
        </p:nvPicPr>
        <p:blipFill>
          <a:blip r:embed="rId2"/>
          <a:srcRect l="725" r="725"/>
          <a:stretch>
            <a:fillRect/>
          </a:stretch>
        </p:blipFill>
        <p:spPr>
          <a:scene3d>
            <a:camera prst="orthographicFront"/>
            <a:lightRig rig="threePt" dir="t"/>
          </a:scene3d>
          <a:sp3d extrusionH="76200">
            <a:bevelT prst="relaxedInset"/>
            <a:bevelB prst="relaxedInset"/>
            <a:extrusionClr>
              <a:schemeClr val="accent3">
                <a:lumMod val="75000"/>
              </a:schemeClr>
            </a:extrusionClr>
          </a:sp3d>
        </p:spPr>
      </p:pic>
      <p:graphicFrame>
        <p:nvGraphicFramePr>
          <p:cNvPr id="32" name="Chart 31">
            <a:extLst>
              <a:ext uri="{FF2B5EF4-FFF2-40B4-BE49-F238E27FC236}">
                <a16:creationId xmlns:a16="http://schemas.microsoft.com/office/drawing/2014/main" id="{012EECB5-8244-491E-A233-5D43B37813BE}"/>
              </a:ext>
            </a:extLst>
          </p:cNvPr>
          <p:cNvGraphicFramePr/>
          <p:nvPr>
            <p:extLst>
              <p:ext uri="{D42A27DB-BD31-4B8C-83A1-F6EECF244321}">
                <p14:modId xmlns:p14="http://schemas.microsoft.com/office/powerpoint/2010/main" val="2552617641"/>
              </p:ext>
            </p:extLst>
          </p:nvPr>
        </p:nvGraphicFramePr>
        <p:xfrm>
          <a:off x="113791" y="2210190"/>
          <a:ext cx="2727570" cy="29183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Chart 35">
            <a:extLst>
              <a:ext uri="{FF2B5EF4-FFF2-40B4-BE49-F238E27FC236}">
                <a16:creationId xmlns:a16="http://schemas.microsoft.com/office/drawing/2014/main" id="{77D87477-27EF-40D7-8C4F-0B3C7C75BADE}"/>
              </a:ext>
            </a:extLst>
          </p:cNvPr>
          <p:cNvGraphicFramePr/>
          <p:nvPr>
            <p:extLst>
              <p:ext uri="{D42A27DB-BD31-4B8C-83A1-F6EECF244321}">
                <p14:modId xmlns:p14="http://schemas.microsoft.com/office/powerpoint/2010/main" val="2508446235"/>
              </p:ext>
            </p:extLst>
          </p:nvPr>
        </p:nvGraphicFramePr>
        <p:xfrm>
          <a:off x="3501290" y="2257582"/>
          <a:ext cx="3751386" cy="2834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Chart 39">
            <a:extLst>
              <a:ext uri="{FF2B5EF4-FFF2-40B4-BE49-F238E27FC236}">
                <a16:creationId xmlns:a16="http://schemas.microsoft.com/office/drawing/2014/main" id="{B2A51AC8-5EDC-44B0-8E55-1CC33CA6225C}"/>
              </a:ext>
            </a:extLst>
          </p:cNvPr>
          <p:cNvGraphicFramePr/>
          <p:nvPr>
            <p:extLst>
              <p:ext uri="{D42A27DB-BD31-4B8C-83A1-F6EECF244321}">
                <p14:modId xmlns:p14="http://schemas.microsoft.com/office/powerpoint/2010/main" val="245154561"/>
              </p:ext>
            </p:extLst>
          </p:nvPr>
        </p:nvGraphicFramePr>
        <p:xfrm>
          <a:off x="7752862" y="2419252"/>
          <a:ext cx="4064000" cy="27093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534313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533178" y="905042"/>
            <a:ext cx="4494133" cy="569086"/>
          </a:xfrm>
        </p:spPr>
        <p:txBody>
          <a:bodyPr/>
          <a:lstStyle/>
          <a:p>
            <a:r>
              <a:rPr lang="en-US" dirty="0"/>
              <a:t>CURRENCY</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831849" y="3434862"/>
            <a:ext cx="1209357" cy="640080"/>
          </a:xfrm>
        </p:spPr>
        <p:txBody>
          <a:bodyPr/>
          <a:lstStyle/>
          <a:p>
            <a:r>
              <a:rPr lang="en-US" dirty="0"/>
              <a:t>Material</a:t>
            </a:r>
          </a:p>
          <a:p>
            <a:r>
              <a:rPr lang="en-US" dirty="0"/>
              <a:t>Coin</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normAutofit fontScale="92500" lnSpcReduction="20000"/>
          </a:bodyPr>
          <a:lstStyle/>
          <a:p>
            <a:pPr algn="just"/>
            <a:r>
              <a:rPr lang="en-US" dirty="0"/>
              <a:t>Objects that occurred rarely in nature and whose circulation could be efficiently controlled emerged as units of value for interactions and exchange.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831848" y="4471616"/>
            <a:ext cx="1209357" cy="640080"/>
          </a:xfrm>
        </p:spPr>
        <p:txBody>
          <a:bodyPr/>
          <a:lstStyle/>
          <a:p>
            <a:r>
              <a:rPr lang="en-US" dirty="0"/>
              <a:t>Credit Money</a:t>
            </a:r>
          </a:p>
          <a:p>
            <a:endParaRPr lang="en-US"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normAutofit fontScale="92500" lnSpcReduction="20000"/>
          </a:bodyPr>
          <a:lstStyle/>
          <a:p>
            <a:pPr algn="just"/>
            <a:r>
              <a:rPr lang="en-US" dirty="0"/>
              <a:t>Banknotes are a legal-tender. These are regulated and printed by the central bank according to the monetary policy</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6365843" y="3386790"/>
            <a:ext cx="1258610" cy="640080"/>
          </a:xfrm>
        </p:spPr>
        <p:txBody>
          <a:bodyPr/>
          <a:lstStyle/>
          <a:p>
            <a:r>
              <a:rPr lang="en-US" dirty="0"/>
              <a:t>Banknotes</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329" r="1329"/>
          <a:stretch>
            <a:fillRect/>
          </a:stretch>
        </p:blipFill>
        <p:spPr>
          <a:xfrm>
            <a:off x="7779272" y="4453328"/>
            <a:ext cx="640080" cy="658368"/>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pPr algn="just"/>
            <a:r>
              <a:rPr lang="en-US" dirty="0"/>
              <a:t>Form of currency which is not considered as a legal tender, such as a cheque.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400317" y="4422553"/>
            <a:ext cx="1209357" cy="640080"/>
          </a:xfrm>
        </p:spPr>
        <p:txBody>
          <a:bodyPr/>
          <a:lstStyle/>
          <a:p>
            <a:r>
              <a:rPr lang="en-US" dirty="0"/>
              <a:t>Electronic Money</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a:xfrm>
            <a:off x="2150315" y="4427608"/>
            <a:ext cx="640080" cy="658368"/>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normAutofit fontScale="92500"/>
          </a:bodyPr>
          <a:lstStyle/>
          <a:p>
            <a:pPr algn="just"/>
            <a:r>
              <a:rPr lang="en-US" dirty="0"/>
              <a:t>Money which can be transferred online. Such as debit cards, ATM. It also isn’t considered as a legal tender</a:t>
            </a:r>
          </a:p>
          <a:p>
            <a:endParaRPr lang="en-US"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When– and why – did people first start using money?</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Chapurukha Kusimba</a:t>
            </a:r>
          </a:p>
        </p:txBody>
      </p:sp>
      <p:pic>
        <p:nvPicPr>
          <p:cNvPr id="20" name="Picture Placeholder 19" descr="Logo&#10;&#10;Description automatically generated">
            <a:extLst>
              <a:ext uri="{FF2B5EF4-FFF2-40B4-BE49-F238E27FC236}">
                <a16:creationId xmlns:a16="http://schemas.microsoft.com/office/drawing/2014/main" id="{67EFB67A-4F8E-4793-AC6E-06695A1BB82E}"/>
              </a:ext>
            </a:extLst>
          </p:cNvPr>
          <p:cNvPicPr>
            <a:picLocks noGrp="1" noChangeAspect="1"/>
          </p:cNvPicPr>
          <p:nvPr>
            <p:ph type="pic" sz="quarter" idx="13"/>
          </p:nvPr>
        </p:nvPicPr>
        <p:blipFill>
          <a:blip r:embed="rId10"/>
          <a:srcRect t="4915" b="4915"/>
          <a:stretch>
            <a:fillRect/>
          </a:stretch>
        </p:blipFill>
        <p:spPr>
          <a:scene3d>
            <a:camera prst="perspectiveBelow"/>
            <a:lightRig rig="freezing" dir="t"/>
          </a:scene3d>
          <a:sp3d>
            <a:bevelT prst="relaxedInset"/>
            <a:bevelB prst="relaxedInset"/>
          </a:sp3d>
        </p:spPr>
      </p:pic>
    </p:spTree>
    <p:extLst>
      <p:ext uri="{BB962C8B-B14F-4D97-AF65-F5344CB8AC3E}">
        <p14:creationId xmlns:p14="http://schemas.microsoft.com/office/powerpoint/2010/main" val="400607289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a:xfrm>
            <a:off x="4424877" y="938361"/>
            <a:ext cx="7118056" cy="569086"/>
          </a:xfrm>
        </p:spPr>
        <p:txBody>
          <a:bodyPr/>
          <a:lstStyle/>
          <a:p>
            <a:r>
              <a:rPr lang="en-US" dirty="0"/>
              <a:t>SURVEY RESULTS</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Personal Survey</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Shayan Bakht</a:t>
            </a:r>
          </a:p>
        </p:txBody>
      </p:sp>
      <p:pic>
        <p:nvPicPr>
          <p:cNvPr id="29" name="Picture Placeholder 28" descr="Icon&#10;&#10;Description automatically generated">
            <a:extLst>
              <a:ext uri="{FF2B5EF4-FFF2-40B4-BE49-F238E27FC236}">
                <a16:creationId xmlns:a16="http://schemas.microsoft.com/office/drawing/2014/main" id="{C442625E-1CFA-4224-92D1-471DB2D9F8B4}"/>
              </a:ext>
            </a:extLst>
          </p:cNvPr>
          <p:cNvPicPr>
            <a:picLocks noGrp="1" noChangeAspect="1"/>
          </p:cNvPicPr>
          <p:nvPr>
            <p:ph type="pic" sz="quarter" idx="13"/>
          </p:nvPr>
        </p:nvPicPr>
        <p:blipFill>
          <a:blip r:embed="rId2"/>
          <a:srcRect l="725" r="725"/>
          <a:stretch>
            <a:fillRect/>
          </a:stretch>
        </p:blipFill>
        <p:spPr>
          <a:scene3d>
            <a:camera prst="orthographicFront"/>
            <a:lightRig rig="threePt" dir="t"/>
          </a:scene3d>
          <a:sp3d extrusionH="76200">
            <a:bevelT prst="relaxedInset"/>
            <a:bevelB prst="relaxedInset"/>
            <a:extrusionClr>
              <a:schemeClr val="accent3">
                <a:lumMod val="75000"/>
              </a:schemeClr>
            </a:extrusionClr>
          </a:sp3d>
        </p:spPr>
      </p:pic>
      <p:graphicFrame>
        <p:nvGraphicFramePr>
          <p:cNvPr id="8" name="Chart 7">
            <a:extLst>
              <a:ext uri="{FF2B5EF4-FFF2-40B4-BE49-F238E27FC236}">
                <a16:creationId xmlns:a16="http://schemas.microsoft.com/office/drawing/2014/main" id="{17EBD6D8-8113-4F0A-B11A-5668085029F6}"/>
              </a:ext>
            </a:extLst>
          </p:cNvPr>
          <p:cNvGraphicFramePr/>
          <p:nvPr>
            <p:extLst>
              <p:ext uri="{D42A27DB-BD31-4B8C-83A1-F6EECF244321}">
                <p14:modId xmlns:p14="http://schemas.microsoft.com/office/powerpoint/2010/main" val="3980495507"/>
              </p:ext>
            </p:extLst>
          </p:nvPr>
        </p:nvGraphicFramePr>
        <p:xfrm>
          <a:off x="-242297" y="2215263"/>
          <a:ext cx="4306277" cy="3137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BAD72FB-6144-4ABB-8CF1-A31E3F810B47}"/>
              </a:ext>
            </a:extLst>
          </p:cNvPr>
          <p:cNvGraphicFramePr/>
          <p:nvPr>
            <p:extLst>
              <p:ext uri="{D42A27DB-BD31-4B8C-83A1-F6EECF244321}">
                <p14:modId xmlns:p14="http://schemas.microsoft.com/office/powerpoint/2010/main" val="3098669409"/>
              </p:ext>
            </p:extLst>
          </p:nvPr>
        </p:nvGraphicFramePr>
        <p:xfrm>
          <a:off x="3945075" y="2215263"/>
          <a:ext cx="4659664" cy="31372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396E652C-1588-430F-8988-16C33536F09E}"/>
              </a:ext>
            </a:extLst>
          </p:cNvPr>
          <p:cNvGraphicFramePr/>
          <p:nvPr>
            <p:extLst>
              <p:ext uri="{D42A27DB-BD31-4B8C-83A1-F6EECF244321}">
                <p14:modId xmlns:p14="http://schemas.microsoft.com/office/powerpoint/2010/main" val="3593262975"/>
              </p:ext>
            </p:extLst>
          </p:nvPr>
        </p:nvGraphicFramePr>
        <p:xfrm>
          <a:off x="8703145" y="2215262"/>
          <a:ext cx="3160202" cy="313722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9523604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a:xfrm>
            <a:off x="1356340" y="621945"/>
            <a:ext cx="5234496" cy="978408"/>
          </a:xfrm>
        </p:spPr>
        <p:txBody>
          <a:bodyPr/>
          <a:lstStyle/>
          <a:p>
            <a:r>
              <a:rPr lang="en-US" sz="3200" dirty="0"/>
              <a:t>Decentralized</a:t>
            </a:r>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a:xfrm>
            <a:off x="5753293" y="872788"/>
            <a:ext cx="3360864" cy="292671"/>
          </a:xfrm>
        </p:spPr>
        <p:txBody>
          <a:bodyPr>
            <a:normAutofit fontScale="77500" lnSpcReduction="20000"/>
          </a:bodyPr>
          <a:lstStyle/>
          <a:p>
            <a:r>
              <a:rPr lang="en-US" dirty="0"/>
              <a:t>What is Crypto-decentralization?</a:t>
            </a:r>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a:bodyPr>
          <a:lstStyle/>
          <a:p>
            <a:r>
              <a:rPr lang="en-US" dirty="0"/>
              <a:t>The decision-making authority, is delegated away from the center. </a:t>
            </a: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a:xfrm>
            <a:off x="3186808" y="2043243"/>
            <a:ext cx="2616212" cy="978408"/>
          </a:xfrm>
        </p:spPr>
        <p:txBody>
          <a:bodyPr/>
          <a:lstStyle/>
          <a:p>
            <a:r>
              <a:rPr lang="en-US" sz="4000" dirty="0"/>
              <a:t>Mining</a:t>
            </a:r>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a:xfrm>
            <a:off x="5753293" y="2288710"/>
            <a:ext cx="3392692" cy="292671"/>
          </a:xfrm>
        </p:spPr>
        <p:txBody>
          <a:bodyPr>
            <a:noAutofit/>
          </a:bodyPr>
          <a:lstStyle/>
          <a:p>
            <a:r>
              <a:rPr lang="en-US" sz="1600" dirty="0"/>
              <a:t>How is Crypto-currency obtained?</a:t>
            </a:r>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a:xfrm>
            <a:off x="5930241" y="2532447"/>
            <a:ext cx="2919561" cy="969999"/>
          </a:xfrm>
        </p:spPr>
        <p:txBody>
          <a:bodyPr>
            <a:normAutofit lnSpcReduction="10000"/>
          </a:bodyPr>
          <a:lstStyle/>
          <a:p>
            <a:r>
              <a:rPr lang="en-US" dirty="0"/>
              <a:t>These are made through a difficult and time-consuming process. Computers solve a mathematical problem, on the solution, they get a token of the currency.</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a:xfrm>
            <a:off x="3015849" y="3531189"/>
            <a:ext cx="2616212" cy="978408"/>
          </a:xfrm>
        </p:spPr>
        <p:txBody>
          <a:bodyPr/>
          <a:lstStyle/>
          <a:p>
            <a:r>
              <a:rPr lang="en-US" sz="4800" dirty="0"/>
              <a:t>Secure</a:t>
            </a:r>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a:xfrm>
            <a:off x="5753293" y="3710008"/>
            <a:ext cx="2937812" cy="292671"/>
          </a:xfrm>
        </p:spPr>
        <p:txBody>
          <a:bodyPr>
            <a:normAutofit fontScale="85000" lnSpcReduction="10000"/>
          </a:bodyPr>
          <a:lstStyle/>
          <a:p>
            <a:r>
              <a:rPr lang="en-US" dirty="0"/>
              <a:t>Is crypto-currency secure?</a:t>
            </a:r>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Crypto-currency functions on block chain technology, which makes it secure. Mining also adds up to its security.</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a:xfrm>
            <a:off x="2870071" y="5019135"/>
            <a:ext cx="2616212" cy="978408"/>
          </a:xfrm>
        </p:spPr>
        <p:txBody>
          <a:bodyPr/>
          <a:lstStyle/>
          <a:p>
            <a:r>
              <a:rPr lang="en-US" sz="5400" dirty="0"/>
              <a:t>Threat</a:t>
            </a:r>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a:xfrm>
            <a:off x="5753293" y="5146055"/>
            <a:ext cx="2987539" cy="292671"/>
          </a:xfrm>
        </p:spPr>
        <p:txBody>
          <a:bodyPr>
            <a:normAutofit fontScale="85000" lnSpcReduction="10000"/>
          </a:bodyPr>
          <a:lstStyle/>
          <a:p>
            <a:r>
              <a:rPr lang="en-US" dirty="0"/>
              <a:t>Is crypto-currency a threat?</a:t>
            </a:r>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lnSpcReduction="10000"/>
          </a:bodyPr>
          <a:lstStyle/>
          <a:p>
            <a:r>
              <a:rPr lang="en-US" dirty="0"/>
              <a:t>Governments and economy dominators may interpret crypto-currency as a threat because it is decentralized and untraceable.</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a:xfrm>
            <a:off x="8577438" y="911825"/>
            <a:ext cx="3516495" cy="569086"/>
          </a:xfrm>
        </p:spPr>
        <p:txBody>
          <a:bodyPr>
            <a:normAutofit/>
          </a:bodyPr>
          <a:lstStyle/>
          <a:p>
            <a:r>
              <a:rPr lang="en-US" sz="2100" dirty="0"/>
              <a:t>CRYPTO-CURRENCY</a:t>
            </a:r>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a:xfrm>
            <a:off x="9251440" y="1480911"/>
            <a:ext cx="2810590" cy="2021536"/>
          </a:xfrm>
        </p:spPr>
        <p:txBody>
          <a:bodyPr>
            <a:normAutofit lnSpcReduction="10000"/>
          </a:bodyPr>
          <a:lstStyle/>
          <a:p>
            <a:pPr algn="just"/>
            <a:r>
              <a:rPr lang="en-US" dirty="0"/>
              <a:t>Cryptocurrency is a type of currency which uses digital files as money. </a:t>
            </a:r>
          </a:p>
          <a:p>
            <a:pPr algn="just"/>
            <a:r>
              <a:rPr lang="en-US" dirty="0"/>
              <a:t>Usually, the files are created using the same ways as cryptography (the science of hiding information)</a:t>
            </a:r>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Multiple sources</a:t>
            </a:r>
          </a:p>
        </p:txBody>
      </p:sp>
    </p:spTree>
    <p:extLst>
      <p:ext uri="{BB962C8B-B14F-4D97-AF65-F5344CB8AC3E}">
        <p14:creationId xmlns:p14="http://schemas.microsoft.com/office/powerpoint/2010/main" val="13774745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6167562" y="940493"/>
            <a:ext cx="5314072" cy="569086"/>
          </a:xfrm>
        </p:spPr>
        <p:txBody>
          <a:bodyPr/>
          <a:lstStyle/>
          <a:p>
            <a:r>
              <a:rPr lang="en-US" dirty="0"/>
              <a:t>SURVEY RESULTS</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Open-ended question:</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pPr marL="0" indent="0">
              <a:buNone/>
            </a:pPr>
            <a:r>
              <a:rPr lang="en-US" dirty="0"/>
              <a:t>Blockchain and related technologies, increase efficiency, effectiveness and security. What reasons can you think of for governments to impose a ban on currencies functioning on these technologies?</a:t>
            </a:r>
          </a:p>
          <a:p>
            <a:pPr marL="0" indent="0">
              <a:buNone/>
            </a:pPr>
            <a:r>
              <a:rPr lang="en-US" b="1" u="sng" dirty="0"/>
              <a:t>Answer:</a:t>
            </a:r>
          </a:p>
          <a:p>
            <a:r>
              <a:rPr lang="en-US" dirty="0"/>
              <a:t>Cryptocurrencies are more secure and better, but not for the governments. Transactions being extremely secure (due to encryption) are untraceable. This non-transparency would be the real problem for the governments.</a:t>
            </a:r>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Personal Survey</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Shayan Bakht</a:t>
            </a:r>
          </a:p>
        </p:txBody>
      </p:sp>
      <p:pic>
        <p:nvPicPr>
          <p:cNvPr id="18" name="Picture Placeholder 28" descr="Icon&#10;&#10;Description automatically generated">
            <a:extLst>
              <a:ext uri="{FF2B5EF4-FFF2-40B4-BE49-F238E27FC236}">
                <a16:creationId xmlns:a16="http://schemas.microsoft.com/office/drawing/2014/main" id="{DDBB864F-1F82-4035-86E0-4128508B689C}"/>
              </a:ext>
            </a:extLst>
          </p:cNvPr>
          <p:cNvPicPr>
            <a:picLocks noChangeAspect="1"/>
          </p:cNvPicPr>
          <p:nvPr/>
        </p:nvPicPr>
        <p:blipFill>
          <a:blip r:embed="rId2"/>
          <a:srcRect l="725" r="725"/>
          <a:stretch>
            <a:fillRect/>
          </a:stretch>
        </p:blipFill>
        <p:spPr>
          <a:xfrm>
            <a:off x="710366" y="593372"/>
            <a:ext cx="1078992" cy="548640"/>
          </a:xfrm>
          <a:prstGeom prst="rect">
            <a:avLst/>
          </a:prstGeom>
          <a:scene3d>
            <a:camera prst="orthographicFront"/>
            <a:lightRig rig="threePt" dir="t"/>
          </a:scene3d>
          <a:sp3d extrusionH="76200">
            <a:bevelT prst="relaxedInset"/>
            <a:bevelB prst="relaxedInset"/>
            <a:extrusionClr>
              <a:schemeClr val="accent3">
                <a:lumMod val="75000"/>
              </a:schemeClr>
            </a:extrusionClr>
          </a:sp3d>
        </p:spPr>
      </p:pic>
      <p:graphicFrame>
        <p:nvGraphicFramePr>
          <p:cNvPr id="25" name="Chart 24">
            <a:extLst>
              <a:ext uri="{FF2B5EF4-FFF2-40B4-BE49-F238E27FC236}">
                <a16:creationId xmlns:a16="http://schemas.microsoft.com/office/drawing/2014/main" id="{28E19361-21DD-4169-8AA6-3D34A75090C0}"/>
              </a:ext>
            </a:extLst>
          </p:cNvPr>
          <p:cNvGraphicFramePr/>
          <p:nvPr>
            <p:extLst>
              <p:ext uri="{D42A27DB-BD31-4B8C-83A1-F6EECF244321}">
                <p14:modId xmlns:p14="http://schemas.microsoft.com/office/powerpoint/2010/main" val="2423784836"/>
              </p:ext>
            </p:extLst>
          </p:nvPr>
        </p:nvGraphicFramePr>
        <p:xfrm>
          <a:off x="7064278" y="2514882"/>
          <a:ext cx="3812209" cy="33633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50980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tf56488565_win32</Template>
  <TotalTime>257</TotalTime>
  <Words>823</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Google Sans</vt:lpstr>
      <vt:lpstr>Segoe UI Light</vt:lpstr>
      <vt:lpstr>Office Theme</vt:lpstr>
      <vt:lpstr>How Money Functions</vt:lpstr>
      <vt:lpstr>SPEECH OVERVIEW</vt:lpstr>
      <vt:lpstr>SURVEY</vt:lpstr>
      <vt:lpstr>BARTER SYSTEM</vt:lpstr>
      <vt:lpstr>SURVEY RESULTS</vt:lpstr>
      <vt:lpstr>CURRENCY</vt:lpstr>
      <vt:lpstr>SURVEY RESULTS</vt:lpstr>
      <vt:lpstr>CRYPTO-CURRENCY</vt:lpstr>
      <vt:lpstr>SURVEY 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Money Functions</dc:title>
  <dc:creator>M.S</dc:creator>
  <cp:lastModifiedBy>M.S</cp:lastModifiedBy>
  <cp:revision>29</cp:revision>
  <dcterms:created xsi:type="dcterms:W3CDTF">2021-06-08T14:59:57Z</dcterms:created>
  <dcterms:modified xsi:type="dcterms:W3CDTF">2021-06-08T20:37:08Z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