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4" r:id="rId2"/>
  </p:sldMasterIdLst>
  <p:notesMasterIdLst>
    <p:notesMasterId r:id="rId14"/>
  </p:notesMasterIdLst>
  <p:sldIdLst>
    <p:sldId id="256" r:id="rId3"/>
    <p:sldId id="263" r:id="rId4"/>
    <p:sldId id="287" r:id="rId5"/>
    <p:sldId id="258" r:id="rId6"/>
    <p:sldId id="259" r:id="rId7"/>
    <p:sldId id="260" r:id="rId8"/>
    <p:sldId id="261" r:id="rId9"/>
    <p:sldId id="262" r:id="rId10"/>
    <p:sldId id="25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75" autoAdjust="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528E3-07CE-403F-8B36-1F6E76E5C2D1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BBD6-278E-41F9-803C-41EF41689B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766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91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9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385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1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370" y="1604399"/>
            <a:ext cx="10972147" cy="397725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0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10972147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09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5354188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682" y="1604399"/>
            <a:ext cx="5354188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484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736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370" y="273423"/>
            <a:ext cx="10972147" cy="53073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201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682" y="1604399"/>
            <a:ext cx="5354188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370" y="3682062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457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5354188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682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682" y="3682062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88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769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682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370" y="3682062"/>
            <a:ext cx="1097214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435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1097214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370" y="3682062"/>
            <a:ext cx="1097214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369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682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370" y="3682062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682" y="3682062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971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129" y="1604399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888" y="1604399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370" y="3682062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129" y="3682062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888" y="3682062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41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146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854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752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55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952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566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13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BFD4-5F34-4061-91AC-3AD454E1C548}" type="datetimeFigureOut">
              <a:rPr lang="en-PK" smtClean="0"/>
              <a:t>12/06/2021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0076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10972147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869" b="0" strike="noStrike" spc="-1">
                <a:latin typeface="Arial"/>
              </a:rPr>
              <a:t>Click to edit the outline text format</a:t>
            </a:r>
          </a:p>
          <a:p>
            <a:pPr marL="1044662" lvl="1" indent="-391748">
              <a:spcBef>
                <a:spcPts val="137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385" b="0" strike="noStrike" spc="-1">
                <a:latin typeface="Arial"/>
              </a:rPr>
              <a:t>Second Outline Level</a:t>
            </a:r>
          </a:p>
          <a:p>
            <a:pPr marL="1566994" lvl="2" indent="-348221">
              <a:spcBef>
                <a:spcPts val="102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2" b="0" strike="noStrike" spc="-1">
                <a:latin typeface="Arial"/>
              </a:rPr>
              <a:t>Third Outline Level</a:t>
            </a:r>
          </a:p>
          <a:p>
            <a:pPr marL="2089325" lvl="3" indent="-261166">
              <a:spcBef>
                <a:spcPts val="686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18" b="0" strike="noStrike" spc="-1">
                <a:latin typeface="Arial"/>
              </a:rPr>
              <a:t>Fourth Outline Level</a:t>
            </a:r>
          </a:p>
          <a:p>
            <a:pPr marL="2611656" lvl="4" indent="-261166">
              <a:spcBef>
                <a:spcPts val="34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18" b="0" strike="noStrike" spc="-1">
                <a:latin typeface="Arial"/>
              </a:rPr>
              <a:t>Fifth Outline Level</a:t>
            </a:r>
          </a:p>
          <a:p>
            <a:pPr marL="3133987" lvl="5" indent="-261166">
              <a:spcBef>
                <a:spcPts val="34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18" b="0" strike="noStrike" spc="-1">
                <a:latin typeface="Arial"/>
              </a:rPr>
              <a:t>Sixth Outline Level</a:t>
            </a:r>
          </a:p>
          <a:p>
            <a:pPr marL="3656318" lvl="6" indent="-261166">
              <a:spcBef>
                <a:spcPts val="34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18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47576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1105601" rtl="0" eaLnBrk="1" latinLnBrk="0" hangingPunct="1">
        <a:lnSpc>
          <a:spcPct val="90000"/>
        </a:lnSpc>
        <a:spcBef>
          <a:spcPct val="0"/>
        </a:spcBef>
        <a:buNone/>
        <a:defRPr sz="5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331" indent="-391748" algn="l" defTabSz="1105601" rtl="0" eaLnBrk="1" latinLnBrk="0" hangingPunct="1">
        <a:lnSpc>
          <a:spcPct val="90000"/>
        </a:lnSpc>
        <a:spcBef>
          <a:spcPts val="1713"/>
        </a:spcBef>
        <a:buClr>
          <a:srgbClr val="FFFFFF"/>
        </a:buClr>
        <a:buSzPct val="45000"/>
        <a:buFont typeface="Wingdings" charset="2"/>
        <a:buChar char=""/>
        <a:defRPr sz="3385" kern="1200">
          <a:solidFill>
            <a:schemeClr val="tx1"/>
          </a:solidFill>
          <a:latin typeface="+mn-lt"/>
          <a:ea typeface="+mn-ea"/>
          <a:cs typeface="+mn-cs"/>
        </a:defRPr>
      </a:lvl1pPr>
      <a:lvl2pPr marL="829201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2pPr>
      <a:lvl3pPr marL="1382001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8" kern="1200">
          <a:solidFill>
            <a:schemeClr val="tx1"/>
          </a:solidFill>
          <a:latin typeface="+mn-lt"/>
          <a:ea typeface="+mn-ea"/>
          <a:cs typeface="+mn-cs"/>
        </a:defRPr>
      </a:lvl3pPr>
      <a:lvl4pPr marL="1934802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4pPr>
      <a:lvl5pPr marL="2487602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5pPr>
      <a:lvl6pPr marL="3040403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6pPr>
      <a:lvl7pPr marL="3593203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7pPr>
      <a:lvl8pPr marL="4146004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8pPr>
      <a:lvl9pPr marL="4698804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1pPr>
      <a:lvl2pPr marL="552801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2pPr>
      <a:lvl3pPr marL="1105601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658402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4pPr>
      <a:lvl5pPr marL="2211202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5pPr>
      <a:lvl6pPr marL="2764003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6pPr>
      <a:lvl7pPr marL="3316803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7pPr>
      <a:lvl8pPr marL="3869604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8pPr>
      <a:lvl9pPr marL="4422404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971D-31EA-428F-B6B9-F89864C7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127" y="1183091"/>
            <a:ext cx="8518642" cy="2986391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dhabi" panose="020B0604020202020204" pitchFamily="2" charset="-78"/>
                <a:cs typeface="Aldhabi" panose="020B0604020202020204" pitchFamily="2" charset="-78"/>
              </a:rPr>
              <a:t>Making of   </a:t>
            </a:r>
            <a:br>
              <a:rPr lang="en-US" sz="9600" dirty="0">
                <a:latin typeface="Aldhabi" panose="020B0604020202020204" pitchFamily="2" charset="-78"/>
                <a:cs typeface="Aldhabi" panose="020B0604020202020204" pitchFamily="2" charset="-78"/>
              </a:rPr>
            </a:br>
            <a:r>
              <a:rPr lang="en-US" sz="9600" dirty="0">
                <a:latin typeface="Aldhabi" panose="020B0604020202020204" pitchFamily="2" charset="-78"/>
                <a:cs typeface="Aldhabi" panose="020B0604020202020204" pitchFamily="2" charset="-78"/>
              </a:rPr>
              <a:t>Artificial Intelligence </a:t>
            </a:r>
            <a:endParaRPr lang="en-PK" sz="9600" dirty="0"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E4A5B-5EFB-44B1-A2A0-6A7F2FF0F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43083"/>
            <a:ext cx="6750995" cy="3424135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sz="4400" u="sng" dirty="0"/>
              <a:t>Presentation by</a:t>
            </a:r>
            <a:r>
              <a:rPr lang="en-US" sz="4400" dirty="0"/>
              <a:t>:</a:t>
            </a:r>
          </a:p>
          <a:p>
            <a:pPr algn="just"/>
            <a:r>
              <a:rPr lang="en-US" sz="4400" dirty="0"/>
              <a:t>Shayan Bakht</a:t>
            </a:r>
          </a:p>
        </p:txBody>
      </p:sp>
    </p:spTree>
    <p:extLst>
      <p:ext uri="{BB962C8B-B14F-4D97-AF65-F5344CB8AC3E}">
        <p14:creationId xmlns:p14="http://schemas.microsoft.com/office/powerpoint/2010/main" val="333973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1713-90D2-4851-BCB4-225E7B9B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Google Sans"/>
              </a:rPr>
              <a:t>R</a:t>
            </a:r>
            <a:r>
              <a:rPr lang="en-US" sz="6000" b="0" i="0" dirty="0">
                <a:effectLst/>
                <a:latin typeface="Google Sans"/>
              </a:rPr>
              <a:t>eferences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811D-2CAB-42AE-84F2-3C864F25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Buchanan Bruce G. (2005) A brief history of artificial intelligence</a:t>
            </a:r>
          </a:p>
          <a:p>
            <a:r>
              <a:rPr lang="en-US" sz="2400" dirty="0"/>
              <a:t>Ferris Jabr (2012) Know Your Neurons: The Discovery and Naming of the Neuron</a:t>
            </a:r>
          </a:p>
          <a:p>
            <a:r>
              <a:rPr lang="en-US" sz="2400" dirty="0"/>
              <a:t>Seth Lloyd (2019) </a:t>
            </a:r>
            <a:r>
              <a:rPr lang="en-US" sz="2400" b="1" i="0" dirty="0">
                <a:effectLst/>
              </a:rPr>
              <a:t>What Would the Father of Cybernetics Think About A.I. Today?</a:t>
            </a:r>
          </a:p>
          <a:p>
            <a:r>
              <a:rPr lang="en-US" sz="2400" dirty="0"/>
              <a:t>Graham P. Collins (2002) </a:t>
            </a:r>
            <a:r>
              <a:rPr lang="en-US" sz="2400" b="0" i="0" dirty="0">
                <a:effectLst/>
              </a:rPr>
              <a:t>Claude E. Shannon: Founder of Information Theory</a:t>
            </a:r>
          </a:p>
          <a:p>
            <a:r>
              <a:rPr lang="en-US" dirty="0"/>
              <a:t>Alexander S. Gillis (2019) Turing Test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History Computer, Logic Theorist – Complete History of the Logic Theorist Program</a:t>
            </a:r>
          </a:p>
          <a:p>
            <a:r>
              <a:rPr lang="en-US" dirty="0"/>
              <a:t>Dartmouth.edu (https://250.dartmouth.edu/highlights/artificial-intelligence-ai-coined-dartmouth)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650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04D2C-4EBB-4211-A44B-5AF8DF449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0AB5393-49AA-4F80-BEDC-02B5CA563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7" r="27137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FAF90-DEA5-444F-AD63-DA13677A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F755-9ECA-480F-9E2C-072EDC7C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106" y="1406849"/>
            <a:ext cx="572148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History and AI’s Origin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Turing’s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Logic Theorist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Dartmouth Conference</a:t>
            </a:r>
          </a:p>
        </p:txBody>
      </p:sp>
    </p:spTree>
    <p:extLst>
      <p:ext uri="{BB962C8B-B14F-4D97-AF65-F5344CB8AC3E}">
        <p14:creationId xmlns:p14="http://schemas.microsoft.com/office/powerpoint/2010/main" val="393053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725442-6881-4FC5-B9D7-FEBD8AAE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70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BA9F-EE98-4CA1-9E5F-32A2228FD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7460" y="100208"/>
            <a:ext cx="13329501" cy="1851139"/>
          </a:xfrm>
        </p:spPr>
        <p:txBody>
          <a:bodyPr/>
          <a:lstStyle/>
          <a:p>
            <a:r>
              <a:rPr lang="en-US" dirty="0"/>
              <a:t>History and AI’s Origin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E5F8B-82CD-4054-AC7B-80DC1837B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301" y="2029216"/>
            <a:ext cx="11436263" cy="4484318"/>
          </a:xfrm>
        </p:spPr>
        <p:txBody>
          <a:bodyPr/>
          <a:lstStyle/>
          <a:p>
            <a:pPr algn="l"/>
            <a:r>
              <a:rPr lang="en-US" dirty="0"/>
              <a:t>                                   (early 1800’s and the early 1950s)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Function of human brain (neurons)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Norbert Wieners’ Cybernetics  (1948)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Claude Shannon's Information theory  (1948)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Alan Turing’s theory of computation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</a:t>
            </a:r>
            <a:r>
              <a:rPr lang="en-US" sz="4000" dirty="0"/>
              <a:t>“Possibility to construct an electronic brain”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154182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B048-2122-4A6E-A78E-E4251373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7200" dirty="0"/>
              <a:t>Turing’s Test</a:t>
            </a:r>
            <a:endParaRPr lang="en-PK" sz="7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C0BE-0A10-4241-93E2-3347C71E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Roboto"/>
              </a:rPr>
              <a:t>A </a:t>
            </a:r>
            <a:r>
              <a:rPr lang="en-US" sz="2400" b="1" i="0" dirty="0">
                <a:effectLst/>
                <a:latin typeface="Roboto"/>
              </a:rPr>
              <a:t>Turing Test</a:t>
            </a:r>
            <a:r>
              <a:rPr lang="en-US" sz="2400" b="0" i="0" dirty="0">
                <a:effectLst/>
                <a:latin typeface="Roboto"/>
              </a:rPr>
              <a:t> is a method of inquiry in artificial intelligence (AI) for determining whether a computer is capable of thinking like a human being. </a:t>
            </a:r>
          </a:p>
          <a:p>
            <a:r>
              <a:rPr lang="en-US" sz="2400" dirty="0"/>
              <a:t>The ability of a machine to remain indistinguishable for a conversation.</a:t>
            </a:r>
          </a:p>
          <a:p>
            <a:r>
              <a:rPr lang="en-US" sz="2400" dirty="0"/>
              <a:t>First “Serious” proposal in the philosophy of artificial intelligence </a:t>
            </a: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B117C-ECFA-4154-8768-6B701B8A9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"/>
          <a:stretch/>
        </p:blipFill>
        <p:spPr>
          <a:xfrm>
            <a:off x="5991583" y="13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64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8C895-2ACC-4EC6-B979-33E007455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7" r="-2" b="-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Arc 31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39044-7ABF-4448-A41A-77EDCA7C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121" y="700391"/>
            <a:ext cx="6439530" cy="1809345"/>
          </a:xfrm>
        </p:spPr>
        <p:txBody>
          <a:bodyPr>
            <a:normAutofit/>
          </a:bodyPr>
          <a:lstStyle/>
          <a:p>
            <a:r>
              <a:rPr lang="en-US" sz="6600" dirty="0"/>
              <a:t> Logic Theorist</a:t>
            </a:r>
            <a:endParaRPr lang="en-PK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51ED-5952-4E3B-BF20-ED1818E4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121" y="2296504"/>
            <a:ext cx="5721484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Created in 1955 by </a:t>
            </a:r>
            <a:r>
              <a:rPr lang="de-DE" sz="3200" b="0" i="0" dirty="0">
                <a:effectLst/>
                <a:latin typeface="Roboto"/>
              </a:rPr>
              <a:t>Allen Newell and Herbert A. Simon</a:t>
            </a:r>
          </a:p>
          <a:p>
            <a:r>
              <a:rPr lang="de-DE" sz="3200" dirty="0">
                <a:latin typeface="Roboto"/>
              </a:rPr>
              <a:t>The First AI program </a:t>
            </a:r>
          </a:p>
          <a:p>
            <a:r>
              <a:rPr lang="de-DE" sz="3200" dirty="0">
                <a:latin typeface="Roboto"/>
              </a:rPr>
              <a:t>Program engineered to perform automated reasoning</a:t>
            </a:r>
          </a:p>
          <a:p>
            <a:r>
              <a:rPr lang="de-DE" sz="3200" dirty="0">
                <a:latin typeface="Roboto"/>
              </a:rPr>
              <a:t>Proved 38 of first </a:t>
            </a:r>
            <a:r>
              <a:rPr lang="de-DE" sz="3200">
                <a:latin typeface="Roboto"/>
              </a:rPr>
              <a:t>52 theorems </a:t>
            </a:r>
            <a:r>
              <a:rPr lang="de-DE" sz="3200" dirty="0">
                <a:latin typeface="Roboto"/>
              </a:rPr>
              <a:t>in “Principia Mathematica“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29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78686-8451-4EEA-A0EF-38D2516D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13" r="4470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F76D7D-D0BA-4E05-9465-9DFF84A2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9" y="-77030"/>
            <a:ext cx="5608308" cy="2110109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Dartmouth Conference (1956)</a:t>
            </a:r>
            <a:endParaRPr lang="en-PK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D329-B6CF-480F-9AA1-C2316A45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" y="2033080"/>
            <a:ext cx="5443381" cy="48249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“Every aspect of learning or any other feature of intelligence can be so precisely described that a machine can be made to stimulate it”</a:t>
            </a:r>
          </a:p>
          <a:p>
            <a:r>
              <a:rPr lang="en-US" dirty="0">
                <a:solidFill>
                  <a:schemeClr val="tx2"/>
                </a:solidFill>
              </a:rPr>
              <a:t>Birth of AI</a:t>
            </a:r>
          </a:p>
          <a:p>
            <a:r>
              <a:rPr lang="en-US" dirty="0">
                <a:solidFill>
                  <a:schemeClr val="tx2"/>
                </a:solidFill>
              </a:rPr>
              <a:t>Logic theorist was presented to the public</a:t>
            </a:r>
          </a:p>
          <a:p>
            <a:r>
              <a:rPr lang="en-US" dirty="0">
                <a:solidFill>
                  <a:schemeClr val="tx2"/>
                </a:solidFill>
              </a:rPr>
              <a:t>Name “Artificial Intelligence” was adopted </a:t>
            </a:r>
          </a:p>
          <a:p>
            <a:pPr marL="0" indent="0">
              <a:buNone/>
            </a:pPr>
            <a:endParaRPr lang="en-PK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7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0191-3909-4F80-82D1-5B51FE44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690688"/>
            <a:ext cx="10515600" cy="2424112"/>
          </a:xfrm>
        </p:spPr>
        <p:txBody>
          <a:bodyPr/>
          <a:lstStyle/>
          <a:p>
            <a:endParaRPr lang="en-PK" dirty="0"/>
          </a:p>
        </p:txBody>
      </p:sp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84637C22-BE19-4F6A-AF34-D86D974AD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2" y="491585"/>
            <a:ext cx="10787975" cy="5573398"/>
          </a:xfrm>
        </p:spPr>
      </p:pic>
    </p:spTree>
    <p:extLst>
      <p:ext uri="{BB962C8B-B14F-4D97-AF65-F5344CB8AC3E}">
        <p14:creationId xmlns:p14="http://schemas.microsoft.com/office/powerpoint/2010/main" val="130808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955C464-4413-427E-8FB3-4450E8EF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" y="669747"/>
            <a:ext cx="12153825" cy="6380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4584F4-B8B9-40BF-B987-95C6F7D9D0FB}"/>
              </a:ext>
            </a:extLst>
          </p:cNvPr>
          <p:cNvSpPr txBox="1"/>
          <p:nvPr/>
        </p:nvSpPr>
        <p:spPr>
          <a:xfrm>
            <a:off x="4957011" y="204162"/>
            <a:ext cx="6529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Conclusion</a:t>
            </a:r>
            <a:endParaRPr lang="en-PK" sz="9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02645E-4438-4BBE-A21C-5DEED49F378E}"/>
              </a:ext>
            </a:extLst>
          </p:cNvPr>
          <p:cNvCxnSpPr/>
          <p:nvPr/>
        </p:nvCxnSpPr>
        <p:spPr>
          <a:xfrm>
            <a:off x="4780547" y="1652337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310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Aldhabi</vt:lpstr>
      <vt:lpstr>Arial</vt:lpstr>
      <vt:lpstr>Calibri</vt:lpstr>
      <vt:lpstr>Calibri Light</vt:lpstr>
      <vt:lpstr>Google Sans</vt:lpstr>
      <vt:lpstr>Roboto</vt:lpstr>
      <vt:lpstr>Symbol</vt:lpstr>
      <vt:lpstr>Wingdings</vt:lpstr>
      <vt:lpstr>Office Theme</vt:lpstr>
      <vt:lpstr>3_Office Theme</vt:lpstr>
      <vt:lpstr>Making of    Artificial Intelligence </vt:lpstr>
      <vt:lpstr>Overview</vt:lpstr>
      <vt:lpstr>PowerPoint Presentation</vt:lpstr>
      <vt:lpstr>History and AI’s Origin</vt:lpstr>
      <vt:lpstr>Turing’s Test</vt:lpstr>
      <vt:lpstr> Logic Theorist</vt:lpstr>
      <vt:lpstr>Dartmouth Conference (1956)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 in Artificial Intelligence</dc:title>
  <dc:creator>M.S</dc:creator>
  <cp:lastModifiedBy>M.S</cp:lastModifiedBy>
  <cp:revision>34</cp:revision>
  <dcterms:created xsi:type="dcterms:W3CDTF">2020-11-07T05:49:03Z</dcterms:created>
  <dcterms:modified xsi:type="dcterms:W3CDTF">2021-06-12T19:51:59Z</dcterms:modified>
</cp:coreProperties>
</file>