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9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4BF82-9008-4FA7-9476-60CD982269C2}" type="datetimeFigureOut">
              <a:rPr lang="en-US" smtClean="0"/>
              <a:t>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F4CBB9-4CDA-423C-A60E-F3BE3D5A0E2B}" type="slidenum">
              <a:rPr lang="en-US" smtClean="0"/>
              <a:t>‹#›</a:t>
            </a:fld>
            <a:endParaRPr lang="en-US"/>
          </a:p>
        </p:txBody>
      </p:sp>
    </p:spTree>
    <p:extLst>
      <p:ext uri="{BB962C8B-B14F-4D97-AF65-F5344CB8AC3E}">
        <p14:creationId xmlns:p14="http://schemas.microsoft.com/office/powerpoint/2010/main" val="160550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AFBC9D-CD30-486F-B016-0021021FC3E1}" type="datetime1">
              <a:rPr lang="en-US" smtClean="0"/>
              <a:t>2/21/2023</a:t>
            </a:fld>
            <a:endParaRPr lang="en-US"/>
          </a:p>
        </p:txBody>
      </p:sp>
      <p:sp>
        <p:nvSpPr>
          <p:cNvPr id="5" name="Footer Placeholder 4"/>
          <p:cNvSpPr>
            <a:spLocks noGrp="1"/>
          </p:cNvSpPr>
          <p:nvPr>
            <p:ph type="ftr" sz="quarter" idx="11"/>
          </p:nvPr>
        </p:nvSpPr>
        <p:spPr/>
        <p:txBody>
          <a:bodyPr/>
          <a:lstStyle/>
          <a:p>
            <a:r>
              <a:rPr lang="en-US"/>
              <a:t>Non Business KT Session</a:t>
            </a:r>
          </a:p>
        </p:txBody>
      </p:sp>
      <p:sp>
        <p:nvSpPr>
          <p:cNvPr id="6" name="Slide Number Placeholder 5"/>
          <p:cNvSpPr>
            <a:spLocks noGrp="1"/>
          </p:cNvSpPr>
          <p:nvPr>
            <p:ph type="sldNum" sz="quarter" idx="12"/>
          </p:nvPr>
        </p:nvSpPr>
        <p:spPr/>
        <p:txBody>
          <a:bodyPr/>
          <a:lstStyle/>
          <a:p>
            <a:fld id="{781D18E0-584B-4F20-AC72-0A2DAC229670}" type="slidenum">
              <a:rPr lang="en-US" smtClean="0"/>
              <a:t>‹#›</a:t>
            </a:fld>
            <a:endParaRPr lang="en-US"/>
          </a:p>
        </p:txBody>
      </p:sp>
    </p:spTree>
    <p:extLst>
      <p:ext uri="{BB962C8B-B14F-4D97-AF65-F5344CB8AC3E}">
        <p14:creationId xmlns:p14="http://schemas.microsoft.com/office/powerpoint/2010/main" val="384249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49B40A-0037-4DEE-B570-4DB3C9D940F2}" type="datetime1">
              <a:rPr lang="en-US" smtClean="0"/>
              <a:t>2/21/2023</a:t>
            </a:fld>
            <a:endParaRPr lang="en-US"/>
          </a:p>
        </p:txBody>
      </p:sp>
      <p:sp>
        <p:nvSpPr>
          <p:cNvPr id="5" name="Footer Placeholder 4"/>
          <p:cNvSpPr>
            <a:spLocks noGrp="1"/>
          </p:cNvSpPr>
          <p:nvPr>
            <p:ph type="ftr" sz="quarter" idx="11"/>
          </p:nvPr>
        </p:nvSpPr>
        <p:spPr/>
        <p:txBody>
          <a:bodyPr/>
          <a:lstStyle/>
          <a:p>
            <a:r>
              <a:rPr lang="en-US"/>
              <a:t>Non Business KT Session</a:t>
            </a:r>
          </a:p>
        </p:txBody>
      </p:sp>
      <p:sp>
        <p:nvSpPr>
          <p:cNvPr id="6" name="Slide Number Placeholder 5"/>
          <p:cNvSpPr>
            <a:spLocks noGrp="1"/>
          </p:cNvSpPr>
          <p:nvPr>
            <p:ph type="sldNum" sz="quarter" idx="12"/>
          </p:nvPr>
        </p:nvSpPr>
        <p:spPr/>
        <p:txBody>
          <a:bodyPr/>
          <a:lstStyle/>
          <a:p>
            <a:fld id="{781D18E0-584B-4F20-AC72-0A2DAC229670}" type="slidenum">
              <a:rPr lang="en-US" smtClean="0"/>
              <a:t>‹#›</a:t>
            </a:fld>
            <a:endParaRPr lang="en-US"/>
          </a:p>
        </p:txBody>
      </p:sp>
    </p:spTree>
    <p:extLst>
      <p:ext uri="{BB962C8B-B14F-4D97-AF65-F5344CB8AC3E}">
        <p14:creationId xmlns:p14="http://schemas.microsoft.com/office/powerpoint/2010/main" val="1424729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7F8534-3753-4F03-9FA7-C0EBC1A3BE27}" type="datetime1">
              <a:rPr lang="en-US" smtClean="0"/>
              <a:t>2/21/2023</a:t>
            </a:fld>
            <a:endParaRPr lang="en-US"/>
          </a:p>
        </p:txBody>
      </p:sp>
      <p:sp>
        <p:nvSpPr>
          <p:cNvPr id="5" name="Footer Placeholder 4"/>
          <p:cNvSpPr>
            <a:spLocks noGrp="1"/>
          </p:cNvSpPr>
          <p:nvPr>
            <p:ph type="ftr" sz="quarter" idx="11"/>
          </p:nvPr>
        </p:nvSpPr>
        <p:spPr/>
        <p:txBody>
          <a:bodyPr/>
          <a:lstStyle/>
          <a:p>
            <a:r>
              <a:rPr lang="en-US"/>
              <a:t>Non Business KT Session</a:t>
            </a:r>
          </a:p>
        </p:txBody>
      </p:sp>
      <p:sp>
        <p:nvSpPr>
          <p:cNvPr id="6" name="Slide Number Placeholder 5"/>
          <p:cNvSpPr>
            <a:spLocks noGrp="1"/>
          </p:cNvSpPr>
          <p:nvPr>
            <p:ph type="sldNum" sz="quarter" idx="12"/>
          </p:nvPr>
        </p:nvSpPr>
        <p:spPr/>
        <p:txBody>
          <a:bodyPr/>
          <a:lstStyle/>
          <a:p>
            <a:fld id="{781D18E0-584B-4F20-AC72-0A2DAC22967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14140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71FDBD-487F-494B-B1EF-9C00D6B0309B}" type="datetime1">
              <a:rPr lang="en-US" smtClean="0"/>
              <a:t>2/21/2023</a:t>
            </a:fld>
            <a:endParaRPr lang="en-US"/>
          </a:p>
        </p:txBody>
      </p:sp>
      <p:sp>
        <p:nvSpPr>
          <p:cNvPr id="5" name="Footer Placeholder 4"/>
          <p:cNvSpPr>
            <a:spLocks noGrp="1"/>
          </p:cNvSpPr>
          <p:nvPr>
            <p:ph type="ftr" sz="quarter" idx="11"/>
          </p:nvPr>
        </p:nvSpPr>
        <p:spPr/>
        <p:txBody>
          <a:bodyPr/>
          <a:lstStyle/>
          <a:p>
            <a:r>
              <a:rPr lang="en-US"/>
              <a:t>Non Business KT Session</a:t>
            </a:r>
          </a:p>
        </p:txBody>
      </p:sp>
      <p:sp>
        <p:nvSpPr>
          <p:cNvPr id="6" name="Slide Number Placeholder 5"/>
          <p:cNvSpPr>
            <a:spLocks noGrp="1"/>
          </p:cNvSpPr>
          <p:nvPr>
            <p:ph type="sldNum" sz="quarter" idx="12"/>
          </p:nvPr>
        </p:nvSpPr>
        <p:spPr/>
        <p:txBody>
          <a:bodyPr/>
          <a:lstStyle/>
          <a:p>
            <a:fld id="{781D18E0-584B-4F20-AC72-0A2DAC229670}" type="slidenum">
              <a:rPr lang="en-US" smtClean="0"/>
              <a:t>‹#›</a:t>
            </a:fld>
            <a:endParaRPr lang="en-US"/>
          </a:p>
        </p:txBody>
      </p:sp>
    </p:spTree>
    <p:extLst>
      <p:ext uri="{BB962C8B-B14F-4D97-AF65-F5344CB8AC3E}">
        <p14:creationId xmlns:p14="http://schemas.microsoft.com/office/powerpoint/2010/main" val="2720871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E194A3-A042-4AF8-A475-9ED75C7068CC}" type="datetime1">
              <a:rPr lang="en-US" smtClean="0"/>
              <a:t>2/21/2023</a:t>
            </a:fld>
            <a:endParaRPr lang="en-US"/>
          </a:p>
        </p:txBody>
      </p:sp>
      <p:sp>
        <p:nvSpPr>
          <p:cNvPr id="5" name="Footer Placeholder 4"/>
          <p:cNvSpPr>
            <a:spLocks noGrp="1"/>
          </p:cNvSpPr>
          <p:nvPr>
            <p:ph type="ftr" sz="quarter" idx="11"/>
          </p:nvPr>
        </p:nvSpPr>
        <p:spPr/>
        <p:txBody>
          <a:bodyPr/>
          <a:lstStyle/>
          <a:p>
            <a:r>
              <a:rPr lang="en-US"/>
              <a:t>Non Business KT Session</a:t>
            </a:r>
          </a:p>
        </p:txBody>
      </p:sp>
      <p:sp>
        <p:nvSpPr>
          <p:cNvPr id="6" name="Slide Number Placeholder 5"/>
          <p:cNvSpPr>
            <a:spLocks noGrp="1"/>
          </p:cNvSpPr>
          <p:nvPr>
            <p:ph type="sldNum" sz="quarter" idx="12"/>
          </p:nvPr>
        </p:nvSpPr>
        <p:spPr/>
        <p:txBody>
          <a:bodyPr/>
          <a:lstStyle/>
          <a:p>
            <a:fld id="{781D18E0-584B-4F20-AC72-0A2DAC22967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650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168D0-9569-4D0C-868D-37AD61D7772C}" type="datetime1">
              <a:rPr lang="en-US" smtClean="0"/>
              <a:t>2/21/2023</a:t>
            </a:fld>
            <a:endParaRPr lang="en-US"/>
          </a:p>
        </p:txBody>
      </p:sp>
      <p:sp>
        <p:nvSpPr>
          <p:cNvPr id="5" name="Footer Placeholder 4"/>
          <p:cNvSpPr>
            <a:spLocks noGrp="1"/>
          </p:cNvSpPr>
          <p:nvPr>
            <p:ph type="ftr" sz="quarter" idx="11"/>
          </p:nvPr>
        </p:nvSpPr>
        <p:spPr/>
        <p:txBody>
          <a:bodyPr/>
          <a:lstStyle/>
          <a:p>
            <a:r>
              <a:rPr lang="en-US"/>
              <a:t>Non Business KT Session</a:t>
            </a:r>
          </a:p>
        </p:txBody>
      </p:sp>
      <p:sp>
        <p:nvSpPr>
          <p:cNvPr id="6" name="Slide Number Placeholder 5"/>
          <p:cNvSpPr>
            <a:spLocks noGrp="1"/>
          </p:cNvSpPr>
          <p:nvPr>
            <p:ph type="sldNum" sz="quarter" idx="12"/>
          </p:nvPr>
        </p:nvSpPr>
        <p:spPr/>
        <p:txBody>
          <a:bodyPr/>
          <a:lstStyle/>
          <a:p>
            <a:fld id="{781D18E0-584B-4F20-AC72-0A2DAC229670}" type="slidenum">
              <a:rPr lang="en-US" smtClean="0"/>
              <a:t>‹#›</a:t>
            </a:fld>
            <a:endParaRPr lang="en-US"/>
          </a:p>
        </p:txBody>
      </p:sp>
    </p:spTree>
    <p:extLst>
      <p:ext uri="{BB962C8B-B14F-4D97-AF65-F5344CB8AC3E}">
        <p14:creationId xmlns:p14="http://schemas.microsoft.com/office/powerpoint/2010/main" val="2731589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9E6C92-A4C8-4D18-B4E1-25FD4054C30E}" type="datetime1">
              <a:rPr lang="en-US" smtClean="0"/>
              <a:t>2/21/2023</a:t>
            </a:fld>
            <a:endParaRPr lang="en-US"/>
          </a:p>
        </p:txBody>
      </p:sp>
      <p:sp>
        <p:nvSpPr>
          <p:cNvPr id="5" name="Footer Placeholder 4"/>
          <p:cNvSpPr>
            <a:spLocks noGrp="1"/>
          </p:cNvSpPr>
          <p:nvPr>
            <p:ph type="ftr" sz="quarter" idx="11"/>
          </p:nvPr>
        </p:nvSpPr>
        <p:spPr/>
        <p:txBody>
          <a:bodyPr/>
          <a:lstStyle/>
          <a:p>
            <a:r>
              <a:rPr lang="en-US"/>
              <a:t>Non Business KT Session</a:t>
            </a:r>
          </a:p>
        </p:txBody>
      </p:sp>
      <p:sp>
        <p:nvSpPr>
          <p:cNvPr id="6" name="Slide Number Placeholder 5"/>
          <p:cNvSpPr>
            <a:spLocks noGrp="1"/>
          </p:cNvSpPr>
          <p:nvPr>
            <p:ph type="sldNum" sz="quarter" idx="12"/>
          </p:nvPr>
        </p:nvSpPr>
        <p:spPr/>
        <p:txBody>
          <a:bodyPr/>
          <a:lstStyle/>
          <a:p>
            <a:fld id="{781D18E0-584B-4F20-AC72-0A2DAC229670}" type="slidenum">
              <a:rPr lang="en-US" smtClean="0"/>
              <a:t>‹#›</a:t>
            </a:fld>
            <a:endParaRPr lang="en-US"/>
          </a:p>
        </p:txBody>
      </p:sp>
    </p:spTree>
    <p:extLst>
      <p:ext uri="{BB962C8B-B14F-4D97-AF65-F5344CB8AC3E}">
        <p14:creationId xmlns:p14="http://schemas.microsoft.com/office/powerpoint/2010/main" val="1307483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09D14-3070-42C7-BF86-7BFFEBC1A37E}" type="datetime1">
              <a:rPr lang="en-US" smtClean="0"/>
              <a:t>2/21/2023</a:t>
            </a:fld>
            <a:endParaRPr lang="en-US"/>
          </a:p>
        </p:txBody>
      </p:sp>
      <p:sp>
        <p:nvSpPr>
          <p:cNvPr id="5" name="Footer Placeholder 4"/>
          <p:cNvSpPr>
            <a:spLocks noGrp="1"/>
          </p:cNvSpPr>
          <p:nvPr>
            <p:ph type="ftr" sz="quarter" idx="11"/>
          </p:nvPr>
        </p:nvSpPr>
        <p:spPr/>
        <p:txBody>
          <a:bodyPr/>
          <a:lstStyle/>
          <a:p>
            <a:r>
              <a:rPr lang="en-US"/>
              <a:t>Non Business KT Session</a:t>
            </a:r>
          </a:p>
        </p:txBody>
      </p:sp>
      <p:sp>
        <p:nvSpPr>
          <p:cNvPr id="6" name="Slide Number Placeholder 5"/>
          <p:cNvSpPr>
            <a:spLocks noGrp="1"/>
          </p:cNvSpPr>
          <p:nvPr>
            <p:ph type="sldNum" sz="quarter" idx="12"/>
          </p:nvPr>
        </p:nvSpPr>
        <p:spPr/>
        <p:txBody>
          <a:bodyPr/>
          <a:lstStyle/>
          <a:p>
            <a:fld id="{781D18E0-584B-4F20-AC72-0A2DAC229670}" type="slidenum">
              <a:rPr lang="en-US" smtClean="0"/>
              <a:t>‹#›</a:t>
            </a:fld>
            <a:endParaRPr lang="en-US"/>
          </a:p>
        </p:txBody>
      </p:sp>
    </p:spTree>
    <p:extLst>
      <p:ext uri="{BB962C8B-B14F-4D97-AF65-F5344CB8AC3E}">
        <p14:creationId xmlns:p14="http://schemas.microsoft.com/office/powerpoint/2010/main" val="2795366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7708C-6C75-4322-BA15-ECDDCCC5E659}" type="datetime1">
              <a:rPr lang="en-US" smtClean="0"/>
              <a:t>2/21/2023</a:t>
            </a:fld>
            <a:endParaRPr lang="en-US"/>
          </a:p>
        </p:txBody>
      </p:sp>
      <p:sp>
        <p:nvSpPr>
          <p:cNvPr id="5" name="Footer Placeholder 4"/>
          <p:cNvSpPr>
            <a:spLocks noGrp="1"/>
          </p:cNvSpPr>
          <p:nvPr>
            <p:ph type="ftr" sz="quarter" idx="11"/>
          </p:nvPr>
        </p:nvSpPr>
        <p:spPr/>
        <p:txBody>
          <a:bodyPr/>
          <a:lstStyle/>
          <a:p>
            <a:r>
              <a:rPr lang="en-US"/>
              <a:t>Non Business KT Session</a:t>
            </a:r>
          </a:p>
        </p:txBody>
      </p:sp>
      <p:sp>
        <p:nvSpPr>
          <p:cNvPr id="6" name="Slide Number Placeholder 5"/>
          <p:cNvSpPr>
            <a:spLocks noGrp="1"/>
          </p:cNvSpPr>
          <p:nvPr>
            <p:ph type="sldNum" sz="quarter" idx="12"/>
          </p:nvPr>
        </p:nvSpPr>
        <p:spPr/>
        <p:txBody>
          <a:bodyPr/>
          <a:lstStyle/>
          <a:p>
            <a:fld id="{781D18E0-584B-4F20-AC72-0A2DAC229670}" type="slidenum">
              <a:rPr lang="en-US" smtClean="0"/>
              <a:t>‹#›</a:t>
            </a:fld>
            <a:endParaRPr lang="en-US"/>
          </a:p>
        </p:txBody>
      </p:sp>
    </p:spTree>
    <p:extLst>
      <p:ext uri="{BB962C8B-B14F-4D97-AF65-F5344CB8AC3E}">
        <p14:creationId xmlns:p14="http://schemas.microsoft.com/office/powerpoint/2010/main" val="3937578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4D01A-D822-4EE5-BFC0-0A5B80F48ED1}" type="datetime1">
              <a:rPr lang="en-US" smtClean="0"/>
              <a:t>2/21/2023</a:t>
            </a:fld>
            <a:endParaRPr lang="en-US"/>
          </a:p>
        </p:txBody>
      </p:sp>
      <p:sp>
        <p:nvSpPr>
          <p:cNvPr id="5" name="Footer Placeholder 4"/>
          <p:cNvSpPr>
            <a:spLocks noGrp="1"/>
          </p:cNvSpPr>
          <p:nvPr>
            <p:ph type="ftr" sz="quarter" idx="11"/>
          </p:nvPr>
        </p:nvSpPr>
        <p:spPr/>
        <p:txBody>
          <a:bodyPr/>
          <a:lstStyle/>
          <a:p>
            <a:r>
              <a:rPr lang="en-US"/>
              <a:t>Non Business KT Session</a:t>
            </a:r>
          </a:p>
        </p:txBody>
      </p:sp>
      <p:sp>
        <p:nvSpPr>
          <p:cNvPr id="6" name="Slide Number Placeholder 5"/>
          <p:cNvSpPr>
            <a:spLocks noGrp="1"/>
          </p:cNvSpPr>
          <p:nvPr>
            <p:ph type="sldNum" sz="quarter" idx="12"/>
          </p:nvPr>
        </p:nvSpPr>
        <p:spPr/>
        <p:txBody>
          <a:bodyPr/>
          <a:lstStyle/>
          <a:p>
            <a:fld id="{781D18E0-584B-4F20-AC72-0A2DAC229670}" type="slidenum">
              <a:rPr lang="en-US" smtClean="0"/>
              <a:t>‹#›</a:t>
            </a:fld>
            <a:endParaRPr lang="en-US"/>
          </a:p>
        </p:txBody>
      </p:sp>
    </p:spTree>
    <p:extLst>
      <p:ext uri="{BB962C8B-B14F-4D97-AF65-F5344CB8AC3E}">
        <p14:creationId xmlns:p14="http://schemas.microsoft.com/office/powerpoint/2010/main" val="1707342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464137-6F9D-4A73-9063-1FB69E1B88DD}" type="datetime1">
              <a:rPr lang="en-US" smtClean="0"/>
              <a:t>2/21/2023</a:t>
            </a:fld>
            <a:endParaRPr lang="en-US"/>
          </a:p>
        </p:txBody>
      </p:sp>
      <p:sp>
        <p:nvSpPr>
          <p:cNvPr id="6" name="Footer Placeholder 5"/>
          <p:cNvSpPr>
            <a:spLocks noGrp="1"/>
          </p:cNvSpPr>
          <p:nvPr>
            <p:ph type="ftr" sz="quarter" idx="11"/>
          </p:nvPr>
        </p:nvSpPr>
        <p:spPr/>
        <p:txBody>
          <a:bodyPr/>
          <a:lstStyle/>
          <a:p>
            <a:r>
              <a:rPr lang="en-US"/>
              <a:t>Non Business KT Session</a:t>
            </a:r>
          </a:p>
        </p:txBody>
      </p:sp>
      <p:sp>
        <p:nvSpPr>
          <p:cNvPr id="7" name="Slide Number Placeholder 6"/>
          <p:cNvSpPr>
            <a:spLocks noGrp="1"/>
          </p:cNvSpPr>
          <p:nvPr>
            <p:ph type="sldNum" sz="quarter" idx="12"/>
          </p:nvPr>
        </p:nvSpPr>
        <p:spPr/>
        <p:txBody>
          <a:bodyPr/>
          <a:lstStyle/>
          <a:p>
            <a:fld id="{781D18E0-584B-4F20-AC72-0A2DAC229670}" type="slidenum">
              <a:rPr lang="en-US" smtClean="0"/>
              <a:t>‹#›</a:t>
            </a:fld>
            <a:endParaRPr lang="en-US"/>
          </a:p>
        </p:txBody>
      </p:sp>
    </p:spTree>
    <p:extLst>
      <p:ext uri="{BB962C8B-B14F-4D97-AF65-F5344CB8AC3E}">
        <p14:creationId xmlns:p14="http://schemas.microsoft.com/office/powerpoint/2010/main" val="3679247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859758-7A9D-49B7-A88F-65FB5CEC1B32}" type="datetime1">
              <a:rPr lang="en-US" smtClean="0"/>
              <a:t>2/21/2023</a:t>
            </a:fld>
            <a:endParaRPr lang="en-US"/>
          </a:p>
        </p:txBody>
      </p:sp>
      <p:sp>
        <p:nvSpPr>
          <p:cNvPr id="8" name="Footer Placeholder 7"/>
          <p:cNvSpPr>
            <a:spLocks noGrp="1"/>
          </p:cNvSpPr>
          <p:nvPr>
            <p:ph type="ftr" sz="quarter" idx="11"/>
          </p:nvPr>
        </p:nvSpPr>
        <p:spPr/>
        <p:txBody>
          <a:bodyPr/>
          <a:lstStyle/>
          <a:p>
            <a:r>
              <a:rPr lang="en-US"/>
              <a:t>Non Business KT Session</a:t>
            </a:r>
          </a:p>
        </p:txBody>
      </p:sp>
      <p:sp>
        <p:nvSpPr>
          <p:cNvPr id="9" name="Slide Number Placeholder 8"/>
          <p:cNvSpPr>
            <a:spLocks noGrp="1"/>
          </p:cNvSpPr>
          <p:nvPr>
            <p:ph type="sldNum" sz="quarter" idx="12"/>
          </p:nvPr>
        </p:nvSpPr>
        <p:spPr/>
        <p:txBody>
          <a:bodyPr/>
          <a:lstStyle/>
          <a:p>
            <a:fld id="{781D18E0-584B-4F20-AC72-0A2DAC229670}" type="slidenum">
              <a:rPr lang="en-US" smtClean="0"/>
              <a:t>‹#›</a:t>
            </a:fld>
            <a:endParaRPr lang="en-US"/>
          </a:p>
        </p:txBody>
      </p:sp>
    </p:spTree>
    <p:extLst>
      <p:ext uri="{BB962C8B-B14F-4D97-AF65-F5344CB8AC3E}">
        <p14:creationId xmlns:p14="http://schemas.microsoft.com/office/powerpoint/2010/main" val="946530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56E721-383D-4843-8B3A-79387B054D44}" type="datetime1">
              <a:rPr lang="en-US" smtClean="0"/>
              <a:t>2/21/2023</a:t>
            </a:fld>
            <a:endParaRPr lang="en-US"/>
          </a:p>
        </p:txBody>
      </p:sp>
      <p:sp>
        <p:nvSpPr>
          <p:cNvPr id="4" name="Footer Placeholder 3"/>
          <p:cNvSpPr>
            <a:spLocks noGrp="1"/>
          </p:cNvSpPr>
          <p:nvPr>
            <p:ph type="ftr" sz="quarter" idx="11"/>
          </p:nvPr>
        </p:nvSpPr>
        <p:spPr/>
        <p:txBody>
          <a:bodyPr/>
          <a:lstStyle/>
          <a:p>
            <a:r>
              <a:rPr lang="en-US"/>
              <a:t>Non Business KT Session</a:t>
            </a:r>
          </a:p>
        </p:txBody>
      </p:sp>
      <p:sp>
        <p:nvSpPr>
          <p:cNvPr id="5" name="Slide Number Placeholder 4"/>
          <p:cNvSpPr>
            <a:spLocks noGrp="1"/>
          </p:cNvSpPr>
          <p:nvPr>
            <p:ph type="sldNum" sz="quarter" idx="12"/>
          </p:nvPr>
        </p:nvSpPr>
        <p:spPr/>
        <p:txBody>
          <a:bodyPr/>
          <a:lstStyle/>
          <a:p>
            <a:fld id="{781D18E0-584B-4F20-AC72-0A2DAC229670}" type="slidenum">
              <a:rPr lang="en-US" smtClean="0"/>
              <a:t>‹#›</a:t>
            </a:fld>
            <a:endParaRPr lang="en-US"/>
          </a:p>
        </p:txBody>
      </p:sp>
    </p:spTree>
    <p:extLst>
      <p:ext uri="{BB962C8B-B14F-4D97-AF65-F5344CB8AC3E}">
        <p14:creationId xmlns:p14="http://schemas.microsoft.com/office/powerpoint/2010/main" val="3702012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966E8-65C8-4538-AE5D-61E249929947}" type="datetime1">
              <a:rPr lang="en-US" smtClean="0"/>
              <a:t>2/21/2023</a:t>
            </a:fld>
            <a:endParaRPr lang="en-US"/>
          </a:p>
        </p:txBody>
      </p:sp>
      <p:sp>
        <p:nvSpPr>
          <p:cNvPr id="3" name="Footer Placeholder 2"/>
          <p:cNvSpPr>
            <a:spLocks noGrp="1"/>
          </p:cNvSpPr>
          <p:nvPr>
            <p:ph type="ftr" sz="quarter" idx="11"/>
          </p:nvPr>
        </p:nvSpPr>
        <p:spPr/>
        <p:txBody>
          <a:bodyPr/>
          <a:lstStyle/>
          <a:p>
            <a:r>
              <a:rPr lang="en-US"/>
              <a:t>Non Business KT Session</a:t>
            </a:r>
          </a:p>
        </p:txBody>
      </p:sp>
      <p:sp>
        <p:nvSpPr>
          <p:cNvPr id="4" name="Slide Number Placeholder 3"/>
          <p:cNvSpPr>
            <a:spLocks noGrp="1"/>
          </p:cNvSpPr>
          <p:nvPr>
            <p:ph type="sldNum" sz="quarter" idx="12"/>
          </p:nvPr>
        </p:nvSpPr>
        <p:spPr/>
        <p:txBody>
          <a:bodyPr/>
          <a:lstStyle/>
          <a:p>
            <a:fld id="{781D18E0-584B-4F20-AC72-0A2DAC229670}" type="slidenum">
              <a:rPr lang="en-US" smtClean="0"/>
              <a:t>‹#›</a:t>
            </a:fld>
            <a:endParaRPr lang="en-US"/>
          </a:p>
        </p:txBody>
      </p:sp>
    </p:spTree>
    <p:extLst>
      <p:ext uri="{BB962C8B-B14F-4D97-AF65-F5344CB8AC3E}">
        <p14:creationId xmlns:p14="http://schemas.microsoft.com/office/powerpoint/2010/main" val="4220804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FB70A5-1D69-4DA5-9247-24C5E106D505}" type="datetime1">
              <a:rPr lang="en-US" smtClean="0"/>
              <a:t>2/21/2023</a:t>
            </a:fld>
            <a:endParaRPr lang="en-US"/>
          </a:p>
        </p:txBody>
      </p:sp>
      <p:sp>
        <p:nvSpPr>
          <p:cNvPr id="6" name="Footer Placeholder 5"/>
          <p:cNvSpPr>
            <a:spLocks noGrp="1"/>
          </p:cNvSpPr>
          <p:nvPr>
            <p:ph type="ftr" sz="quarter" idx="11"/>
          </p:nvPr>
        </p:nvSpPr>
        <p:spPr/>
        <p:txBody>
          <a:bodyPr/>
          <a:lstStyle/>
          <a:p>
            <a:r>
              <a:rPr lang="en-US"/>
              <a:t>Non Business KT Session</a:t>
            </a:r>
          </a:p>
        </p:txBody>
      </p:sp>
      <p:sp>
        <p:nvSpPr>
          <p:cNvPr id="7" name="Slide Number Placeholder 6"/>
          <p:cNvSpPr>
            <a:spLocks noGrp="1"/>
          </p:cNvSpPr>
          <p:nvPr>
            <p:ph type="sldNum" sz="quarter" idx="12"/>
          </p:nvPr>
        </p:nvSpPr>
        <p:spPr/>
        <p:txBody>
          <a:bodyPr/>
          <a:lstStyle/>
          <a:p>
            <a:fld id="{781D18E0-584B-4F20-AC72-0A2DAC229670}" type="slidenum">
              <a:rPr lang="en-US" smtClean="0"/>
              <a:t>‹#›</a:t>
            </a:fld>
            <a:endParaRPr lang="en-US"/>
          </a:p>
        </p:txBody>
      </p:sp>
    </p:spTree>
    <p:extLst>
      <p:ext uri="{BB962C8B-B14F-4D97-AF65-F5344CB8AC3E}">
        <p14:creationId xmlns:p14="http://schemas.microsoft.com/office/powerpoint/2010/main" val="2180238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E35F04-7DAE-490E-81DE-3AEFC3919A24}" type="datetime1">
              <a:rPr lang="en-US" smtClean="0"/>
              <a:t>2/21/2023</a:t>
            </a:fld>
            <a:endParaRPr lang="en-US"/>
          </a:p>
        </p:txBody>
      </p:sp>
      <p:sp>
        <p:nvSpPr>
          <p:cNvPr id="6" name="Footer Placeholder 5"/>
          <p:cNvSpPr>
            <a:spLocks noGrp="1"/>
          </p:cNvSpPr>
          <p:nvPr>
            <p:ph type="ftr" sz="quarter" idx="11"/>
          </p:nvPr>
        </p:nvSpPr>
        <p:spPr/>
        <p:txBody>
          <a:bodyPr/>
          <a:lstStyle/>
          <a:p>
            <a:r>
              <a:rPr lang="en-US"/>
              <a:t>Non Business KT Session</a:t>
            </a:r>
          </a:p>
        </p:txBody>
      </p:sp>
      <p:sp>
        <p:nvSpPr>
          <p:cNvPr id="7" name="Slide Number Placeholder 6"/>
          <p:cNvSpPr>
            <a:spLocks noGrp="1"/>
          </p:cNvSpPr>
          <p:nvPr>
            <p:ph type="sldNum" sz="quarter" idx="12"/>
          </p:nvPr>
        </p:nvSpPr>
        <p:spPr/>
        <p:txBody>
          <a:bodyPr/>
          <a:lstStyle/>
          <a:p>
            <a:fld id="{781D18E0-584B-4F20-AC72-0A2DAC229670}" type="slidenum">
              <a:rPr lang="en-US" smtClean="0"/>
              <a:t>‹#›</a:t>
            </a:fld>
            <a:endParaRPr lang="en-US"/>
          </a:p>
        </p:txBody>
      </p:sp>
    </p:spTree>
    <p:extLst>
      <p:ext uri="{BB962C8B-B14F-4D97-AF65-F5344CB8AC3E}">
        <p14:creationId xmlns:p14="http://schemas.microsoft.com/office/powerpoint/2010/main" val="2624269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FF538A-DB31-466B-84FE-1707B2A3BBD6}" type="datetime1">
              <a:rPr lang="en-US" smtClean="0"/>
              <a:t>2/21/2023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Non Business KT Session</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1D18E0-584B-4F20-AC72-0A2DAC229670}" type="slidenum">
              <a:rPr lang="en-US" smtClean="0"/>
              <a:t>‹#›</a:t>
            </a:fld>
            <a:endParaRPr lang="en-US"/>
          </a:p>
        </p:txBody>
      </p:sp>
    </p:spTree>
    <p:extLst>
      <p:ext uri="{BB962C8B-B14F-4D97-AF65-F5344CB8AC3E}">
        <p14:creationId xmlns:p14="http://schemas.microsoft.com/office/powerpoint/2010/main" val="32116346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NUL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65EF-524D-42A6-A0F9-2D8B7E4C3074}"/>
              </a:ext>
            </a:extLst>
          </p:cNvPr>
          <p:cNvSpPr>
            <a:spLocks noGrp="1"/>
          </p:cNvSpPr>
          <p:nvPr>
            <p:ph type="ctrTitle"/>
          </p:nvPr>
        </p:nvSpPr>
        <p:spPr>
          <a:xfrm>
            <a:off x="1442899" y="2372450"/>
            <a:ext cx="7766936" cy="1646302"/>
          </a:xfrm>
        </p:spPr>
        <p:txBody>
          <a:bodyPr/>
          <a:lstStyle/>
          <a:p>
            <a:pPr algn="ctr"/>
            <a:r>
              <a:rPr lang="en-US" dirty="0"/>
              <a:t>MAVEN</a:t>
            </a:r>
          </a:p>
        </p:txBody>
      </p:sp>
      <p:sp>
        <p:nvSpPr>
          <p:cNvPr id="4" name="Footer Placeholder 3">
            <a:extLst>
              <a:ext uri="{FF2B5EF4-FFF2-40B4-BE49-F238E27FC236}">
                <a16:creationId xmlns:a16="http://schemas.microsoft.com/office/drawing/2014/main" id="{3672E407-95E1-D5ED-95D8-E6ECA4742CE9}"/>
              </a:ext>
            </a:extLst>
          </p:cNvPr>
          <p:cNvSpPr>
            <a:spLocks noGrp="1"/>
          </p:cNvSpPr>
          <p:nvPr>
            <p:ph type="ftr" sz="quarter" idx="11"/>
          </p:nvPr>
        </p:nvSpPr>
        <p:spPr/>
        <p:txBody>
          <a:bodyPr/>
          <a:lstStyle/>
          <a:p>
            <a:r>
              <a:rPr lang="en-US"/>
              <a:t>Non Business KT Session</a:t>
            </a:r>
          </a:p>
        </p:txBody>
      </p:sp>
    </p:spTree>
    <p:extLst>
      <p:ext uri="{BB962C8B-B14F-4D97-AF65-F5344CB8AC3E}">
        <p14:creationId xmlns:p14="http://schemas.microsoft.com/office/powerpoint/2010/main" val="1876622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44D7-322C-CE20-D6AD-8B2503617CCD}"/>
              </a:ext>
            </a:extLst>
          </p:cNvPr>
          <p:cNvSpPr>
            <a:spLocks noGrp="1"/>
          </p:cNvSpPr>
          <p:nvPr>
            <p:ph type="title"/>
          </p:nvPr>
        </p:nvSpPr>
        <p:spPr>
          <a:xfrm>
            <a:off x="677334" y="609600"/>
            <a:ext cx="8596668" cy="866274"/>
          </a:xfrm>
        </p:spPr>
        <p:txBody>
          <a:bodyPr/>
          <a:lstStyle/>
          <a:p>
            <a:r>
              <a:rPr lang="en-US" dirty="0"/>
              <a:t>Repositories in Maven</a:t>
            </a:r>
          </a:p>
        </p:txBody>
      </p:sp>
      <p:sp>
        <p:nvSpPr>
          <p:cNvPr id="3" name="Content Placeholder 2">
            <a:extLst>
              <a:ext uri="{FF2B5EF4-FFF2-40B4-BE49-F238E27FC236}">
                <a16:creationId xmlns:a16="http://schemas.microsoft.com/office/drawing/2014/main" id="{F7E15E81-4ACB-BE3B-C186-93C008072C34}"/>
              </a:ext>
            </a:extLst>
          </p:cNvPr>
          <p:cNvSpPr>
            <a:spLocks noGrp="1"/>
          </p:cNvSpPr>
          <p:nvPr>
            <p:ph idx="1"/>
          </p:nvPr>
        </p:nvSpPr>
        <p:spPr>
          <a:xfrm>
            <a:off x="834188" y="1475875"/>
            <a:ext cx="4502743" cy="4063279"/>
          </a:xfrm>
        </p:spPr>
        <p:txBody>
          <a:bodyPr/>
          <a:lstStyle/>
          <a:p>
            <a:r>
              <a:rPr lang="en-US" dirty="0"/>
              <a:t>We have two types of repositories in Maven which have build artifacts and dependencies of varying types. </a:t>
            </a:r>
          </a:p>
          <a:p>
            <a:r>
              <a:rPr lang="en-US" dirty="0"/>
              <a:t>the </a:t>
            </a:r>
            <a:r>
              <a:rPr lang="en-US" b="1" dirty="0"/>
              <a:t>local</a:t>
            </a:r>
            <a:r>
              <a:rPr lang="en-US" dirty="0"/>
              <a:t> repository is a directory on the computer where Maven runs. It caches remote downloads and contains temporary build artifacts that we have not yet released.</a:t>
            </a:r>
          </a:p>
          <a:p>
            <a:r>
              <a:rPr lang="en-US" b="1" dirty="0"/>
              <a:t>remote</a:t>
            </a:r>
            <a:r>
              <a:rPr lang="en-US" dirty="0"/>
              <a:t> repositories refer to any other type of repository, accessed by a variety of protocols such as </a:t>
            </a:r>
            <a:r>
              <a:rPr lang="en-US" dirty="0">
                <a:hlinkClick r:id=""/>
              </a:rPr>
              <a:t>file://</a:t>
            </a:r>
            <a:r>
              <a:rPr lang="en-US" dirty="0"/>
              <a:t> and </a:t>
            </a:r>
            <a:r>
              <a:rPr lang="en-US" dirty="0">
                <a:hlinkClick r:id="rId2" invalidUrl="https:///"/>
              </a:rPr>
              <a:t>https://</a:t>
            </a:r>
            <a:r>
              <a:rPr lang="en-US" dirty="0"/>
              <a:t>  </a:t>
            </a:r>
          </a:p>
          <a:p>
            <a:endParaRPr lang="en-US" dirty="0"/>
          </a:p>
        </p:txBody>
      </p:sp>
      <p:sp>
        <p:nvSpPr>
          <p:cNvPr id="4" name="Footer Placeholder 3">
            <a:extLst>
              <a:ext uri="{FF2B5EF4-FFF2-40B4-BE49-F238E27FC236}">
                <a16:creationId xmlns:a16="http://schemas.microsoft.com/office/drawing/2014/main" id="{74E28471-E0D9-782E-9B21-7EEA0BD4F062}"/>
              </a:ext>
            </a:extLst>
          </p:cNvPr>
          <p:cNvSpPr>
            <a:spLocks noGrp="1"/>
          </p:cNvSpPr>
          <p:nvPr>
            <p:ph type="ftr" sz="quarter" idx="11"/>
          </p:nvPr>
        </p:nvSpPr>
        <p:spPr/>
        <p:txBody>
          <a:bodyPr/>
          <a:lstStyle/>
          <a:p>
            <a:r>
              <a:rPr lang="en-US"/>
              <a:t>Non Business KT Session</a:t>
            </a:r>
          </a:p>
        </p:txBody>
      </p:sp>
      <p:pic>
        <p:nvPicPr>
          <p:cNvPr id="8" name="Picture 7">
            <a:extLst>
              <a:ext uri="{FF2B5EF4-FFF2-40B4-BE49-F238E27FC236}">
                <a16:creationId xmlns:a16="http://schemas.microsoft.com/office/drawing/2014/main" id="{06E72300-5A33-8FFB-E53F-126E878C9617}"/>
              </a:ext>
            </a:extLst>
          </p:cNvPr>
          <p:cNvPicPr>
            <a:picLocks noChangeAspect="1"/>
          </p:cNvPicPr>
          <p:nvPr/>
        </p:nvPicPr>
        <p:blipFill>
          <a:blip r:embed="rId3"/>
          <a:stretch>
            <a:fillRect/>
          </a:stretch>
        </p:blipFill>
        <p:spPr>
          <a:xfrm>
            <a:off x="5856473" y="1282443"/>
            <a:ext cx="3490771" cy="3976599"/>
          </a:xfrm>
          <a:prstGeom prst="rect">
            <a:avLst/>
          </a:prstGeom>
        </p:spPr>
      </p:pic>
    </p:spTree>
    <p:extLst>
      <p:ext uri="{BB962C8B-B14F-4D97-AF65-F5344CB8AC3E}">
        <p14:creationId xmlns:p14="http://schemas.microsoft.com/office/powerpoint/2010/main" val="2335380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4DFC6-4CB5-6EA1-899D-F6FEE3ADA6B2}"/>
              </a:ext>
            </a:extLst>
          </p:cNvPr>
          <p:cNvSpPr>
            <a:spLocks noGrp="1"/>
          </p:cNvSpPr>
          <p:nvPr>
            <p:ph type="title"/>
          </p:nvPr>
        </p:nvSpPr>
        <p:spPr>
          <a:xfrm>
            <a:off x="677334" y="257908"/>
            <a:ext cx="8596668" cy="1320800"/>
          </a:xfrm>
        </p:spPr>
        <p:txBody>
          <a:bodyPr/>
          <a:lstStyle/>
          <a:p>
            <a:r>
              <a:rPr lang="en-US" dirty="0"/>
              <a:t>Maven Build Cycle</a:t>
            </a:r>
          </a:p>
        </p:txBody>
      </p:sp>
      <p:sp>
        <p:nvSpPr>
          <p:cNvPr id="3" name="Content Placeholder 2">
            <a:extLst>
              <a:ext uri="{FF2B5EF4-FFF2-40B4-BE49-F238E27FC236}">
                <a16:creationId xmlns:a16="http://schemas.microsoft.com/office/drawing/2014/main" id="{0119059F-935C-DA66-D49C-0850996EEC80}"/>
              </a:ext>
            </a:extLst>
          </p:cNvPr>
          <p:cNvSpPr>
            <a:spLocks noGrp="1"/>
          </p:cNvSpPr>
          <p:nvPr>
            <p:ph idx="1"/>
          </p:nvPr>
        </p:nvSpPr>
        <p:spPr>
          <a:xfrm>
            <a:off x="677334" y="1257301"/>
            <a:ext cx="8596668" cy="4784062"/>
          </a:xfrm>
        </p:spPr>
        <p:txBody>
          <a:bodyPr/>
          <a:lstStyle/>
          <a:p>
            <a:r>
              <a:rPr lang="en-US" dirty="0"/>
              <a:t>Maven is based around the central concept of a build lifecycle. What this means is that the process for building and distributing a particular artifact (project) is clearly defined.</a:t>
            </a:r>
          </a:p>
          <a:p>
            <a:r>
              <a:rPr lang="en-US" dirty="0"/>
              <a:t>So the default lifecycle has some phases in it</a:t>
            </a:r>
          </a:p>
          <a:p>
            <a:pPr lvl="1"/>
            <a:r>
              <a:rPr lang="en-US" dirty="0"/>
              <a:t>Validate : validate the project is correct and all necessary information is available</a:t>
            </a:r>
          </a:p>
          <a:p>
            <a:pPr lvl="1"/>
            <a:r>
              <a:rPr lang="en-US" dirty="0"/>
              <a:t>Compile : compile the source code of the project</a:t>
            </a:r>
          </a:p>
          <a:p>
            <a:pPr lvl="1"/>
            <a:r>
              <a:rPr lang="en-US" dirty="0"/>
              <a:t>Test : test the compiled source code using a suitable unit testing framework. These tests should not require the code be packaged or deployed</a:t>
            </a:r>
          </a:p>
          <a:p>
            <a:pPr lvl="1"/>
            <a:r>
              <a:rPr lang="en-US" dirty="0"/>
              <a:t>Package: take the compiled code and package it in its distributable format, such as a JAR.</a:t>
            </a:r>
          </a:p>
          <a:p>
            <a:pPr lvl="1"/>
            <a:r>
              <a:rPr lang="en-US" dirty="0"/>
              <a:t>Verify: run any checks on results of integration tests to ensure quality criteria are met</a:t>
            </a:r>
          </a:p>
          <a:p>
            <a:pPr lvl="1"/>
            <a:r>
              <a:rPr lang="en-US" dirty="0"/>
              <a:t>Install: install the package into the local repository, for use as a dependency in other projects locally</a:t>
            </a:r>
          </a:p>
        </p:txBody>
      </p:sp>
      <p:sp>
        <p:nvSpPr>
          <p:cNvPr id="4" name="Footer Placeholder 3">
            <a:extLst>
              <a:ext uri="{FF2B5EF4-FFF2-40B4-BE49-F238E27FC236}">
                <a16:creationId xmlns:a16="http://schemas.microsoft.com/office/drawing/2014/main" id="{700173DD-BC1F-80FC-71BE-AF1D7D611CC3}"/>
              </a:ext>
            </a:extLst>
          </p:cNvPr>
          <p:cNvSpPr>
            <a:spLocks noGrp="1"/>
          </p:cNvSpPr>
          <p:nvPr>
            <p:ph type="ftr" sz="quarter" idx="11"/>
          </p:nvPr>
        </p:nvSpPr>
        <p:spPr/>
        <p:txBody>
          <a:bodyPr/>
          <a:lstStyle/>
          <a:p>
            <a:r>
              <a:rPr lang="en-US"/>
              <a:t>Non Business KT Session</a:t>
            </a:r>
          </a:p>
        </p:txBody>
      </p:sp>
    </p:spTree>
    <p:extLst>
      <p:ext uri="{BB962C8B-B14F-4D97-AF65-F5344CB8AC3E}">
        <p14:creationId xmlns:p14="http://schemas.microsoft.com/office/powerpoint/2010/main" val="3526728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F9BE-CE31-22FB-A0B0-D6884B2FFEB0}"/>
              </a:ext>
            </a:extLst>
          </p:cNvPr>
          <p:cNvSpPr>
            <a:spLocks noGrp="1"/>
          </p:cNvSpPr>
          <p:nvPr>
            <p:ph type="title"/>
          </p:nvPr>
        </p:nvSpPr>
        <p:spPr/>
        <p:txBody>
          <a:bodyPr/>
          <a:lstStyle/>
          <a:p>
            <a:r>
              <a:rPr lang="en-US" dirty="0"/>
              <a:t>Some Commands used often.</a:t>
            </a:r>
          </a:p>
        </p:txBody>
      </p:sp>
      <p:sp>
        <p:nvSpPr>
          <p:cNvPr id="3" name="Content Placeholder 2">
            <a:extLst>
              <a:ext uri="{FF2B5EF4-FFF2-40B4-BE49-F238E27FC236}">
                <a16:creationId xmlns:a16="http://schemas.microsoft.com/office/drawing/2014/main" id="{CFA8A91B-375B-A2E8-1DB8-B14A601DC060}"/>
              </a:ext>
            </a:extLst>
          </p:cNvPr>
          <p:cNvSpPr>
            <a:spLocks noGrp="1"/>
          </p:cNvSpPr>
          <p:nvPr>
            <p:ph idx="1"/>
          </p:nvPr>
        </p:nvSpPr>
        <p:spPr>
          <a:xfrm>
            <a:off x="677334" y="1604211"/>
            <a:ext cx="8596668" cy="4437151"/>
          </a:xfrm>
        </p:spPr>
        <p:txBody>
          <a:bodyPr/>
          <a:lstStyle/>
          <a:p>
            <a:pPr>
              <a:lnSpc>
                <a:spcPct val="150000"/>
              </a:lnSpc>
            </a:pPr>
            <a:r>
              <a:rPr lang="en-US" dirty="0"/>
              <a:t>“</a:t>
            </a:r>
            <a:r>
              <a:rPr lang="en-US" dirty="0" err="1"/>
              <a:t>mvn</a:t>
            </a:r>
            <a:r>
              <a:rPr lang="en-US" dirty="0"/>
              <a:t> clean” remove all files generated by the previous build.</a:t>
            </a:r>
          </a:p>
          <a:p>
            <a:pPr>
              <a:lnSpc>
                <a:spcPct val="150000"/>
              </a:lnSpc>
            </a:pPr>
            <a:r>
              <a:rPr lang="en-US" dirty="0"/>
              <a:t>“</a:t>
            </a:r>
            <a:r>
              <a:rPr lang="en-US" dirty="0" err="1"/>
              <a:t>mvn</a:t>
            </a:r>
            <a:r>
              <a:rPr lang="en-US" dirty="0"/>
              <a:t> compile” compile the source code of the project.</a:t>
            </a:r>
          </a:p>
          <a:p>
            <a:pPr>
              <a:lnSpc>
                <a:spcPct val="150000"/>
              </a:lnSpc>
            </a:pPr>
            <a:r>
              <a:rPr lang="en-US" dirty="0"/>
              <a:t>“</a:t>
            </a:r>
            <a:r>
              <a:rPr lang="en-US" dirty="0" err="1"/>
              <a:t>mvn</a:t>
            </a:r>
            <a:r>
              <a:rPr lang="en-US" dirty="0"/>
              <a:t> test” run tests using a suitable unit testing framework. These tests should not require the code be packaged or deployed.</a:t>
            </a:r>
          </a:p>
          <a:p>
            <a:pPr>
              <a:lnSpc>
                <a:spcPct val="150000"/>
              </a:lnSpc>
            </a:pPr>
            <a:r>
              <a:rPr lang="en-US" dirty="0"/>
              <a:t>“</a:t>
            </a:r>
            <a:r>
              <a:rPr lang="en-US" dirty="0" err="1"/>
              <a:t>mvn</a:t>
            </a:r>
            <a:r>
              <a:rPr lang="en-US" dirty="0"/>
              <a:t> package” take the compiled code and package it in its distributable format, such as a JAR.</a:t>
            </a:r>
          </a:p>
          <a:p>
            <a:pPr>
              <a:lnSpc>
                <a:spcPct val="150000"/>
              </a:lnSpc>
            </a:pPr>
            <a:r>
              <a:rPr lang="en-US" dirty="0"/>
              <a:t>“</a:t>
            </a:r>
            <a:r>
              <a:rPr lang="en-US" dirty="0" err="1"/>
              <a:t>mvn</a:t>
            </a:r>
            <a:r>
              <a:rPr lang="en-US" dirty="0"/>
              <a:t> install” install the package into the local repository, for use as a dependency in other projects locally.</a:t>
            </a:r>
          </a:p>
        </p:txBody>
      </p:sp>
      <p:sp>
        <p:nvSpPr>
          <p:cNvPr id="4" name="Footer Placeholder 3">
            <a:extLst>
              <a:ext uri="{FF2B5EF4-FFF2-40B4-BE49-F238E27FC236}">
                <a16:creationId xmlns:a16="http://schemas.microsoft.com/office/drawing/2014/main" id="{9195AD14-B602-AA4A-9290-A99ABD619203}"/>
              </a:ext>
            </a:extLst>
          </p:cNvPr>
          <p:cNvSpPr>
            <a:spLocks noGrp="1"/>
          </p:cNvSpPr>
          <p:nvPr>
            <p:ph type="ftr" sz="quarter" idx="11"/>
          </p:nvPr>
        </p:nvSpPr>
        <p:spPr/>
        <p:txBody>
          <a:bodyPr/>
          <a:lstStyle/>
          <a:p>
            <a:r>
              <a:rPr lang="en-US"/>
              <a:t>Non Business KT Session</a:t>
            </a:r>
          </a:p>
        </p:txBody>
      </p:sp>
    </p:spTree>
    <p:extLst>
      <p:ext uri="{BB962C8B-B14F-4D97-AF65-F5344CB8AC3E}">
        <p14:creationId xmlns:p14="http://schemas.microsoft.com/office/powerpoint/2010/main" val="2057402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6CC7-BF1B-F853-0A47-700AD897DA2E}"/>
              </a:ext>
            </a:extLst>
          </p:cNvPr>
          <p:cNvSpPr>
            <a:spLocks noGrp="1"/>
          </p:cNvSpPr>
          <p:nvPr>
            <p:ph type="title"/>
          </p:nvPr>
        </p:nvSpPr>
        <p:spPr/>
        <p:txBody>
          <a:bodyPr/>
          <a:lstStyle/>
          <a:p>
            <a:r>
              <a:rPr lang="en-US" dirty="0"/>
              <a:t>What is Maven ?</a:t>
            </a:r>
          </a:p>
        </p:txBody>
      </p:sp>
      <p:sp>
        <p:nvSpPr>
          <p:cNvPr id="3" name="Content Placeholder 2">
            <a:extLst>
              <a:ext uri="{FF2B5EF4-FFF2-40B4-BE49-F238E27FC236}">
                <a16:creationId xmlns:a16="http://schemas.microsoft.com/office/drawing/2014/main" id="{28C9DF33-5F8A-CA7C-9359-585A45049B11}"/>
              </a:ext>
            </a:extLst>
          </p:cNvPr>
          <p:cNvSpPr>
            <a:spLocks noGrp="1"/>
          </p:cNvSpPr>
          <p:nvPr>
            <p:ph idx="1"/>
          </p:nvPr>
        </p:nvSpPr>
        <p:spPr>
          <a:xfrm>
            <a:off x="677333" y="1411705"/>
            <a:ext cx="8899803" cy="4629657"/>
          </a:xfrm>
        </p:spPr>
        <p:txBody>
          <a:bodyPr>
            <a:normAutofit lnSpcReduction="10000"/>
          </a:bodyPr>
          <a:lstStyle/>
          <a:p>
            <a:pPr>
              <a:lnSpc>
                <a:spcPct val="150000"/>
              </a:lnSpc>
            </a:pPr>
            <a:r>
              <a:rPr lang="en-US" dirty="0"/>
              <a:t>Maven is an attempt </a:t>
            </a:r>
            <a:r>
              <a:rPr lang="en-US" i="1" dirty="0"/>
              <a:t>to “apply patterns to a project's build infrastructure in order to promote comprehension and productivity by providing a clear path in the use of best practices”</a:t>
            </a:r>
          </a:p>
          <a:p>
            <a:pPr>
              <a:lnSpc>
                <a:spcPct val="150000"/>
              </a:lnSpc>
            </a:pPr>
            <a:r>
              <a:rPr lang="en-US" dirty="0"/>
              <a:t>It helps in managing </a:t>
            </a:r>
          </a:p>
          <a:p>
            <a:pPr lvl="1">
              <a:lnSpc>
                <a:spcPct val="150000"/>
              </a:lnSpc>
              <a:buFont typeface="Arial" panose="020B0604020202020204" pitchFamily="34" charset="0"/>
              <a:buChar char="•"/>
            </a:pPr>
            <a:r>
              <a:rPr lang="en-US" dirty="0"/>
              <a:t>Builds</a:t>
            </a:r>
          </a:p>
          <a:p>
            <a:pPr lvl="1">
              <a:lnSpc>
                <a:spcPct val="150000"/>
              </a:lnSpc>
              <a:buFont typeface="Arial" panose="020B0604020202020204" pitchFamily="34" charset="0"/>
              <a:buChar char="•"/>
            </a:pPr>
            <a:r>
              <a:rPr lang="en-US" dirty="0"/>
              <a:t>Dependencies and their versions</a:t>
            </a:r>
          </a:p>
          <a:p>
            <a:pPr lvl="1">
              <a:lnSpc>
                <a:spcPct val="150000"/>
              </a:lnSpc>
              <a:buFont typeface="Arial" panose="020B0604020202020204" pitchFamily="34" charset="0"/>
              <a:buChar char="•"/>
            </a:pPr>
            <a:r>
              <a:rPr lang="en-US" dirty="0"/>
              <a:t>Documentation</a:t>
            </a:r>
          </a:p>
          <a:p>
            <a:pPr lvl="1">
              <a:lnSpc>
                <a:spcPct val="150000"/>
              </a:lnSpc>
              <a:buFont typeface="Arial" panose="020B0604020202020204" pitchFamily="34" charset="0"/>
              <a:buChar char="•"/>
            </a:pPr>
            <a:r>
              <a:rPr lang="en-US" dirty="0"/>
              <a:t>Releases and Distribution</a:t>
            </a:r>
          </a:p>
          <a:p>
            <a:pPr indent="-285750">
              <a:lnSpc>
                <a:spcPct val="150000"/>
              </a:lnSpc>
            </a:pPr>
            <a:r>
              <a:rPr lang="en-US" dirty="0"/>
              <a:t>Maven is useful for us developers as it uses standard conventions and practices to help accelerate the build process.</a:t>
            </a:r>
          </a:p>
        </p:txBody>
      </p:sp>
      <p:sp>
        <p:nvSpPr>
          <p:cNvPr id="4" name="Footer Placeholder 3">
            <a:extLst>
              <a:ext uri="{FF2B5EF4-FFF2-40B4-BE49-F238E27FC236}">
                <a16:creationId xmlns:a16="http://schemas.microsoft.com/office/drawing/2014/main" id="{F7E3B801-D49F-E209-C156-F620CA413F78}"/>
              </a:ext>
            </a:extLst>
          </p:cNvPr>
          <p:cNvSpPr>
            <a:spLocks noGrp="1"/>
          </p:cNvSpPr>
          <p:nvPr>
            <p:ph type="ftr" sz="quarter" idx="11"/>
          </p:nvPr>
        </p:nvSpPr>
        <p:spPr/>
        <p:txBody>
          <a:bodyPr/>
          <a:lstStyle/>
          <a:p>
            <a:r>
              <a:rPr lang="en-US"/>
              <a:t>Non Business KT Session</a:t>
            </a:r>
          </a:p>
        </p:txBody>
      </p:sp>
    </p:spTree>
    <p:extLst>
      <p:ext uri="{BB962C8B-B14F-4D97-AF65-F5344CB8AC3E}">
        <p14:creationId xmlns:p14="http://schemas.microsoft.com/office/powerpoint/2010/main" val="1014225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EEDC7-8004-0CA4-E074-5501DE9FE7A1}"/>
              </a:ext>
            </a:extLst>
          </p:cNvPr>
          <p:cNvSpPr>
            <a:spLocks noGrp="1"/>
          </p:cNvSpPr>
          <p:nvPr>
            <p:ph type="title"/>
          </p:nvPr>
        </p:nvSpPr>
        <p:spPr>
          <a:xfrm>
            <a:off x="677334" y="112295"/>
            <a:ext cx="8596668" cy="994611"/>
          </a:xfrm>
        </p:spPr>
        <p:txBody>
          <a:bodyPr/>
          <a:lstStyle/>
          <a:p>
            <a:r>
              <a:rPr lang="en-US" dirty="0"/>
              <a:t>Why Maven ? </a:t>
            </a:r>
          </a:p>
        </p:txBody>
      </p:sp>
      <p:sp>
        <p:nvSpPr>
          <p:cNvPr id="3" name="Content Placeholder 2">
            <a:extLst>
              <a:ext uri="{FF2B5EF4-FFF2-40B4-BE49-F238E27FC236}">
                <a16:creationId xmlns:a16="http://schemas.microsoft.com/office/drawing/2014/main" id="{D18D9BD7-8489-7B43-367D-893AD7EA0542}"/>
              </a:ext>
            </a:extLst>
          </p:cNvPr>
          <p:cNvSpPr>
            <a:spLocks noGrp="1"/>
          </p:cNvSpPr>
          <p:nvPr>
            <p:ph idx="1"/>
          </p:nvPr>
        </p:nvSpPr>
        <p:spPr>
          <a:xfrm>
            <a:off x="677334" y="1106907"/>
            <a:ext cx="8596668" cy="4934456"/>
          </a:xfrm>
        </p:spPr>
        <p:txBody>
          <a:bodyPr>
            <a:normAutofit fontScale="92500"/>
          </a:bodyPr>
          <a:lstStyle/>
          <a:p>
            <a:pPr>
              <a:lnSpc>
                <a:spcPct val="150000"/>
              </a:lnSpc>
            </a:pPr>
            <a:r>
              <a:rPr lang="en-US" dirty="0"/>
              <a:t>Maven’s philosophy is to implement and encourage the use of patterns that display Visibility, Reusability, Maintainability and Comprehensibility.</a:t>
            </a:r>
          </a:p>
          <a:p>
            <a:pPr>
              <a:lnSpc>
                <a:spcPct val="150000"/>
              </a:lnSpc>
            </a:pPr>
            <a:r>
              <a:rPr lang="en-US" dirty="0"/>
              <a:t>These characteristics are developed and decided after years of developing projects as groups. </a:t>
            </a:r>
          </a:p>
          <a:p>
            <a:pPr lvl="1">
              <a:lnSpc>
                <a:spcPct val="150000"/>
              </a:lnSpc>
            </a:pPr>
            <a:r>
              <a:rPr lang="en-US" dirty="0"/>
              <a:t>Visibility allows team members to easily view the progress of each other.</a:t>
            </a:r>
          </a:p>
          <a:p>
            <a:pPr lvl="1">
              <a:lnSpc>
                <a:spcPct val="150000"/>
              </a:lnSpc>
            </a:pPr>
            <a:r>
              <a:rPr lang="en-US" dirty="0"/>
              <a:t>This visibility allows members to reuse code.</a:t>
            </a:r>
          </a:p>
          <a:p>
            <a:pPr lvl="1">
              <a:lnSpc>
                <a:spcPct val="150000"/>
              </a:lnSpc>
            </a:pPr>
            <a:r>
              <a:rPr lang="en-US" dirty="0"/>
              <a:t>Code reusability is backbone of maintainable system.</a:t>
            </a:r>
          </a:p>
          <a:p>
            <a:pPr lvl="1">
              <a:lnSpc>
                <a:spcPct val="150000"/>
              </a:lnSpc>
            </a:pPr>
            <a:r>
              <a:rPr lang="en-US" dirty="0"/>
              <a:t>This ease allows teams to build easily comprehensible projects.</a:t>
            </a:r>
          </a:p>
          <a:p>
            <a:pPr>
              <a:lnSpc>
                <a:spcPct val="150000"/>
              </a:lnSpc>
            </a:pPr>
            <a:r>
              <a:rPr lang="en-US" dirty="0"/>
              <a:t>Maven makes it very easy for developers to switch between projects.</a:t>
            </a:r>
          </a:p>
          <a:p>
            <a:pPr>
              <a:lnSpc>
                <a:spcPct val="150000"/>
              </a:lnSpc>
            </a:pPr>
            <a:r>
              <a:rPr lang="en-US" dirty="0"/>
              <a:t>This is due to the same approach of build -&gt; test -&gt; package -&gt; document -&gt; deploy</a:t>
            </a:r>
          </a:p>
        </p:txBody>
      </p:sp>
      <p:sp>
        <p:nvSpPr>
          <p:cNvPr id="4" name="Footer Placeholder 3">
            <a:extLst>
              <a:ext uri="{FF2B5EF4-FFF2-40B4-BE49-F238E27FC236}">
                <a16:creationId xmlns:a16="http://schemas.microsoft.com/office/drawing/2014/main" id="{39015020-6FDC-C9C2-57F9-F7992C583340}"/>
              </a:ext>
            </a:extLst>
          </p:cNvPr>
          <p:cNvSpPr>
            <a:spLocks noGrp="1"/>
          </p:cNvSpPr>
          <p:nvPr>
            <p:ph type="ftr" sz="quarter" idx="11"/>
          </p:nvPr>
        </p:nvSpPr>
        <p:spPr/>
        <p:txBody>
          <a:bodyPr/>
          <a:lstStyle/>
          <a:p>
            <a:r>
              <a:rPr lang="en-US"/>
              <a:t>Non Business KT Session</a:t>
            </a:r>
          </a:p>
        </p:txBody>
      </p:sp>
    </p:spTree>
    <p:extLst>
      <p:ext uri="{BB962C8B-B14F-4D97-AF65-F5344CB8AC3E}">
        <p14:creationId xmlns:p14="http://schemas.microsoft.com/office/powerpoint/2010/main" val="2034798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46D01-3813-11FC-E62E-12B72631AC02}"/>
              </a:ext>
            </a:extLst>
          </p:cNvPr>
          <p:cNvSpPr>
            <a:spLocks noGrp="1"/>
          </p:cNvSpPr>
          <p:nvPr>
            <p:ph type="title"/>
          </p:nvPr>
        </p:nvSpPr>
        <p:spPr>
          <a:xfrm>
            <a:off x="677334" y="357594"/>
            <a:ext cx="8596668" cy="1320800"/>
          </a:xfrm>
        </p:spPr>
        <p:txBody>
          <a:bodyPr/>
          <a:lstStyle/>
          <a:p>
            <a:r>
              <a:rPr lang="en-US" dirty="0"/>
              <a:t>Maven UIDs</a:t>
            </a:r>
          </a:p>
        </p:txBody>
      </p:sp>
      <p:sp>
        <p:nvSpPr>
          <p:cNvPr id="4" name="Footer Placeholder 3">
            <a:extLst>
              <a:ext uri="{FF2B5EF4-FFF2-40B4-BE49-F238E27FC236}">
                <a16:creationId xmlns:a16="http://schemas.microsoft.com/office/drawing/2014/main" id="{3E0E4F8E-562D-13E4-8BBD-788EA8E1BF29}"/>
              </a:ext>
            </a:extLst>
          </p:cNvPr>
          <p:cNvSpPr>
            <a:spLocks noGrp="1"/>
          </p:cNvSpPr>
          <p:nvPr>
            <p:ph type="ftr" sz="quarter" idx="11"/>
          </p:nvPr>
        </p:nvSpPr>
        <p:spPr/>
        <p:txBody>
          <a:bodyPr/>
          <a:lstStyle/>
          <a:p>
            <a:r>
              <a:rPr lang="en-US"/>
              <a:t>Non Business KT Session</a:t>
            </a:r>
          </a:p>
        </p:txBody>
      </p:sp>
      <p:sp>
        <p:nvSpPr>
          <p:cNvPr id="5" name="Rectangle 4">
            <a:extLst>
              <a:ext uri="{FF2B5EF4-FFF2-40B4-BE49-F238E27FC236}">
                <a16:creationId xmlns:a16="http://schemas.microsoft.com/office/drawing/2014/main" id="{C09D718F-45FE-7A9D-81C8-43EB7A11EF8C}"/>
              </a:ext>
            </a:extLst>
          </p:cNvPr>
          <p:cNvSpPr/>
          <p:nvPr/>
        </p:nvSpPr>
        <p:spPr>
          <a:xfrm>
            <a:off x="3368842" y="1860956"/>
            <a:ext cx="2213810" cy="1750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DF788A-10BF-F5E2-F597-D20578548A97}"/>
              </a:ext>
            </a:extLst>
          </p:cNvPr>
          <p:cNvSpPr/>
          <p:nvPr/>
        </p:nvSpPr>
        <p:spPr>
          <a:xfrm>
            <a:off x="1235242" y="4108194"/>
            <a:ext cx="2133600" cy="15707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0F80C07-174B-8CC6-2662-78FEEE945C51}"/>
              </a:ext>
            </a:extLst>
          </p:cNvPr>
          <p:cNvSpPr/>
          <p:nvPr/>
        </p:nvSpPr>
        <p:spPr>
          <a:xfrm>
            <a:off x="5134306" y="4019579"/>
            <a:ext cx="2374231" cy="174793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3E33BBB-0C26-AF3C-E692-BAD697726333}"/>
              </a:ext>
            </a:extLst>
          </p:cNvPr>
          <p:cNvSpPr/>
          <p:nvPr/>
        </p:nvSpPr>
        <p:spPr>
          <a:xfrm>
            <a:off x="4975668" y="1989460"/>
            <a:ext cx="1409090" cy="2727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groupID</a:t>
            </a:r>
            <a:endParaRPr lang="en-US" dirty="0">
              <a:solidFill>
                <a:schemeClr val="tx1"/>
              </a:solidFill>
            </a:endParaRPr>
          </a:p>
        </p:txBody>
      </p:sp>
      <p:sp>
        <p:nvSpPr>
          <p:cNvPr id="9" name="Rectangle 8">
            <a:extLst>
              <a:ext uri="{FF2B5EF4-FFF2-40B4-BE49-F238E27FC236}">
                <a16:creationId xmlns:a16="http://schemas.microsoft.com/office/drawing/2014/main" id="{1F518BA8-D885-F131-0B38-C2FBC370A469}"/>
              </a:ext>
            </a:extLst>
          </p:cNvPr>
          <p:cNvSpPr/>
          <p:nvPr/>
        </p:nvSpPr>
        <p:spPr>
          <a:xfrm>
            <a:off x="4975668" y="2395605"/>
            <a:ext cx="1409090" cy="2727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artifactID</a:t>
            </a:r>
            <a:endParaRPr lang="en-US" dirty="0">
              <a:solidFill>
                <a:schemeClr val="tx1"/>
              </a:solidFill>
            </a:endParaRPr>
          </a:p>
        </p:txBody>
      </p:sp>
      <p:sp>
        <p:nvSpPr>
          <p:cNvPr id="10" name="Rectangle 9">
            <a:extLst>
              <a:ext uri="{FF2B5EF4-FFF2-40B4-BE49-F238E27FC236}">
                <a16:creationId xmlns:a16="http://schemas.microsoft.com/office/drawing/2014/main" id="{6270CB66-F144-91C2-3F90-45AADB683A6A}"/>
              </a:ext>
            </a:extLst>
          </p:cNvPr>
          <p:cNvSpPr/>
          <p:nvPr/>
        </p:nvSpPr>
        <p:spPr>
          <a:xfrm>
            <a:off x="4975668" y="2801447"/>
            <a:ext cx="1409090" cy="2727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version</a:t>
            </a:r>
          </a:p>
        </p:txBody>
      </p:sp>
      <p:sp>
        <p:nvSpPr>
          <p:cNvPr id="11" name="Rectangle 10">
            <a:extLst>
              <a:ext uri="{FF2B5EF4-FFF2-40B4-BE49-F238E27FC236}">
                <a16:creationId xmlns:a16="http://schemas.microsoft.com/office/drawing/2014/main" id="{3A8F0172-B470-76CE-5286-78F393F8D336}"/>
              </a:ext>
            </a:extLst>
          </p:cNvPr>
          <p:cNvSpPr/>
          <p:nvPr/>
        </p:nvSpPr>
        <p:spPr>
          <a:xfrm>
            <a:off x="3625516" y="3207289"/>
            <a:ext cx="1796716" cy="27489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dependencies</a:t>
            </a:r>
          </a:p>
        </p:txBody>
      </p:sp>
      <p:sp>
        <p:nvSpPr>
          <p:cNvPr id="16" name="Rectangle 15">
            <a:extLst>
              <a:ext uri="{FF2B5EF4-FFF2-40B4-BE49-F238E27FC236}">
                <a16:creationId xmlns:a16="http://schemas.microsoft.com/office/drawing/2014/main" id="{97604BD3-25AD-4721-ABAF-F41E75A06F91}"/>
              </a:ext>
            </a:extLst>
          </p:cNvPr>
          <p:cNvSpPr/>
          <p:nvPr/>
        </p:nvSpPr>
        <p:spPr>
          <a:xfrm>
            <a:off x="2842484" y="4319595"/>
            <a:ext cx="1409090" cy="2727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groupID</a:t>
            </a:r>
            <a:endParaRPr lang="en-US" dirty="0">
              <a:solidFill>
                <a:schemeClr val="tx1"/>
              </a:solidFill>
            </a:endParaRPr>
          </a:p>
        </p:txBody>
      </p:sp>
      <p:sp>
        <p:nvSpPr>
          <p:cNvPr id="17" name="Rectangle 16">
            <a:extLst>
              <a:ext uri="{FF2B5EF4-FFF2-40B4-BE49-F238E27FC236}">
                <a16:creationId xmlns:a16="http://schemas.microsoft.com/office/drawing/2014/main" id="{94310C0A-F3C8-338B-E4D6-6E5F686EE71D}"/>
              </a:ext>
            </a:extLst>
          </p:cNvPr>
          <p:cNvSpPr/>
          <p:nvPr/>
        </p:nvSpPr>
        <p:spPr>
          <a:xfrm>
            <a:off x="6571857" y="4319595"/>
            <a:ext cx="1409090" cy="2727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groupID</a:t>
            </a:r>
            <a:endParaRPr lang="en-US" dirty="0">
              <a:solidFill>
                <a:schemeClr val="tx1"/>
              </a:solidFill>
            </a:endParaRPr>
          </a:p>
        </p:txBody>
      </p:sp>
      <p:sp>
        <p:nvSpPr>
          <p:cNvPr id="20" name="Rectangle 19">
            <a:extLst>
              <a:ext uri="{FF2B5EF4-FFF2-40B4-BE49-F238E27FC236}">
                <a16:creationId xmlns:a16="http://schemas.microsoft.com/office/drawing/2014/main" id="{1CA0C5DE-DAA6-D9FC-356D-C7D1652D45CB}"/>
              </a:ext>
            </a:extLst>
          </p:cNvPr>
          <p:cNvSpPr/>
          <p:nvPr/>
        </p:nvSpPr>
        <p:spPr>
          <a:xfrm>
            <a:off x="2842484" y="4646173"/>
            <a:ext cx="1409090" cy="2727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artifactID</a:t>
            </a:r>
            <a:endParaRPr lang="en-US" dirty="0">
              <a:solidFill>
                <a:schemeClr val="tx1"/>
              </a:solidFill>
            </a:endParaRPr>
          </a:p>
        </p:txBody>
      </p:sp>
      <p:sp>
        <p:nvSpPr>
          <p:cNvPr id="21" name="Rectangle 20">
            <a:extLst>
              <a:ext uri="{FF2B5EF4-FFF2-40B4-BE49-F238E27FC236}">
                <a16:creationId xmlns:a16="http://schemas.microsoft.com/office/drawing/2014/main" id="{5F83CCBE-44F6-0ADE-BFDD-537AD4D34417}"/>
              </a:ext>
            </a:extLst>
          </p:cNvPr>
          <p:cNvSpPr/>
          <p:nvPr/>
        </p:nvSpPr>
        <p:spPr>
          <a:xfrm>
            <a:off x="6571857" y="4682052"/>
            <a:ext cx="1409090" cy="2727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artifactID</a:t>
            </a:r>
            <a:endParaRPr lang="en-US" dirty="0">
              <a:solidFill>
                <a:schemeClr val="tx1"/>
              </a:solidFill>
            </a:endParaRPr>
          </a:p>
        </p:txBody>
      </p:sp>
      <p:sp>
        <p:nvSpPr>
          <p:cNvPr id="22" name="Rectangle 21">
            <a:extLst>
              <a:ext uri="{FF2B5EF4-FFF2-40B4-BE49-F238E27FC236}">
                <a16:creationId xmlns:a16="http://schemas.microsoft.com/office/drawing/2014/main" id="{7CE088C3-57B4-BCCE-7C6D-D01C18FD9F3B}"/>
              </a:ext>
            </a:extLst>
          </p:cNvPr>
          <p:cNvSpPr/>
          <p:nvPr/>
        </p:nvSpPr>
        <p:spPr>
          <a:xfrm>
            <a:off x="2842484" y="5022412"/>
            <a:ext cx="1409090" cy="2727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version</a:t>
            </a:r>
          </a:p>
        </p:txBody>
      </p:sp>
      <p:sp>
        <p:nvSpPr>
          <p:cNvPr id="23" name="Rectangle 22">
            <a:extLst>
              <a:ext uri="{FF2B5EF4-FFF2-40B4-BE49-F238E27FC236}">
                <a16:creationId xmlns:a16="http://schemas.microsoft.com/office/drawing/2014/main" id="{1C504443-1688-A211-958D-684AA7E2477E}"/>
              </a:ext>
            </a:extLst>
          </p:cNvPr>
          <p:cNvSpPr/>
          <p:nvPr/>
        </p:nvSpPr>
        <p:spPr>
          <a:xfrm>
            <a:off x="6571857" y="5092691"/>
            <a:ext cx="1409090" cy="2727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version</a:t>
            </a:r>
          </a:p>
        </p:txBody>
      </p:sp>
      <p:cxnSp>
        <p:nvCxnSpPr>
          <p:cNvPr id="25" name="Straight Arrow Connector 24">
            <a:extLst>
              <a:ext uri="{FF2B5EF4-FFF2-40B4-BE49-F238E27FC236}">
                <a16:creationId xmlns:a16="http://schemas.microsoft.com/office/drawing/2014/main" id="{BC33BBDF-DC91-8344-2883-EEE5CF80824A}"/>
              </a:ext>
            </a:extLst>
          </p:cNvPr>
          <p:cNvCxnSpPr>
            <a:stCxn id="11" idx="2"/>
          </p:cNvCxnSpPr>
          <p:nvPr/>
        </p:nvCxnSpPr>
        <p:spPr>
          <a:xfrm flipH="1">
            <a:off x="2842484" y="3482180"/>
            <a:ext cx="1681390" cy="626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7E9F9BA-46B7-13DD-26EE-30C33572371F}"/>
              </a:ext>
            </a:extLst>
          </p:cNvPr>
          <p:cNvCxnSpPr>
            <a:cxnSpLocks/>
            <a:endCxn id="7" idx="0"/>
          </p:cNvCxnSpPr>
          <p:nvPr/>
        </p:nvCxnSpPr>
        <p:spPr>
          <a:xfrm>
            <a:off x="4523874" y="3502564"/>
            <a:ext cx="1797548" cy="517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18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3816-5801-DE62-9453-DC53AAE62ABE}"/>
              </a:ext>
            </a:extLst>
          </p:cNvPr>
          <p:cNvSpPr>
            <a:spLocks noGrp="1"/>
          </p:cNvSpPr>
          <p:nvPr>
            <p:ph type="title"/>
          </p:nvPr>
        </p:nvSpPr>
        <p:spPr>
          <a:xfrm>
            <a:off x="677334" y="354096"/>
            <a:ext cx="8596668" cy="784893"/>
          </a:xfrm>
        </p:spPr>
        <p:txBody>
          <a:bodyPr/>
          <a:lstStyle/>
          <a:p>
            <a:r>
              <a:rPr lang="en-US" dirty="0"/>
              <a:t>POM.xml</a:t>
            </a:r>
          </a:p>
        </p:txBody>
      </p:sp>
      <p:sp>
        <p:nvSpPr>
          <p:cNvPr id="3" name="Content Placeholder 2">
            <a:extLst>
              <a:ext uri="{FF2B5EF4-FFF2-40B4-BE49-F238E27FC236}">
                <a16:creationId xmlns:a16="http://schemas.microsoft.com/office/drawing/2014/main" id="{CB59D7B9-E4C6-29EA-1B63-D60C7E6D033D}"/>
              </a:ext>
            </a:extLst>
          </p:cNvPr>
          <p:cNvSpPr>
            <a:spLocks noGrp="1"/>
          </p:cNvSpPr>
          <p:nvPr>
            <p:ph idx="1"/>
          </p:nvPr>
        </p:nvSpPr>
        <p:spPr>
          <a:xfrm>
            <a:off x="677334" y="1379621"/>
            <a:ext cx="8596668" cy="4661741"/>
          </a:xfrm>
        </p:spPr>
        <p:txBody>
          <a:bodyPr/>
          <a:lstStyle/>
          <a:p>
            <a:r>
              <a:rPr lang="en-US" dirty="0"/>
              <a:t>A Project Object Model or POM is the fundamental unit of work in Maven.</a:t>
            </a:r>
          </a:p>
          <a:p>
            <a:r>
              <a:rPr lang="en-US" dirty="0"/>
              <a:t>Basically an XML file, that contains configuration details to build project.</a:t>
            </a:r>
          </a:p>
          <a:p>
            <a:r>
              <a:rPr lang="en-US" dirty="0"/>
              <a:t>Maven executing a task, Maven will look for configuration information from POM and execute it.</a:t>
            </a:r>
          </a:p>
          <a:p>
            <a:endParaRPr lang="en-US" dirty="0"/>
          </a:p>
          <a:p>
            <a:endParaRPr lang="en-US" dirty="0"/>
          </a:p>
          <a:p>
            <a:endParaRPr lang="en-US" dirty="0"/>
          </a:p>
          <a:p>
            <a:endParaRPr lang="en-US" dirty="0"/>
          </a:p>
          <a:p>
            <a:r>
              <a:rPr lang="en-US" dirty="0"/>
              <a:t>Model version can be considered to be maven version.</a:t>
            </a:r>
          </a:p>
          <a:p>
            <a:r>
              <a:rPr lang="en-US" dirty="0"/>
              <a:t>“</a:t>
            </a:r>
            <a:r>
              <a:rPr lang="en-US" dirty="0" err="1"/>
              <a:t>groupID</a:t>
            </a:r>
            <a:r>
              <a:rPr lang="en-US" dirty="0"/>
              <a:t>” is identifier for organization that is building this project.</a:t>
            </a:r>
          </a:p>
          <a:p>
            <a:r>
              <a:rPr lang="en-US" dirty="0"/>
              <a:t>“</a:t>
            </a:r>
            <a:r>
              <a:rPr lang="en-US" dirty="0" err="1"/>
              <a:t>artifictID</a:t>
            </a:r>
            <a:r>
              <a:rPr lang="en-US" dirty="0"/>
              <a:t>” will be the name of the final product we create.</a:t>
            </a:r>
          </a:p>
          <a:p>
            <a:r>
              <a:rPr lang="en-US" dirty="0"/>
              <a:t>Packaging is the way this package will be packaged .war, .jar, </a:t>
            </a:r>
          </a:p>
        </p:txBody>
      </p:sp>
      <p:sp>
        <p:nvSpPr>
          <p:cNvPr id="4" name="Footer Placeholder 3">
            <a:extLst>
              <a:ext uri="{FF2B5EF4-FFF2-40B4-BE49-F238E27FC236}">
                <a16:creationId xmlns:a16="http://schemas.microsoft.com/office/drawing/2014/main" id="{34AE1101-65CB-D0C1-8338-E0BACBE346B6}"/>
              </a:ext>
            </a:extLst>
          </p:cNvPr>
          <p:cNvSpPr>
            <a:spLocks noGrp="1"/>
          </p:cNvSpPr>
          <p:nvPr>
            <p:ph type="ftr" sz="quarter" idx="11"/>
          </p:nvPr>
        </p:nvSpPr>
        <p:spPr/>
        <p:txBody>
          <a:bodyPr/>
          <a:lstStyle/>
          <a:p>
            <a:r>
              <a:rPr lang="en-US"/>
              <a:t>Non Business KT Session</a:t>
            </a:r>
          </a:p>
        </p:txBody>
      </p:sp>
      <p:pic>
        <p:nvPicPr>
          <p:cNvPr id="6" name="Picture 5">
            <a:extLst>
              <a:ext uri="{FF2B5EF4-FFF2-40B4-BE49-F238E27FC236}">
                <a16:creationId xmlns:a16="http://schemas.microsoft.com/office/drawing/2014/main" id="{742276CC-A962-E368-D63F-249F1DAC942E}"/>
              </a:ext>
            </a:extLst>
          </p:cNvPr>
          <p:cNvPicPr>
            <a:picLocks noChangeAspect="1"/>
          </p:cNvPicPr>
          <p:nvPr/>
        </p:nvPicPr>
        <p:blipFill>
          <a:blip r:embed="rId2"/>
          <a:stretch>
            <a:fillRect/>
          </a:stretch>
        </p:blipFill>
        <p:spPr>
          <a:xfrm>
            <a:off x="677334" y="3019928"/>
            <a:ext cx="5267325" cy="1381125"/>
          </a:xfrm>
          <a:prstGeom prst="rect">
            <a:avLst/>
          </a:prstGeom>
        </p:spPr>
      </p:pic>
    </p:spTree>
    <p:extLst>
      <p:ext uri="{BB962C8B-B14F-4D97-AF65-F5344CB8AC3E}">
        <p14:creationId xmlns:p14="http://schemas.microsoft.com/office/powerpoint/2010/main" val="1213847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597C0-C3B2-E71E-F5C8-20EF017F6C74}"/>
              </a:ext>
            </a:extLst>
          </p:cNvPr>
          <p:cNvSpPr>
            <a:spLocks noGrp="1"/>
          </p:cNvSpPr>
          <p:nvPr>
            <p:ph type="title"/>
          </p:nvPr>
        </p:nvSpPr>
        <p:spPr>
          <a:xfrm>
            <a:off x="677334" y="377980"/>
            <a:ext cx="8596668" cy="1014836"/>
          </a:xfrm>
        </p:spPr>
        <p:txBody>
          <a:bodyPr/>
          <a:lstStyle/>
          <a:p>
            <a:r>
              <a:rPr lang="en-US" dirty="0"/>
              <a:t>POM.xml</a:t>
            </a:r>
          </a:p>
        </p:txBody>
      </p:sp>
      <p:sp>
        <p:nvSpPr>
          <p:cNvPr id="3" name="Content Placeholder 2">
            <a:extLst>
              <a:ext uri="{FF2B5EF4-FFF2-40B4-BE49-F238E27FC236}">
                <a16:creationId xmlns:a16="http://schemas.microsoft.com/office/drawing/2014/main" id="{DFC0DA07-03B5-16F3-7107-1FE05DD7F978}"/>
              </a:ext>
            </a:extLst>
          </p:cNvPr>
          <p:cNvSpPr>
            <a:spLocks noGrp="1"/>
          </p:cNvSpPr>
          <p:nvPr>
            <p:ph idx="1"/>
          </p:nvPr>
        </p:nvSpPr>
        <p:spPr>
          <a:xfrm>
            <a:off x="677334" y="1379622"/>
            <a:ext cx="8596667" cy="4296616"/>
          </a:xfrm>
        </p:spPr>
        <p:txBody>
          <a:bodyPr/>
          <a:lstStyle/>
          <a:p>
            <a:r>
              <a:rPr lang="en-US" dirty="0"/>
              <a:t>We can also use POM inheritance, to use all the dependencies mentioned in the parent so that it can be used in child parent. </a:t>
            </a:r>
          </a:p>
          <a:p>
            <a:endParaRPr lang="en-US" dirty="0"/>
          </a:p>
          <a:p>
            <a:endParaRPr lang="en-US" dirty="0"/>
          </a:p>
          <a:p>
            <a:endParaRPr lang="en-US" dirty="0"/>
          </a:p>
          <a:p>
            <a:endParaRPr lang="en-US" dirty="0"/>
          </a:p>
          <a:p>
            <a:r>
              <a:rPr lang="en-US" dirty="0"/>
              <a:t>Also SNAPSHOT means work in progress and RELEASE means the final released version.</a:t>
            </a:r>
          </a:p>
          <a:p>
            <a:r>
              <a:rPr lang="en-US" dirty="0"/>
              <a:t>We also add dependencies that were mentioned in previous slides, they are collection of external libraries or files that we need in our project.</a:t>
            </a:r>
          </a:p>
          <a:p>
            <a:endParaRPr lang="en-US" dirty="0"/>
          </a:p>
        </p:txBody>
      </p:sp>
      <p:sp>
        <p:nvSpPr>
          <p:cNvPr id="4" name="Footer Placeholder 3">
            <a:extLst>
              <a:ext uri="{FF2B5EF4-FFF2-40B4-BE49-F238E27FC236}">
                <a16:creationId xmlns:a16="http://schemas.microsoft.com/office/drawing/2014/main" id="{C4AC7C5D-0A33-F1D1-E3D2-30F194FC2572}"/>
              </a:ext>
            </a:extLst>
          </p:cNvPr>
          <p:cNvSpPr>
            <a:spLocks noGrp="1"/>
          </p:cNvSpPr>
          <p:nvPr>
            <p:ph type="ftr" sz="quarter" idx="11"/>
          </p:nvPr>
        </p:nvSpPr>
        <p:spPr/>
        <p:txBody>
          <a:bodyPr/>
          <a:lstStyle/>
          <a:p>
            <a:r>
              <a:rPr lang="en-US"/>
              <a:t>Non Business KT Session</a:t>
            </a:r>
          </a:p>
        </p:txBody>
      </p:sp>
      <p:pic>
        <p:nvPicPr>
          <p:cNvPr id="6" name="Picture 5">
            <a:extLst>
              <a:ext uri="{FF2B5EF4-FFF2-40B4-BE49-F238E27FC236}">
                <a16:creationId xmlns:a16="http://schemas.microsoft.com/office/drawing/2014/main" id="{84E150C2-6B6D-97C6-2F0D-75F20606D840}"/>
              </a:ext>
            </a:extLst>
          </p:cNvPr>
          <p:cNvPicPr>
            <a:picLocks noChangeAspect="1"/>
          </p:cNvPicPr>
          <p:nvPr/>
        </p:nvPicPr>
        <p:blipFill>
          <a:blip r:embed="rId2"/>
          <a:stretch>
            <a:fillRect/>
          </a:stretch>
        </p:blipFill>
        <p:spPr>
          <a:xfrm>
            <a:off x="1048251" y="2162676"/>
            <a:ext cx="4095750" cy="1409700"/>
          </a:xfrm>
          <a:prstGeom prst="rect">
            <a:avLst/>
          </a:prstGeom>
        </p:spPr>
      </p:pic>
      <p:sp>
        <p:nvSpPr>
          <p:cNvPr id="8" name="TextBox 7">
            <a:extLst>
              <a:ext uri="{FF2B5EF4-FFF2-40B4-BE49-F238E27FC236}">
                <a16:creationId xmlns:a16="http://schemas.microsoft.com/office/drawing/2014/main" id="{32AFF615-1768-256C-067A-C652890AE7DA}"/>
              </a:ext>
            </a:extLst>
          </p:cNvPr>
          <p:cNvSpPr txBox="1"/>
          <p:nvPr/>
        </p:nvSpPr>
        <p:spPr>
          <a:xfrm>
            <a:off x="5514918" y="2610685"/>
            <a:ext cx="3759083" cy="553998"/>
          </a:xfrm>
          <a:prstGeom prst="rect">
            <a:avLst/>
          </a:prstGeom>
          <a:noFill/>
        </p:spPr>
        <p:txBody>
          <a:bodyPr wrap="square" rtlCol="0">
            <a:spAutoFit/>
          </a:bodyPr>
          <a:lstStyle/>
          <a:p>
            <a:r>
              <a:rPr lang="en-US" sz="1000" i="1" dirty="0"/>
              <a:t>Referenced : Maven Documentation. Available at: https://maven.apache.org/guides/introduction/introduction-to-the-pom.html (Last accessed Feb.19, 2023)</a:t>
            </a:r>
          </a:p>
        </p:txBody>
      </p:sp>
    </p:spTree>
    <p:extLst>
      <p:ext uri="{BB962C8B-B14F-4D97-AF65-F5344CB8AC3E}">
        <p14:creationId xmlns:p14="http://schemas.microsoft.com/office/powerpoint/2010/main" val="3282595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594EC-FB64-D64B-9E16-A3376437177D}"/>
              </a:ext>
            </a:extLst>
          </p:cNvPr>
          <p:cNvSpPr>
            <a:spLocks noGrp="1"/>
          </p:cNvSpPr>
          <p:nvPr>
            <p:ph type="title"/>
          </p:nvPr>
        </p:nvSpPr>
        <p:spPr>
          <a:xfrm>
            <a:off x="677334" y="304800"/>
            <a:ext cx="8596668" cy="805951"/>
          </a:xfrm>
        </p:spPr>
        <p:txBody>
          <a:bodyPr/>
          <a:lstStyle/>
          <a:p>
            <a:r>
              <a:rPr lang="en-US" dirty="0"/>
              <a:t>Dependencies in POM.xml</a:t>
            </a:r>
          </a:p>
        </p:txBody>
      </p:sp>
      <p:sp>
        <p:nvSpPr>
          <p:cNvPr id="3" name="Content Placeholder 2">
            <a:extLst>
              <a:ext uri="{FF2B5EF4-FFF2-40B4-BE49-F238E27FC236}">
                <a16:creationId xmlns:a16="http://schemas.microsoft.com/office/drawing/2014/main" id="{FEED2919-F2FB-F85C-4B93-D68E0BF89F4D}"/>
              </a:ext>
            </a:extLst>
          </p:cNvPr>
          <p:cNvSpPr>
            <a:spLocks noGrp="1"/>
          </p:cNvSpPr>
          <p:nvPr>
            <p:ph idx="1"/>
          </p:nvPr>
        </p:nvSpPr>
        <p:spPr>
          <a:xfrm>
            <a:off x="677334" y="1110751"/>
            <a:ext cx="9076266" cy="4327523"/>
          </a:xfrm>
        </p:spPr>
        <p:txBody>
          <a:bodyPr/>
          <a:lstStyle/>
          <a:p>
            <a:r>
              <a:rPr lang="en-US" dirty="0"/>
              <a:t>We have an individual dependency set, which has to be put inside dependencies tag XML listing all dependencies.</a:t>
            </a:r>
          </a:p>
          <a:p>
            <a:pPr lvl="1"/>
            <a:r>
              <a:rPr lang="en-US" dirty="0"/>
              <a:t>Version</a:t>
            </a:r>
          </a:p>
          <a:p>
            <a:pPr lvl="1"/>
            <a:r>
              <a:rPr lang="en-US" dirty="0" err="1"/>
              <a:t>groupID</a:t>
            </a:r>
            <a:endParaRPr lang="en-US" dirty="0"/>
          </a:p>
          <a:p>
            <a:pPr lvl="1"/>
            <a:r>
              <a:rPr lang="en-US" dirty="0" err="1"/>
              <a:t>artifactID</a:t>
            </a:r>
            <a:endParaRPr lang="en-US" dirty="0"/>
          </a:p>
          <a:p>
            <a:r>
              <a:rPr lang="en-US" dirty="0"/>
              <a:t>Maven has transitive dependencies, so if we include a dependency that itself needs another dependency maven will take care of it. </a:t>
            </a:r>
          </a:p>
          <a:p>
            <a:r>
              <a:rPr lang="en-US" dirty="0"/>
              <a:t>Maven also has a method of “dependency mediation” that helps in using a single “nearest definition” of a dependency will be used in the project.</a:t>
            </a:r>
          </a:p>
          <a:p>
            <a:r>
              <a:rPr lang="en-US" dirty="0"/>
              <a:t>We can also specify the specific version of dependency if it is not provided, we can also specify the scope of dependency for specific stage of build.</a:t>
            </a:r>
          </a:p>
          <a:p>
            <a:endParaRPr lang="en-US" dirty="0"/>
          </a:p>
        </p:txBody>
      </p:sp>
      <p:sp>
        <p:nvSpPr>
          <p:cNvPr id="4" name="Footer Placeholder 3">
            <a:extLst>
              <a:ext uri="{FF2B5EF4-FFF2-40B4-BE49-F238E27FC236}">
                <a16:creationId xmlns:a16="http://schemas.microsoft.com/office/drawing/2014/main" id="{4B7D9BCC-78ED-9AFA-CDA3-766A0076E282}"/>
              </a:ext>
            </a:extLst>
          </p:cNvPr>
          <p:cNvSpPr>
            <a:spLocks noGrp="1"/>
          </p:cNvSpPr>
          <p:nvPr>
            <p:ph type="ftr" sz="quarter" idx="11"/>
          </p:nvPr>
        </p:nvSpPr>
        <p:spPr/>
        <p:txBody>
          <a:bodyPr/>
          <a:lstStyle/>
          <a:p>
            <a:r>
              <a:rPr lang="en-US"/>
              <a:t>Non Business KT Session</a:t>
            </a:r>
          </a:p>
        </p:txBody>
      </p:sp>
    </p:spTree>
    <p:extLst>
      <p:ext uri="{BB962C8B-B14F-4D97-AF65-F5344CB8AC3E}">
        <p14:creationId xmlns:p14="http://schemas.microsoft.com/office/powerpoint/2010/main" val="2702083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DE5B-194F-CA8B-7DC6-C85E12327E82}"/>
              </a:ext>
            </a:extLst>
          </p:cNvPr>
          <p:cNvSpPr>
            <a:spLocks noGrp="1"/>
          </p:cNvSpPr>
          <p:nvPr>
            <p:ph type="title"/>
          </p:nvPr>
        </p:nvSpPr>
        <p:spPr>
          <a:xfrm>
            <a:off x="677334" y="288758"/>
            <a:ext cx="8596668" cy="1320800"/>
          </a:xfrm>
        </p:spPr>
        <p:txBody>
          <a:bodyPr/>
          <a:lstStyle/>
          <a:p>
            <a:r>
              <a:rPr lang="en-US" dirty="0"/>
              <a:t>Scopes in dependencies </a:t>
            </a:r>
          </a:p>
        </p:txBody>
      </p:sp>
      <p:sp>
        <p:nvSpPr>
          <p:cNvPr id="3" name="Content Placeholder 2">
            <a:extLst>
              <a:ext uri="{FF2B5EF4-FFF2-40B4-BE49-F238E27FC236}">
                <a16:creationId xmlns:a16="http://schemas.microsoft.com/office/drawing/2014/main" id="{CC9453EF-E140-BA76-D45F-0F456D5F362A}"/>
              </a:ext>
            </a:extLst>
          </p:cNvPr>
          <p:cNvSpPr>
            <a:spLocks noGrp="1"/>
          </p:cNvSpPr>
          <p:nvPr>
            <p:ph idx="1"/>
          </p:nvPr>
        </p:nvSpPr>
        <p:spPr>
          <a:xfrm>
            <a:off x="802104" y="1267327"/>
            <a:ext cx="8471897" cy="4774036"/>
          </a:xfrm>
        </p:spPr>
        <p:txBody>
          <a:bodyPr>
            <a:normAutofit/>
          </a:bodyPr>
          <a:lstStyle/>
          <a:p>
            <a:r>
              <a:rPr lang="en-US" dirty="0"/>
              <a:t>Maven has in total six scopes: compile, runtime, test, provided, system and import.</a:t>
            </a:r>
          </a:p>
          <a:p>
            <a:r>
              <a:rPr lang="en-US" dirty="0"/>
              <a:t>The </a:t>
            </a:r>
            <a:r>
              <a:rPr lang="en-US" b="1" dirty="0"/>
              <a:t>compile</a:t>
            </a:r>
            <a:r>
              <a:rPr lang="en-US" dirty="0"/>
              <a:t> scope contains dependencies that are required for the compilation of the project under development. In other words, the source code of project classes directly or indirectly references classes of compile dependencies.</a:t>
            </a:r>
          </a:p>
          <a:p>
            <a:r>
              <a:rPr lang="en-US" b="1" dirty="0"/>
              <a:t>Runtime</a:t>
            </a:r>
            <a:r>
              <a:rPr lang="en-US" dirty="0"/>
              <a:t> scope indicates that the dependency is not required for compilation, but is for execution. Maven includes a dependency with this scope in the runtime and test </a:t>
            </a:r>
            <a:r>
              <a:rPr lang="en-US" dirty="0" err="1"/>
              <a:t>classpaths</a:t>
            </a:r>
            <a:r>
              <a:rPr lang="en-US" dirty="0"/>
              <a:t>, but not the compile </a:t>
            </a:r>
            <a:r>
              <a:rPr lang="en-US" dirty="0" err="1"/>
              <a:t>classpath</a:t>
            </a:r>
            <a:r>
              <a:rPr lang="en-US" dirty="0"/>
              <a:t>.</a:t>
            </a:r>
          </a:p>
          <a:p>
            <a:r>
              <a:rPr lang="en-US" dirty="0"/>
              <a:t>The </a:t>
            </a:r>
            <a:r>
              <a:rPr lang="en-US" b="1" dirty="0"/>
              <a:t>provided</a:t>
            </a:r>
            <a:r>
              <a:rPr lang="en-US" dirty="0"/>
              <a:t> scope contains classes that will be provided by the project’s runtime environment and thus do not need to be included in the artifact produced by the development project.</a:t>
            </a:r>
          </a:p>
          <a:p>
            <a:r>
              <a:rPr lang="en-US" b="1" dirty="0"/>
              <a:t>Test </a:t>
            </a:r>
            <a:r>
              <a:rPr lang="en-US" dirty="0"/>
              <a:t>scope indicates that the dependency is not required for normal use of the application, and is only available for the test compilation and execution phases.</a:t>
            </a:r>
          </a:p>
        </p:txBody>
      </p:sp>
      <p:sp>
        <p:nvSpPr>
          <p:cNvPr id="4" name="Footer Placeholder 3">
            <a:extLst>
              <a:ext uri="{FF2B5EF4-FFF2-40B4-BE49-F238E27FC236}">
                <a16:creationId xmlns:a16="http://schemas.microsoft.com/office/drawing/2014/main" id="{8AA9E2B9-5D30-CA1E-66E5-0FB0E3CBA0F2}"/>
              </a:ext>
            </a:extLst>
          </p:cNvPr>
          <p:cNvSpPr>
            <a:spLocks noGrp="1"/>
          </p:cNvSpPr>
          <p:nvPr>
            <p:ph type="ftr" sz="quarter" idx="11"/>
          </p:nvPr>
        </p:nvSpPr>
        <p:spPr/>
        <p:txBody>
          <a:bodyPr/>
          <a:lstStyle/>
          <a:p>
            <a:r>
              <a:rPr lang="en-US"/>
              <a:t>Non Business KT Session</a:t>
            </a:r>
          </a:p>
        </p:txBody>
      </p:sp>
    </p:spTree>
    <p:extLst>
      <p:ext uri="{BB962C8B-B14F-4D97-AF65-F5344CB8AC3E}">
        <p14:creationId xmlns:p14="http://schemas.microsoft.com/office/powerpoint/2010/main" val="2374135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F657-1BF1-634A-2D2D-D5C0D02DBA63}"/>
              </a:ext>
            </a:extLst>
          </p:cNvPr>
          <p:cNvSpPr>
            <a:spLocks noGrp="1"/>
          </p:cNvSpPr>
          <p:nvPr>
            <p:ph type="title"/>
          </p:nvPr>
        </p:nvSpPr>
        <p:spPr>
          <a:xfrm>
            <a:off x="677334" y="267494"/>
            <a:ext cx="8596668" cy="1320800"/>
          </a:xfrm>
        </p:spPr>
        <p:txBody>
          <a:bodyPr/>
          <a:lstStyle/>
          <a:p>
            <a:r>
              <a:rPr lang="en-US" dirty="0"/>
              <a:t>Dependencies Scopes</a:t>
            </a:r>
          </a:p>
        </p:txBody>
      </p:sp>
      <p:pic>
        <p:nvPicPr>
          <p:cNvPr id="8" name="Content Placeholder 7">
            <a:extLst>
              <a:ext uri="{FF2B5EF4-FFF2-40B4-BE49-F238E27FC236}">
                <a16:creationId xmlns:a16="http://schemas.microsoft.com/office/drawing/2014/main" id="{F998B84C-2C08-1F7C-E1B7-AFF611F40DF4}"/>
              </a:ext>
            </a:extLst>
          </p:cNvPr>
          <p:cNvPicPr>
            <a:picLocks noGrp="1" noChangeAspect="1"/>
          </p:cNvPicPr>
          <p:nvPr>
            <p:ph idx="1"/>
          </p:nvPr>
        </p:nvPicPr>
        <p:blipFill>
          <a:blip r:embed="rId2"/>
          <a:stretch>
            <a:fillRect/>
          </a:stretch>
        </p:blipFill>
        <p:spPr>
          <a:xfrm>
            <a:off x="527488" y="830472"/>
            <a:ext cx="9020037" cy="3976687"/>
          </a:xfrm>
        </p:spPr>
      </p:pic>
      <p:sp>
        <p:nvSpPr>
          <p:cNvPr id="4" name="Footer Placeholder 3">
            <a:extLst>
              <a:ext uri="{FF2B5EF4-FFF2-40B4-BE49-F238E27FC236}">
                <a16:creationId xmlns:a16="http://schemas.microsoft.com/office/drawing/2014/main" id="{FF927658-1BF0-97F4-7462-6B169FF64B23}"/>
              </a:ext>
            </a:extLst>
          </p:cNvPr>
          <p:cNvSpPr>
            <a:spLocks noGrp="1"/>
          </p:cNvSpPr>
          <p:nvPr>
            <p:ph type="ftr" sz="quarter" idx="11"/>
          </p:nvPr>
        </p:nvSpPr>
        <p:spPr/>
        <p:txBody>
          <a:bodyPr/>
          <a:lstStyle/>
          <a:p>
            <a:r>
              <a:rPr lang="en-US"/>
              <a:t>Non Business KT Session</a:t>
            </a:r>
          </a:p>
        </p:txBody>
      </p:sp>
      <p:sp>
        <p:nvSpPr>
          <p:cNvPr id="9" name="TextBox 8">
            <a:extLst>
              <a:ext uri="{FF2B5EF4-FFF2-40B4-BE49-F238E27FC236}">
                <a16:creationId xmlns:a16="http://schemas.microsoft.com/office/drawing/2014/main" id="{9954F100-3E29-C3FC-33E6-D85E28F945A4}"/>
              </a:ext>
            </a:extLst>
          </p:cNvPr>
          <p:cNvSpPr txBox="1"/>
          <p:nvPr/>
        </p:nvSpPr>
        <p:spPr>
          <a:xfrm>
            <a:off x="1029310" y="4807159"/>
            <a:ext cx="7892716" cy="400110"/>
          </a:xfrm>
          <a:prstGeom prst="rect">
            <a:avLst/>
          </a:prstGeom>
          <a:noFill/>
        </p:spPr>
        <p:txBody>
          <a:bodyPr wrap="square" rtlCol="0">
            <a:spAutoFit/>
          </a:bodyPr>
          <a:lstStyle/>
          <a:p>
            <a:r>
              <a:rPr lang="en-US" sz="1000" i="1" dirty="0"/>
              <a:t>Reference: MAVEN Dependency Scopes. Available at: https://www.endorlabs.com/blog/what-are-maven-dependency-scopes-and-their-related-security-risks (Last accessed Feb 20, 2023)</a:t>
            </a:r>
          </a:p>
        </p:txBody>
      </p:sp>
    </p:spTree>
    <p:extLst>
      <p:ext uri="{BB962C8B-B14F-4D97-AF65-F5344CB8AC3E}">
        <p14:creationId xmlns:p14="http://schemas.microsoft.com/office/powerpoint/2010/main" val="1918136478"/>
      </p:ext>
    </p:extLst>
  </p:cSld>
  <p:clrMapOvr>
    <a:masterClrMapping/>
  </p:clrMapOvr>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94</TotalTime>
  <Words>1048</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MAVEN</vt:lpstr>
      <vt:lpstr>What is Maven ?</vt:lpstr>
      <vt:lpstr>Why Maven ? </vt:lpstr>
      <vt:lpstr>Maven UIDs</vt:lpstr>
      <vt:lpstr>POM.xml</vt:lpstr>
      <vt:lpstr>POM.xml</vt:lpstr>
      <vt:lpstr>Dependencies in POM.xml</vt:lpstr>
      <vt:lpstr>Scopes in dependencies </vt:lpstr>
      <vt:lpstr>Dependencies Scopes</vt:lpstr>
      <vt:lpstr>Repositories in Maven</vt:lpstr>
      <vt:lpstr>Maven Build Cycle</vt:lpstr>
      <vt:lpstr>Some Commands used often.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dc:title>
  <dc:creator>MRIGANK SHUKLA</dc:creator>
  <cp:lastModifiedBy>MRIGANK SHUKLA</cp:lastModifiedBy>
  <cp:revision>17</cp:revision>
  <dcterms:created xsi:type="dcterms:W3CDTF">2023-02-21T03:28:16Z</dcterms:created>
  <dcterms:modified xsi:type="dcterms:W3CDTF">2023-02-21T05:02:43Z</dcterms:modified>
</cp:coreProperties>
</file>