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0"/>
  </p:notesMasterIdLst>
  <p:handoutMasterIdLst>
    <p:handoutMasterId r:id="rId71"/>
  </p:handout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275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440" autoAdjust="0"/>
  </p:normalViewPr>
  <p:slideViewPr>
    <p:cSldViewPr>
      <p:cViewPr varScale="1">
        <p:scale>
          <a:sx n="79" d="100"/>
          <a:sy n="79" d="100"/>
        </p:scale>
        <p:origin x="15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02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8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8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464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nimal.html#eat(java.lang.Class)" TargetMode="External"/><Relationship Id="rId2" Type="http://schemas.openxmlformats.org/officeDocument/2006/relationships/hyperlink" Target="Animal.html#canSee(java.lang.Class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Lab 2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</a:t>
            </a:r>
            <a:r>
              <a:rPr lang="en-US" altLang="ko-KR" sz="2000" dirty="0" smtClean="0"/>
              <a:t>3</a:t>
            </a:r>
            <a:endParaRPr lang="en-US" sz="2000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sz="2000" dirty="0"/>
              <a:t>Advanced Object-Oriented Concepts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C322-311C-4ABE-84C2-6916819C65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게의 움직임이 약간 달라졌지만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단순함을 완전히 제거하지는 못했다</a:t>
            </a:r>
            <a:endParaRPr lang="en-US" altLang="ko-KR" dirty="0" smtClean="0"/>
          </a:p>
          <a:p>
            <a:r>
              <a:rPr lang="ko-KR" altLang="en-US" dirty="0" smtClean="0"/>
              <a:t>게는 회전할 때마다 언제나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도 각도로 오른쪽으로 회전한다</a:t>
            </a:r>
            <a:endParaRPr lang="en-US" altLang="ko-KR" dirty="0" smtClean="0"/>
          </a:p>
          <a:p>
            <a:r>
              <a:rPr lang="ko-KR" altLang="en-US" dirty="0" smtClean="0"/>
              <a:t>회전 각도와 방향을 예측할 수 없게 </a:t>
            </a:r>
            <a:r>
              <a:rPr lang="ko-KR" altLang="en-US" dirty="0" err="1" smtClean="0"/>
              <a:t>바꿀수</a:t>
            </a:r>
            <a:r>
              <a:rPr lang="ko-KR" altLang="en-US" dirty="0" smtClean="0"/>
              <a:t> 있어야 제대로 된 불규칙성을 갖는다</a:t>
            </a:r>
            <a:endParaRPr lang="en-US" altLang="ko-KR" dirty="0" smtClean="0"/>
          </a:p>
          <a:p>
            <a:r>
              <a:rPr lang="ko-KR" altLang="en-US" dirty="0" smtClean="0"/>
              <a:t>일정한 각도로 회전하는 문제를 해결하려면 어떻게 하면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고찰하기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0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비록 한가지 문제는 해결 되었지만</a:t>
            </a:r>
            <a:r>
              <a:rPr lang="en-US" altLang="ko-KR" dirty="0"/>
              <a:t> </a:t>
            </a:r>
            <a:r>
              <a:rPr lang="ko-KR" altLang="en-US" dirty="0" smtClean="0"/>
              <a:t>아직 오른쪽으로만 회전하는 단조로움을 개선하지 못했다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문제를 개선해서 최대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도까지 좌우로 회전하도록 만들어 보세요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3.6 </a:t>
            </a:r>
            <a:r>
              <a:rPr lang="ko-KR" altLang="en-US" dirty="0" smtClean="0"/>
              <a:t>무대 위에 게를 </a:t>
            </a:r>
            <a:r>
              <a:rPr lang="ko-KR" altLang="en-US" dirty="0" err="1" smtClean="0"/>
              <a:t>여러마리</a:t>
            </a:r>
            <a:r>
              <a:rPr lang="ko-KR" altLang="en-US" dirty="0" smtClean="0"/>
              <a:t> 등장시킨 후 실행해 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모두 동시에 회전하나요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각자 따로 행동하나요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이유도 설명해 보세요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2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무대에 다른 동물을 등장시켜보자</a:t>
            </a:r>
            <a:endParaRPr lang="en-US" altLang="ko-KR" dirty="0" smtClean="0"/>
          </a:p>
          <a:p>
            <a:r>
              <a:rPr lang="ko-KR" altLang="en-US" dirty="0" smtClean="0"/>
              <a:t>게는 벌레를 좋아한다</a:t>
            </a:r>
            <a:endParaRPr lang="en-US" altLang="ko-KR" dirty="0" smtClean="0"/>
          </a:p>
          <a:p>
            <a:r>
              <a:rPr lang="en-US" altLang="ko-KR" dirty="0" smtClean="0"/>
              <a:t>Worm </a:t>
            </a:r>
            <a:r>
              <a:rPr lang="ko-KR" altLang="en-US" dirty="0" smtClean="0"/>
              <a:t>클래스를 추가해보자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시나리오에 추가적인 </a:t>
            </a:r>
            <a:r>
              <a:rPr lang="en-US" altLang="ko-KR" dirty="0" smtClean="0"/>
              <a:t>Actor </a:t>
            </a:r>
            <a:r>
              <a:rPr lang="ko-KR" altLang="en-US" dirty="0" smtClean="0"/>
              <a:t>클래스를 만들기 위해서는 현존하는 클래스인 </a:t>
            </a:r>
            <a:r>
              <a:rPr lang="en-US" altLang="ko-KR" dirty="0" smtClean="0"/>
              <a:t>Animal </a:t>
            </a:r>
            <a:r>
              <a:rPr lang="ko-KR" altLang="en-US" dirty="0" smtClean="0"/>
              <a:t>의 마우스 오른쪽을 클릭한 후 메뉴에서 </a:t>
            </a:r>
            <a:r>
              <a:rPr lang="en-US" altLang="ko-KR" dirty="0" smtClean="0"/>
              <a:t>New subclass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경우 새 클래스인 </a:t>
            </a:r>
            <a:r>
              <a:rPr lang="en-US" altLang="ko-KR" dirty="0" smtClean="0"/>
              <a:t>Worm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Animal</a:t>
            </a:r>
            <a:r>
              <a:rPr lang="ko-KR" altLang="en-US" dirty="0" smtClean="0"/>
              <a:t>의 한 종류인 하위 클래스가 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 클래스와의 관계를 잘 기억하세요</a:t>
            </a:r>
            <a:r>
              <a:rPr lang="en-US" altLang="ko-KR" dirty="0" smtClean="0"/>
              <a:t>!)</a:t>
            </a:r>
          </a:p>
          <a:p>
            <a:pPr lvl="1"/>
            <a:r>
              <a:rPr lang="ko-KR" altLang="en-US" dirty="0" smtClean="0"/>
              <a:t>클래스 이름을 </a:t>
            </a:r>
            <a:r>
              <a:rPr lang="en-US" altLang="ko-KR" dirty="0" smtClean="0"/>
              <a:t>Worm</a:t>
            </a:r>
            <a:r>
              <a:rPr lang="ko-KR" altLang="en-US" dirty="0" smtClean="0"/>
              <a:t>으로 작성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자바에서는 관례적으로 모든 클래스이름의 </a:t>
            </a:r>
            <a:r>
              <a:rPr lang="ko-KR" altLang="en-US" dirty="0" err="1" smtClean="0"/>
              <a:t>첫자는</a:t>
            </a:r>
            <a:r>
              <a:rPr lang="ko-KR" altLang="en-US" dirty="0" smtClean="0"/>
              <a:t> 대문자로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Worm </a:t>
            </a:r>
            <a:r>
              <a:rPr lang="ko-KR" altLang="en-US" dirty="0" smtClean="0"/>
              <a:t>등장시키기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2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3238500" cy="4525963"/>
          </a:xfrm>
        </p:spPr>
        <p:txBody>
          <a:bodyPr/>
          <a:lstStyle/>
          <a:p>
            <a:r>
              <a:rPr lang="ko-KR" altLang="en-US" dirty="0" smtClean="0"/>
              <a:t>다음으로 해당 이미지를 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팝업창에서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worm.png 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smtClean="0"/>
              <a:t>모든 선택이 완료되면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추가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340768"/>
            <a:ext cx="544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3.7 </a:t>
            </a:r>
            <a:r>
              <a:rPr lang="ko-KR" altLang="en-US" dirty="0" err="1" smtClean="0"/>
              <a:t>무대위에</a:t>
            </a:r>
            <a:r>
              <a:rPr lang="ko-KR" altLang="en-US" dirty="0" smtClean="0"/>
              <a:t> 벌레와 게 </a:t>
            </a:r>
            <a:r>
              <a:rPr lang="ko-KR" altLang="en-US" dirty="0" err="1" smtClean="0"/>
              <a:t>몇마리를</a:t>
            </a:r>
            <a:r>
              <a:rPr lang="ko-KR" altLang="en-US" dirty="0" smtClean="0"/>
              <a:t> 등장시킨 후 게임을 동작시켜보세요</a:t>
            </a:r>
            <a:r>
              <a:rPr lang="en-US" altLang="ko-KR" dirty="0" smtClean="0"/>
              <a:t>(run). </a:t>
            </a:r>
            <a:r>
              <a:rPr lang="ko-KR" altLang="en-US" dirty="0" smtClean="0"/>
              <a:t>어떤 일이 벌어지나요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5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게가 벌레를 만나면 먹게 해보자</a:t>
            </a:r>
            <a:endParaRPr lang="en-US" altLang="ko-KR" dirty="0" smtClean="0"/>
          </a:p>
          <a:p>
            <a:r>
              <a:rPr lang="en-US" altLang="ko-KR" dirty="0" smtClean="0"/>
              <a:t>Animal</a:t>
            </a:r>
            <a:r>
              <a:rPr lang="ko-KR" altLang="en-US" dirty="0" smtClean="0"/>
              <a:t>클래스로부터 상속받은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Animal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편집창을</a:t>
            </a:r>
            <a:r>
              <a:rPr lang="ko-KR" altLang="en-US" dirty="0" smtClean="0"/>
              <a:t> 열고 문서보기로 전환하면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위 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이용하면 게가 벌레를 만나는지 알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 이용해서 벌레를 먹게 할 수 있다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모두 </a:t>
            </a:r>
            <a:r>
              <a:rPr lang="en-US" altLang="ko-KR" dirty="0" err="1" smtClean="0"/>
              <a:t>java.lang.Class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매개변수를 필요로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현재 시나리오에 있는 클래스 중 하나를 </a:t>
            </a:r>
            <a:r>
              <a:rPr lang="ko-KR" altLang="en-US" dirty="0" err="1" smtClean="0"/>
              <a:t>특정지어야</a:t>
            </a:r>
            <a:r>
              <a:rPr lang="ko-KR" altLang="en-US" dirty="0" smtClean="0"/>
              <a:t> 한다는 것을 의미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Worm </a:t>
            </a:r>
            <a:r>
              <a:rPr lang="ko-KR" altLang="en-US" dirty="0" smtClean="0"/>
              <a:t>먹기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57200" y="2996952"/>
          <a:ext cx="8229600" cy="1211580"/>
        </p:xfrm>
        <a:graphic>
          <a:graphicData uri="http://schemas.openxmlformats.org/drawingml/2006/table">
            <a:tbl>
              <a:tblPr/>
              <a:tblGrid>
                <a:gridCol w="1090464"/>
                <a:gridCol w="7139136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hlinkClick r:id="rId2" action="ppaction://hlinkfile"/>
                        </a:rPr>
                        <a:t>canSee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java.lang.Class</a:t>
                      </a:r>
                      <a:r>
                        <a:rPr lang="en-US" dirty="0"/>
                        <a:t> </a:t>
                      </a:r>
                      <a:r>
                        <a:rPr lang="en-US" dirty="0" err="1" smtClean="0"/>
                        <a:t>clss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Return </a:t>
                      </a:r>
                      <a:r>
                        <a:rPr lang="en-US" dirty="0"/>
                        <a:t>true if we can see an object of class '</a:t>
                      </a:r>
                      <a:r>
                        <a:rPr lang="en-US" dirty="0" err="1"/>
                        <a:t>clss</a:t>
                      </a:r>
                      <a:r>
                        <a:rPr lang="en-US" dirty="0"/>
                        <a:t>' right where we are.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 void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rId3" action="ppaction://hlinkfile"/>
                        </a:rPr>
                        <a:t>eat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java.lang.Class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clss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 smtClean="0"/>
                        <a:t>Try </a:t>
                      </a:r>
                      <a:r>
                        <a:rPr lang="en-US" dirty="0"/>
                        <a:t>to eat an object of class '</a:t>
                      </a:r>
                      <a:r>
                        <a:rPr lang="en-US" dirty="0" err="1"/>
                        <a:t>clss</a:t>
                      </a:r>
                      <a:r>
                        <a:rPr lang="en-US" dirty="0"/>
                        <a:t>'.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0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 smtClean="0"/>
              <a:t>if (</a:t>
            </a:r>
            <a:r>
              <a:rPr lang="en-US" altLang="ko-KR" dirty="0" err="1" smtClean="0"/>
              <a:t>canSee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Worm.class</a:t>
            </a:r>
            <a:r>
              <a:rPr lang="en-US" altLang="ko-KR" dirty="0" smtClean="0"/>
              <a:t>) )</a:t>
            </a:r>
          </a:p>
          <a:p>
            <a:pPr marL="109728" indent="0">
              <a:buNone/>
            </a:pPr>
            <a:r>
              <a:rPr lang="en-US" altLang="ko-KR" dirty="0" smtClean="0"/>
              <a:t>{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eat(</a:t>
            </a:r>
            <a:r>
              <a:rPr lang="en-US" altLang="ko-KR" dirty="0" err="1" smtClean="0"/>
              <a:t>Worm.class</a:t>
            </a:r>
            <a:r>
              <a:rPr lang="en-US" altLang="ko-KR" dirty="0" smtClean="0"/>
              <a:t>);</a:t>
            </a:r>
          </a:p>
          <a:p>
            <a:pPr marL="109728" indent="0"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위의 경우 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모두 매개변수로 </a:t>
            </a:r>
            <a:r>
              <a:rPr lang="en-US" altLang="ko-KR" dirty="0" err="1" smtClean="0"/>
              <a:t>Worm.class</a:t>
            </a:r>
            <a:r>
              <a:rPr lang="ko-KR" altLang="en-US" dirty="0" smtClean="0"/>
              <a:t>를 이용하고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우리는 </a:t>
            </a:r>
            <a:r>
              <a:rPr lang="en-US" altLang="ko-KR" dirty="0" err="1" smtClean="0"/>
              <a:t>Worm.class</a:t>
            </a:r>
            <a:r>
              <a:rPr lang="ko-KR" altLang="en-US" dirty="0" smtClean="0"/>
              <a:t>를 찾고 있으며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Worm.class</a:t>
            </a:r>
            <a:r>
              <a:rPr lang="ko-KR" altLang="en-US" dirty="0" smtClean="0"/>
              <a:t>를 먹길 원한다고 선언한다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간의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6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지금까지의 코드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49313"/>
            <a:ext cx="7734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canSee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eat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java.lang.Class</a:t>
            </a:r>
            <a:r>
              <a:rPr lang="ko-KR" altLang="en-US" dirty="0" smtClean="0"/>
              <a:t>라는 타입의 매개변수를 보았다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거기에서는 </a:t>
            </a:r>
            <a:r>
              <a:rPr lang="ko-KR" altLang="en-US" dirty="0" err="1" smtClean="0"/>
              <a:t>무슨일이</a:t>
            </a:r>
            <a:r>
              <a:rPr lang="ko-KR" altLang="en-US" dirty="0" smtClean="0"/>
              <a:t> 벌어지는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클래스들은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타입을 정의한다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자바 클래스 라이브러리에 이런 부류의 클래스들이 많이 들어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여러분이 </a:t>
            </a:r>
            <a:r>
              <a:rPr lang="en-US" altLang="ko-KR" dirty="0" err="1" smtClean="0"/>
              <a:t>Greenfoot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메뉴에서 </a:t>
            </a:r>
            <a:r>
              <a:rPr lang="en-US" altLang="ko-KR" dirty="0" smtClean="0"/>
              <a:t>Java Library Documentation</a:t>
            </a:r>
            <a:r>
              <a:rPr lang="ko-KR" altLang="en-US" dirty="0" smtClean="0"/>
              <a:t>을 선택하면 자바 클래스 라이브러리 문서를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클래스 라이브러리에는 수 많은 클래스가 들어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때문에 작업을 좀더 쉽게 하기 위해서는 서로 연관된 것을 패키지로 묶어 놓았다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클래스의 이름에서 </a:t>
            </a:r>
            <a:r>
              <a:rPr lang="en-US" altLang="ko-KR" dirty="0" err="1" smtClean="0"/>
              <a:t>java.lang.Class</a:t>
            </a:r>
            <a:r>
              <a:rPr lang="ko-KR" altLang="en-US" dirty="0" smtClean="0"/>
              <a:t>와 같이 점과 여러 이름을 연결하면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점 다음에 오는 명칭이 해당 클래스의 실제 이름이고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앞부분은 패키지를 가리킨다</a:t>
            </a:r>
            <a:endParaRPr lang="en-US" altLang="ko-KR" dirty="0" smtClean="0"/>
          </a:p>
          <a:p>
            <a:r>
              <a:rPr lang="ko-KR" altLang="en-US" dirty="0" smtClean="0"/>
              <a:t>여기서는 자바 라이브러리 내 </a:t>
            </a:r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패키지속의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라는 이름을 갖는 클래스를 가리킨다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" y="692696"/>
            <a:ext cx="8857119" cy="526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Crab </a:t>
            </a:r>
            <a:r>
              <a:rPr lang="ko-KR" altLang="en-US" dirty="0" smtClean="0"/>
              <a:t>게임 개선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조금더</a:t>
            </a:r>
            <a:r>
              <a:rPr lang="ko-KR" altLang="en-US" dirty="0" smtClean="0"/>
              <a:t> 세련된 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지금까지 우리는 게가 </a:t>
            </a:r>
            <a:r>
              <a:rPr lang="ko-KR" altLang="en-US" sz="2400" dirty="0" err="1" smtClean="0"/>
              <a:t>할수</a:t>
            </a:r>
            <a:r>
              <a:rPr lang="ko-KR" altLang="en-US" sz="2400" dirty="0" smtClean="0"/>
              <a:t> 있는 행동들을 구현했는데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이런식으로</a:t>
            </a:r>
            <a:r>
              <a:rPr lang="ko-KR" altLang="en-US" sz="2400" dirty="0" smtClean="0"/>
              <a:t> 계속 기능을 추가하면</a:t>
            </a:r>
            <a:r>
              <a:rPr lang="en-US" altLang="ko-KR" sz="2400" dirty="0" smtClean="0"/>
              <a:t>, act 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점점 </a:t>
            </a:r>
            <a:r>
              <a:rPr lang="ko-KR" altLang="en-US" sz="2400" dirty="0" err="1" smtClean="0"/>
              <a:t>길어질수</a:t>
            </a:r>
            <a:r>
              <a:rPr lang="ko-KR" altLang="en-US" sz="2400" dirty="0" smtClean="0"/>
              <a:t>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이것을 쪼개어 본다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Crab </a:t>
            </a:r>
            <a:r>
              <a:rPr lang="ko-KR" altLang="en-US" sz="2400" dirty="0" smtClean="0"/>
              <a:t>클래스에 새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만들수</a:t>
            </a:r>
            <a:r>
              <a:rPr lang="ko-KR" altLang="en-US" sz="2400" dirty="0" smtClean="0"/>
              <a:t> 있다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Act </a:t>
            </a:r>
            <a:r>
              <a:rPr lang="ko-KR" altLang="en-US" sz="2400" dirty="0" err="1" smtClean="0"/>
              <a:t>메소드에</a:t>
            </a:r>
            <a:r>
              <a:rPr lang="ko-KR" altLang="en-US" sz="2400" dirty="0" smtClean="0"/>
              <a:t> 새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추가해서 벌레를 먹도록 해보자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먼저 이름을 정한다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err="1" smtClean="0"/>
              <a:t>lookForWorm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이라고 하자</a:t>
            </a:r>
            <a:r>
              <a:rPr lang="en-US" altLang="ko-KR" sz="2400" dirty="0" smtClean="0"/>
              <a:t>.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Crab </a:t>
            </a:r>
            <a:r>
              <a:rPr lang="ko-KR" altLang="en-US" dirty="0" smtClean="0"/>
              <a:t>클래스 내에 다음과 같은 코드를 추가한다</a:t>
            </a:r>
            <a:endParaRPr lang="en-US" altLang="ko-KR" dirty="0" smtClean="0"/>
          </a:p>
          <a:p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Public void </a:t>
            </a:r>
            <a:r>
              <a:rPr lang="en-US" altLang="ko-KR" dirty="0" err="1" smtClean="0"/>
              <a:t>lookForWorm</a:t>
            </a:r>
            <a:r>
              <a:rPr lang="en-US" altLang="ko-KR" dirty="0" smtClean="0"/>
              <a:t>()</a:t>
            </a:r>
          </a:p>
          <a:p>
            <a:pPr marL="109728" indent="0">
              <a:buNone/>
            </a:pPr>
            <a:r>
              <a:rPr lang="en-US" altLang="ko-KR" dirty="0" smtClean="0"/>
              <a:t>{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if (</a:t>
            </a:r>
            <a:r>
              <a:rPr lang="en-US" altLang="ko-KR" dirty="0" err="1" smtClean="0"/>
              <a:t>canSee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Worm.class</a:t>
            </a:r>
            <a:r>
              <a:rPr lang="en-US" altLang="ko-KR" dirty="0" smtClean="0"/>
              <a:t>))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{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eat(</a:t>
            </a:r>
            <a:r>
              <a:rPr lang="en-US" altLang="ko-KR" dirty="0" err="1" smtClean="0"/>
              <a:t>Worm.class</a:t>
            </a:r>
            <a:r>
              <a:rPr lang="en-US" altLang="ko-KR" dirty="0" smtClean="0"/>
              <a:t>);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pPr marL="109728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lookForWorm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0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ko-KR" altLang="en-US" sz="2400" dirty="0" smtClean="0"/>
              <a:t>새로 추가한 </a:t>
            </a:r>
            <a:r>
              <a:rPr lang="en-US" altLang="ko-KR" sz="2400" dirty="0" err="1" smtClean="0"/>
              <a:t>lookForWorm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act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내에서 호출한다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22237"/>
            <a:ext cx="5638800" cy="47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7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randomTurn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이라고 이름을 붙여 새로운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 보시오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매개변수도 없고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반환값도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조금 전까지 </a:t>
            </a:r>
            <a:r>
              <a:rPr lang="en-US" altLang="ko-KR" dirty="0" smtClean="0"/>
              <a:t>act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내에서 불규칙 회전을 명령했던 코드를 선택하여 </a:t>
            </a:r>
            <a:r>
              <a:rPr lang="en-US" altLang="ko-KR" dirty="0" err="1" smtClean="0"/>
              <a:t>randomTurn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옮긴다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act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현재 만들려는 </a:t>
            </a:r>
            <a:r>
              <a:rPr lang="en-US" altLang="ko-KR" dirty="0" err="1" smtClean="0"/>
              <a:t>randomTurn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첨가한다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적정한 코멘트 사용할 것을 추천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3.4 </a:t>
            </a:r>
            <a:r>
              <a:rPr lang="en-US" altLang="ko-KR" dirty="0" err="1" smtClean="0"/>
              <a:t>turnAtEdge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 보라</a:t>
            </a:r>
            <a:r>
              <a:rPr lang="en-US" altLang="ko-KR" dirty="0" smtClean="0"/>
              <a:t>. Act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내에서 무대 끝을 도달했음을 감지하던 코드를 선택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단어를 합쳐서 이름으로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각 단어의 시작하는 글자 하나만을 대문자로 표기</a:t>
            </a:r>
            <a:endParaRPr lang="en-US" altLang="ko-KR" dirty="0" smtClean="0"/>
          </a:p>
          <a:p>
            <a:r>
              <a:rPr lang="ko-KR" altLang="en-US" dirty="0" smtClean="0"/>
              <a:t>두 단어를 합쳐서 하나로 만들 때는 각 단어의 시작하는 글자 하나만을 대문자로 표시</a:t>
            </a:r>
            <a:endParaRPr lang="en-US" altLang="ko-KR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Camel + Case = </a:t>
            </a:r>
            <a:r>
              <a:rPr lang="en-US" altLang="ko-KR" dirty="0" err="1" smtClean="0"/>
              <a:t>CamelCase</a:t>
            </a:r>
            <a:endParaRPr lang="en-US" altLang="ko-KR" dirty="0" smtClean="0"/>
          </a:p>
          <a:p>
            <a:r>
              <a:rPr lang="ko-KR" altLang="en-US" dirty="0" smtClean="0"/>
              <a:t>다른 사람이 내가 작성한 코드를 볼 수도 있다</a:t>
            </a:r>
            <a:endParaRPr lang="en-US" altLang="ko-KR" dirty="0" smtClean="0"/>
          </a:p>
          <a:p>
            <a:r>
              <a:rPr lang="ko-KR" altLang="en-US" dirty="0" smtClean="0"/>
              <a:t>사소한 </a:t>
            </a:r>
            <a:r>
              <a:rPr lang="ko-KR" altLang="en-US" dirty="0" err="1" smtClean="0"/>
              <a:t>이름짓기에서도</a:t>
            </a:r>
            <a:r>
              <a:rPr lang="ko-KR" altLang="en-US" dirty="0" smtClean="0"/>
              <a:t> 좋은 습관을 들여 놓는 것이 중요하다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낙타표기</a:t>
            </a:r>
            <a:r>
              <a:rPr lang="ko-KR" altLang="en-US" dirty="0"/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33049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Lobster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worm</a:t>
            </a:r>
            <a:r>
              <a:rPr lang="ko-KR" altLang="en-US" dirty="0" smtClean="0"/>
              <a:t>이 아닌 게를 쫓아다닌다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3.10 </a:t>
            </a:r>
            <a:r>
              <a:rPr lang="ko-KR" altLang="en-US" dirty="0" smtClean="0"/>
              <a:t>여러분의 시나리오에 새 클래스를 추가한다</a:t>
            </a:r>
            <a:r>
              <a:rPr lang="en-US" altLang="ko-KR" dirty="0" smtClean="0"/>
              <a:t>. Animal </a:t>
            </a:r>
            <a:r>
              <a:rPr lang="ko-KR" altLang="en-US" dirty="0" smtClean="0"/>
              <a:t>하위 클래스로 이름은 </a:t>
            </a:r>
            <a:r>
              <a:rPr lang="en-US" altLang="ko-KR" dirty="0" smtClean="0"/>
              <a:t>Lobster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준비된 해당 이미지는 </a:t>
            </a:r>
            <a:r>
              <a:rPr lang="en-US" altLang="ko-KR" dirty="0" smtClean="0"/>
              <a:t>lobster.png</a:t>
            </a:r>
          </a:p>
          <a:p>
            <a:endParaRPr lang="en-US" altLang="ko-KR" dirty="0"/>
          </a:p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3.11 </a:t>
            </a:r>
            <a:r>
              <a:rPr lang="ko-KR" altLang="en-US" dirty="0" smtClean="0"/>
              <a:t>컴파일 후 </a:t>
            </a:r>
            <a:r>
              <a:rPr lang="ko-KR" altLang="en-US" dirty="0" err="1" smtClean="0"/>
              <a:t>바닷가재를</a:t>
            </a:r>
            <a:r>
              <a:rPr lang="ko-KR" altLang="en-US" dirty="0" smtClean="0"/>
              <a:t> 무대에 등장시켜보라</a:t>
            </a:r>
            <a:r>
              <a:rPr lang="en-US" altLang="ko-KR" dirty="0" smtClean="0"/>
              <a:t>. Lobster</a:t>
            </a:r>
            <a:r>
              <a:rPr lang="ko-KR" altLang="en-US" dirty="0" smtClean="0"/>
              <a:t>가 어떻게 움직이도록 할 것인지 생각해라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Lobster </a:t>
            </a:r>
            <a:r>
              <a:rPr lang="ko-KR" altLang="en-US" dirty="0" smtClean="0"/>
              <a:t>등장시키기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2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3.12 Crab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act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전체를 복사한 후</a:t>
            </a:r>
            <a:r>
              <a:rPr lang="en-US" altLang="ko-KR" dirty="0" smtClean="0"/>
              <a:t>, Lobster </a:t>
            </a:r>
            <a:r>
              <a:rPr lang="ko-KR" altLang="en-US" dirty="0" smtClean="0"/>
              <a:t>클래스에 옮겨 붙이세요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전체를 복사해서 </a:t>
            </a:r>
            <a:r>
              <a:rPr lang="en-US" altLang="ko-KR" dirty="0" smtClean="0"/>
              <a:t>Lobster </a:t>
            </a:r>
            <a:r>
              <a:rPr lang="ko-KR" altLang="en-US" dirty="0" smtClean="0"/>
              <a:t>클래스에 붙이세요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3.13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Lobster </a:t>
            </a:r>
            <a:r>
              <a:rPr lang="ko-KR" altLang="en-US" dirty="0" smtClean="0"/>
              <a:t>클래스 코드를 수정하여 </a:t>
            </a:r>
            <a:r>
              <a:rPr lang="en-US" altLang="ko-KR" dirty="0" smtClean="0"/>
              <a:t>Worm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Crab</a:t>
            </a:r>
            <a:r>
              <a:rPr lang="ko-KR" altLang="en-US" dirty="0" smtClean="0"/>
              <a:t>을 찾도록 해보라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Lobster eat crab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2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진짜 게임의 묘미는 본인이 조종자로서 그 게임에 참여할 때 느낀다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그린풋</a:t>
            </a:r>
            <a:r>
              <a:rPr lang="ko-KR" altLang="en-US" sz="2400" dirty="0" smtClean="0"/>
              <a:t> 개발환경은 키가 눌렸는지 여부를 감지하는 </a:t>
            </a:r>
            <a:r>
              <a:rPr lang="en-US" altLang="ko-KR" sz="2400" dirty="0" err="1" smtClean="0"/>
              <a:t>isKeyDown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이라는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갖고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메소드는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Greenfoot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클래스에 속해 있다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서명은 다음과 같다</a:t>
            </a:r>
            <a:endParaRPr lang="en-US" altLang="ko-KR" sz="2400" dirty="0" smtClean="0"/>
          </a:p>
          <a:p>
            <a:r>
              <a:rPr lang="en-US" altLang="ko-KR" sz="2400" dirty="0" smtClean="0"/>
              <a:t>Static </a:t>
            </a:r>
            <a:r>
              <a:rPr lang="en-US" altLang="ko-KR" sz="2400" dirty="0" err="1" smtClean="0"/>
              <a:t>boolean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isKeyDown</a:t>
            </a:r>
            <a:r>
              <a:rPr lang="en-US" altLang="ko-KR" sz="2400" dirty="0" smtClean="0"/>
              <a:t>(String key)</a:t>
            </a:r>
          </a:p>
          <a:p>
            <a:r>
              <a:rPr lang="en-US" altLang="ko-KR" sz="2400" dirty="0" smtClean="0"/>
              <a:t>String </a:t>
            </a:r>
            <a:r>
              <a:rPr lang="ko-KR" altLang="en-US" sz="2400" dirty="0" smtClean="0"/>
              <a:t>데이터 타입은 텍스트를 의미하며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반드시 인용부호로 표시해준다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“This is a String”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키보드로 조정하기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문자를 표기하는 모든 키는 표기되는 문자 자체가 이름이 된다</a:t>
            </a:r>
            <a:endParaRPr lang="en-US" altLang="ko-KR" dirty="0" smtClean="0"/>
          </a:p>
          <a:p>
            <a:pPr marL="393192" lvl="1" indent="0">
              <a:buNone/>
            </a:pPr>
            <a:r>
              <a:rPr lang="en-US" altLang="ko-KR" dirty="0" smtClean="0"/>
              <a:t>‘A’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‘A’</a:t>
            </a:r>
          </a:p>
          <a:p>
            <a:pPr marL="393192" lvl="1" indent="0">
              <a:buNone/>
            </a:pPr>
            <a:r>
              <a:rPr lang="ko-KR" altLang="en-US" dirty="0" smtClean="0"/>
              <a:t>왼쪽 화살표 키는 </a:t>
            </a:r>
            <a:r>
              <a:rPr lang="en-US" altLang="ko-KR" dirty="0" smtClean="0"/>
              <a:t>left</a:t>
            </a:r>
          </a:p>
          <a:p>
            <a:pPr marL="393192" lvl="1" indent="0">
              <a:buNone/>
            </a:pPr>
            <a:r>
              <a:rPr lang="ko-KR" altLang="en-US" dirty="0" smtClean="0"/>
              <a:t>오른쪽 화살표 키는 </a:t>
            </a:r>
            <a:r>
              <a:rPr lang="en-US" altLang="ko-KR" dirty="0" smtClean="0"/>
              <a:t>right</a:t>
            </a:r>
          </a:p>
          <a:p>
            <a:pPr marL="393192" lvl="1" indent="0">
              <a:buNone/>
            </a:pPr>
            <a:endParaRPr lang="en-US" altLang="ko-KR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2700" dirty="0" smtClean="0"/>
              <a:t>If (</a:t>
            </a:r>
            <a:r>
              <a:rPr lang="en-US" altLang="ko-KR" sz="2700" dirty="0" err="1" smtClean="0"/>
              <a:t>Greenfoot.isKeyDown</a:t>
            </a:r>
            <a:r>
              <a:rPr lang="en-US" altLang="ko-KR" sz="2700" dirty="0" smtClean="0"/>
              <a:t>(“left”))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2700" dirty="0" smtClean="0"/>
              <a:t>{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2700" dirty="0"/>
              <a:t> </a:t>
            </a:r>
            <a:r>
              <a:rPr lang="en-US" altLang="ko-KR" sz="2700" dirty="0" smtClean="0"/>
              <a:t>  // </a:t>
            </a:r>
            <a:r>
              <a:rPr lang="ko-KR" altLang="en-US" sz="2700" dirty="0" smtClean="0"/>
              <a:t>왼쪽 방향키를 눌렀을 때</a:t>
            </a:r>
            <a:r>
              <a:rPr lang="en-US" altLang="ko-KR" sz="2700" dirty="0" smtClean="0"/>
              <a:t>, crab</a:t>
            </a:r>
            <a:r>
              <a:rPr lang="ko-KR" altLang="en-US" sz="2700" dirty="0" smtClean="0"/>
              <a:t>이 왼쪽으로 </a:t>
            </a:r>
            <a:r>
              <a:rPr lang="en-US" altLang="ko-KR" sz="2700" dirty="0" smtClean="0"/>
              <a:t>4</a:t>
            </a:r>
            <a:r>
              <a:rPr lang="ko-KR" altLang="en-US" sz="2700" dirty="0" smtClean="0"/>
              <a:t>도 회전하게 </a:t>
            </a:r>
            <a:endParaRPr lang="en-US" altLang="ko-KR" sz="27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2700" dirty="0" smtClean="0"/>
              <a:t>   turn(-4);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2700" dirty="0"/>
              <a:t>}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ko-KR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ko-KR" sz="2700" dirty="0" err="1" smtClean="0"/>
              <a:t>isKeyDown</a:t>
            </a:r>
            <a:r>
              <a:rPr lang="en-US" altLang="ko-KR" sz="2700" dirty="0" smtClean="0"/>
              <a:t> </a:t>
            </a:r>
            <a:r>
              <a:rPr lang="ko-KR" altLang="en-US" sz="2700" dirty="0" err="1" smtClean="0"/>
              <a:t>메소드를</a:t>
            </a:r>
            <a:r>
              <a:rPr lang="ko-KR" altLang="en-US" sz="2700" dirty="0" smtClean="0"/>
              <a:t> 호출할 때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이 </a:t>
            </a:r>
            <a:r>
              <a:rPr lang="ko-KR" altLang="en-US" sz="2700" dirty="0" err="1" smtClean="0"/>
              <a:t>메소드가</a:t>
            </a:r>
            <a:r>
              <a:rPr lang="ko-KR" altLang="en-US" sz="2700" dirty="0" smtClean="0"/>
              <a:t> </a:t>
            </a:r>
            <a:r>
              <a:rPr lang="en-US" altLang="ko-KR" sz="2700" dirty="0" err="1" smtClean="0"/>
              <a:t>Greenfoot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클래스에 정의되어 있으므로 앞에 </a:t>
            </a:r>
            <a:r>
              <a:rPr lang="en-US" altLang="ko-KR" sz="2700" dirty="0" smtClean="0"/>
              <a:t>“</a:t>
            </a:r>
            <a:r>
              <a:rPr lang="en-US" altLang="ko-KR" sz="2700" dirty="0" err="1" smtClean="0"/>
              <a:t>Greenfoot</a:t>
            </a:r>
            <a:r>
              <a:rPr lang="en-US" altLang="ko-KR" sz="2700" dirty="0" smtClean="0"/>
              <a:t>”</a:t>
            </a:r>
            <a:r>
              <a:rPr lang="ko-KR" altLang="en-US" sz="2700" dirty="0" smtClean="0"/>
              <a:t>을 </a:t>
            </a:r>
            <a:r>
              <a:rPr lang="ko-KR" altLang="en-US" sz="2700" dirty="0" err="1" smtClean="0"/>
              <a:t>써야한다</a:t>
            </a:r>
            <a:r>
              <a:rPr lang="en-US" altLang="ko-KR" sz="2700" dirty="0" smtClean="0"/>
              <a:t>. </a:t>
            </a:r>
            <a:endParaRPr lang="ko-KR" altLang="en-US" sz="2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키보드로 조정하기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게의 모든 행동을 방향키로 제어하려면 불규칙적으로 회전하게 하거나 무대 끝에서 자동으로 회전하게 하는 등 지금까지 게 스스로 움직이게 한 모든 코드를 제거한 후 새 코드로 대체해야 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불규칙한 게의 동</a:t>
            </a:r>
            <a:r>
              <a:rPr lang="ko-KR" altLang="en-US" dirty="0"/>
              <a:t>작</a:t>
            </a:r>
          </a:p>
        </p:txBody>
      </p:sp>
    </p:spTree>
    <p:extLst>
      <p:ext uri="{BB962C8B-B14F-4D97-AF65-F5344CB8AC3E}">
        <p14:creationId xmlns:p14="http://schemas.microsoft.com/office/powerpoint/2010/main" val="27893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임의 행동</a:t>
            </a:r>
            <a:r>
              <a:rPr lang="en-US" altLang="ko-KR" dirty="0" smtClean="0"/>
              <a:t>(random behavior), </a:t>
            </a:r>
            <a:r>
              <a:rPr lang="ko-KR" altLang="en-US" dirty="0" smtClean="0"/>
              <a:t>키보드 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소리</a:t>
            </a:r>
            <a:endParaRPr lang="en-US" altLang="ko-KR" dirty="0"/>
          </a:p>
          <a:p>
            <a:r>
              <a:rPr lang="ko-KR" altLang="en-US" dirty="0" smtClean="0"/>
              <a:t>주요 개념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 표기법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</a:t>
            </a:r>
            <a:r>
              <a:rPr lang="en-US" altLang="ko-KR" dirty="0" smtClean="0"/>
              <a:t>(random number), </a:t>
            </a:r>
            <a:r>
              <a:rPr lang="ko-KR" altLang="en-US" dirty="0" err="1" smtClean="0"/>
              <a:t>메소드정의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Crab </a:t>
            </a:r>
            <a:r>
              <a:rPr lang="ko-KR" altLang="en-US" dirty="0" smtClean="0"/>
              <a:t>행동의 단조로움을 개선하기 위한 불규칙성의 첨가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3.15 Crab 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random turn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무대끝에서</a:t>
            </a:r>
            <a:r>
              <a:rPr lang="ko-KR" altLang="en-US" dirty="0" smtClean="0"/>
              <a:t> 회전하게 한 부분을 제거한다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3.16 </a:t>
            </a:r>
            <a:r>
              <a:rPr lang="ko-KR" altLang="en-US" dirty="0" smtClean="0"/>
              <a:t>키보드의 왼쪽 방향키를 눌렀을 때 게가 왼쪽으로 회전하도록 </a:t>
            </a:r>
            <a:r>
              <a:rPr lang="en-US" altLang="ko-KR" dirty="0" smtClean="0"/>
              <a:t>act </a:t>
            </a:r>
            <a:r>
              <a:rPr lang="ko-KR" altLang="en-US" dirty="0" smtClean="0"/>
              <a:t>를 수정하라</a:t>
            </a:r>
            <a:endParaRPr lang="en-US" altLang="ko-KR" dirty="0" smtClean="0"/>
          </a:p>
          <a:p>
            <a:r>
              <a:rPr lang="en-US" altLang="ko-KR" dirty="0" smtClean="0"/>
              <a:t>3.17 </a:t>
            </a:r>
            <a:r>
              <a:rPr lang="ko-KR" altLang="en-US" dirty="0" smtClean="0"/>
              <a:t>키보드의 오른쪽 방향키를 눌렀을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게가 오른쪽으로 회전하도록 </a:t>
            </a:r>
            <a:r>
              <a:rPr lang="en-US" altLang="ko-KR" dirty="0" smtClean="0"/>
              <a:t>act </a:t>
            </a:r>
            <a:r>
              <a:rPr lang="ko-KR" altLang="en-US" dirty="0" smtClean="0"/>
              <a:t>를 수정하라</a:t>
            </a:r>
            <a:endParaRPr lang="en-US" altLang="ko-KR" dirty="0" smtClean="0"/>
          </a:p>
          <a:p>
            <a:r>
              <a:rPr lang="en-US" altLang="ko-KR" dirty="0" smtClean="0"/>
              <a:t>3.19 </a:t>
            </a:r>
            <a:r>
              <a:rPr lang="ko-KR" altLang="en-US" dirty="0" smtClean="0"/>
              <a:t>방향키로 제어하는 코드를 </a:t>
            </a:r>
            <a:r>
              <a:rPr lang="en-US" altLang="ko-KR" dirty="0" err="1" smtClean="0"/>
              <a:t>checkKeypress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새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 후 </a:t>
            </a:r>
            <a:r>
              <a:rPr lang="en-US" altLang="ko-KR" dirty="0" smtClean="0"/>
              <a:t>act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첨가하시오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=&gt; little-crab-3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무대위에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Worm, Lobster, Crab</a:t>
            </a:r>
            <a:r>
              <a:rPr lang="ko-KR" altLang="en-US" dirty="0" smtClean="0"/>
              <a:t>을 몇 개씩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게임을 시작한다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Crab</a:t>
            </a:r>
            <a:r>
              <a:rPr lang="ko-KR" altLang="en-US" dirty="0" smtClean="0"/>
              <a:t>의 동작을 잘 조종해서 </a:t>
            </a:r>
            <a:r>
              <a:rPr lang="en-US" altLang="ko-KR" dirty="0" smtClean="0"/>
              <a:t>Lobster</a:t>
            </a:r>
            <a:r>
              <a:rPr lang="ko-KR" altLang="en-US" dirty="0" smtClean="0"/>
              <a:t>에 먹히기 전에 모든 </a:t>
            </a:r>
            <a:r>
              <a:rPr lang="en-US" altLang="ko-KR" dirty="0" smtClean="0"/>
              <a:t>Worm</a:t>
            </a:r>
            <a:r>
              <a:rPr lang="ko-KR" altLang="en-US" dirty="0" smtClean="0"/>
              <a:t>을 먹도록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Crab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Lobster</a:t>
            </a:r>
            <a:r>
              <a:rPr lang="ko-KR" altLang="en-US" dirty="0" smtClean="0"/>
              <a:t>에 잡히면 게임이 자동 종료되도록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r>
              <a:rPr lang="en-US" altLang="ko-KR" dirty="0" err="1" smtClean="0"/>
              <a:t>Greenfoot</a:t>
            </a:r>
            <a:r>
              <a:rPr lang="ko-KR" altLang="en-US" dirty="0" smtClean="0"/>
              <a:t>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찾아보자</a:t>
            </a:r>
            <a:endParaRPr lang="en-US" altLang="ko-KR" dirty="0" smtClean="0"/>
          </a:p>
          <a:p>
            <a:r>
              <a:rPr lang="en-US" altLang="ko-KR" dirty="0" smtClean="0"/>
              <a:t>Help </a:t>
            </a:r>
            <a:r>
              <a:rPr lang="ko-KR" altLang="en-US" dirty="0" smtClean="0"/>
              <a:t>메뉴에서 </a:t>
            </a:r>
            <a:r>
              <a:rPr lang="en-US" altLang="ko-KR" dirty="0" err="1" smtClean="0"/>
              <a:t>Greenfoot</a:t>
            </a:r>
            <a:r>
              <a:rPr lang="en-US" altLang="ko-KR" dirty="0" smtClean="0"/>
              <a:t> Class </a:t>
            </a:r>
            <a:r>
              <a:rPr lang="en-US" altLang="ko-KR" dirty="0" err="1" smtClean="0"/>
              <a:t>Documenation</a:t>
            </a:r>
            <a:r>
              <a:rPr lang="ko-KR" altLang="en-US" dirty="0" smtClean="0"/>
              <a:t>을 선택한다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Greenfoot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클래스에는 모두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클래스를 정의하고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끝내기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6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0830"/>
            <a:ext cx="7893996" cy="46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683568" y="2924944"/>
            <a:ext cx="1584176" cy="864096"/>
          </a:xfrm>
          <a:prstGeom prst="wedgeRoundRectCallout">
            <a:avLst>
              <a:gd name="adj1" fmla="val 45768"/>
              <a:gd name="adj2" fmla="val 836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Greenfoot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1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3.20 </a:t>
            </a:r>
            <a:r>
              <a:rPr lang="ko-KR" altLang="en-US" dirty="0" err="1" smtClean="0"/>
              <a:t>그린풋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브라우저를 통해 연 후 </a:t>
            </a:r>
            <a:r>
              <a:rPr lang="ko-KR" altLang="en-US" dirty="0" err="1" smtClean="0"/>
              <a:t>그린풋</a:t>
            </a:r>
            <a:r>
              <a:rPr lang="ko-KR" altLang="en-US" dirty="0" smtClean="0"/>
              <a:t> 클래스를 선택하시오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문서에서 </a:t>
            </a:r>
            <a:r>
              <a:rPr lang="en-US" altLang="ko-KR" dirty="0" smtClean="0"/>
              <a:t>‘Method Summary”</a:t>
            </a:r>
            <a:r>
              <a:rPr lang="ko-KR" altLang="en-US" dirty="0" smtClean="0"/>
              <a:t>라는 섹션을 찾아서 실행중인 시나리오</a:t>
            </a:r>
            <a:r>
              <a:rPr lang="ko-KR" altLang="en-US" dirty="0"/>
              <a:t>를</a:t>
            </a:r>
            <a:r>
              <a:rPr lang="ko-KR" altLang="en-US" dirty="0" smtClean="0"/>
              <a:t> 잠시 정지시키는 기능을 가진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찾아보세요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9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화면 왼편의 </a:t>
            </a:r>
            <a:r>
              <a:rPr lang="en-US" altLang="ko-KR" dirty="0" err="1" smtClean="0"/>
              <a:t>Greenfoot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리스트에서 해당 클래스를 선택함으로써 제공되는 구체적인 내용을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클래스별로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리스트와 </a:t>
            </a:r>
            <a:r>
              <a:rPr lang="en-US" altLang="ko-KR" dirty="0" smtClean="0"/>
              <a:t>Constructor(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구체적 내용 및 설명을 확인할 수 있다</a:t>
            </a:r>
            <a:endParaRPr lang="en-US" altLang="ko-KR" dirty="0" smtClean="0"/>
          </a:p>
          <a:p>
            <a:r>
              <a:rPr lang="ko-KR" altLang="en-US" dirty="0" smtClean="0"/>
              <a:t>클래스 리스트에서 </a:t>
            </a:r>
            <a:r>
              <a:rPr lang="en-US" altLang="ko-KR" dirty="0" smtClean="0"/>
              <a:t>stop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찾을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게가 잡혔을 때 게임이 자동으로 정지할 수 있도록 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Greenfoot.stop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ko-KR" altLang="en-US" dirty="0" smtClean="0"/>
              <a:t>연습 </a:t>
            </a:r>
            <a:r>
              <a:rPr lang="en-US" altLang="ko-KR" dirty="0" smtClean="0"/>
              <a:t>3.22 </a:t>
            </a:r>
            <a:r>
              <a:rPr lang="ko-KR" altLang="en-US" dirty="0" smtClean="0"/>
              <a:t>위 코드를 삽입하면 </a:t>
            </a:r>
            <a:r>
              <a:rPr lang="en-US" altLang="ko-KR" dirty="0" smtClean="0"/>
              <a:t>Lobster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Crab</a:t>
            </a:r>
            <a:r>
              <a:rPr lang="ko-KR" altLang="en-US" dirty="0" smtClean="0"/>
              <a:t>을 먹었을 때 게임이 자동으로 끝나게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코드를 어디에 첨가해야 할 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코드를 추가해 보라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Greenfoot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5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게임을 조금 더 실감나게 하기 위해 음향효과를 넣어보자</a:t>
            </a:r>
            <a:endParaRPr lang="en-US" altLang="ko-KR" dirty="0" smtClean="0"/>
          </a:p>
          <a:p>
            <a:r>
              <a:rPr lang="ko-KR" altLang="en-US" dirty="0" smtClean="0"/>
              <a:t>이번에도 </a:t>
            </a:r>
            <a:r>
              <a:rPr lang="en-US" altLang="ko-KR" dirty="0" err="1" smtClean="0"/>
              <a:t>Greenfoot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유용하다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 </a:t>
            </a:r>
            <a:r>
              <a:rPr lang="en-US" altLang="ko-KR" dirty="0" smtClean="0"/>
              <a:t>3.23 </a:t>
            </a:r>
            <a:r>
              <a:rPr lang="en-US" altLang="ko-KR" dirty="0" err="1" smtClean="0"/>
              <a:t>Greenfoot</a:t>
            </a:r>
            <a:r>
              <a:rPr lang="en-US" altLang="ko-KR" dirty="0"/>
              <a:t> </a:t>
            </a:r>
            <a:r>
              <a:rPr lang="en-US" altLang="ko-KR" dirty="0" smtClean="0"/>
              <a:t>Class Documentation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Greenfoot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음향을 첨가할 적당한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찾아보라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음향 첨가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7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playSound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타입의 음향파일 이름을 매개변수로 필요로 한다</a:t>
            </a:r>
            <a:endParaRPr lang="en-US" altLang="ko-KR" dirty="0" smtClean="0"/>
          </a:p>
          <a:p>
            <a:r>
              <a:rPr lang="en-US" altLang="ko-KR" dirty="0" err="1" smtClean="0"/>
              <a:t>Greenfoot</a:t>
            </a:r>
            <a:r>
              <a:rPr lang="ko-KR" altLang="en-US" dirty="0" smtClean="0"/>
              <a:t>의 시나리오 파일의 구조를 생각해 보면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시나리오 폴더에는 클래스 파일을 포함한 여러 개의 보조파일과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미디어 폴더가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폴더에는 이미지가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음향 폴더에는 음향이 들어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crab </a:t>
            </a:r>
            <a:r>
              <a:rPr lang="ko-KR" altLang="en-US" dirty="0" smtClean="0"/>
              <a:t>시나리오에는 </a:t>
            </a:r>
            <a:r>
              <a:rPr lang="en-US" altLang="ko-KR" dirty="0" smtClean="0"/>
              <a:t>slurp.wav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au.wav 2</a:t>
            </a:r>
            <a:r>
              <a:rPr lang="ko-KR" altLang="en-US" dirty="0" smtClean="0"/>
              <a:t>개의 음향 파일이 들어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다음의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이용해서 음향파일을 사용해보자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Greenfoot.playSound</a:t>
            </a:r>
            <a:r>
              <a:rPr lang="en-US" altLang="ko-KR" dirty="0" smtClean="0"/>
              <a:t>(“slurp.wav”);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음향 파일의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시나리오에 음향을 추가해보라</a:t>
            </a:r>
            <a:r>
              <a:rPr lang="en-US" altLang="ko-KR" dirty="0" smtClean="0"/>
              <a:t>. Crab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Worm</a:t>
            </a:r>
            <a:r>
              <a:rPr lang="ko-KR" altLang="en-US" dirty="0" smtClean="0"/>
              <a:t>을 먹을 때 </a:t>
            </a:r>
            <a:r>
              <a:rPr lang="en-US" altLang="ko-KR" dirty="0" smtClean="0"/>
              <a:t>“slurp.wav” </a:t>
            </a:r>
            <a:r>
              <a:rPr lang="ko-KR" altLang="en-US" dirty="0" smtClean="0"/>
              <a:t>파일을 사용하고</a:t>
            </a:r>
            <a:r>
              <a:rPr lang="en-US" altLang="ko-KR" dirty="0" smtClean="0"/>
              <a:t>, Lobster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Crab</a:t>
            </a:r>
            <a:r>
              <a:rPr lang="ko-KR" altLang="en-US" dirty="0" smtClean="0"/>
              <a:t>을 먹을 때 </a:t>
            </a:r>
            <a:r>
              <a:rPr lang="en-US" altLang="ko-KR" dirty="0" smtClean="0"/>
              <a:t>“au.wav”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 알아야 할 중요한 점은 어디에 이 코드를 추가해야 해당동작과 동시에 소리가 나게 되느냐 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여러분의 소리를 직접 </a:t>
            </a:r>
            <a:r>
              <a:rPr lang="ko-KR" altLang="en-US" dirty="0" err="1" smtClean="0"/>
              <a:t>녹음할수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들어 있는 두 가지 소리도 단순히 컴퓨터에 들어 있는 마이크로 녹음한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무료 녹음 프로그램을 찾아서 </a:t>
            </a:r>
            <a:r>
              <a:rPr lang="ko-KR" altLang="en-US" dirty="0" err="1" smtClean="0"/>
              <a:t>녹음한후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스마트폰에서도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 WAV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AIFF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AU</a:t>
            </a:r>
            <a:r>
              <a:rPr lang="ko-KR" altLang="en-US" dirty="0" smtClean="0"/>
              <a:t>의 파일 포맷으로 저장만 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소리녹음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게가 횡단할 때 항상 직선으로 이동해서 단조롭다</a:t>
            </a:r>
            <a:endParaRPr lang="en-US" altLang="ko-KR" dirty="0" smtClean="0"/>
          </a:p>
          <a:p>
            <a:r>
              <a:rPr lang="ko-KR" altLang="en-US" dirty="0" smtClean="0"/>
              <a:t>게의 진로 예측을 어렵게 만들어본다</a:t>
            </a:r>
            <a:endParaRPr lang="en-US" altLang="ko-KR" dirty="0" smtClean="0"/>
          </a:p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(random number)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그린풋</a:t>
            </a:r>
            <a:r>
              <a:rPr lang="ko-KR" altLang="en-US" dirty="0" smtClean="0"/>
              <a:t> 개발환경에서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getRandomNumber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매개변수로 생성될 </a:t>
            </a:r>
            <a:r>
              <a:rPr lang="ko-KR" altLang="en-US" dirty="0" err="1" smtClean="0"/>
              <a:t>난수의</a:t>
            </a:r>
            <a:r>
              <a:rPr lang="ko-KR" altLang="en-US" dirty="0" smtClean="0"/>
              <a:t> 한계치를 제공하면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한계치 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Greenfoot.getRandomNumber</a:t>
            </a:r>
            <a:r>
              <a:rPr lang="en-US" altLang="ko-KR" dirty="0" smtClean="0"/>
              <a:t>(20) =&gt;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 20</a:t>
            </a:r>
            <a:r>
              <a:rPr lang="ko-KR" altLang="en-US" dirty="0" smtClean="0"/>
              <a:t>을 제외한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19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난수가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표기법을 </a:t>
            </a:r>
            <a:r>
              <a:rPr lang="ko-KR" altLang="en-US" dirty="0" err="1" smtClean="0"/>
              <a:t>점표기법</a:t>
            </a:r>
            <a:r>
              <a:rPr lang="en-US" altLang="ko-KR" dirty="0" smtClean="0"/>
              <a:t>(dot notation)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불규칙적 행동 첨가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0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여러분 만의 소리 파일을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파일을</a:t>
            </a:r>
            <a:r>
              <a:rPr lang="en-US" altLang="ko-KR" dirty="0"/>
              <a:t> </a:t>
            </a:r>
            <a:r>
              <a:rPr lang="ko-KR" altLang="en-US" dirty="0" smtClean="0"/>
              <a:t>이용해서 벌레나 게를 먹을 때 소리로 이용해보자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Little-crab-4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8762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호출하고 싶은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현재 클래스에 없거나 상위 클래스로부터 상속받지 않았다면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속해 있는 클래스나 객체의 이름을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앞에 점을 찍어 명기함으로써 호출할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클래스에 속해 있는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서명에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이라는 키워드에 의해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클래스 </a:t>
            </a:r>
            <a:r>
              <a:rPr lang="ko-KR" altLang="en-US" dirty="0" err="1" smtClean="0"/>
              <a:t>메소드라고</a:t>
            </a:r>
            <a:r>
              <a:rPr lang="ko-KR" altLang="en-US" dirty="0" smtClean="0"/>
              <a:t> 부른다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6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/>
              <a:t>4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Crab </a:t>
            </a:r>
            <a:r>
              <a:rPr lang="ko-KR" altLang="en-US" dirty="0" smtClean="0"/>
              <a:t>게임 완</a:t>
            </a:r>
            <a:r>
              <a:rPr lang="ko-KR" altLang="en-US" dirty="0"/>
              <a:t>성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무대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세팅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애니메이션</a:t>
            </a:r>
            <a:endParaRPr lang="en-US" altLang="ko-KR" dirty="0" smtClean="0"/>
          </a:p>
          <a:p>
            <a:r>
              <a:rPr lang="ko-KR" altLang="en-US" dirty="0" smtClean="0"/>
              <a:t>주요 개념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객체생성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장에서는 </a:t>
            </a:r>
            <a:r>
              <a:rPr lang="ko-KR" altLang="en-US" dirty="0" err="1" smtClean="0"/>
              <a:t>크랩</a:t>
            </a:r>
            <a:r>
              <a:rPr lang="ko-KR" altLang="en-US" dirty="0" smtClean="0"/>
              <a:t> 게임을 마무리한다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4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아직 </a:t>
            </a:r>
            <a:r>
              <a:rPr lang="en-US" altLang="ko-KR" sz="2400" dirty="0" smtClean="0"/>
              <a:t>Crab </a:t>
            </a:r>
            <a:r>
              <a:rPr lang="ko-KR" altLang="en-US" sz="2400" dirty="0" smtClean="0"/>
              <a:t>게임을 보완할 사항들이 있다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첫번째로</a:t>
            </a:r>
            <a:r>
              <a:rPr lang="ko-KR" altLang="en-US" sz="2400" dirty="0" smtClean="0"/>
              <a:t> 매번 게임을 시작할 때마다 무대 위에 </a:t>
            </a:r>
            <a:r>
              <a:rPr lang="en-US" altLang="ko-KR" sz="2400" dirty="0" smtClean="0"/>
              <a:t>Crab, Lobster, Worm </a:t>
            </a:r>
            <a:r>
              <a:rPr lang="ko-KR" altLang="en-US" sz="2400" dirty="0" smtClean="0"/>
              <a:t>등을 우리가 직접 배치해야 </a:t>
            </a:r>
            <a:r>
              <a:rPr lang="ko-KR" altLang="en-US" sz="2400" dirty="0" err="1" smtClean="0"/>
              <a:t>하는점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r>
              <a:rPr lang="ko-KR" altLang="en-US" sz="2400" dirty="0" smtClean="0"/>
              <a:t>만약 게임을 실행했을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자동으로 배치가 되면 좋지 않겠는가</a:t>
            </a:r>
            <a:endParaRPr lang="en-US" altLang="ko-KR" sz="2400" dirty="0" smtClean="0"/>
          </a:p>
          <a:p>
            <a:r>
              <a:rPr lang="ko-KR" altLang="en-US" sz="2400" dirty="0" smtClean="0"/>
              <a:t>매번 시나리오를 열었을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자동으로 보이는 것은 월드 뿐이다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화면에 보이는 모래 색상의 사각형인 월드객체는 </a:t>
            </a:r>
            <a:r>
              <a:rPr lang="en-US" altLang="ko-KR" sz="2400" dirty="0" err="1" smtClean="0"/>
              <a:t>CrabWorld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클래스로부터 구체화된 객체다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자동배치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0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그린풋에서</a:t>
            </a:r>
            <a:r>
              <a:rPr lang="ko-KR" altLang="en-US" dirty="0" smtClean="0"/>
              <a:t> 월드는 특별한 존재다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모든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는 우리가 </a:t>
            </a:r>
            <a:r>
              <a:rPr lang="ko-KR" altLang="en-US" dirty="0" err="1" smtClean="0"/>
              <a:t>무대위에</a:t>
            </a:r>
            <a:r>
              <a:rPr lang="ko-KR" altLang="en-US" dirty="0" smtClean="0"/>
              <a:t> 직접 객체를 구체화하지만</a:t>
            </a:r>
            <a:r>
              <a:rPr lang="en-US" altLang="ko-KR" dirty="0" smtClean="0"/>
              <a:t>, world </a:t>
            </a:r>
            <a:r>
              <a:rPr lang="ko-KR" altLang="en-US" dirty="0" smtClean="0"/>
              <a:t>객체만은 해당 클래스로부터 항상 자동으로 화면 위에 생성되어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CrabWorld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소스코드를 살펴보자</a:t>
            </a:r>
            <a:endParaRPr lang="en-US" altLang="ko-KR" dirty="0" smtClean="0"/>
          </a:p>
          <a:p>
            <a:pPr lvl="1"/>
            <a:r>
              <a:rPr lang="ko-KR" altLang="en-US" dirty="0"/>
              <a:t>시나리오 </a:t>
            </a:r>
            <a:r>
              <a:rPr lang="en-US" altLang="ko-KR" dirty="0"/>
              <a:t>little-crab-4 </a:t>
            </a:r>
            <a:r>
              <a:rPr lang="ko-KR" altLang="en-US" dirty="0"/>
              <a:t>를 </a:t>
            </a:r>
            <a:r>
              <a:rPr lang="ko-KR" altLang="en-US" dirty="0" err="1"/>
              <a:t>오픈한다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CrabWorld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8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CrabWorld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724"/>
            <a:ext cx="6864424" cy="489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첫줄은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로 시작한다</a:t>
            </a:r>
            <a:endParaRPr lang="en-US" altLang="ko-KR" dirty="0" smtClean="0"/>
          </a:p>
          <a:p>
            <a:r>
              <a:rPr lang="ko-KR" altLang="en-US" dirty="0" smtClean="0"/>
              <a:t>코멘트 다음에 오는 부분이</a:t>
            </a:r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CrabWorld</a:t>
            </a:r>
            <a:r>
              <a:rPr lang="en-US" altLang="ko-KR" dirty="0" smtClean="0"/>
              <a:t> extends World</a:t>
            </a:r>
          </a:p>
          <a:p>
            <a:pPr marL="109728" indent="0">
              <a:buNone/>
            </a:pPr>
            <a:r>
              <a:rPr lang="en-US" altLang="ko-KR" dirty="0" smtClean="0"/>
              <a:t>{</a:t>
            </a:r>
          </a:p>
          <a:p>
            <a:pPr marL="109728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CrabWorld</a:t>
            </a:r>
            <a:r>
              <a:rPr lang="en-US" altLang="ko-KR" dirty="0" smtClean="0"/>
              <a:t>()</a:t>
            </a:r>
          </a:p>
          <a:p>
            <a:pPr marL="109728" indent="0">
              <a:buNone/>
            </a:pPr>
            <a:r>
              <a:rPr lang="en-US" altLang="ko-KR" dirty="0" smtClean="0"/>
              <a:t>	{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	super(560, 560, 1);</a:t>
            </a:r>
          </a:p>
          <a:p>
            <a:pPr marL="109728" indent="0">
              <a:buNone/>
            </a:pPr>
            <a:r>
              <a:rPr lang="en-US" altLang="ko-KR" dirty="0" smtClean="0"/>
              <a:t>	}</a:t>
            </a:r>
          </a:p>
          <a:p>
            <a:pPr marL="109728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코드를 클래스의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</a:t>
            </a:r>
            <a:r>
              <a:rPr lang="ko-KR" altLang="en-US" dirty="0" smtClean="0"/>
              <a:t>라고 부른다</a:t>
            </a:r>
            <a:endParaRPr lang="en-US" altLang="ko-KR" dirty="0" smtClean="0"/>
          </a:p>
          <a:p>
            <a:r>
              <a:rPr lang="ko-KR" altLang="en-US" dirty="0" err="1" smtClean="0"/>
              <a:t>메소드와</a:t>
            </a:r>
            <a:r>
              <a:rPr lang="ko-KR" altLang="en-US" dirty="0" smtClean="0"/>
              <a:t> 유사하지만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차이점이 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생성자에는</a:t>
            </a:r>
            <a:r>
              <a:rPr lang="ko-KR" altLang="en-US" dirty="0" smtClean="0"/>
              <a:t> 반환 값 타입이 없다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이름은 반드시 클래스 이름과 동일해야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CrabWorld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4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특수한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일종으로 </a:t>
            </a:r>
            <a:r>
              <a:rPr lang="ko-KR" altLang="en-US" dirty="0" smtClean="0">
                <a:solidFill>
                  <a:srgbClr val="FF0000"/>
                </a:solidFill>
              </a:rPr>
              <a:t>해당 클래스의 객체를 생성할 때 자동적으로 </a:t>
            </a:r>
            <a:r>
              <a:rPr lang="ko-KR" altLang="en-US" dirty="0">
                <a:solidFill>
                  <a:srgbClr val="FF0000"/>
                </a:solidFill>
              </a:rPr>
              <a:t>실</a:t>
            </a:r>
            <a:r>
              <a:rPr lang="ko-KR" altLang="en-US" dirty="0" smtClean="0">
                <a:solidFill>
                  <a:srgbClr val="FF0000"/>
                </a:solidFill>
              </a:rPr>
              <a:t>행되어 </a:t>
            </a:r>
            <a:r>
              <a:rPr lang="ko-KR" altLang="en-US" dirty="0" smtClean="0"/>
              <a:t>생성된 객체의 초기 상태를 구현</a:t>
            </a:r>
            <a:endParaRPr lang="en-US" altLang="ko-KR" dirty="0" smtClean="0"/>
          </a:p>
          <a:p>
            <a:r>
              <a:rPr lang="ko-KR" altLang="en-US" dirty="0" smtClean="0"/>
              <a:t>위 코드에서는 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크기를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/>
              <a:t> </a:t>
            </a:r>
            <a:r>
              <a:rPr lang="en-US" altLang="ko-KR" dirty="0" smtClean="0"/>
              <a:t>560</a:t>
            </a:r>
            <a:r>
              <a:rPr lang="ko-KR" altLang="en-US" dirty="0" smtClean="0"/>
              <a:t>셀로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해상도는 하나의 셀에 하나의 </a:t>
            </a:r>
            <a:r>
              <a:rPr lang="ko-KR" altLang="en-US" dirty="0" err="1" smtClean="0"/>
              <a:t>화소를</a:t>
            </a:r>
            <a:r>
              <a:rPr lang="ko-KR" altLang="en-US" dirty="0" smtClean="0"/>
              <a:t> 고정한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그린풋의</a:t>
            </a:r>
            <a:r>
              <a:rPr lang="ko-KR" altLang="en-US" dirty="0" smtClean="0"/>
              <a:t> 월드가 생성될 때마다 생성자가 수행되므로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이용하면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들도 자동으로 생성되게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4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altLang="ko-KR" sz="2400" dirty="0" smtClean="0"/>
              <a:t>Public </a:t>
            </a:r>
            <a:r>
              <a:rPr lang="en-US" altLang="ko-KR" sz="2400" dirty="0" err="1" smtClean="0"/>
              <a:t>CrabWorld</a:t>
            </a:r>
            <a:r>
              <a:rPr lang="en-US" altLang="ko-KR" sz="2400" dirty="0" smtClean="0"/>
              <a:t>()</a:t>
            </a:r>
          </a:p>
          <a:p>
            <a:pPr marL="109728" indent="0">
              <a:buNone/>
            </a:pPr>
            <a:r>
              <a:rPr lang="en-US" altLang="ko-KR" sz="2400" dirty="0" smtClean="0"/>
              <a:t>{</a:t>
            </a:r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super(560, 560, 1);</a:t>
            </a:r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addObject</a:t>
            </a:r>
            <a:r>
              <a:rPr lang="en-US" altLang="ko-KR" sz="2400" dirty="0" smtClean="0"/>
              <a:t>( new Crab(), 150, 100 );</a:t>
            </a:r>
          </a:p>
          <a:p>
            <a:pPr marL="109728" indent="0">
              <a:buNone/>
            </a:pPr>
            <a:r>
              <a:rPr lang="en-US" altLang="ko-KR" sz="2400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위 코드는 월드가 열릴 때 </a:t>
            </a:r>
            <a:r>
              <a:rPr lang="en-US" altLang="ko-KR" dirty="0" smtClean="0"/>
              <a:t>x=150, y=100 </a:t>
            </a:r>
            <a:r>
              <a:rPr lang="ko-KR" altLang="en-US" dirty="0" smtClean="0"/>
              <a:t>되는 지점에 자동으로 </a:t>
            </a:r>
            <a:r>
              <a:rPr lang="en-US" altLang="ko-KR" dirty="0" smtClean="0"/>
              <a:t>Crab</a:t>
            </a:r>
            <a:r>
              <a:rPr lang="ko-KR" altLang="en-US" dirty="0" smtClean="0"/>
              <a:t>을 등장시킨다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시스템 상 </a:t>
            </a:r>
            <a:r>
              <a:rPr lang="en-US" altLang="ko-KR" dirty="0" smtClean="0"/>
              <a:t>x=0, y=0</a:t>
            </a:r>
            <a:r>
              <a:rPr lang="ko-KR" altLang="en-US" dirty="0" smtClean="0"/>
              <a:t>은 왼쪽 가장 모서리를 나타낸다</a:t>
            </a:r>
            <a:endParaRPr lang="en-US" altLang="ko-KR" dirty="0" smtClean="0"/>
          </a:p>
          <a:p>
            <a:r>
              <a:rPr lang="en-US" altLang="ko-KR" dirty="0" err="1" smtClean="0"/>
              <a:t>addObject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World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Actor 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5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특정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상위 클래스로부터 상속받았거나 자체 클래스에 정의되었다면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호출시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이름과 매개변수리스트 </a:t>
            </a:r>
            <a:r>
              <a:rPr lang="ko-KR" altLang="en-US" sz="2400" dirty="0" smtClean="0"/>
              <a:t>표기</a:t>
            </a:r>
            <a:r>
              <a:rPr lang="ko-KR" altLang="en-US" sz="2400" dirty="0"/>
              <a:t>만</a:t>
            </a:r>
            <a:r>
              <a:rPr lang="ko-KR" altLang="en-US" sz="2400" dirty="0" smtClean="0"/>
              <a:t>으로 </a:t>
            </a:r>
            <a:r>
              <a:rPr lang="ko-KR" altLang="en-US" sz="2400" dirty="0"/>
              <a:t>충분하다</a:t>
            </a:r>
            <a:endParaRPr lang="en-US" altLang="ko-KR" sz="2400" dirty="0"/>
          </a:p>
          <a:p>
            <a:r>
              <a:rPr lang="ko-KR" altLang="en-US" sz="2400" dirty="0"/>
              <a:t>하지만 </a:t>
            </a:r>
            <a:r>
              <a:rPr lang="ko-KR" altLang="en-US" sz="2400" dirty="0" smtClean="0"/>
              <a:t>그렇지 않고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외 다른 클래스나 객체에서 정의된 </a:t>
            </a:r>
            <a:r>
              <a:rPr lang="ko-KR" altLang="en-US" sz="2400" dirty="0" err="1" smtClean="0"/>
              <a:t>메소드라면</a:t>
            </a:r>
            <a:r>
              <a:rPr lang="ko-KR" altLang="en-US" sz="2400" dirty="0" smtClean="0"/>
              <a:t> 해당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호출할 때 맨 처음에 해당 클래스나 객체의 이름을 표기하고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점을 찍은 후 </a:t>
            </a:r>
            <a:r>
              <a:rPr lang="ko-KR" altLang="en-US" sz="2400" dirty="0" err="1" smtClean="0"/>
              <a:t>메소드이름을</a:t>
            </a:r>
            <a:r>
              <a:rPr lang="ko-KR" altLang="en-US" sz="2400" dirty="0" smtClean="0"/>
              <a:t> 표시</a:t>
            </a:r>
            <a:endParaRPr lang="en-US" altLang="ko-KR" sz="2400" dirty="0" smtClean="0"/>
          </a:p>
          <a:p>
            <a:r>
              <a:rPr lang="en-US" altLang="ko-KR" sz="2400" dirty="0" err="1" smtClean="0"/>
              <a:t>getRandomNumber</a:t>
            </a:r>
            <a:r>
              <a:rPr lang="ko-KR" altLang="en-US" sz="2400" dirty="0" smtClean="0"/>
              <a:t>는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Crab </a:t>
            </a:r>
            <a:r>
              <a:rPr lang="ko-KR" altLang="en-US" sz="2400" dirty="0" smtClean="0"/>
              <a:t>클래스나 </a:t>
            </a:r>
            <a:r>
              <a:rPr lang="en-US" altLang="ko-KR" sz="2400" dirty="0" smtClean="0"/>
              <a:t>Animal </a:t>
            </a:r>
            <a:r>
              <a:rPr lang="ko-KR" altLang="en-US" sz="2400" dirty="0" smtClean="0"/>
              <a:t>클래스가 아닌 </a:t>
            </a:r>
            <a:r>
              <a:rPr lang="en-US" altLang="ko-KR" sz="2400" dirty="0" err="1" smtClean="0"/>
              <a:t>Greenfoot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클래스에 정의되어 있으므로 맨 앞에 </a:t>
            </a:r>
            <a:r>
              <a:rPr lang="en-US" altLang="ko-KR" sz="2400" dirty="0" err="1" smtClean="0"/>
              <a:t>Greenfoot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을 표</a:t>
            </a:r>
            <a:r>
              <a:rPr lang="ko-KR" altLang="en-US" sz="2400" dirty="0"/>
              <a:t>시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7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World </a:t>
            </a:r>
            <a:r>
              <a:rPr lang="ko-KR" altLang="en-US" dirty="0"/>
              <a:t>클래스의 문서보기를 통해 이 </a:t>
            </a:r>
            <a:r>
              <a:rPr lang="ko-KR" altLang="en-US" dirty="0" err="1"/>
              <a:t>메소드의</a:t>
            </a:r>
            <a:r>
              <a:rPr lang="ko-KR" altLang="en-US" dirty="0"/>
              <a:t> 서명을 살펴보면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addObject</a:t>
            </a:r>
            <a:r>
              <a:rPr lang="en-US" altLang="ko-KR" dirty="0" smtClean="0"/>
              <a:t>(Actor object,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</a:t>
            </a:r>
          </a:p>
          <a:p>
            <a:endParaRPr lang="en-US" altLang="ko-KR" dirty="0"/>
          </a:p>
          <a:p>
            <a:r>
              <a:rPr lang="ko-KR" altLang="en-US" dirty="0" smtClean="0"/>
              <a:t>위 서명을 해석해보면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없다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이름은 </a:t>
            </a:r>
            <a:r>
              <a:rPr lang="en-US" altLang="ko-KR" dirty="0" err="1" smtClean="0"/>
              <a:t>addObject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 err="1" smtClean="0"/>
              <a:t>메소드는</a:t>
            </a:r>
            <a:r>
              <a:rPr lang="en-US" altLang="ko-KR" dirty="0"/>
              <a:t> </a:t>
            </a:r>
            <a:r>
              <a:rPr lang="en-US" altLang="ko-KR" dirty="0" smtClean="0"/>
              <a:t>Actor </a:t>
            </a:r>
            <a:r>
              <a:rPr lang="ko-KR" altLang="en-US" dirty="0" smtClean="0"/>
              <a:t>객체 이름</a:t>
            </a:r>
            <a:r>
              <a:rPr lang="en-US" altLang="ko-KR" dirty="0" smtClean="0"/>
              <a:t>, x, y</a:t>
            </a:r>
            <a:r>
              <a:rPr lang="ko-KR" altLang="en-US" dirty="0" smtClean="0"/>
              <a:t>를 매개변수로 갖는다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매개변수의 타입에 유의한다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이용하면 </a:t>
            </a:r>
            <a:r>
              <a:rPr lang="en-US" altLang="ko-KR" dirty="0" err="1" smtClean="0"/>
              <a:t>CrabWorld</a:t>
            </a:r>
            <a:r>
              <a:rPr lang="ko-KR" altLang="en-US" dirty="0" smtClean="0"/>
              <a:t>에 새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를 추가할 수 있다</a:t>
            </a:r>
            <a:endParaRPr lang="en-US" altLang="ko-KR" dirty="0" smtClean="0"/>
          </a:p>
          <a:p>
            <a:r>
              <a:rPr lang="en-US" altLang="ko-KR" dirty="0" err="1" smtClean="0"/>
              <a:t>addObject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World </a:t>
            </a:r>
            <a:r>
              <a:rPr lang="ko-KR" altLang="en-US" dirty="0" smtClean="0"/>
              <a:t>클래스에 속해 있고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CrabWorld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하위 클래스로서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상속받게 되므로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CrabWorld</a:t>
            </a:r>
            <a:r>
              <a:rPr lang="ko-KR" altLang="en-US" dirty="0" smtClean="0"/>
              <a:t>에서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addObject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4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addObject</a:t>
            </a:r>
            <a:r>
              <a:rPr lang="ko-KR" altLang="en-US" dirty="0" smtClean="0"/>
              <a:t>를 이용하면 </a:t>
            </a:r>
            <a:r>
              <a:rPr lang="en-US" altLang="ko-KR" dirty="0" smtClean="0"/>
              <a:t>world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를 추가할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그러기 위해서는 우선 추가할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급의 객체가 존재해야 한다</a:t>
            </a:r>
            <a:endParaRPr lang="en-US" altLang="ko-KR" dirty="0" smtClean="0"/>
          </a:p>
          <a:p>
            <a:r>
              <a:rPr lang="ko-KR" altLang="en-US" dirty="0" smtClean="0"/>
              <a:t>자바의 키워드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를 사용하면 어떤 클래스에서라도 객체를 생성할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다음과 같이 쓰면 </a:t>
            </a:r>
            <a:r>
              <a:rPr lang="en-US" altLang="ko-KR" dirty="0" smtClean="0"/>
              <a:t>Crab </a:t>
            </a:r>
            <a:r>
              <a:rPr lang="ko-KR" altLang="en-US" dirty="0" smtClean="0"/>
              <a:t>클래스로부터 객체를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en-US" altLang="ko-KR" dirty="0" smtClean="0"/>
              <a:t>ew Crab()</a:t>
            </a:r>
          </a:p>
          <a:p>
            <a:endParaRPr lang="en-US" altLang="ko-KR" dirty="0"/>
          </a:p>
          <a:p>
            <a:r>
              <a:rPr lang="ko-KR" altLang="en-US" dirty="0" smtClean="0"/>
              <a:t>새 객체를 만들기 위해서는 반드시 </a:t>
            </a:r>
            <a:r>
              <a:rPr lang="ko-KR" altLang="en-US" dirty="0" smtClean="0">
                <a:solidFill>
                  <a:srgbClr val="FF0000"/>
                </a:solidFill>
              </a:rPr>
              <a:t>앞에 </a:t>
            </a:r>
            <a:r>
              <a:rPr lang="en-US" altLang="ko-KR" dirty="0" smtClean="0">
                <a:solidFill>
                  <a:srgbClr val="FF0000"/>
                </a:solidFill>
              </a:rPr>
              <a:t>new</a:t>
            </a:r>
            <a:r>
              <a:rPr lang="ko-KR" altLang="en-US" dirty="0" smtClean="0"/>
              <a:t>를 쓰고 그 다음에 원하는 객체의 클래스 이름과 매개변수 리스트를 작성한다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객체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2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CrabWorld</a:t>
            </a:r>
            <a:r>
              <a:rPr lang="ko-KR" altLang="en-US" dirty="0" smtClean="0"/>
              <a:t>에 자동으로 </a:t>
            </a:r>
            <a:r>
              <a:rPr lang="en-US" altLang="ko-KR" dirty="0" smtClean="0"/>
              <a:t>crab</a:t>
            </a:r>
            <a:r>
              <a:rPr lang="ko-KR" altLang="en-US" dirty="0" smtClean="0"/>
              <a:t>을 추가하기 위한 코드를 삽입하시오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CrabWorld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Lobster</a:t>
            </a:r>
            <a:r>
              <a:rPr lang="ko-KR" altLang="en-US" dirty="0" smtClean="0"/>
              <a:t>를 자동으로 세 마리를 등장시켜 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위치는 임의로 정한다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4.3 </a:t>
            </a:r>
            <a:r>
              <a:rPr lang="en-US" altLang="ko-KR" dirty="0" err="1" smtClean="0"/>
              <a:t>CrabWorld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Worm</a:t>
            </a:r>
            <a:r>
              <a:rPr lang="ko-KR" altLang="en-US" dirty="0" smtClean="0"/>
              <a:t>열 마리를 등장시키세요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3742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en-US" altLang="ko-KR" dirty="0" err="1" smtClean="0"/>
              <a:t>CrabWorld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populateWorld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독립적인 새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 지금까지 무대에 자동으로 객체를 등장시키기 위해 삽입했던 모든 코드를 이동시켜 보세요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4.5 Worm</a:t>
            </a:r>
            <a:r>
              <a:rPr lang="ko-KR" altLang="en-US" dirty="0" smtClean="0"/>
              <a:t>의 위치를 정할 때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이용해 보세요</a:t>
            </a:r>
            <a:r>
              <a:rPr lang="en-US" altLang="ko-KR" dirty="0" smtClean="0"/>
              <a:t>. X, y </a:t>
            </a:r>
            <a:r>
              <a:rPr lang="ko-KR" altLang="en-US" dirty="0" smtClean="0"/>
              <a:t>좌표에 일정 정수를 대입하는 대신에 그 자리에서 </a:t>
            </a:r>
            <a:r>
              <a:rPr lang="en-US" altLang="ko-KR" dirty="0" err="1" smtClean="0"/>
              <a:t>Greenfoot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생성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Crab</a:t>
            </a:r>
            <a:r>
              <a:rPr lang="ko-KR" altLang="en-US" sz="2400" dirty="0" smtClean="0"/>
              <a:t>의 동작이 살아 </a:t>
            </a:r>
            <a:r>
              <a:rPr lang="ko-KR" altLang="en-US" sz="2400" dirty="0" err="1" smtClean="0"/>
              <a:t>있는것처럼</a:t>
            </a:r>
            <a:r>
              <a:rPr lang="ko-KR" altLang="en-US" sz="2400" dirty="0" smtClean="0"/>
              <a:t> 보이고 싶다</a:t>
            </a:r>
            <a:endParaRPr lang="en-US" altLang="ko-KR" sz="2400" dirty="0" smtClean="0"/>
          </a:p>
          <a:p>
            <a:r>
              <a:rPr lang="ko-KR" altLang="en-US" sz="2400" dirty="0" smtClean="0"/>
              <a:t>눈의 착시를 이용해서 만들어 보자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Little-crab-4 </a:t>
            </a:r>
            <a:r>
              <a:rPr lang="ko-KR" altLang="en-US" sz="2400" dirty="0" smtClean="0"/>
              <a:t>시나리오 폴더를 보면 </a:t>
            </a:r>
            <a:r>
              <a:rPr lang="en-US" altLang="ko-KR" sz="2400" dirty="0" smtClean="0"/>
              <a:t>images </a:t>
            </a:r>
            <a:r>
              <a:rPr lang="ko-KR" altLang="en-US" sz="2400" dirty="0" smtClean="0"/>
              <a:t>폴더에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crab.png, crab2.png </a:t>
            </a:r>
            <a:r>
              <a:rPr lang="ko-KR" altLang="en-US" sz="2400" dirty="0" smtClean="0"/>
              <a:t>이미지가 있다</a:t>
            </a:r>
            <a:endParaRPr lang="en-US" altLang="ko-KR" sz="2400" dirty="0" smtClean="0"/>
          </a:p>
          <a:p>
            <a:r>
              <a:rPr lang="ko-KR" altLang="en-US" sz="2400" dirty="0" smtClean="0"/>
              <a:t>우리가 해야 하는 일은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이미지를 빠른 속도로 번갈아 교체하는 일 뿐이다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애니메이션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903363"/>
            <a:ext cx="1872208" cy="11467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869160"/>
            <a:ext cx="1800200" cy="1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GreenfootImage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GreenfootImage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객체를 </a:t>
            </a:r>
            <a:r>
              <a:rPr lang="en-US" altLang="ko-KR" dirty="0" smtClean="0"/>
              <a:t>“crab2.png” </a:t>
            </a:r>
            <a:r>
              <a:rPr lang="ko-KR" altLang="en-US" dirty="0" smtClean="0"/>
              <a:t>매개변수를 갖도록 생성한다</a:t>
            </a:r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new </a:t>
            </a:r>
            <a:r>
              <a:rPr lang="en-US" altLang="ko-KR" dirty="0" err="1" smtClean="0"/>
              <a:t>GreenfootImage</a:t>
            </a:r>
            <a:r>
              <a:rPr lang="en-US" altLang="ko-KR" dirty="0" smtClean="0"/>
              <a:t>(“crab2.png”);</a:t>
            </a:r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 smtClean="0"/>
              <a:t>주의할 점은 이 이미지 파일이 반드시 시나리오 </a:t>
            </a:r>
            <a:r>
              <a:rPr lang="ko-KR" altLang="en-US" dirty="0" err="1" smtClean="0"/>
              <a:t>폴더내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 위치해야 한다는 점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에 이 이미지를 연결해보자</a:t>
            </a:r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err="1" smtClean="0"/>
              <a:t>setImage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GreenfootImage</a:t>
            </a:r>
            <a:r>
              <a:rPr lang="en-US" altLang="ko-KR" dirty="0" smtClean="0"/>
              <a:t>(“crab2.png”));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Greenfoot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2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Actor</a:t>
            </a:r>
            <a:r>
              <a:rPr lang="ko-KR" altLang="en-US" dirty="0" smtClean="0"/>
              <a:t>들이 어떤 정보를 기억해야 할 경우가 있다</a:t>
            </a:r>
            <a:endParaRPr lang="en-US" altLang="ko-KR" dirty="0" smtClean="0"/>
          </a:p>
          <a:p>
            <a:r>
              <a:rPr lang="ko-KR" altLang="en-US" dirty="0" smtClean="0"/>
              <a:t>이 경우 프로그래밍 언어에서는 변수</a:t>
            </a:r>
            <a:r>
              <a:rPr lang="en-US" altLang="ko-KR" dirty="0" smtClean="0"/>
              <a:t>(variables)</a:t>
            </a:r>
            <a:r>
              <a:rPr lang="ko-KR" altLang="en-US" dirty="0" smtClean="0"/>
              <a:t>라고 부르는 저장장소에 이 정보를 보관한다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자바언어는 다양한 종류의 변수를 지원한다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 변수 또는 필드</a:t>
            </a:r>
            <a:r>
              <a:rPr lang="en-US" altLang="ko-KR" dirty="0" smtClean="0"/>
              <a:t>(field) </a:t>
            </a:r>
            <a:r>
              <a:rPr lang="ko-KR" altLang="en-US" dirty="0" smtClean="0"/>
              <a:t>는 객체에 속한 일정 비트</a:t>
            </a:r>
            <a:r>
              <a:rPr lang="en-US" altLang="ko-KR" dirty="0" smtClean="0"/>
              <a:t>(bit)</a:t>
            </a:r>
            <a:r>
              <a:rPr lang="ko-KR" altLang="en-US" dirty="0" smtClean="0"/>
              <a:t>의 메모리를 말한다</a:t>
            </a:r>
            <a:endParaRPr lang="en-US" altLang="ko-KR" dirty="0" smtClean="0"/>
          </a:p>
          <a:p>
            <a:r>
              <a:rPr lang="ko-KR" altLang="en-US" dirty="0" smtClean="0"/>
              <a:t>이 변수에 저장된 정보는 해당 객체가 존재하는 한 사라지지 않는다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변수는 해당 클래스 안에서 선언되며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표기 방식은 맨 앞에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라는 키워드가 오고 그 다음에 변수형과 이름이 온다</a:t>
            </a:r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private variable-type variable-name ;</a:t>
            </a:r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 smtClean="0"/>
              <a:t>우리의 경우 저장하려는 변수가 </a:t>
            </a:r>
            <a:r>
              <a:rPr lang="en-US" altLang="ko-KR" dirty="0" err="1" smtClean="0"/>
              <a:t>GreenfootImage</a:t>
            </a:r>
            <a:r>
              <a:rPr lang="ko-KR" altLang="en-US" dirty="0" smtClean="0"/>
              <a:t>형의 객체이므로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GreenfootImage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변수형이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Crab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1565883"/>
            <a:ext cx="6943725" cy="480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7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4.7 Little-crab-4 </a:t>
            </a:r>
            <a:r>
              <a:rPr lang="ko-KR" altLang="en-US" dirty="0" smtClean="0"/>
              <a:t>시나리오를 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게를 오른쪽 마우스 버튼을 눌러서 </a:t>
            </a:r>
            <a:r>
              <a:rPr lang="ko-KR" altLang="en-US" dirty="0" err="1" smtClean="0"/>
              <a:t>팝업메뉴중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inspect </a:t>
            </a:r>
            <a:r>
              <a:rPr lang="ko-KR" altLang="en-US" dirty="0" smtClean="0"/>
              <a:t>를 선택하여 나오는 모든 변수에 대한 설명을 기록해두시오</a:t>
            </a:r>
            <a:endParaRPr lang="en-US" altLang="ko-KR" dirty="0" smtClean="0"/>
          </a:p>
          <a:p>
            <a:r>
              <a:rPr lang="en-US" altLang="ko-KR" dirty="0" smtClean="0"/>
              <a:t>4.8 </a:t>
            </a:r>
            <a:r>
              <a:rPr lang="ko-KR" altLang="en-US" dirty="0" smtClean="0"/>
              <a:t>변수를 선언하기 전인데도 </a:t>
            </a:r>
            <a:r>
              <a:rPr lang="en-US" altLang="ko-KR" dirty="0" smtClean="0"/>
              <a:t>Crab </a:t>
            </a:r>
            <a:r>
              <a:rPr lang="ko-KR" altLang="en-US" dirty="0" smtClean="0"/>
              <a:t>클래스에 변수가 존재하는 이유는 무엇일까요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4.9 </a:t>
            </a:r>
            <a:r>
              <a:rPr lang="ko-KR" altLang="en-US" dirty="0" smtClean="0"/>
              <a:t>여러분 버전의 </a:t>
            </a:r>
            <a:r>
              <a:rPr lang="en-US" altLang="ko-KR" dirty="0" smtClean="0"/>
              <a:t>Crab </a:t>
            </a:r>
            <a:r>
              <a:rPr lang="ko-KR" altLang="en-US" dirty="0" smtClean="0"/>
              <a:t>클래스에 앞에서 본 코드와 같이 변수를 선언하고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컴파일해본다</a:t>
            </a:r>
            <a:endParaRPr lang="en-US" altLang="ko-KR" dirty="0" smtClean="0"/>
          </a:p>
          <a:p>
            <a:r>
              <a:rPr lang="en-US" altLang="ko-KR" dirty="0" smtClean="0"/>
              <a:t>4.10 </a:t>
            </a:r>
            <a:r>
              <a:rPr lang="ko-KR" altLang="en-US" dirty="0" smtClean="0"/>
              <a:t>변수를 첨가한 후 게 객체를 마우스 오른쪽 버튼을 클릭해서 </a:t>
            </a:r>
            <a:r>
              <a:rPr lang="en-US" altLang="ko-KR" dirty="0" smtClean="0"/>
              <a:t>inspect</a:t>
            </a:r>
            <a:r>
              <a:rPr lang="ko-KR" altLang="en-US" dirty="0" smtClean="0"/>
              <a:t>를 실행해보라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이전과 무엇이 달라졌는가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할당은 우리가 변수에 무엇인가를 저장할 때 사용하며 등호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를 이용한다</a:t>
            </a:r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Variable = expression ;</a:t>
            </a:r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등호 왼편이 변수이름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 저장하려는 값</a:t>
            </a:r>
            <a:endParaRPr lang="en-US" altLang="ko-KR" dirty="0" smtClean="0"/>
          </a:p>
          <a:p>
            <a:r>
              <a:rPr lang="en-US" altLang="ko-KR" dirty="0" smtClean="0"/>
              <a:t>A=B 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저장한다 라는 의미</a:t>
            </a:r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image1 = new </a:t>
            </a:r>
            <a:r>
              <a:rPr lang="en-US" altLang="ko-KR" dirty="0" err="1" smtClean="0"/>
              <a:t>GreenfootImage</a:t>
            </a:r>
            <a:r>
              <a:rPr lang="en-US" altLang="ko-KR" dirty="0" smtClean="0"/>
              <a:t>(“crab.png”);</a:t>
            </a:r>
          </a:p>
          <a:p>
            <a:pPr marL="109728" indent="0">
              <a:buNone/>
            </a:pPr>
            <a:r>
              <a:rPr lang="en-US" altLang="ko-KR" dirty="0" smtClean="0"/>
              <a:t>image2 = new </a:t>
            </a:r>
            <a:r>
              <a:rPr lang="en-US" altLang="ko-KR" dirty="0" err="1" smtClean="0"/>
              <a:t>GreenfootImage</a:t>
            </a:r>
            <a:r>
              <a:rPr lang="en-US" altLang="ko-KR" dirty="0" smtClean="0"/>
              <a:t>(“crab2.png”);</a:t>
            </a:r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 smtClean="0"/>
              <a:t>다음으로 해결해야 하는 것은 위 코드를 어디에 넣어야 하는가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이미지를 생성하여 저장하는 일은 게를 생성할 때 한번뿐이다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act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아니라</a:t>
            </a:r>
            <a:r>
              <a:rPr lang="en-US" altLang="ko-KR" dirty="0" smtClean="0"/>
              <a:t>, actor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넣어 </a:t>
            </a:r>
            <a:r>
              <a:rPr lang="ko-KR" altLang="en-US" dirty="0" err="1" smtClean="0"/>
              <a:t>두는게</a:t>
            </a:r>
            <a:r>
              <a:rPr lang="ko-KR" altLang="en-US" dirty="0" smtClean="0"/>
              <a:t> 맞다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할당</a:t>
            </a:r>
            <a:r>
              <a:rPr lang="en-US" altLang="ko-KR" dirty="0" smtClean="0"/>
              <a:t>(Assignment)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0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클래스나 객체는 특정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가질수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때는</a:t>
            </a:r>
            <a:endParaRPr lang="en-US" altLang="ko-KR" dirty="0" smtClean="0"/>
          </a:p>
          <a:p>
            <a:endParaRPr lang="en-US" altLang="ko-KR" dirty="0" smtClean="0"/>
          </a:p>
          <a:p>
            <a:pPr marL="109728" indent="0">
              <a:buNone/>
            </a:pPr>
            <a:r>
              <a:rPr lang="en-US" altLang="ko-KR" sz="2400" dirty="0" smtClean="0"/>
              <a:t>Class-name(or object).method-name(parameters);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형태로 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해당 클래스에서 정의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서명을 보면 해당 클래스 자체에 속해있는지 아니면 그 객체에 속해 있는지 알 수 있다</a:t>
            </a:r>
            <a:endParaRPr lang="en-US" altLang="ko-KR" dirty="0" smtClean="0"/>
          </a:p>
          <a:p>
            <a:r>
              <a:rPr lang="ko-KR" altLang="en-US" dirty="0" smtClean="0"/>
              <a:t>클래스 자체에 속해 있는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서명 맨 앞에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이라고 선언</a:t>
            </a:r>
            <a:endParaRPr lang="en-US" altLang="ko-KR" dirty="0" smtClean="0"/>
          </a:p>
          <a:p>
            <a:r>
              <a:rPr lang="ko-KR" altLang="en-US" dirty="0" smtClean="0"/>
              <a:t>예를 들어 </a:t>
            </a:r>
            <a:r>
              <a:rPr lang="en-US" altLang="ko-KR" dirty="0" err="1" smtClean="0"/>
              <a:t>getRandomNumber</a:t>
            </a:r>
            <a:r>
              <a:rPr lang="ko-KR" altLang="en-US" dirty="0" smtClean="0"/>
              <a:t>의 서명은</a:t>
            </a:r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getRandomNumber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limit);</a:t>
            </a:r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맨 앞의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이라는 키워드로 </a:t>
            </a:r>
            <a:r>
              <a:rPr lang="en-US" altLang="ko-KR" dirty="0" err="1" smtClean="0"/>
              <a:t>Greenfoot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속해 있음을 나타냄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클래스에서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맨 앞에 클래스 이름인 </a:t>
            </a:r>
            <a:r>
              <a:rPr lang="en-US" altLang="ko-KR" dirty="0" err="1" smtClean="0"/>
              <a:t>Greenfoot</a:t>
            </a:r>
            <a:r>
              <a:rPr lang="ko-KR" altLang="en-US" dirty="0" smtClean="0"/>
              <a:t>을 반드시 표기해야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(Static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3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Actor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67583"/>
            <a:ext cx="6437448" cy="432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World </a:t>
            </a:r>
            <a:r>
              <a:rPr lang="ko-KR" altLang="en-US" sz="2400" dirty="0" smtClean="0"/>
              <a:t>클래스의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설명할 때와 똑같은 규칙이 </a:t>
            </a:r>
            <a:r>
              <a:rPr lang="en-US" altLang="ko-KR" sz="2400" dirty="0" smtClean="0"/>
              <a:t>Crab </a:t>
            </a:r>
            <a:r>
              <a:rPr lang="ko-KR" altLang="en-US" sz="2400" dirty="0" err="1" smtClean="0"/>
              <a:t>생성자에도</a:t>
            </a:r>
            <a:r>
              <a:rPr lang="ko-KR" altLang="en-US" sz="2400" dirty="0" smtClean="0"/>
              <a:t> 적용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생성자의 서명에는 </a:t>
            </a:r>
            <a:r>
              <a:rPr lang="ko-KR" altLang="en-US" sz="2400" dirty="0" err="1" smtClean="0"/>
              <a:t>반환값</a:t>
            </a:r>
            <a:r>
              <a:rPr lang="ko-KR" altLang="en-US" sz="2400" dirty="0" smtClean="0"/>
              <a:t> 타입이 없다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생성자의 이름은 해당 클래스 이름과 동일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Crab</a:t>
            </a:r>
            <a:r>
              <a:rPr lang="ko-KR" altLang="en-US" sz="2400" dirty="0" smtClean="0"/>
              <a:t>객체가 생성될 때 생성자가 자동으로 수행된다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 err="1" smtClean="0"/>
              <a:t>setImage</a:t>
            </a:r>
            <a:r>
              <a:rPr lang="en-US" altLang="ko-KR" sz="2400" dirty="0" smtClean="0"/>
              <a:t>(image1);</a:t>
            </a:r>
          </a:p>
          <a:p>
            <a:r>
              <a:rPr lang="ko-KR" altLang="en-US" sz="2400" dirty="0" smtClean="0"/>
              <a:t>이전과 달리 이번에는 변수 이름을 </a:t>
            </a:r>
            <a:r>
              <a:rPr lang="en-US" altLang="ko-KR" sz="2400" dirty="0" err="1" smtClean="0"/>
              <a:t>setImage</a:t>
            </a:r>
            <a:r>
              <a:rPr lang="ko-KR" altLang="en-US" sz="2400" dirty="0" smtClean="0"/>
              <a:t>의 매개변수로 사용하였다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Actor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5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4.11 </a:t>
            </a:r>
            <a:r>
              <a:rPr lang="ko-KR" altLang="en-US" dirty="0" smtClean="0"/>
              <a:t>위에서 배운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코드를 </a:t>
            </a:r>
            <a:r>
              <a:rPr lang="en-US" altLang="ko-KR" dirty="0" smtClean="0"/>
              <a:t>Crab </a:t>
            </a:r>
            <a:r>
              <a:rPr lang="ko-KR" altLang="en-US" dirty="0" smtClean="0"/>
              <a:t>클래스에 추가해본다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게의 행동에는 차이가 없다</a:t>
            </a:r>
            <a:endParaRPr lang="en-US" altLang="ko-KR" dirty="0" smtClean="0"/>
          </a:p>
          <a:p>
            <a:r>
              <a:rPr lang="en-US" altLang="ko-KR" dirty="0" smtClean="0"/>
              <a:t>4.12 Crab </a:t>
            </a:r>
            <a:r>
              <a:rPr lang="ko-KR" altLang="en-US" dirty="0" smtClean="0"/>
              <a:t>객체를 다시 한번 </a:t>
            </a:r>
            <a:r>
              <a:rPr lang="en-US" altLang="ko-KR" dirty="0" smtClean="0"/>
              <a:t>inspect </a:t>
            </a:r>
            <a:r>
              <a:rPr lang="ko-KR" altLang="en-US" dirty="0" smtClean="0"/>
              <a:t>해보라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변수와 그 값을 기록한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것과 비교해 보라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0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현재까지는 두 개의 이미지 파일을 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개의 변수에 저장한 상태다</a:t>
            </a:r>
            <a:endParaRPr lang="en-US" altLang="ko-KR" dirty="0" smtClean="0"/>
          </a:p>
          <a:p>
            <a:r>
              <a:rPr lang="ko-KR" altLang="en-US" dirty="0" smtClean="0"/>
              <a:t>애니메이션을 위해서는 이 두 이미지를 연속 교체해주면 된다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(out current image is image1) then</a:t>
            </a:r>
          </a:p>
          <a:p>
            <a:pPr marL="109728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use image2 now</a:t>
            </a:r>
          </a:p>
          <a:p>
            <a:pPr marL="109728" indent="0">
              <a:buNone/>
            </a:pPr>
            <a:r>
              <a:rPr lang="en-US" altLang="ko-KR" dirty="0" smtClean="0"/>
              <a:t>Else</a:t>
            </a:r>
          </a:p>
          <a:p>
            <a:pPr marL="109728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use image1 now</a:t>
            </a:r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위와 같은 형태로 코딩해주면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교체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switchImage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68" y="1536700"/>
            <a:ext cx="7300664" cy="478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0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크랩</a:t>
            </a:r>
            <a:r>
              <a:rPr lang="ko-KR" altLang="en-US" sz="2400" dirty="0" smtClean="0"/>
              <a:t> 게임에서 </a:t>
            </a:r>
            <a:r>
              <a:rPr lang="en-US" altLang="ko-KR" sz="2400" dirty="0" smtClean="0"/>
              <a:t>Crab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작아먹은</a:t>
            </a:r>
            <a:r>
              <a:rPr lang="ko-KR" altLang="en-US" sz="2400" dirty="0" smtClean="0"/>
              <a:t> 벌레의 수를 집계하려고 한다</a:t>
            </a:r>
            <a:endParaRPr lang="en-US" altLang="ko-KR" sz="2400" dirty="0" smtClean="0"/>
          </a:p>
          <a:p>
            <a:r>
              <a:rPr lang="en-US" altLang="ko-KR" sz="2400" dirty="0" smtClean="0"/>
              <a:t>Crab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Worm</a:t>
            </a:r>
            <a:r>
              <a:rPr lang="ko-KR" altLang="en-US" sz="2400" dirty="0" smtClean="0"/>
              <a:t>을 먹을 때마다 계산해두어서</a:t>
            </a:r>
            <a:r>
              <a:rPr lang="en-US" altLang="ko-KR" sz="2400" dirty="0" smtClean="0"/>
              <a:t>, 8</a:t>
            </a:r>
            <a:r>
              <a:rPr lang="ko-KR" altLang="en-US" sz="2400" dirty="0" smtClean="0"/>
              <a:t>마리를 먹게 되면 게임에서 승리하고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동시에 소리를 내주고 게임을 종료하도록 수정한다</a:t>
            </a:r>
            <a:endParaRPr lang="en-US" altLang="ko-KR" sz="2400" dirty="0" smtClean="0"/>
          </a:p>
          <a:p>
            <a:r>
              <a:rPr lang="ko-KR" altLang="en-US" sz="2400" dirty="0" smtClean="0"/>
              <a:t>이를 위해 수정해야 할 내용은 다음과 같다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현재 집계를 저장할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변수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변수를 초기에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할당하기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Worm</a:t>
            </a:r>
            <a:r>
              <a:rPr lang="ko-KR" altLang="en-US" sz="2400" dirty="0" smtClean="0"/>
              <a:t>을 먹을 때마다 집계를 증가시키는 코드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8</a:t>
            </a:r>
            <a:r>
              <a:rPr lang="ko-KR" altLang="en-US" sz="2400" dirty="0" smtClean="0"/>
              <a:t>마리를 먹었을 때 게임을 중단시키고 소리를 내는 코드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Worm </a:t>
            </a:r>
            <a:r>
              <a:rPr lang="ko-KR" altLang="en-US" dirty="0" smtClean="0"/>
              <a:t>집계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8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 smtClean="0"/>
              <a:t>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wormsEaten</a:t>
            </a:r>
            <a:r>
              <a:rPr lang="en-US" altLang="ko-KR" dirty="0" smtClean="0"/>
              <a:t>;</a:t>
            </a:r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앞에는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와야함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 err="1" smtClean="0"/>
              <a:t>wormsEaten</a:t>
            </a:r>
            <a:r>
              <a:rPr lang="en-US" altLang="ko-KR" dirty="0" smtClean="0"/>
              <a:t> = 0; //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err="1" smtClean="0"/>
              <a:t>wormsEaten</a:t>
            </a:r>
            <a:r>
              <a:rPr lang="en-US" altLang="ko-KR" dirty="0" smtClean="0"/>
              <a:t> = wormsEaten+1; // 1</a:t>
            </a:r>
            <a:r>
              <a:rPr lang="ko-KR" altLang="en-US" dirty="0" smtClean="0"/>
              <a:t>증가 시키기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5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완성</a:t>
            </a:r>
            <a:r>
              <a:rPr lang="en-US" altLang="ko-KR" dirty="0" smtClean="0"/>
              <a:t>(little-crab-5)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032"/>
            <a:ext cx="7286831" cy="477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Homework#1 : Crab </a:t>
            </a:r>
            <a:r>
              <a:rPr lang="ko-KR" altLang="en-US" dirty="0" smtClean="0"/>
              <a:t>게임 변형하기</a:t>
            </a:r>
            <a:endParaRPr lang="en-US" dirty="0" smtClean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 smtClean="0">
                <a:latin typeface="Arial"/>
                <a:cs typeface="Arial"/>
              </a:rPr>
              <a:t>다음과 같은 아이디어를 참고하여 지금까지 만든 </a:t>
            </a:r>
            <a:r>
              <a:rPr lang="en-US" altLang="ko-KR" sz="2400" dirty="0" smtClean="0">
                <a:latin typeface="Arial"/>
                <a:cs typeface="Arial"/>
              </a:rPr>
              <a:t>Crab </a:t>
            </a:r>
            <a:r>
              <a:rPr lang="ko-KR" altLang="en-US" sz="2400" dirty="0" smtClean="0">
                <a:latin typeface="Arial"/>
                <a:cs typeface="Arial"/>
              </a:rPr>
              <a:t>게임을 창의적으로 변형해보자</a:t>
            </a:r>
            <a:r>
              <a:rPr lang="en-US" altLang="ko-KR" sz="2400" dirty="0" smtClean="0">
                <a:latin typeface="Arial"/>
                <a:cs typeface="Arial"/>
              </a:rPr>
              <a:t>. </a:t>
            </a:r>
          </a:p>
          <a:p>
            <a:pPr marL="0" indent="0">
              <a:buNone/>
            </a:pPr>
            <a:endParaRPr lang="en-US" altLang="ko-KR" sz="2400" dirty="0" smtClean="0">
              <a:latin typeface="Arial"/>
              <a:cs typeface="Arial"/>
            </a:endParaRPr>
          </a:p>
          <a:p>
            <a:pPr lvl="0" latinLnBrk="1"/>
            <a:r>
              <a:rPr lang="ko-KR" altLang="en-US" sz="2000" dirty="0" smtClean="0"/>
              <a:t>배경과 </a:t>
            </a:r>
            <a:r>
              <a:rPr lang="en-US" altLang="ko-KR" sz="2000" dirty="0" smtClean="0"/>
              <a:t>actor</a:t>
            </a:r>
            <a:r>
              <a:rPr lang="ko-KR" altLang="en-US" sz="2000" dirty="0" smtClean="0"/>
              <a:t>들을 위해 다른 이미지를 사용하기</a:t>
            </a:r>
          </a:p>
          <a:p>
            <a:pPr lvl="0" latinLnBrk="1"/>
            <a:r>
              <a:rPr lang="ko-KR" altLang="en-US" sz="2000" dirty="0" smtClean="0"/>
              <a:t>다른 </a:t>
            </a:r>
            <a:r>
              <a:rPr lang="ko-KR" altLang="en-US" sz="2000" dirty="0"/>
              <a:t>종류의 추가 </a:t>
            </a:r>
            <a:r>
              <a:rPr lang="en-US" altLang="ko-KR" sz="2000" dirty="0"/>
              <a:t>actor</a:t>
            </a:r>
            <a:r>
              <a:rPr lang="ko-KR" altLang="en-US" sz="2000" dirty="0"/>
              <a:t>들을 사용하기</a:t>
            </a:r>
          </a:p>
          <a:p>
            <a:pPr lvl="0" latinLnBrk="1"/>
            <a:r>
              <a:rPr lang="ko-KR" altLang="en-US" sz="2000" dirty="0"/>
              <a:t>앞으로 자동 전진하는 것이 아니라 위쪽 화살표키를 눌렀을 때만 전진시키기</a:t>
            </a:r>
          </a:p>
          <a:p>
            <a:pPr lvl="0" latinLnBrk="1"/>
            <a:r>
              <a:rPr lang="ko-KR" altLang="en-US" sz="2000" dirty="0"/>
              <a:t>다른 키가 눌렸는지를 감시하는 두 번째 키보드 컨트롤 클래스를 만들어 </a:t>
            </a:r>
            <a:r>
              <a:rPr lang="en-US" altLang="ko-KR" sz="2000" dirty="0"/>
              <a:t>2</a:t>
            </a:r>
            <a:r>
              <a:rPr lang="ko-KR" altLang="en-US" sz="2000" dirty="0"/>
              <a:t>명의 플레이어 게임이 가능하도록 하기</a:t>
            </a:r>
          </a:p>
          <a:p>
            <a:pPr lvl="0" latinLnBrk="1"/>
            <a:r>
              <a:rPr lang="ko-KR" altLang="en-US" sz="2000" dirty="0"/>
              <a:t>한 마리가 </a:t>
            </a:r>
            <a:r>
              <a:rPr lang="ko-KR" altLang="en-US" sz="2000" dirty="0" err="1"/>
              <a:t>잡아먹혔을</a:t>
            </a:r>
            <a:r>
              <a:rPr lang="ko-KR" altLang="en-US" sz="2000" dirty="0"/>
              <a:t> 때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</a:t>
            </a:r>
            <a:r>
              <a:rPr lang="en-US" altLang="ko-KR" sz="2000" dirty="0"/>
              <a:t>worm</a:t>
            </a:r>
            <a:r>
              <a:rPr lang="ko-KR" altLang="en-US" sz="2000" dirty="0"/>
              <a:t>들이 튀어나오도록 </a:t>
            </a:r>
            <a:r>
              <a:rPr lang="ko-KR" altLang="en-US" sz="2000" dirty="0" smtClean="0"/>
              <a:t>하기</a:t>
            </a:r>
            <a:endParaRPr lang="en-US" altLang="ko-KR" sz="2000" dirty="0" smtClean="0"/>
          </a:p>
          <a:p>
            <a:pPr lvl="0" latinLnBrk="1"/>
            <a:endParaRPr lang="en-US" altLang="ko-KR" sz="2000" dirty="0"/>
          </a:p>
          <a:p>
            <a:pPr marL="0" lvl="0" indent="0" latinLnBrk="1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과제 검사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다음 실습시간에 각자 데모를 보이면서 변형한 내용을 설명해야 함</a:t>
            </a:r>
            <a:endParaRPr lang="ko-KR" altLang="en-US" sz="2000" dirty="0"/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7055A9-BC94-406E-9843-0688B286645F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819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10%</a:t>
            </a:r>
            <a:r>
              <a:rPr lang="ko-KR" altLang="en-US" dirty="0" smtClean="0"/>
              <a:t>의 불규칙성을 게가 이동하는 동안에 적용하는 방법</a:t>
            </a:r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if (something-is-true )</a:t>
            </a:r>
          </a:p>
          <a:p>
            <a:pPr marL="109728" indent="0">
              <a:buNone/>
            </a:pPr>
            <a:r>
              <a:rPr lang="en-US" altLang="ko-KR" dirty="0" smtClean="0"/>
              <a:t>{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turn(5);</a:t>
            </a:r>
          </a:p>
          <a:p>
            <a:pPr marL="109728" indent="0"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이런 구조를 이용하고</a:t>
            </a:r>
            <a:r>
              <a:rPr lang="en-US" altLang="ko-KR" dirty="0" smtClean="0"/>
              <a:t>, something-is-true </a:t>
            </a:r>
            <a:r>
              <a:rPr lang="ko-KR" altLang="en-US" dirty="0" smtClean="0"/>
              <a:t>에 적절한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조건을 추가하면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불규칙성의 도입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en-US" altLang="ko-KR" dirty="0" err="1" smtClean="0"/>
              <a:t>getRandomNumber</a:t>
            </a:r>
            <a:r>
              <a:rPr lang="ko-KR" altLang="en-US" dirty="0" smtClean="0"/>
              <a:t>와 비교 연산자 </a:t>
            </a:r>
            <a:r>
              <a:rPr lang="en-US" altLang="ko-KR" dirty="0" smtClean="0"/>
              <a:t>‘&lt;‘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중 정확히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의 참</a:t>
            </a:r>
            <a:r>
              <a:rPr lang="en-US" altLang="ko-KR" dirty="0" smtClean="0"/>
              <a:t>(true) </a:t>
            </a:r>
            <a:r>
              <a:rPr lang="ko-KR" altLang="en-US" dirty="0" smtClean="0"/>
              <a:t>반환 값을 가질 수 있는 표현을 작성해 보세요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예를 들면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99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중</a:t>
            </a:r>
            <a:r>
              <a:rPr lang="en-US" altLang="ko-KR" dirty="0"/>
              <a:t>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사이가 나올 확률은 </a:t>
            </a:r>
            <a:r>
              <a:rPr lang="en-US" altLang="ko-KR" dirty="0" smtClean="0"/>
              <a:t>10%)</a:t>
            </a:r>
          </a:p>
          <a:p>
            <a:endParaRPr lang="en-US" altLang="ko-KR" dirty="0"/>
          </a:p>
          <a:p>
            <a:r>
              <a:rPr lang="en-US" altLang="ko-KR" dirty="0" smtClean="0"/>
              <a:t>3.2 7% </a:t>
            </a:r>
            <a:r>
              <a:rPr lang="ko-KR" altLang="en-US" dirty="0" smtClean="0"/>
              <a:t>확률을 가져올 수 있는 표현을 작성해보시오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3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두 값을 비교하는 연산자는 다음과 같다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&lt;b :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작다</a:t>
            </a:r>
            <a:endParaRPr lang="en-US" altLang="ko-KR" dirty="0" smtClean="0"/>
          </a:p>
          <a:p>
            <a:r>
              <a:rPr lang="en-US" altLang="ko-KR" dirty="0" smtClean="0"/>
              <a:t>a&gt;b :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보다 크다</a:t>
            </a:r>
            <a:endParaRPr lang="en-US" altLang="ko-KR" dirty="0" smtClean="0"/>
          </a:p>
          <a:p>
            <a:r>
              <a:rPr lang="en-US" altLang="ko-KR" dirty="0" smtClean="0"/>
              <a:t>a&lt;=b :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==b :</a:t>
            </a:r>
          </a:p>
          <a:p>
            <a:r>
              <a:rPr lang="en-US" altLang="ko-KR" dirty="0" smtClean="0"/>
              <a:t>a != b 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문의 조건에 </a:t>
            </a:r>
            <a:r>
              <a:rPr lang="ko-KR" altLang="en-US" dirty="0" err="1" smtClean="0"/>
              <a:t>넣을수</a:t>
            </a:r>
            <a:r>
              <a:rPr lang="ko-KR" altLang="en-US" dirty="0" smtClean="0"/>
              <a:t> 있는 조건들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3510</TotalTime>
  <Words>2904</Words>
  <Application>Microsoft Office PowerPoint</Application>
  <PresentationFormat>화면 슬라이드 쇼(4:3)</PresentationFormat>
  <Paragraphs>472</Paragraphs>
  <Slides>68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5" baseType="lpstr">
      <vt:lpstr>Arial</vt:lpstr>
      <vt:lpstr>Arial Black</vt:lpstr>
      <vt:lpstr>Calibri</vt:lpstr>
      <vt:lpstr>Times New Roman</vt:lpstr>
      <vt:lpstr>Wingdings</vt:lpstr>
      <vt:lpstr>Wingdings 3</vt:lpstr>
      <vt:lpstr>Pearson PTG Video Product PowerPoint Template 111006</vt:lpstr>
      <vt:lpstr>Lab 2  Chapter 3</vt:lpstr>
      <vt:lpstr>제 3장 Crab 게임 개선</vt:lpstr>
      <vt:lpstr>3장 개요</vt:lpstr>
      <vt:lpstr>불규칙적 행동 첨가</vt:lpstr>
      <vt:lpstr>타 클래스의 메소드 호출</vt:lpstr>
      <vt:lpstr>정적 메소드(Static method)</vt:lpstr>
      <vt:lpstr>불규칙성의 도입</vt:lpstr>
      <vt:lpstr>연습문제</vt:lpstr>
      <vt:lpstr>If 문의 조건에 넣을수 있는 조건들</vt:lpstr>
      <vt:lpstr>고찰하기</vt:lpstr>
      <vt:lpstr>연습문제</vt:lpstr>
      <vt:lpstr>Worm 등장시키기</vt:lpstr>
      <vt:lpstr>클래스 추가</vt:lpstr>
      <vt:lpstr>연습문제</vt:lpstr>
      <vt:lpstr>Worm 먹기</vt:lpstr>
      <vt:lpstr>클래스 간의 연결</vt:lpstr>
      <vt:lpstr>지금까지의 코드</vt:lpstr>
      <vt:lpstr>패키지</vt:lpstr>
      <vt:lpstr>PowerPoint 프레젠테이션</vt:lpstr>
      <vt:lpstr>새로운 메소드 만들기</vt:lpstr>
      <vt:lpstr>lookForWorm 메소드 정의</vt:lpstr>
      <vt:lpstr>메소드의 호출</vt:lpstr>
      <vt:lpstr>연습문제</vt:lpstr>
      <vt:lpstr>낙타표기법</vt:lpstr>
      <vt:lpstr>Lobster 등장시키기</vt:lpstr>
      <vt:lpstr>Lobster eat crab</vt:lpstr>
      <vt:lpstr>키보드로 조정하기</vt:lpstr>
      <vt:lpstr>키보드로 조정하기</vt:lpstr>
      <vt:lpstr>불규칙한 게의 동작</vt:lpstr>
      <vt:lpstr>연습문제</vt:lpstr>
      <vt:lpstr>게임 해보기</vt:lpstr>
      <vt:lpstr>게임 끝내기</vt:lpstr>
      <vt:lpstr>PowerPoint 프레젠테이션</vt:lpstr>
      <vt:lpstr>연습문제</vt:lpstr>
      <vt:lpstr>Greenfoot 클래스 리스트</vt:lpstr>
      <vt:lpstr>음향 첨가</vt:lpstr>
      <vt:lpstr>음향 파일의 추가</vt:lpstr>
      <vt:lpstr>연습문제</vt:lpstr>
      <vt:lpstr>소리녹음</vt:lpstr>
      <vt:lpstr>과제</vt:lpstr>
      <vt:lpstr>개념정리</vt:lpstr>
      <vt:lpstr>제 4장 Crab 게임 완성</vt:lpstr>
      <vt:lpstr>4장 개요</vt:lpstr>
      <vt:lpstr>객체의 자동배치</vt:lpstr>
      <vt:lpstr>CrabWorld 클래스</vt:lpstr>
      <vt:lpstr>CrabWorld 클래스</vt:lpstr>
      <vt:lpstr>CrabWorld 클래스</vt:lpstr>
      <vt:lpstr>생성자(Constructor)</vt:lpstr>
      <vt:lpstr>Actor 의 생성</vt:lpstr>
      <vt:lpstr>addObject 메소드</vt:lpstr>
      <vt:lpstr>새 객체 만들기</vt:lpstr>
      <vt:lpstr>연습문제</vt:lpstr>
      <vt:lpstr>연습문제</vt:lpstr>
      <vt:lpstr>이미지 애니메이션</vt:lpstr>
      <vt:lpstr>Greenfoot 이미지</vt:lpstr>
      <vt:lpstr>인스턴스 변수(필드)</vt:lpstr>
      <vt:lpstr>Crab 클래스</vt:lpstr>
      <vt:lpstr>연습문제</vt:lpstr>
      <vt:lpstr>할당(Assignment)</vt:lpstr>
      <vt:lpstr>Actor 생성자</vt:lpstr>
      <vt:lpstr>Actor 생성자</vt:lpstr>
      <vt:lpstr>연습문제</vt:lpstr>
      <vt:lpstr>이미지 교체</vt:lpstr>
      <vt:lpstr>switchImage( ) 메소드 추가</vt:lpstr>
      <vt:lpstr>Worm 집계</vt:lpstr>
      <vt:lpstr>코딩</vt:lpstr>
      <vt:lpstr>최종 완성(little-crab-5)</vt:lpstr>
      <vt:lpstr>Homework#1 : Crab 게임 변형하기</vt:lpstr>
    </vt:vector>
  </TitlesOfParts>
  <Company>Software Insight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mschoi</cp:lastModifiedBy>
  <cp:revision>148</cp:revision>
  <dcterms:created xsi:type="dcterms:W3CDTF">2006-12-28T22:00:41Z</dcterms:created>
  <dcterms:modified xsi:type="dcterms:W3CDTF">2014-09-22T04:08:31Z</dcterms:modified>
</cp:coreProperties>
</file>