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6" r:id="rId2"/>
    <p:sldMasterId id="2147483659" r:id="rId3"/>
    <p:sldMasterId id="2147483662" r:id="rId4"/>
    <p:sldMasterId id="2147483664" r:id="rId5"/>
    <p:sldMasterId id="2147483666" r:id="rId6"/>
  </p:sldMasterIdLst>
  <p:notesMasterIdLst>
    <p:notesMasterId r:id="rId51"/>
  </p:notesMasterIdLst>
  <p:handoutMasterIdLst>
    <p:handoutMasterId r:id="rId52"/>
  </p:handoutMasterIdLst>
  <p:sldIdLst>
    <p:sldId id="258" r:id="rId7"/>
    <p:sldId id="257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4" r:id="rId19"/>
    <p:sldId id="563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4" r:id="rId29"/>
    <p:sldId id="573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90" r:id="rId45"/>
    <p:sldId id="591" r:id="rId46"/>
    <p:sldId id="592" r:id="rId47"/>
    <p:sldId id="593" r:id="rId48"/>
    <p:sldId id="594" r:id="rId49"/>
    <p:sldId id="371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89701" autoAdjust="0"/>
  </p:normalViewPr>
  <p:slideViewPr>
    <p:cSldViewPr>
      <p:cViewPr>
        <p:scale>
          <a:sx n="90" d="100"/>
          <a:sy n="90" d="100"/>
        </p:scale>
        <p:origin x="-158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slide" Target="slides/slide44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16. 4. 22.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446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16. 4. 22.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64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4643470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9263" indent="-187325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2300" indent="-173038">
              <a:buClr>
                <a:schemeClr val="tx1"/>
              </a:buClr>
              <a:buFont typeface="Wingdings" pitchFamily="2" charset="2"/>
              <a:buChar char="§"/>
              <a:tabLst>
                <a:tab pos="62230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756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054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4643470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9263" indent="-187325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2300" indent="-173038">
              <a:buClr>
                <a:schemeClr val="tx1"/>
              </a:buClr>
              <a:buFont typeface="Wingdings" pitchFamily="2" charset="2"/>
              <a:buChar char="§"/>
              <a:tabLst>
                <a:tab pos="62230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61723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70" r:id="rId3"/>
    <p:sldLayoutId id="2147483668" r:id="rId4"/>
    <p:sldLayoutId id="2147483669" r:id="rId5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xmlns:p14="http://schemas.microsoft.com/office/powerpoint/2010/main">
    <p:fade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74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xmlns:p14="http://schemas.microsoft.com/office/powerpoint/2010/main">
    <p:fade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3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6" y="1098567"/>
            <a:ext cx="7866105" cy="77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200" b="1" spc="-150" dirty="0" smtClean="0">
                <a:latin typeface="나눔고딕" pitchFamily="50" charset="-127"/>
                <a:ea typeface="나눔고딕" pitchFamily="50" charset="-127"/>
              </a:rPr>
              <a:t>Refactoring to Patterns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16" y="2291708"/>
            <a:ext cx="3479127" cy="3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유석문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8067842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</a:t>
            </a:r>
            <a:r>
              <a:rPr lang="en-US" sz="1600" b="1" dirty="0"/>
              <a:t>Guidelines For Creating Composed Methods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57411"/>
              </p:ext>
            </p:extLst>
          </p:nvPr>
        </p:nvGraphicFramePr>
        <p:xfrm>
          <a:off x="611560" y="1052736"/>
          <a:ext cx="8064896" cy="522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6019800" imgH="3898900" progId="Word.Document.12">
                  <p:embed/>
                </p:oleObj>
              </mc:Choice>
              <mc:Fallback>
                <p:oleObj name="Document" r:id="rId4" imgW="6019800" imgH="389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052736"/>
                        <a:ext cx="8064896" cy="522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80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9" y="1196752"/>
            <a:ext cx="3046661" cy="4564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5936" y="1844824"/>
            <a:ext cx="4572000" cy="36256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/>
              <a:t>Define the skeleton of an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algorithm </a:t>
            </a:r>
            <a:r>
              <a:rPr lang="en-US" sz="2400" b="1" dirty="0"/>
              <a:t>in an operation,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deferring </a:t>
            </a:r>
            <a:r>
              <a:rPr lang="en-US" sz="2400" b="1" dirty="0"/>
              <a:t>some steps to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subclasses</a:t>
            </a:r>
            <a:r>
              <a:rPr lang="en-US" sz="2400" b="1" dirty="0"/>
              <a:t>. Template Method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lets </a:t>
            </a:r>
            <a:r>
              <a:rPr lang="en-US" sz="2400" b="1" dirty="0"/>
              <a:t>subclasses redefine certain steps of an algorithm without changing the algorithm's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structure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580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</a:t>
            </a:r>
          </a:p>
        </p:txBody>
      </p:sp>
      <p:sp>
        <p:nvSpPr>
          <p:cNvPr id="4" name="Process 3"/>
          <p:cNvSpPr/>
          <p:nvPr/>
        </p:nvSpPr>
        <p:spPr>
          <a:xfrm>
            <a:off x="2411760" y="908720"/>
            <a:ext cx="2880320" cy="194421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Process 5"/>
          <p:cNvSpPr/>
          <p:nvPr/>
        </p:nvSpPr>
        <p:spPr>
          <a:xfrm>
            <a:off x="1115616" y="4509120"/>
            <a:ext cx="1872208" cy="15841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cess 6"/>
          <p:cNvSpPr/>
          <p:nvPr/>
        </p:nvSpPr>
        <p:spPr>
          <a:xfrm>
            <a:off x="4716016" y="4509120"/>
            <a:ext cx="1872208" cy="15841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0"/>
            <a:endCxn id="4" idx="2"/>
          </p:cNvCxnSpPr>
          <p:nvPr/>
        </p:nvCxnSpPr>
        <p:spPr>
          <a:xfrm rot="5400000" flipH="1" flipV="1">
            <a:off x="2123728" y="2780928"/>
            <a:ext cx="1656184" cy="1800200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4" idx="2"/>
          </p:cNvCxnSpPr>
          <p:nvPr/>
        </p:nvCxnSpPr>
        <p:spPr>
          <a:xfrm rot="16200000" flipV="1">
            <a:off x="3923928" y="2780928"/>
            <a:ext cx="1656184" cy="180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1196752"/>
            <a:ext cx="1470850" cy="461665"/>
          </a:xfrm>
          <a:prstGeom prst="rect">
            <a:avLst/>
          </a:prstGeom>
          <a:solidFill>
            <a:srgbClr val="61BDA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Mandate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6855" y="1700808"/>
            <a:ext cx="112082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96528" y="2204864"/>
            <a:ext cx="9414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Hook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13" idx="3"/>
          </p:cNvCxnSpPr>
          <p:nvPr/>
        </p:nvCxnSpPr>
        <p:spPr>
          <a:xfrm flipV="1">
            <a:off x="4602690" y="1412776"/>
            <a:ext cx="1337462" cy="148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152" y="1167135"/>
            <a:ext cx="258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method</a:t>
            </a:r>
            <a:endParaRPr lang="en-US" sz="2400" dirty="0"/>
          </a:p>
        </p:txBody>
      </p:sp>
      <p:cxnSp>
        <p:nvCxnSpPr>
          <p:cNvPr id="19" name="Straight Connector 18"/>
          <p:cNvCxnSpPr>
            <a:stCxn id="14" idx="3"/>
          </p:cNvCxnSpPr>
          <p:nvPr/>
        </p:nvCxnSpPr>
        <p:spPr>
          <a:xfrm flipV="1">
            <a:off x="4427675" y="1916832"/>
            <a:ext cx="1512477" cy="148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0152" y="1671191"/>
            <a:ext cx="2349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Private method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4338002" y="2420888"/>
            <a:ext cx="1602150" cy="148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0152" y="2175247"/>
            <a:ext cx="302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Overridable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1640" y="4725144"/>
            <a:ext cx="1470850" cy="461665"/>
          </a:xfrm>
          <a:prstGeom prst="rect">
            <a:avLst/>
          </a:prstGeom>
          <a:solidFill>
            <a:srgbClr val="61BDA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Mandate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5373216"/>
            <a:ext cx="9414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Hook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2040" y="4653136"/>
            <a:ext cx="1470850" cy="461665"/>
          </a:xfrm>
          <a:prstGeom prst="rect">
            <a:avLst/>
          </a:prstGeom>
          <a:solidFill>
            <a:srgbClr val="61BDA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Mandate</a:t>
            </a:r>
            <a:endParaRPr lang="en-US" sz="2400" dirty="0"/>
          </a:p>
        </p:txBody>
      </p:sp>
      <p:sp>
        <p:nvSpPr>
          <p:cNvPr id="26" name="Isosceles Triangle 25"/>
          <p:cNvSpPr/>
          <p:nvPr/>
        </p:nvSpPr>
        <p:spPr>
          <a:xfrm>
            <a:off x="3419872" y="2924944"/>
            <a:ext cx="864096" cy="576064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915816" y="980728"/>
            <a:ext cx="1872208" cy="180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72671" y="332656"/>
            <a:ext cx="270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Template Method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0" idx="1"/>
            <a:endCxn id="48" idx="0"/>
          </p:cNvCxnSpPr>
          <p:nvPr/>
        </p:nvCxnSpPr>
        <p:spPr>
          <a:xfrm flipH="1">
            <a:off x="3851920" y="563489"/>
            <a:ext cx="2120751" cy="4172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9512" y="2780928"/>
            <a:ext cx="140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C535"/>
                </a:solidFill>
              </a:rPr>
              <a:t>Skeleton</a:t>
            </a:r>
            <a:endParaRPr lang="en-US" sz="2400" dirty="0">
              <a:solidFill>
                <a:srgbClr val="80C535"/>
              </a:solidFill>
            </a:endParaRPr>
          </a:p>
        </p:txBody>
      </p:sp>
      <p:cxnSp>
        <p:nvCxnSpPr>
          <p:cNvPr id="57" name="Straight Arrow Connector 56"/>
          <p:cNvCxnSpPr>
            <a:stCxn id="56" idx="3"/>
            <a:endCxn id="4" idx="1"/>
          </p:cNvCxnSpPr>
          <p:nvPr/>
        </p:nvCxnSpPr>
        <p:spPr>
          <a:xfrm flipV="1">
            <a:off x="1586648" y="1880828"/>
            <a:ext cx="825112" cy="1130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4328" y="544522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Filler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1" name="Straight Arrow Connector 60"/>
          <p:cNvCxnSpPr>
            <a:stCxn id="60" idx="1"/>
            <a:endCxn id="7" idx="3"/>
          </p:cNvCxnSpPr>
          <p:nvPr/>
        </p:nvCxnSpPr>
        <p:spPr>
          <a:xfrm flipH="1" flipV="1">
            <a:off x="6588224" y="5301208"/>
            <a:ext cx="936104" cy="374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1"/>
            <a:endCxn id="6" idx="3"/>
          </p:cNvCxnSpPr>
          <p:nvPr/>
        </p:nvCxnSpPr>
        <p:spPr>
          <a:xfrm flipH="1" flipV="1">
            <a:off x="2987824" y="5301208"/>
            <a:ext cx="4536504" cy="374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96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836712"/>
            <a:ext cx="8352928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/>
              <a:t>Template Method</a:t>
            </a:r>
            <a:r>
              <a:rPr lang="en-US" sz="2000" dirty="0"/>
              <a:t>: A recipe or set of steps that declares what gets done.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/>
              <a:t>Skeleton</a:t>
            </a:r>
            <a:r>
              <a:rPr lang="en-US" sz="2000" dirty="0"/>
              <a:t>: The class containing the Template Method.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/>
              <a:t>Filler</a:t>
            </a:r>
            <a:r>
              <a:rPr lang="en-US" sz="2000" dirty="0"/>
              <a:t>: A Skeleton subclass that </a:t>
            </a:r>
            <a:r>
              <a:rPr lang="en-US" sz="2000" i="1" dirty="0"/>
              <a:t>fills in</a:t>
            </a:r>
            <a:r>
              <a:rPr lang="en-US" sz="2000" dirty="0"/>
              <a:t> one or more Template Method steps.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39313"/>
              </p:ext>
            </p:extLst>
          </p:nvPr>
        </p:nvGraphicFramePr>
        <p:xfrm>
          <a:off x="539552" y="3789040"/>
          <a:ext cx="829532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4" imgW="5689600" imgH="1778000" progId="Word.Document.12">
                  <p:embed/>
                </p:oleObj>
              </mc:Choice>
              <mc:Fallback>
                <p:oleObj name="Document" r:id="rId4" imgW="56896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3789040"/>
                        <a:ext cx="8295322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3284984"/>
            <a:ext cx="2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Template Method Steps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6095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117600"/>
            <a:ext cx="8940800" cy="4610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99792" y="5847655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TemplateMethod-ScalperExample-Java.zip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37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1677888"/>
            <a:ext cx="2857500" cy="4343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3648" y="1124744"/>
            <a:ext cx="304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Putting Meat on the Bones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1772816"/>
            <a:ext cx="594727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19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119675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deliverTicketFor</a:t>
            </a:r>
            <a:r>
              <a:rPr lang="en-US" b="1" dirty="0"/>
              <a:t>(...)</a:t>
            </a:r>
            <a:r>
              <a:rPr lang="en-US" dirty="0"/>
              <a:t> method is a </a:t>
            </a:r>
            <a:r>
              <a:rPr lang="en-US" b="1" i="1" dirty="0">
                <a:solidFill>
                  <a:srgbClr val="FF0000"/>
                </a:solidFill>
              </a:rPr>
              <a:t>Helper Method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72816"/>
            <a:ext cx="6192688" cy="47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2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findTicketFor</a:t>
            </a:r>
            <a:r>
              <a:rPr lang="en-US" b="1" dirty="0"/>
              <a:t>(...)</a:t>
            </a:r>
            <a:r>
              <a:rPr lang="en-US" dirty="0"/>
              <a:t> method in </a:t>
            </a:r>
            <a:r>
              <a:rPr lang="en-US" b="1" dirty="0" err="1"/>
              <a:t>TicketHolder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FF0000"/>
                </a:solidFill>
              </a:rPr>
              <a:t>Mandate Method</a:t>
            </a:r>
            <a:r>
              <a:rPr lang="en-US" dirty="0"/>
              <a:t>: it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</a:t>
            </a:r>
            <a:r>
              <a:rPr lang="en-US" dirty="0"/>
              <a:t>by all Fillers, such as </a:t>
            </a:r>
            <a:r>
              <a:rPr lang="en-US" b="1" dirty="0" err="1"/>
              <a:t>TicketBuyer</a:t>
            </a:r>
            <a:r>
              <a:rPr lang="en-US" dirty="0"/>
              <a:t> and </a:t>
            </a:r>
            <a:r>
              <a:rPr lang="en-US" b="1" dirty="0" err="1"/>
              <a:t>BoxOffice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80681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20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 smtClean="0"/>
              <a:t>jackUpPriceOf</a:t>
            </a:r>
            <a:r>
              <a:rPr lang="en-US" b="1" dirty="0" smtClean="0"/>
              <a:t>(</a:t>
            </a:r>
            <a:r>
              <a:rPr lang="en-US" b="1" dirty="0"/>
              <a:t>...)</a:t>
            </a:r>
            <a:r>
              <a:rPr lang="en-US" dirty="0"/>
              <a:t> method in </a:t>
            </a:r>
            <a:r>
              <a:rPr lang="en-US" b="1" dirty="0" err="1"/>
              <a:t>TicketHolder</a:t>
            </a:r>
            <a:r>
              <a:rPr lang="en-US" dirty="0"/>
              <a:t> is a </a:t>
            </a:r>
            <a:r>
              <a:rPr lang="en-US" b="1" i="1" dirty="0" smtClean="0">
                <a:solidFill>
                  <a:srgbClr val="FF0000"/>
                </a:solidFill>
              </a:rPr>
              <a:t>Hook Method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700808"/>
            <a:ext cx="6014499" cy="4032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916832"/>
            <a:ext cx="2184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27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Exercise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3652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528" y="4869160"/>
            <a:ext cx="856895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Each of the capital(...) methods contains some duplicated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code</a:t>
            </a:r>
            <a:r>
              <a:rPr lang="en-US" sz="2400" b="1" dirty="0"/>
              <a:t>. In this </a:t>
            </a:r>
            <a:r>
              <a:rPr lang="en-US" sz="2400" b="1" dirty="0" smtClean="0"/>
              <a:t>exercise, </a:t>
            </a:r>
            <a:r>
              <a:rPr lang="en-US" sz="2400" b="1" dirty="0"/>
              <a:t>your job is to </a:t>
            </a:r>
            <a:r>
              <a:rPr lang="en-US" sz="2400" b="1" dirty="0">
                <a:solidFill>
                  <a:srgbClr val="0000FF"/>
                </a:solidFill>
              </a:rPr>
              <a:t>remove the duplication by refactoring to a Template Method</a:t>
            </a:r>
            <a:r>
              <a:rPr lang="en-US" sz="2400" b="1" dirty="0"/>
              <a:t>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499992" y="292586"/>
            <a:ext cx="4301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TemplateMethod</a:t>
            </a:r>
            <a:r>
              <a:rPr lang="en-US" sz="2000" dirty="0"/>
              <a:t>-Problem-</a:t>
            </a:r>
            <a:r>
              <a:rPr lang="en-US" sz="2000" dirty="0" err="1"/>
              <a:t>Java.zip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3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6" y="2344094"/>
            <a:ext cx="8579443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1. Design Patterns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Exercise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09501"/>
              </p:ext>
            </p:extLst>
          </p:nvPr>
        </p:nvGraphicFramePr>
        <p:xfrm>
          <a:off x="395536" y="980728"/>
          <a:ext cx="8548748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5664200" imgH="3530600" progId="Word.Document.12">
                  <p:embed/>
                </p:oleObj>
              </mc:Choice>
              <mc:Fallback>
                <p:oleObj name="Document" r:id="rId4" imgW="5664200" imgH="353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980728"/>
                        <a:ext cx="8548748" cy="53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423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1052736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Dealing With A Special Case</a:t>
            </a:r>
            <a:endParaRPr lang="ko-KR" altLang="en-US" sz="2400" dirty="0"/>
          </a:p>
          <a:p>
            <a:r>
              <a:rPr lang="en-US" sz="2400" b="1" dirty="0"/>
              <a:t> </a:t>
            </a:r>
            <a:endParaRPr lang="ko-KR" altLang="en-US" sz="2400" dirty="0"/>
          </a:p>
          <a:p>
            <a:r>
              <a:rPr lang="en-US" sz="2400" b="1" dirty="0"/>
              <a:t>The </a:t>
            </a:r>
            <a:r>
              <a:rPr lang="en-US" sz="2400" b="1" dirty="0" err="1"/>
              <a:t>CapitalStrategyRevolver</a:t>
            </a:r>
            <a:r>
              <a:rPr lang="en-US" sz="2400" b="1" dirty="0"/>
              <a:t> class</a:t>
            </a:r>
            <a:endParaRPr lang="ko-KR" altLang="en-US" sz="2400" dirty="0"/>
          </a:p>
          <a:p>
            <a:r>
              <a:rPr lang="en-US" sz="2400" b="1" dirty="0"/>
              <a:t>has a capital(...) method that is different from the others!</a:t>
            </a:r>
            <a:endParaRPr lang="ko-KR" altLang="en-US" sz="2400" dirty="0"/>
          </a:p>
          <a:p>
            <a:r>
              <a:rPr lang="en-US" sz="2400" b="1" dirty="0"/>
              <a:t> </a:t>
            </a:r>
            <a:endParaRPr lang="ko-KR" altLang="en-US" sz="2400" dirty="0"/>
          </a:p>
          <a:p>
            <a:r>
              <a:rPr lang="en-US" sz="2400" dirty="0"/>
              <a:t> </a:t>
            </a:r>
            <a:endParaRPr lang="ko-KR" altLang="en-US" sz="2400" dirty="0"/>
          </a:p>
          <a:p>
            <a:r>
              <a:rPr lang="en-US" sz="2400" dirty="0"/>
              <a:t>Its </a:t>
            </a:r>
            <a:r>
              <a:rPr lang="en-US" sz="2400" b="1" dirty="0"/>
              <a:t>capital(...)</a:t>
            </a:r>
            <a:r>
              <a:rPr lang="en-US" sz="2400" dirty="0"/>
              <a:t> method contains:</a:t>
            </a:r>
            <a:endParaRPr lang="ko-KR" altLang="en-US" sz="2400" dirty="0"/>
          </a:p>
          <a:p>
            <a:pPr lvl="0"/>
            <a:r>
              <a:rPr lang="en-US" sz="2400" dirty="0"/>
              <a:t>code to calculate capital PLUS</a:t>
            </a:r>
            <a:endParaRPr lang="ko-KR" altLang="en-US" sz="2400" dirty="0"/>
          </a:p>
          <a:p>
            <a:pPr lvl="0"/>
            <a:r>
              <a:rPr lang="en-US" sz="2400" dirty="0"/>
              <a:t>code to calculate </a:t>
            </a:r>
            <a:r>
              <a:rPr lang="en-US" sz="2400" i="1" dirty="0"/>
              <a:t>unused</a:t>
            </a:r>
            <a:r>
              <a:rPr lang="en-US" sz="2400" dirty="0"/>
              <a:t> capital</a:t>
            </a:r>
            <a:endParaRPr lang="ko-KR" altLang="en-US" sz="2400" dirty="0"/>
          </a:p>
          <a:p>
            <a:r>
              <a:rPr lang="en-US" sz="2400" dirty="0"/>
              <a:t> </a:t>
            </a:r>
            <a:endParaRPr lang="ko-KR" altLang="en-US" sz="2400" dirty="0"/>
          </a:p>
          <a:p>
            <a:r>
              <a:rPr lang="en-US" sz="2400" dirty="0"/>
              <a:t>As you create your Template Method solution, consider how to refactor </a:t>
            </a:r>
            <a:r>
              <a:rPr lang="en-US" sz="2400" b="1" dirty="0" err="1"/>
              <a:t>CapitalStrategyRevolver</a:t>
            </a:r>
            <a:r>
              <a:rPr lang="en-US" sz="2400" dirty="0"/>
              <a:t> to use as much of the shared code (in </a:t>
            </a:r>
            <a:r>
              <a:rPr lang="en-US" sz="2400" b="1" dirty="0" err="1"/>
              <a:t>CapitalStrategy</a:t>
            </a:r>
            <a:r>
              <a:rPr lang="en-US" sz="2400" dirty="0"/>
              <a:t>) as possible.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- Exercise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80728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787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1.3  Template Method – Exercise 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0728"/>
            <a:ext cx="8064500" cy="542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6016" y="260648"/>
            <a:ext cx="4293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TemplateMethod</a:t>
            </a:r>
            <a:r>
              <a:rPr lang="en-US" sz="2000" dirty="0"/>
              <a:t>-Solution-</a:t>
            </a:r>
            <a:r>
              <a:rPr lang="en-US" sz="2000" dirty="0" err="1"/>
              <a:t>Java.zip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087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Meet Your Maker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980728"/>
            <a:ext cx="8496944" cy="541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Overcome the limitations of Constructors by instead using explicit methods to produce new (or like new) products.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contemporary object-oriented languages use </a:t>
            </a:r>
            <a:r>
              <a:rPr lang="en-US" i="1" dirty="0"/>
              <a:t>Constructors</a:t>
            </a:r>
            <a:r>
              <a:rPr lang="en-US" dirty="0"/>
              <a:t> to create new instances of a given Class. However, Constructors present certain limitations. Creation Methods can be used to overcome some of these limitations.</a:t>
            </a:r>
          </a:p>
          <a:p>
            <a:endParaRPr lang="en-US" dirty="0"/>
          </a:p>
          <a:p>
            <a:r>
              <a:rPr lang="en-US" b="1" dirty="0"/>
              <a:t>Replace constructors with </a:t>
            </a:r>
            <a:r>
              <a:rPr lang="en-US" b="1" u="sng" dirty="0"/>
              <a:t>methods that return new objects.</a:t>
            </a:r>
            <a:endParaRPr lang="en-US" u="sng" dirty="0"/>
          </a:p>
          <a:p>
            <a:endParaRPr lang="en-US" u="sng" dirty="0"/>
          </a:p>
          <a:p>
            <a:r>
              <a:rPr lang="en-US" b="1" u="sng" dirty="0"/>
              <a:t>Also Known As</a:t>
            </a:r>
            <a:r>
              <a:rPr lang="en-US" u="sng" dirty="0"/>
              <a:t>: </a:t>
            </a:r>
            <a:r>
              <a:rPr lang="en-US" i="1" u="sng" dirty="0"/>
              <a:t>Static Factory Method</a:t>
            </a:r>
            <a:r>
              <a:rPr lang="en-US" u="sng" dirty="0"/>
              <a:t>, </a:t>
            </a:r>
            <a:r>
              <a:rPr lang="en-US" i="1" u="sng" dirty="0"/>
              <a:t>Factory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2" b="48430"/>
          <a:stretch/>
        </p:blipFill>
        <p:spPr>
          <a:xfrm>
            <a:off x="3131840" y="1769488"/>
            <a:ext cx="2664296" cy="2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80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Constructor Shortcomings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052736"/>
            <a:ext cx="8352928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i="1" dirty="0"/>
              <a:t>Constructors</a:t>
            </a:r>
            <a:r>
              <a:rPr lang="en-US" sz="2400" dirty="0"/>
              <a:t> </a:t>
            </a:r>
            <a:r>
              <a:rPr lang="en-US" sz="2400" b="1" dirty="0"/>
              <a:t>must have the same name as their class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i="1" dirty="0"/>
              <a:t>Constructors</a:t>
            </a:r>
            <a:r>
              <a:rPr lang="en-US" sz="2400" dirty="0"/>
              <a:t> </a:t>
            </a:r>
            <a:r>
              <a:rPr lang="en-US" sz="2400" b="1" dirty="0"/>
              <a:t>must return an instance of their class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So, a </a:t>
            </a:r>
            <a:r>
              <a:rPr lang="en-US" sz="2400" i="1" dirty="0"/>
              <a:t>Constructor</a:t>
            </a:r>
            <a:r>
              <a:rPr lang="en-US" sz="2400" dirty="0"/>
              <a:t> may not have an intention revealing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</a:t>
            </a:r>
            <a:r>
              <a:rPr lang="en-US" sz="2400" dirty="0"/>
              <a:t>, and may only return an instance of said class.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When either of these limitations poses a problem, you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may </a:t>
            </a:r>
            <a:r>
              <a:rPr lang="en-US" sz="2400" dirty="0"/>
              <a:t>consider using the </a:t>
            </a:r>
            <a:r>
              <a:rPr lang="en-US" sz="2400" b="1" dirty="0"/>
              <a:t>Creation Method</a:t>
            </a:r>
            <a:r>
              <a:rPr lang="en-US" sz="2400" dirty="0"/>
              <a:t> pattern.</a:t>
            </a:r>
          </a:p>
        </p:txBody>
      </p:sp>
    </p:spTree>
    <p:extLst>
      <p:ext uri="{BB962C8B-B14F-4D97-AF65-F5344CB8AC3E}">
        <p14:creationId xmlns:p14="http://schemas.microsoft.com/office/powerpoint/2010/main" val="567718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Players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196752"/>
            <a:ext cx="8352928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Consumer</a:t>
            </a:r>
            <a:r>
              <a:rPr lang="en-US" sz="2400" dirty="0"/>
              <a:t> — (A.K.A. Client or Customer) an object that needs some product and invokes a </a:t>
            </a:r>
            <a:r>
              <a:rPr lang="en-US" sz="2400" i="1" dirty="0"/>
              <a:t>Creation Method</a:t>
            </a:r>
            <a:r>
              <a:rPr lang="en-US" sz="2400" dirty="0"/>
              <a:t> to get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Producer</a:t>
            </a:r>
            <a:r>
              <a:rPr lang="en-US" sz="2400" dirty="0"/>
              <a:t> — an object that can produce the needed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product</a:t>
            </a:r>
            <a:r>
              <a:rPr lang="en-US" sz="2400" dirty="0"/>
              <a:t>. The </a:t>
            </a:r>
            <a:r>
              <a:rPr lang="en-US" sz="2400" i="1" dirty="0"/>
              <a:t>Producer</a:t>
            </a:r>
            <a:r>
              <a:rPr lang="en-US" sz="2400" dirty="0"/>
              <a:t> will have either a static 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non</a:t>
            </a:r>
            <a:r>
              <a:rPr lang="en-US" sz="2400" dirty="0"/>
              <a:t>-static Creation Method on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Product</a:t>
            </a:r>
            <a:r>
              <a:rPr lang="en-US" sz="2400" dirty="0"/>
              <a:t> — the object to be produced.</a:t>
            </a:r>
          </a:p>
        </p:txBody>
      </p:sp>
    </p:spTree>
    <p:extLst>
      <p:ext uri="{BB962C8B-B14F-4D97-AF65-F5344CB8AC3E}">
        <p14:creationId xmlns:p14="http://schemas.microsoft.com/office/powerpoint/2010/main" val="1571469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Players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908720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Non-static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7632848" cy="39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12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Players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908720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tatic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370850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630541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this variation, </a:t>
            </a:r>
            <a:r>
              <a:rPr lang="en-US" b="1" dirty="0" err="1"/>
              <a:t>UserProfile</a:t>
            </a:r>
            <a:r>
              <a:rPr lang="en-US" b="1" dirty="0"/>
              <a:t> is both </a:t>
            </a:r>
            <a:r>
              <a:rPr lang="en-US" b="1" i="1" dirty="0"/>
              <a:t>Producer</a:t>
            </a:r>
            <a:r>
              <a:rPr lang="en-US" b="1" dirty="0"/>
              <a:t> and </a:t>
            </a:r>
            <a:r>
              <a:rPr lang="en-US" b="1" i="1" dirty="0"/>
              <a:t>Product</a:t>
            </a:r>
            <a:r>
              <a:rPr lang="en-US" b="1" dirty="0"/>
              <a:t>. It has a Creation Method that is static.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705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Players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908720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Factory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7544" y="1630541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this example, </a:t>
            </a:r>
            <a:r>
              <a:rPr lang="en-US" b="1" dirty="0" err="1"/>
              <a:t>LoanFactory</a:t>
            </a:r>
            <a:r>
              <a:rPr lang="en-US" b="1" dirty="0"/>
              <a:t> has </a:t>
            </a:r>
            <a:r>
              <a:rPr lang="en-US" b="1" dirty="0" smtClean="0"/>
              <a:t>several non</a:t>
            </a:r>
            <a:r>
              <a:rPr lang="en-US" b="1" dirty="0"/>
              <a:t>-static Creation Methods.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2" y="2132856"/>
            <a:ext cx="8724046" cy="3240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552942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LoanFactory</a:t>
            </a:r>
            <a:r>
              <a:rPr lang="en-US" sz="2000" dirty="0" err="1"/>
              <a:t>'s</a:t>
            </a:r>
            <a:r>
              <a:rPr lang="en-US" sz="2000" dirty="0"/>
              <a:t> sole purpose is to produce </a:t>
            </a:r>
            <a:r>
              <a:rPr lang="en-US" sz="2000" b="1" dirty="0"/>
              <a:t>Loan</a:t>
            </a:r>
            <a:r>
              <a:rPr lang="en-US" sz="2000" dirty="0"/>
              <a:t> instances. Notice that the </a:t>
            </a:r>
            <a:r>
              <a:rPr lang="en-US" sz="2000" b="1" dirty="0"/>
              <a:t>Loan</a:t>
            </a:r>
            <a:r>
              <a:rPr lang="en-US" sz="2000" dirty="0"/>
              <a:t> </a:t>
            </a:r>
            <a:r>
              <a:rPr lang="en-US" sz="2000" dirty="0" smtClean="0"/>
              <a:t>constructor </a:t>
            </a:r>
            <a:r>
              <a:rPr lang="en-US" sz="2000" dirty="0"/>
              <a:t>is protected.</a:t>
            </a:r>
          </a:p>
        </p:txBody>
      </p:sp>
    </p:spTree>
    <p:extLst>
      <p:ext uri="{BB962C8B-B14F-4D97-AF65-F5344CB8AC3E}">
        <p14:creationId xmlns:p14="http://schemas.microsoft.com/office/powerpoint/2010/main" val="63089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1.4  Creation Method – Players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692696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Hierarchy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7544" y="1414517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 this example, the </a:t>
            </a:r>
            <a:r>
              <a:rPr lang="en-US" sz="2000" b="1" i="1" dirty="0"/>
              <a:t>Products</a:t>
            </a:r>
            <a:r>
              <a:rPr lang="en-US" sz="2000" b="1" dirty="0"/>
              <a:t> are a subclass of the </a:t>
            </a:r>
            <a:r>
              <a:rPr lang="en-US" sz="2000" b="1" i="1" dirty="0" smtClean="0"/>
              <a:t>Producer </a:t>
            </a:r>
            <a:r>
              <a:rPr lang="en-US" sz="2000" b="1" dirty="0" smtClean="0"/>
              <a:t>and </a:t>
            </a:r>
            <a:br>
              <a:rPr lang="en-US" sz="2000" b="1" dirty="0" smtClean="0"/>
            </a:br>
            <a:r>
              <a:rPr lang="en-US" sz="2000" b="1" dirty="0" smtClean="0"/>
              <a:t>again</a:t>
            </a:r>
            <a:r>
              <a:rPr lang="en-US" sz="2000" b="1" dirty="0"/>
              <a:t>, the Creation Methods are static: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75191"/>
            <a:ext cx="7920880" cy="40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51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1.1  What are Design Patterns?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3980161" cy="2982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0032" y="1868632"/>
            <a:ext cx="367240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3366FF"/>
                </a:solidFill>
              </a:rPr>
              <a:t>Design Patterns</a:t>
            </a:r>
            <a:r>
              <a:rPr lang="en-US" sz="2400" b="1" dirty="0">
                <a:solidFill>
                  <a:srgbClr val="3366FF"/>
                </a:solidFill>
              </a:rPr>
              <a:t> catalog object-oriented design </a:t>
            </a:r>
            <a:r>
              <a:rPr lang="en-US" sz="2400" b="1" dirty="0" smtClean="0">
                <a:solidFill>
                  <a:srgbClr val="3366FF"/>
                </a:solidFill>
              </a:rPr>
              <a:t/>
            </a:r>
            <a:br>
              <a:rPr lang="en-US" sz="2400" b="1" dirty="0" smtClean="0">
                <a:solidFill>
                  <a:srgbClr val="3366FF"/>
                </a:solidFill>
              </a:rPr>
            </a:br>
            <a:r>
              <a:rPr lang="en-US" sz="2400" b="1" dirty="0" smtClean="0">
                <a:solidFill>
                  <a:srgbClr val="3366FF"/>
                </a:solidFill>
              </a:rPr>
              <a:t>ideas </a:t>
            </a:r>
            <a:r>
              <a:rPr lang="en-US" sz="2400" b="1" dirty="0">
                <a:solidFill>
                  <a:srgbClr val="3366FF"/>
                </a:solidFill>
              </a:rPr>
              <a:t>that </a:t>
            </a:r>
            <a:r>
              <a:rPr lang="en-US" sz="2400" b="1" i="1" dirty="0">
                <a:solidFill>
                  <a:srgbClr val="3366FF"/>
                </a:solidFill>
              </a:rPr>
              <a:t>work</a:t>
            </a:r>
            <a:r>
              <a:rPr lang="en-US" sz="2400" b="1" dirty="0">
                <a:solidFill>
                  <a:srgbClr val="3366FF"/>
                </a:solidFill>
              </a:rPr>
              <a:t>.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399944"/>
            <a:ext cx="8568952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idea of cataloging what object-oriented design experts had been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doing </a:t>
            </a:r>
            <a:r>
              <a:rPr lang="en-US" sz="2000" b="1" dirty="0" smtClean="0"/>
              <a:t>right</a:t>
            </a:r>
            <a:r>
              <a:rPr lang="en-US" sz="2000" dirty="0" smtClean="0"/>
              <a:t> </a:t>
            </a:r>
            <a:r>
              <a:rPr lang="en-US" sz="2000" dirty="0"/>
              <a:t>since time immemorial, but had never written down, really came into its </a:t>
            </a:r>
            <a:r>
              <a:rPr lang="en-US" sz="2000" dirty="0" smtClean="0"/>
              <a:t>own </a:t>
            </a:r>
            <a:r>
              <a:rPr lang="en-US" sz="2000" dirty="0"/>
              <a:t>with the publication of </a:t>
            </a:r>
            <a:r>
              <a:rPr lang="en-US" sz="2000" i="1" dirty="0"/>
              <a:t>Design Patterns: Elements of Reusable </a:t>
            </a:r>
            <a:r>
              <a:rPr lang="en-US" sz="2000" i="1" dirty="0" smtClean="0"/>
              <a:t>Object</a:t>
            </a:r>
            <a:r>
              <a:rPr lang="en-US" sz="2000" i="1" dirty="0"/>
              <a:t>-Oriented Software</a:t>
            </a:r>
            <a:r>
              <a:rPr lang="en-US" sz="2000" dirty="0"/>
              <a:t>, by </a:t>
            </a:r>
            <a:r>
              <a:rPr lang="en-US" sz="2000" i="1" dirty="0"/>
              <a:t>Erich Gamma</a:t>
            </a:r>
            <a:r>
              <a:rPr lang="en-US" sz="2000" dirty="0"/>
              <a:t>, </a:t>
            </a:r>
            <a:r>
              <a:rPr lang="en-US" sz="2000" i="1" dirty="0"/>
              <a:t>Richard Helm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/>
              <a:t>Ralph Johnson</a:t>
            </a:r>
            <a:r>
              <a:rPr lang="en-US" sz="2000" dirty="0"/>
              <a:t>, and </a:t>
            </a:r>
            <a:r>
              <a:rPr lang="en-US" sz="2000" i="1" dirty="0"/>
              <a:t>John </a:t>
            </a:r>
            <a:r>
              <a:rPr lang="en-US" sz="2000" i="1" dirty="0" err="1"/>
              <a:t>Vlissides</a:t>
            </a:r>
            <a:r>
              <a:rPr lang="en-US" sz="2000" dirty="0"/>
              <a:t> in 1994.</a:t>
            </a:r>
          </a:p>
        </p:txBody>
      </p:sp>
    </p:spTree>
    <p:extLst>
      <p:ext uri="{BB962C8B-B14F-4D97-AF65-F5344CB8AC3E}">
        <p14:creationId xmlns:p14="http://schemas.microsoft.com/office/powerpoint/2010/main" val="1183854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/>
              <a:t>Controlling the Means of Production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80728"/>
            <a:ext cx="4215904" cy="31619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46091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Define an interface for creating an object,</a:t>
            </a:r>
          </a:p>
          <a:p>
            <a:pPr algn="ctr"/>
            <a:r>
              <a:rPr lang="en-US" sz="2400" b="1" dirty="0"/>
              <a:t>but let subclasses decide which class to instantiate.</a:t>
            </a:r>
          </a:p>
          <a:p>
            <a:pPr algn="ctr"/>
            <a:r>
              <a:rPr lang="en-US" sz="2400" b="1" i="1" dirty="0"/>
              <a:t>Factory Method</a:t>
            </a:r>
            <a:r>
              <a:rPr lang="en-US" sz="2400" b="1" dirty="0"/>
              <a:t> lets a class defer instantiation to subclasses.</a:t>
            </a:r>
          </a:p>
          <a:p>
            <a:pPr algn="ctr"/>
            <a:r>
              <a:rPr lang="en-US" sz="2400" b="1" dirty="0"/>
              <a:t>[Design Patterns]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724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Players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052736"/>
            <a:ext cx="8712968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/>
              <a:t>Consumer</a:t>
            </a:r>
            <a:r>
              <a:rPr lang="en-US" sz="2400" dirty="0"/>
              <a:t> — The object that wants a new </a:t>
            </a:r>
            <a:r>
              <a:rPr lang="en-US" sz="2400" i="1" dirty="0"/>
              <a:t>Product</a:t>
            </a:r>
            <a:r>
              <a:rPr lang="en-US" sz="2400" dirty="0"/>
              <a:t> to be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created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/>
              <a:t>Product</a:t>
            </a:r>
            <a:r>
              <a:rPr lang="en-US" sz="2400" dirty="0"/>
              <a:t> — The object that is created and delivered to the </a:t>
            </a:r>
            <a:r>
              <a:rPr lang="en-US" sz="2400" i="1" dirty="0"/>
              <a:t>Consumer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/>
              <a:t>Producer</a:t>
            </a:r>
            <a:r>
              <a:rPr lang="en-US" sz="2400" dirty="0"/>
              <a:t> — The object that manufactures the </a:t>
            </a:r>
            <a:r>
              <a:rPr lang="en-US" sz="2400" i="1" dirty="0"/>
              <a:t>Product</a:t>
            </a:r>
            <a:r>
              <a:rPr lang="en-US" sz="2400" dirty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</a:t>
            </a:r>
            <a:r>
              <a:rPr lang="en-US" sz="2400" dirty="0"/>
              <a:t>object may be a superclass or subclass within 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hierarchy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b="1" dirty="0"/>
              <a:t>Factory Method</a:t>
            </a:r>
            <a:r>
              <a:rPr lang="en-US" sz="2400" dirty="0"/>
              <a:t> — The polymorphic method in a class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hierarchy </a:t>
            </a:r>
            <a:r>
              <a:rPr lang="en-US" sz="2400" dirty="0"/>
              <a:t>that returns the </a:t>
            </a:r>
            <a:r>
              <a:rPr lang="en-US" sz="2400" i="1" dirty="0"/>
              <a:t>Product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53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Variations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140968"/>
            <a:ext cx="9079081" cy="2520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544" y="1052736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</a:t>
            </a:r>
            <a:r>
              <a:rPr lang="en-US" sz="2400" b="1" i="1" dirty="0"/>
              <a:t>Factory Method</a:t>
            </a:r>
            <a:r>
              <a:rPr lang="en-US" sz="2400" b="1" dirty="0"/>
              <a:t> here is declared as abstract</a:t>
            </a:r>
          </a:p>
          <a:p>
            <a:pPr algn="ctr"/>
            <a:r>
              <a:rPr lang="en-US" sz="2400" b="1" dirty="0"/>
              <a:t>in </a:t>
            </a:r>
            <a:r>
              <a:rPr lang="en-US" sz="2400" b="1" i="1" dirty="0"/>
              <a:t>Creator</a:t>
            </a:r>
            <a:r>
              <a:rPr lang="en-US" sz="2400" b="1" dirty="0"/>
              <a:t> and the </a:t>
            </a:r>
            <a:r>
              <a:rPr lang="en-US" sz="2400" b="1" i="1" dirty="0"/>
              <a:t>Product</a:t>
            </a:r>
            <a:r>
              <a:rPr lang="en-US" sz="2400" b="1" dirty="0"/>
              <a:t> is abstract.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220486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allows </a:t>
            </a:r>
            <a:r>
              <a:rPr lang="en-US" sz="2000" b="1" dirty="0" err="1"/>
              <a:t>anOperation</a:t>
            </a:r>
            <a:r>
              <a:rPr lang="en-US" sz="2000" b="1" dirty="0"/>
              <a:t>()</a:t>
            </a:r>
            <a:r>
              <a:rPr lang="en-US" sz="2000" dirty="0"/>
              <a:t> to provide polymorphic instantiation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2103336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Variations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" y="3068960"/>
            <a:ext cx="9064007" cy="2736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268760"/>
            <a:ext cx="849694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Here, Creator provides a default implementation for the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1" dirty="0" smtClean="0"/>
              <a:t>Factory </a:t>
            </a:r>
            <a:r>
              <a:rPr lang="en-US" sz="2400" b="1" i="1" dirty="0"/>
              <a:t>Method</a:t>
            </a:r>
            <a:r>
              <a:rPr lang="en-US" sz="2400" b="1" dirty="0"/>
              <a:t>, while </a:t>
            </a:r>
            <a:r>
              <a:rPr lang="en-US" sz="2400" b="1" dirty="0" err="1"/>
              <a:t>ConcreteCreator</a:t>
            </a:r>
            <a:r>
              <a:rPr lang="en-US" sz="2400" b="1" dirty="0"/>
              <a:t> overrides the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superclass </a:t>
            </a:r>
            <a:r>
              <a:rPr lang="en-US" sz="2400" b="1" dirty="0"/>
              <a:t>implementation of the </a:t>
            </a:r>
            <a:r>
              <a:rPr lang="en-US" sz="2400" b="1" i="1" dirty="0"/>
              <a:t>Factory Method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9478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Variations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488832" cy="3276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584" y="98072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 this case, the </a:t>
            </a:r>
            <a:r>
              <a:rPr lang="en-US" sz="2400" b="1" i="1" dirty="0"/>
              <a:t>Factory Method</a:t>
            </a:r>
            <a:r>
              <a:rPr lang="en-US" sz="2400" b="1" dirty="0"/>
              <a:t> takes a</a:t>
            </a:r>
          </a:p>
          <a:p>
            <a:pPr algn="ctr"/>
            <a:r>
              <a:rPr lang="en-US" sz="2400" b="1" dirty="0"/>
              <a:t>parameter that helps it select the resulting </a:t>
            </a:r>
            <a:r>
              <a:rPr lang="en-US" sz="2400" b="1" i="1" dirty="0"/>
              <a:t>Product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828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Differences with Creation Method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3229"/>
              </p:ext>
            </p:extLst>
          </p:nvPr>
        </p:nvGraphicFramePr>
        <p:xfrm>
          <a:off x="0" y="4221088"/>
          <a:ext cx="911946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5753100" imgH="1181100" progId="Word.Document.12">
                  <p:embed/>
                </p:oleObj>
              </mc:Choice>
              <mc:Fallback>
                <p:oleObj name="Document" r:id="rId4" imgW="5753100" imgH="118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4221088"/>
                        <a:ext cx="9119465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105273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If a </a:t>
            </a:r>
            <a:r>
              <a:rPr lang="en-US" sz="2000" i="1" dirty="0"/>
              <a:t>Creation Method</a:t>
            </a:r>
            <a:r>
              <a:rPr lang="en-US" sz="2000" dirty="0"/>
              <a:t> is </a:t>
            </a:r>
            <a:r>
              <a:rPr lang="en-US" sz="2000" b="1" dirty="0"/>
              <a:t>static</a:t>
            </a:r>
            <a:r>
              <a:rPr lang="en-US" sz="2000" dirty="0"/>
              <a:t> (it need not be) then it would be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equivalent </a:t>
            </a:r>
            <a:r>
              <a:rPr lang="en-US" sz="2000" dirty="0"/>
              <a:t>to what people call a </a:t>
            </a:r>
            <a:r>
              <a:rPr lang="en-US" sz="2000" i="1" dirty="0"/>
              <a:t>Static Factory Method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Once a method becomes </a:t>
            </a:r>
            <a:r>
              <a:rPr lang="en-US" sz="2000" b="1" dirty="0"/>
              <a:t>static</a:t>
            </a:r>
            <a:r>
              <a:rPr lang="en-US" sz="2000" dirty="0"/>
              <a:t>, it </a:t>
            </a:r>
            <a:r>
              <a:rPr lang="en-US" sz="2000" b="1" dirty="0"/>
              <a:t>cannot</a:t>
            </a:r>
            <a:r>
              <a:rPr lang="en-US" sz="2000" dirty="0"/>
              <a:t> be a </a:t>
            </a:r>
            <a:r>
              <a:rPr lang="en-US" sz="2000" i="1" dirty="0"/>
              <a:t>Factory Method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since </a:t>
            </a:r>
            <a:r>
              <a:rPr lang="en-US" sz="2000" i="1" dirty="0"/>
              <a:t>Factory Methods</a:t>
            </a:r>
            <a:r>
              <a:rPr lang="en-US" sz="2000" dirty="0"/>
              <a:t> are implemented using </a:t>
            </a:r>
            <a:r>
              <a:rPr lang="en-US" sz="2000" b="1" dirty="0"/>
              <a:t>inheritance</a:t>
            </a:r>
            <a:r>
              <a:rPr lang="en-US" sz="2000" dirty="0"/>
              <a:t> and you don't get inheritance with static methods.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Finally, a </a:t>
            </a:r>
            <a:r>
              <a:rPr lang="en-US" sz="2000" i="1" dirty="0"/>
              <a:t>Creation Method</a:t>
            </a:r>
            <a:r>
              <a:rPr lang="en-US" sz="2000" dirty="0"/>
              <a:t> is most definitely </a:t>
            </a:r>
            <a:r>
              <a:rPr lang="en-US" sz="2000" b="1" dirty="0"/>
              <a:t>NOT</a:t>
            </a:r>
            <a:r>
              <a:rPr lang="en-US" sz="2000" dirty="0"/>
              <a:t> a Factory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Method</a:t>
            </a:r>
            <a:r>
              <a:rPr lang="en-US" sz="2000" dirty="0"/>
              <a:t>, as the table below shows:</a:t>
            </a:r>
          </a:p>
        </p:txBody>
      </p:sp>
    </p:spTree>
    <p:extLst>
      <p:ext uri="{BB962C8B-B14F-4D97-AF65-F5344CB8AC3E}">
        <p14:creationId xmlns:p14="http://schemas.microsoft.com/office/powerpoint/2010/main" val="22504368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Example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67" y="980728"/>
            <a:ext cx="2603329" cy="208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1" y="980728"/>
            <a:ext cx="624476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68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Example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980728"/>
            <a:ext cx="2603329" cy="20882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10" y="3284984"/>
            <a:ext cx="64160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5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Example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60"/>
            <a:ext cx="864513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49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Exercise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8469982" cy="3312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581128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Remove the duplication is this project with Factory method and </a:t>
            </a:r>
            <a:br>
              <a:rPr lang="en-US" sz="2000" dirty="0" smtClean="0"/>
            </a:br>
            <a:r>
              <a:rPr lang="en-US" sz="2000" dirty="0" smtClean="0"/>
              <a:t>Template Method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22558" y="5733256"/>
            <a:ext cx="4065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FactoryMethod</a:t>
            </a:r>
            <a:r>
              <a:rPr lang="en-US" sz="2000" dirty="0"/>
              <a:t>-Problem-</a:t>
            </a:r>
            <a:r>
              <a:rPr lang="en-US" sz="2000" dirty="0" err="1"/>
              <a:t>Java.zip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1645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1.1  Patterns Happy?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576" y="1196752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We are patterns happy when we become so enamored of </a:t>
            </a:r>
            <a:r>
              <a:rPr lang="en-US" sz="2000" b="1" dirty="0" smtClean="0">
                <a:solidFill>
                  <a:srgbClr val="FF0000"/>
                </a:solidFill>
              </a:rPr>
              <a:t>patterns that </a:t>
            </a:r>
            <a:r>
              <a:rPr lang="en-US" sz="2000" b="1" dirty="0">
                <a:solidFill>
                  <a:srgbClr val="FF0000"/>
                </a:solidFill>
              </a:rPr>
              <a:t>we simply </a:t>
            </a:r>
            <a:r>
              <a:rPr lang="en-US" sz="2000" b="1" i="1" dirty="0">
                <a:solidFill>
                  <a:srgbClr val="FF0000"/>
                </a:solidFill>
              </a:rPr>
              <a:t>must</a:t>
            </a:r>
            <a:r>
              <a:rPr lang="en-US" sz="2000" b="1" dirty="0">
                <a:solidFill>
                  <a:srgbClr val="FF0000"/>
                </a:solidFill>
              </a:rPr>
              <a:t> use them in our code.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76872"/>
            <a:ext cx="4824536" cy="38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98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1.5  Factory Method – </a:t>
            </a:r>
            <a:r>
              <a:rPr lang="en-US" sz="1600" b="1" dirty="0" smtClean="0"/>
              <a:t>Exercise Solution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555204"/>
            <a:ext cx="8877300" cy="461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980728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Notice that each of the </a:t>
            </a:r>
            <a:r>
              <a:rPr lang="en-US" sz="2000" b="1" dirty="0"/>
              <a:t>add(...)</a:t>
            </a:r>
            <a:r>
              <a:rPr lang="en-US" sz="2000" dirty="0"/>
              <a:t> methods is now a </a:t>
            </a:r>
            <a:r>
              <a:rPr lang="en-US" sz="2000" i="1" dirty="0"/>
              <a:t>Template Method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5776" y="6309320"/>
            <a:ext cx="4057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FactoryMethod</a:t>
            </a:r>
            <a:r>
              <a:rPr lang="en-US" sz="2000" dirty="0"/>
              <a:t>-Solution-</a:t>
            </a:r>
            <a:r>
              <a:rPr lang="en-US" sz="2000" dirty="0" err="1"/>
              <a:t>Java.zip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486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1.6  Abstract Factory – </a:t>
            </a:r>
            <a:r>
              <a:rPr lang="en-US" sz="1600" b="1" dirty="0"/>
              <a:t>Distinguishing the Brand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9001"/>
            <a:ext cx="5184576" cy="344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4869160"/>
            <a:ext cx="806489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Provide an interface for creating families of related or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dependent </a:t>
            </a:r>
            <a:r>
              <a:rPr lang="en-US" sz="2400" b="1" dirty="0"/>
              <a:t>objects without specifying their concrete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classes</a:t>
            </a:r>
            <a:r>
              <a:rPr lang="en-US" sz="2400" b="1" dirty="0"/>
              <a:t>. [Design Patterns]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0483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1.6  Abstract Factory – </a:t>
            </a:r>
            <a:r>
              <a:rPr lang="en-US" sz="1600" b="1" dirty="0" smtClean="0"/>
              <a:t>Example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8207868" cy="39604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616" y="1196752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parts below are all made by automakers,</a:t>
            </a:r>
          </a:p>
          <a:p>
            <a:pPr algn="ctr"/>
            <a:r>
              <a:rPr lang="en-US" sz="2400" b="1" dirty="0"/>
              <a:t>Ford, Great Wall and Tata.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133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1.6  Abstract Factory – </a:t>
            </a:r>
            <a:r>
              <a:rPr lang="en-US" sz="1600" b="1" dirty="0" smtClean="0"/>
              <a:t>Example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49660"/>
            <a:ext cx="6756400" cy="5219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544" y="908720"/>
            <a:ext cx="5377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Each automaker has its own Factory: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211960" y="1916832"/>
            <a:ext cx="497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AbstractFactorySoCool</a:t>
            </a:r>
            <a:r>
              <a:rPr lang="en-US" sz="2000" dirty="0"/>
              <a:t>-Example-</a:t>
            </a:r>
            <a:r>
              <a:rPr lang="en-US" sz="2000" dirty="0" err="1"/>
              <a:t>Java.zip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7799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The Story Tellers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52736"/>
            <a:ext cx="539750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3688" y="5085184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 method composed of calls</a:t>
            </a:r>
          </a:p>
          <a:p>
            <a:pPr algn="ctr"/>
            <a:r>
              <a:rPr lang="en-US" sz="2400" b="1" dirty="0"/>
              <a:t>to a small number of coherent elements.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067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The Story Tellers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28800"/>
            <a:ext cx="5616624" cy="35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5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The Story Tellers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24743"/>
            <a:ext cx="4608512" cy="54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3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The Story Tellers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052736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0000FF"/>
                </a:solidFill>
              </a:rPr>
              <a:t>Composed Method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An easy-to-understand method that does its work via calls to coherent elements.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FF"/>
                </a:solidFill>
              </a:rPr>
              <a:t>Coherent Element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An easily-understood piece of work.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87600"/>
            <a:ext cx="6629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23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63951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Composed Patterns – The Story Tellers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636912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"Any fool can write code that a computer can understand! The real trick is to write code </a:t>
            </a:r>
            <a:r>
              <a:rPr lang="en-US" sz="2800" b="1" dirty="0" smtClean="0">
                <a:solidFill>
                  <a:srgbClr val="0000FF"/>
                </a:solidFill>
              </a:rPr>
              <a:t/>
            </a:r>
            <a:br>
              <a:rPr lang="en-US" sz="2800" b="1" dirty="0" smtClean="0">
                <a:solidFill>
                  <a:srgbClr val="0000FF"/>
                </a:solidFill>
              </a:rPr>
            </a:br>
            <a:r>
              <a:rPr lang="en-US" sz="2800" b="1" dirty="0" smtClean="0">
                <a:solidFill>
                  <a:srgbClr val="0000FF"/>
                </a:solidFill>
              </a:rPr>
              <a:t>that </a:t>
            </a:r>
            <a:r>
              <a:rPr lang="en-US" sz="2800" b="1" dirty="0">
                <a:solidFill>
                  <a:srgbClr val="0000FF"/>
                </a:solidFill>
              </a:rPr>
              <a:t>other humans understand." [Refactoring]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03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31647</TotalTime>
  <Words>926</Words>
  <Application>Microsoft Macintosh PowerPoint</Application>
  <PresentationFormat>On-screen Show (4:3)</PresentationFormat>
  <Paragraphs>194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표지</vt:lpstr>
      <vt:lpstr>대외비</vt:lpstr>
      <vt:lpstr>기밀</vt:lpstr>
      <vt:lpstr>2_내지</vt:lpstr>
      <vt:lpstr>1_표지</vt:lpstr>
      <vt:lpstr>3_내지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sryoo</cp:lastModifiedBy>
  <cp:revision>399</cp:revision>
  <dcterms:created xsi:type="dcterms:W3CDTF">2007-04-27T09:07:31Z</dcterms:created>
  <dcterms:modified xsi:type="dcterms:W3CDTF">2016-04-22T06:34:23Z</dcterms:modified>
</cp:coreProperties>
</file>