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71" r:id="rId10"/>
    <p:sldId id="273" r:id="rId11"/>
    <p:sldId id="267" r:id="rId12"/>
    <p:sldId id="270" r:id="rId13"/>
    <p:sldId id="272" r:id="rId14"/>
    <p:sldId id="258" r:id="rId15"/>
  </p:sldIdLst>
  <p:sldSz cx="9144000" cy="6858000" type="screen4x3"/>
  <p:notesSz cx="6858000" cy="9144000"/>
  <p:embeddedFontLst>
    <p:embeddedFont>
      <p:font typeface="인터파크고딕 L" panose="02000000000000000000" pitchFamily="2" charset="-127"/>
      <p:regular r:id="rId16"/>
    </p:embeddedFont>
    <p:embeddedFont>
      <p:font typeface="나눔바른고딕" panose="020B0600000101010101" charset="-127"/>
      <p:regular r:id="rId17"/>
      <p:bold r:id="rId18"/>
    </p:embeddedFont>
    <p:embeddedFont>
      <p:font typeface="인터파크고딕 B" panose="02000000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인터파크고딕 M" panose="02000000000000000000" pitchFamily="2" charset="-127"/>
      <p:regular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다음_SemiBold" panose="02000700060000000000" pitchFamily="2" charset="-127"/>
      <p:regular r:id="rId28"/>
    </p:embeddedFont>
    <p:embeddedFont>
      <p:font typeface="다음_Regular" panose="02000603060000000000" pitchFamily="2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600"/>
    <a:srgbClr val="990000"/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+mn-cs"/>
              </a:defRPr>
            </a:pPr>
            <a:r>
              <a:rPr lang="ko-KR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 세계 게이미피케이션 시장 전망</a:t>
            </a:r>
            <a:endParaRPr 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c:rich>
      </c:tx>
      <c:layout>
        <c:manualLayout>
          <c:xMode val="edge"/>
          <c:yMode val="edge"/>
          <c:x val="0.197012253268155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2015년</c:v>
                </c:pt>
                <c:pt idx="5">
                  <c:v>2016년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230</c:v>
                </c:pt>
                <c:pt idx="2">
                  <c:v>550</c:v>
                </c:pt>
                <c:pt idx="3">
                  <c:v>980</c:v>
                </c:pt>
                <c:pt idx="4">
                  <c:v>1700</c:v>
                </c:pt>
                <c:pt idx="5">
                  <c:v>2800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4"/>
        <c:axId val="721073856"/>
        <c:axId val="721076576"/>
      </c:barChart>
      <c:catAx>
        <c:axId val="72107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+mn-cs"/>
              </a:defRPr>
            </a:pPr>
            <a:endParaRPr lang="ko-KR"/>
          </a:p>
        </c:txPr>
        <c:crossAx val="721076576"/>
        <c:crosses val="autoZero"/>
        <c:auto val="1"/>
        <c:lblAlgn val="ctr"/>
        <c:lblOffset val="100"/>
        <c:noMultiLvlLbl val="0"/>
      </c:catAx>
      <c:valAx>
        <c:axId val="7210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107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mulfactory.com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60548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조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201102398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김경헌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201102435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박민수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201102440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박주민</a:t>
            </a:r>
            <a:endParaRPr lang="ko-KR" altLang="en-US" sz="13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169457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Gamification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어플리케이션</a:t>
            </a:r>
            <a:endParaRPr lang="ko-KR" altLang="en-US" sz="32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192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넷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 팀의 과제 및 과제 추진 일정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연구 팀 구성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89329"/>
              </p:ext>
            </p:extLst>
          </p:nvPr>
        </p:nvGraphicFramePr>
        <p:xfrm>
          <a:off x="428355" y="2420888"/>
          <a:ext cx="7854434" cy="2304256"/>
        </p:xfrm>
        <a:graphic>
          <a:graphicData uri="http://schemas.openxmlformats.org/drawingml/2006/table">
            <a:tbl>
              <a:tblPr/>
              <a:tblGrid>
                <a:gridCol w="1480810"/>
                <a:gridCol w="1373521"/>
                <a:gridCol w="3787515"/>
                <a:gridCol w="1212588"/>
              </a:tblGrid>
              <a:tr h="576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학번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김경헌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201102395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UI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디자인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DB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설계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박민수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201102435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세부내용 구현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 DB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구축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서버 구축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박주민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201102440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애플리케이션 디자인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DB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192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넷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 팀의 과제 및 과제 추진 일정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전체 연구 추진 일정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08717"/>
              </p:ext>
            </p:extLst>
          </p:nvPr>
        </p:nvGraphicFramePr>
        <p:xfrm>
          <a:off x="592709" y="2060848"/>
          <a:ext cx="7939727" cy="4176464"/>
        </p:xfrm>
        <a:graphic>
          <a:graphicData uri="http://schemas.openxmlformats.org/drawingml/2006/table">
            <a:tbl>
              <a:tblPr/>
              <a:tblGrid>
                <a:gridCol w="1161967"/>
                <a:gridCol w="616160"/>
                <a:gridCol w="616160"/>
                <a:gridCol w="616160"/>
                <a:gridCol w="616160"/>
                <a:gridCol w="616160"/>
                <a:gridCol w="616160"/>
                <a:gridCol w="616160"/>
                <a:gridCol w="616160"/>
                <a:gridCol w="616160"/>
                <a:gridCol w="616160"/>
                <a:gridCol w="616160"/>
              </a:tblGrid>
              <a:tr h="52205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5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7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8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9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주제 선정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UI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프레임워크 학습 및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학습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DB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8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192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넷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 팀의 과제 및 과제 추진 일정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학기 연구 추진 일정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33091"/>
              </p:ext>
            </p:extLst>
          </p:nvPr>
        </p:nvGraphicFramePr>
        <p:xfrm>
          <a:off x="428355" y="1844824"/>
          <a:ext cx="8176089" cy="4489458"/>
        </p:xfrm>
        <a:graphic>
          <a:graphicData uri="http://schemas.openxmlformats.org/drawingml/2006/table">
            <a:tbl>
              <a:tblPr/>
              <a:tblGrid>
                <a:gridCol w="792952"/>
                <a:gridCol w="573859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  <a:gridCol w="486377"/>
              </a:tblGrid>
              <a:tr h="36004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항목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과업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5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6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월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5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36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주제 선정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환경 조사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주제 선정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검토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UI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설계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개발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0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프레임워크 학습 및 개발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학습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설계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</a:tr>
              <a:tr h="42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개발</a:t>
                      </a: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marL="51549" marR="51549" marT="14252" marB="142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331640" y="4437112"/>
            <a:ext cx="6696744" cy="17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115616" y="2078266"/>
            <a:ext cx="6552728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600" dirty="0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Q &amp; A</a:t>
            </a:r>
            <a:endParaRPr lang="en-US" altLang="ko-KR" sz="4800" dirty="0" smtClean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38145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uestion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3787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nswer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The end.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296328" y="2348880"/>
            <a:ext cx="1942832" cy="1960612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880504" y="2348880"/>
            <a:ext cx="1942832" cy="1960612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464680" y="2348880"/>
            <a:ext cx="1942832" cy="1960612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505414" y="2866162"/>
            <a:ext cx="1416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1505414" y="3241483"/>
            <a:ext cx="14166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연구의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필요성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3053586" y="2866162"/>
            <a:ext cx="1416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3033463" y="3241483"/>
            <a:ext cx="1780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연구의 범위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및 목표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4637762" y="2866162"/>
            <a:ext cx="1416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셋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4617639" y="3260125"/>
            <a:ext cx="1780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연구 내용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267744" y="3678259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909552" y="3678259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504847" y="3678259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976848" y="2348880"/>
            <a:ext cx="1942832" cy="1960612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6129807" y="2827635"/>
            <a:ext cx="1780930" cy="1086278"/>
            <a:chOff x="5292080" y="2897234"/>
            <a:chExt cx="1584176" cy="957399"/>
          </a:xfrm>
        </p:grpSpPr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넷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569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팀 구성</a:t>
              </a:r>
              <a:endPara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lvl="0"/>
              <a:r>
                <a:rPr lang="ko-KR" altLang="en-US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및 추진 일정</a:t>
              </a:r>
              <a:endPara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1511660" y="2676274"/>
            <a:ext cx="661475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267744" y="2382115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909552" y="2382115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504847" y="2382115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511660" y="4005064"/>
            <a:ext cx="661475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020272" y="3678259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020272" y="2382115"/>
            <a:ext cx="0" cy="61483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연구의 필요성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게이미피케이션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(Gamification)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의 정의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577781" y="2996952"/>
            <a:ext cx="16517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Game</a:t>
            </a:r>
            <a:endParaRPr lang="en-US" altLang="ko-KR" sz="3600" dirty="0" smtClean="0">
              <a:solidFill>
                <a:prstClr val="black">
                  <a:lumMod val="65000"/>
                  <a:lumOff val="35000"/>
                </a:prst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591965" y="4365104"/>
            <a:ext cx="23252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</a:t>
            </a:r>
            <a:r>
              <a:rPr lang="en-US" altLang="ko-KR" sz="3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fication</a:t>
            </a:r>
            <a:endParaRPr lang="en-US" altLang="ko-KR" sz="3600" dirty="0" smtClean="0">
              <a:solidFill>
                <a:prstClr val="black">
                  <a:lumMod val="65000"/>
                  <a:lumOff val="35000"/>
                </a:prst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3563888" y="3150840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3563888" y="4518992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~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化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 ~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이 되게 하다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.)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2229515" y="3451666"/>
            <a:ext cx="43204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5400" dirty="0" smtClean="0">
                <a:solidFill>
                  <a:srgbClr val="FF5B5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Gamification</a:t>
            </a:r>
            <a:endParaRPr lang="en-US" altLang="ko-KR" sz="5400" dirty="0" smtClean="0">
              <a:solidFill>
                <a:srgbClr val="FF5B5B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22049 0.0930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4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38698 -0.108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1"/>
      <p:bldP spid="34" grpId="2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연구의 필요성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게이미피케이션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(Gamification)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의 현황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차트 50"/>
          <p:cNvGraphicFramePr/>
          <p:nvPr>
            <p:extLst>
              <p:ext uri="{D42A27DB-BD31-4B8C-83A1-F6EECF244321}">
                <p14:modId xmlns:p14="http://schemas.microsoft.com/office/powerpoint/2010/main" val="1596180114"/>
              </p:ext>
            </p:extLst>
          </p:nvPr>
        </p:nvGraphicFramePr>
        <p:xfrm>
          <a:off x="395536" y="2322974"/>
          <a:ext cx="6120680" cy="37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위쪽 화살표 51"/>
          <p:cNvSpPr/>
          <p:nvPr/>
        </p:nvSpPr>
        <p:spPr>
          <a:xfrm>
            <a:off x="6591409" y="1475761"/>
            <a:ext cx="504056" cy="4226074"/>
          </a:xfrm>
          <a:prstGeom prst="upArrow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520726" y="5779318"/>
            <a:ext cx="75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2018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</a:t>
            </a:r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463802" y="1444697"/>
            <a:ext cx="1263325" cy="0"/>
          </a:xfrm>
          <a:prstGeom prst="line">
            <a:avLst/>
          </a:prstGeom>
          <a:ln w="38100">
            <a:solidFill>
              <a:srgbClr val="FF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44945" y="1300134"/>
            <a:ext cx="1114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55</a:t>
            </a:r>
            <a:r>
              <a:rPr lang="ko-KR" altLang="en-US" sz="16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억 달러</a:t>
            </a:r>
            <a:endParaRPr lang="ko-KR" altLang="en-US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455876" y="6165304"/>
            <a:ext cx="2775493" cy="432048"/>
            <a:chOff x="4537321" y="737640"/>
            <a:chExt cx="2775493" cy="432048"/>
          </a:xfrm>
        </p:grpSpPr>
        <p:sp>
          <p:nvSpPr>
            <p:cNvPr id="64" name="TextBox 19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4537321" y="737640"/>
              <a:ext cx="2775493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r"/>
              <a:r>
                <a:rPr lang="en-US" altLang="ko-KR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Source</a:t>
              </a:r>
              <a:endParaRPr lang="en-US" altLang="ko-K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  <a:p>
              <a:pPr algn="r"/>
              <a:r>
                <a:rPr lang="en-US" altLang="ko-KR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M2 Research / </a:t>
              </a:r>
              <a:r>
                <a:rPr lang="en-US" altLang="ko-KR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2016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846619" y="1169688"/>
              <a:ext cx="2448254" cy="0"/>
            </a:xfrm>
            <a:prstGeom prst="line">
              <a:avLst/>
            </a:prstGeom>
            <a:ln>
              <a:solidFill>
                <a:srgbClr val="4C93C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19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연구의 필요성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게이미피케이션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(Gamification)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의 현황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55" y="2100369"/>
            <a:ext cx="8319107" cy="3330899"/>
            <a:chOff x="428355" y="1822846"/>
            <a:chExt cx="8319107" cy="3330899"/>
          </a:xfrm>
        </p:grpSpPr>
        <p:pic>
          <p:nvPicPr>
            <p:cNvPr id="2051" name="_x48065008" descr="EMB00001d10117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55" y="1916832"/>
              <a:ext cx="5199063" cy="323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783315" y="1822846"/>
              <a:ext cx="2964147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한국교육학술정보원</a:t>
              </a:r>
              <a:r>
                <a:rPr lang="en-US" altLang="ko-KR" sz="16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(RISS) </a:t>
              </a:r>
              <a:r>
                <a:rPr lang="ko-KR" altLang="en-US" sz="16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등록된 </a:t>
              </a:r>
              <a:r>
                <a:rPr lang="en-US" altLang="ko-KR" sz="16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Gamification </a:t>
              </a:r>
              <a:r>
                <a:rPr lang="ko-KR" altLang="en-US" sz="16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관련 </a:t>
              </a:r>
              <a:r>
                <a:rPr lang="ko-KR" altLang="en-US" sz="16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논문</a:t>
              </a:r>
              <a:endParaRPr lang="en-US" altLang="ko-KR" sz="16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endPara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학위논문 </a:t>
              </a:r>
              <a:r>
                <a:rPr lang="en-US" altLang="ko-KR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47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개</a:t>
              </a:r>
              <a:r>
                <a:rPr lang="en-US" altLang="ko-KR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, 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학술지논문 </a:t>
              </a:r>
              <a:r>
                <a:rPr lang="en-US" altLang="ko-KR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101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개</a:t>
              </a:r>
            </a:p>
            <a:p>
              <a:endParaRPr lang="en-US" altLang="ko-KR" sz="14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r>
                <a:rPr lang="ko-KR" altLang="en-US" sz="1400" dirty="0" err="1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동양대</a:t>
              </a:r>
              <a:r>
                <a:rPr lang="ko-KR" altLang="en-US" sz="14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</a:t>
              </a:r>
              <a:r>
                <a:rPr lang="en-US" altLang="ko-KR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2016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년부터 </a:t>
              </a:r>
              <a:r>
                <a:rPr lang="ko-KR" altLang="en-US" sz="14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테크노공공인재학부신설하여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</a:t>
              </a:r>
              <a:r>
                <a:rPr lang="ko-KR" altLang="en-US" sz="14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게이피케이션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전문가를 </a:t>
              </a:r>
              <a:r>
                <a:rPr lang="ko-KR" altLang="en-US" sz="14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양설하려는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계획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89989" y="2098928"/>
            <a:ext cx="7845834" cy="3411289"/>
            <a:chOff x="338662" y="3372734"/>
            <a:chExt cx="7845834" cy="3411289"/>
          </a:xfrm>
        </p:grpSpPr>
        <p:pic>
          <p:nvPicPr>
            <p:cNvPr id="2053" name="_x223627112" descr="EMB00001d10118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62" y="3880312"/>
              <a:ext cx="3460081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_x223629992" descr="EMB00001d1011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5104448"/>
              <a:ext cx="2535238" cy="167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334966" y="3372734"/>
              <a:ext cx="284953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MicroSoft</a:t>
              </a:r>
              <a:r>
                <a:rPr lang="en-US" altLang="ko-KR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</a:t>
              </a:r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사의 기본 게임</a:t>
              </a:r>
            </a:p>
            <a:p>
              <a:endParaRPr lang="en-US" altLang="ko-KR" sz="14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r>
                <a:rPr lang="ko-KR" altLang="en-US" sz="14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초창기 </a:t>
              </a:r>
              <a:r>
                <a:rPr lang="en-US" altLang="ko-KR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GUI 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환경에 익숙하지 않은 사용자들을 위해 마우스의 사용법을 숙달 시키기 위한 </a:t>
              </a:r>
              <a:r>
                <a:rPr lang="ko-KR" altLang="en-US" sz="14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게임</a:t>
              </a:r>
              <a:endParaRPr lang="en-US" altLang="ko-KR" sz="14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endPara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r>
                <a:rPr lang="ko-KR" altLang="en-US" sz="14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게이미피케이션을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교육을 목적으로 </a:t>
              </a:r>
              <a:r>
                <a:rPr lang="ko-KR" altLang="en-US" sz="14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활용한예</a:t>
              </a:r>
              <a:endPara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28355" y="2102298"/>
            <a:ext cx="7995580" cy="3284538"/>
            <a:chOff x="373271" y="4176659"/>
            <a:chExt cx="7995580" cy="3284538"/>
          </a:xfrm>
        </p:grpSpPr>
        <p:pic>
          <p:nvPicPr>
            <p:cNvPr id="2057" name="_x223621192" descr="EMB00001d10118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71" y="4176659"/>
              <a:ext cx="4694238" cy="328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741067" y="4176659"/>
              <a:ext cx="2627784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나이키 </a:t>
              </a:r>
              <a:r>
                <a:rPr lang="en-US" altLang="ko-KR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2012</a:t>
              </a:r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년 </a:t>
              </a:r>
              <a:r>
                <a:rPr lang="en-US" altLang="ko-KR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Bid Your Sweat </a:t>
              </a:r>
              <a:r>
                <a:rPr lang="ko-KR" altLang="en-US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캠페인</a:t>
              </a:r>
              <a:endParaRPr lang="en-US" altLang="ko-KR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endPara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센서와 어플리케이션을 이용하여 사용자의 이동거리를 </a:t>
              </a:r>
              <a:r>
                <a:rPr lang="ko-KR" altLang="en-US" sz="14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측정</a:t>
              </a:r>
              <a:endParaRPr lang="en-US" altLang="ko-KR" sz="14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endPara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이를 가상화폐로 변환하고 경매에 </a:t>
              </a:r>
              <a:r>
                <a:rPr lang="ko-KR" altLang="en-US" sz="14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사용</a:t>
              </a:r>
              <a:endParaRPr lang="en-US" altLang="ko-KR" sz="14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endPara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r>
                <a:rPr lang="ko-KR" altLang="en-US" sz="1400" dirty="0" err="1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게이미피케이션을</a:t>
              </a:r>
              <a:r>
                <a:rPr lang="ko-KR" altLang="en-US" sz="1400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적용한 마케팅에 성공사례로 가장 널리 알려짐</a:t>
              </a:r>
              <a:endPara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04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연구의 필요성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개발의 필요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323528" y="1772816"/>
            <a:ext cx="8280920" cy="4561622"/>
            <a:chOff x="323528" y="1603682"/>
            <a:chExt cx="8534928" cy="4660846"/>
          </a:xfrm>
        </p:grpSpPr>
        <p:pic>
          <p:nvPicPr>
            <p:cNvPr id="3073" name="_x223632152" descr="EMB00001d10118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603683"/>
              <a:ext cx="4267464" cy="2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_x223627912" descr="EMB00001d10119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992" y="1603682"/>
              <a:ext cx="4267464" cy="2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_x223626792" descr="EMB00001d101197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935323"/>
              <a:ext cx="4267464" cy="232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5202070" y="500996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충남대학교 공식 홈페이지</a:t>
            </a:r>
            <a:endParaRPr lang="ko-KR" altLang="en-US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26106" y="50099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랍씨</a:t>
            </a:r>
            <a:r>
              <a:rPr lang="en-US" altLang="ko-KR" dirty="0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(Life in CNU)</a:t>
            </a:r>
            <a:endParaRPr lang="ko-KR" altLang="en-US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65696" y="5017747"/>
            <a:ext cx="213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유어유니브</a:t>
            </a:r>
            <a:r>
              <a:rPr lang="en-US" altLang="ko-KR" dirty="0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</a:t>
            </a:r>
            <a:r>
              <a:rPr lang="en-US" altLang="ko-KR" dirty="0" err="1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UrUniv</a:t>
            </a:r>
            <a:r>
              <a:rPr lang="en-US" altLang="ko-KR" dirty="0" smtClean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)</a:t>
            </a:r>
            <a:endParaRPr lang="ko-KR" altLang="en-US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57" name="_x223632152" descr="EMB00001d1011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0406"/>
            <a:ext cx="4140460" cy="22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_x223627912" descr="EMB00001d1011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766611"/>
            <a:ext cx="4140460" cy="22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_x223626792" descr="EMB00001d10119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54819"/>
            <a:ext cx="4140460" cy="22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3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54" grpId="0"/>
      <p:bldP spid="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연구의 범위 및 목표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연구의 목표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23528" y="1772816"/>
            <a:ext cx="8280920" cy="4561622"/>
            <a:chOff x="323528" y="1603682"/>
            <a:chExt cx="8534928" cy="4660846"/>
          </a:xfrm>
        </p:grpSpPr>
        <p:pic>
          <p:nvPicPr>
            <p:cNvPr id="34" name="_x223632152" descr="EMB00001d10118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603683"/>
              <a:ext cx="4267464" cy="2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_x223627912" descr="EMB00001d10119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992" y="1603682"/>
              <a:ext cx="4267464" cy="2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_x223626792" descr="EMB00001d101197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935323"/>
              <a:ext cx="4267464" cy="232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591965" y="2649076"/>
            <a:ext cx="4772123" cy="72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게이미피케이션</a:t>
            </a:r>
            <a:r>
              <a:rPr lang="ko-KR" altLang="en-US" sz="3200" dirty="0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적용</a:t>
            </a:r>
            <a:endParaRPr lang="ko-KR" altLang="en-US" sz="32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1965" y="3687946"/>
            <a:ext cx="5544616" cy="72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모바일</a:t>
            </a:r>
            <a:r>
              <a:rPr lang="ko-KR" altLang="en-US" sz="3200" dirty="0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웹 → </a:t>
            </a:r>
            <a:r>
              <a:rPr lang="ko-KR" altLang="en-US" sz="3200" dirty="0" err="1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네이티브</a:t>
            </a:r>
            <a:r>
              <a:rPr lang="ko-KR" altLang="en-US" sz="3200" dirty="0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3200" dirty="0" err="1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앱</a:t>
            </a:r>
            <a:endParaRPr lang="en-US" altLang="ko-KR" sz="3200" dirty="0" smtClean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91965" y="4726816"/>
            <a:ext cx="5544616" cy="720000"/>
          </a:xfrm>
          <a:prstGeom prst="roundRect">
            <a:avLst/>
          </a:prstGeom>
          <a:solidFill>
            <a:srgbClr val="FF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게이미피케이션</a:t>
            </a:r>
            <a:r>
              <a:rPr lang="ko-KR" altLang="en-US" sz="3200" dirty="0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SNS </a:t>
            </a:r>
            <a:r>
              <a:rPr lang="ko-KR" altLang="en-US" sz="3200" dirty="0" err="1" smtClean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앱</a:t>
            </a:r>
            <a:endParaRPr lang="en-US" altLang="ko-KR" sz="3200" dirty="0" smtClean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62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셋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 내용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연구 개발의 구체적 내용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4283966" y="2564904"/>
            <a:ext cx="0" cy="1800200"/>
          </a:xfrm>
          <a:prstGeom prst="line">
            <a:avLst/>
          </a:prstGeom>
          <a:ln w="889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4320000">
            <a:off x="5140014" y="3114850"/>
            <a:ext cx="0" cy="1800200"/>
          </a:xfrm>
          <a:prstGeom prst="line">
            <a:avLst/>
          </a:prstGeom>
          <a:ln w="889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8640000">
            <a:off x="4813032" y="4121192"/>
            <a:ext cx="0" cy="1800200"/>
          </a:xfrm>
          <a:prstGeom prst="line">
            <a:avLst/>
          </a:prstGeom>
          <a:ln w="889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2960000">
            <a:off x="3761296" y="4121193"/>
            <a:ext cx="0" cy="1800200"/>
          </a:xfrm>
          <a:prstGeom prst="line">
            <a:avLst/>
          </a:prstGeom>
          <a:ln w="889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7280000">
            <a:off x="3434316" y="3114848"/>
            <a:ext cx="0" cy="1800200"/>
          </a:xfrm>
          <a:prstGeom prst="line">
            <a:avLst/>
          </a:prstGeom>
          <a:ln w="889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118198" y="4129119"/>
            <a:ext cx="3439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982314" y="2195572"/>
            <a:ext cx="6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도전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8932" y="3458304"/>
            <a:ext cx="6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경쟁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28366" y="5749489"/>
            <a:ext cx="6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성취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16135" y="5749489"/>
            <a:ext cx="6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보상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19303" y="3439453"/>
            <a:ext cx="6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</a:t>
            </a:r>
            <a:r>
              <a:rPr lang="ko-KR" altLang="en-US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계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33023" y="2280411"/>
            <a:ext cx="1518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과제</a:t>
            </a:r>
            <a:r>
              <a:rPr lang="en-US" altLang="ko-KR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b="1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퀘스트</a:t>
            </a:r>
            <a:endParaRPr lang="en-US" altLang="ko-KR" sz="1200" b="1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일일 접속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월간 접속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en-US" altLang="ko-KR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428" y="3808785"/>
            <a:ext cx="194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리더보드</a:t>
            </a:r>
            <a:endParaRPr lang="en-US" altLang="ko-KR" sz="1200" b="1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누적 포인트 랭킹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현재 포인트 랭킹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학과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학년별 포인트 랭킹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en-US" altLang="ko-KR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38932" y="5749489"/>
            <a:ext cx="213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레벨</a:t>
            </a:r>
            <a:endParaRPr lang="en-US" altLang="ko-KR" sz="1200" b="1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누적 </a:t>
            </a:r>
            <a:r>
              <a:rPr lang="ko-KR" altLang="en-US" sz="1200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포인트별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칭호 부여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1269" y="5352321"/>
            <a:ext cx="1518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가상화폐</a:t>
            </a:r>
            <a:r>
              <a:rPr lang="en-US" altLang="ko-KR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포인트</a:t>
            </a:r>
            <a:endParaRPr lang="en-US" altLang="ko-KR" sz="1200" b="1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포인트에 가치 부여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현실에서 사용 가능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en-US" altLang="ko-KR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0848" y="3090470"/>
            <a:ext cx="151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선물</a:t>
            </a:r>
            <a:r>
              <a:rPr lang="en-US" altLang="ko-KR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b="1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자선</a:t>
            </a:r>
            <a:endParaRPr lang="en-US" altLang="ko-KR" sz="1200" b="1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포인트 선물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포인트 기부</a:t>
            </a:r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셋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연구 내용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연구 개발의 구체적 내용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스마트폰, Sms, 스마트 폰, 세포, 휴대폰, 전자 제품, 전자 장비, 전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5" y="2060848"/>
            <a:ext cx="2304256" cy="413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987824" y="2612265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1.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게시판에 자신이 가지고 있는 정보를 공유한다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36444" y="2470036"/>
            <a:ext cx="2196167" cy="1826562"/>
            <a:chOff x="536444" y="2470036"/>
            <a:chExt cx="2196167" cy="1826562"/>
          </a:xfrm>
        </p:grpSpPr>
        <p:sp>
          <p:nvSpPr>
            <p:cNvPr id="4" name="직사각형 3"/>
            <p:cNvSpPr/>
            <p:nvPr/>
          </p:nvSpPr>
          <p:spPr>
            <a:xfrm>
              <a:off x="553522" y="2470036"/>
              <a:ext cx="205920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종합설계 </a:t>
              </a:r>
              <a:r>
                <a:rPr lang="en-US" altLang="ko-KR" sz="12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&gt; 00</a:t>
              </a:r>
              <a:r>
                <a:rPr lang="ko-KR" altLang="en-US" sz="1200" dirty="0" smtClean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반</a:t>
              </a:r>
              <a:endPara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540" y="2850049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3</a:t>
              </a:r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월 </a:t>
              </a:r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7</a:t>
              </a:r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일 출제 과제</a:t>
              </a:r>
              <a:endParaRPr lang="ko-KR" altLang="en-US" sz="1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9632" y="3096270"/>
              <a:ext cx="14729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글쓴이 </a:t>
              </a:r>
              <a:r>
                <a:rPr lang="en-US" altLang="ko-KR" sz="8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: 201102435 (</a:t>
              </a:r>
              <a:r>
                <a:rPr lang="ko-KR" altLang="en-US" sz="8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박민수</a:t>
              </a:r>
              <a:r>
                <a:rPr lang="en-US" altLang="ko-KR" sz="8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)</a:t>
              </a:r>
              <a:endParaRPr lang="ko-KR" altLang="en-US" sz="8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444" y="3434824"/>
              <a:ext cx="20712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3</a:t>
              </a:r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월 </a:t>
              </a:r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14</a:t>
              </a:r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일까지 문제정의서 출력하여 </a:t>
              </a:r>
              <a:r>
                <a:rPr lang="ko-KR" altLang="en-US" sz="1000" dirty="0" err="1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제출해야합니다</a:t>
              </a:r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.</a:t>
              </a:r>
            </a:p>
            <a:p>
              <a:endParaRPr lang="en-US" altLang="ko-KR" sz="1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  <a:p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또 전체 조는 발표를 </a:t>
              </a:r>
              <a:r>
                <a:rPr lang="ko-KR" altLang="en-US" sz="1000" dirty="0" err="1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해야하니</a:t>
              </a:r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 </a:t>
              </a:r>
              <a:r>
                <a:rPr lang="en-US" altLang="ko-KR" sz="1000" dirty="0" err="1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ppt</a:t>
              </a:r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를 준비해와야 합니다</a:t>
              </a:r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.</a:t>
              </a:r>
              <a:endParaRPr lang="ko-KR" altLang="en-US" sz="1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44890" y="3311714"/>
              <a:ext cx="2062800" cy="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591965" y="4565123"/>
            <a:ext cx="1724112" cy="516068"/>
            <a:chOff x="4499992" y="3729732"/>
            <a:chExt cx="1724112" cy="516068"/>
          </a:xfrm>
        </p:grpSpPr>
        <p:sp>
          <p:nvSpPr>
            <p:cNvPr id="30" name="TextBox 29"/>
            <p:cNvSpPr txBox="1"/>
            <p:nvPr/>
          </p:nvSpPr>
          <p:spPr>
            <a:xfrm>
              <a:off x="4855952" y="378413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5.0</a:t>
              </a:r>
              <a:r>
                <a:rPr lang="en-US" altLang="ko-KR" sz="8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/12</a:t>
              </a:r>
              <a:r>
                <a:rPr lang="ko-KR" altLang="en-US" sz="8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명 평가</a:t>
              </a:r>
              <a:endParaRPr lang="ko-KR" altLang="en-US" sz="8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499992" y="3729732"/>
              <a:ext cx="355960" cy="362077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87824" y="3075053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공유된 정보를 다른 사용자들의 평가에 반영한다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7824" y="3504452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3.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반영된 평가에 대응하는 포인트를 작성자에게 지급한다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7824" y="3927393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4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획득한 포인트로 보상을 받을 수 있게 한다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39319" y="2470036"/>
            <a:ext cx="2080205" cy="1225483"/>
            <a:chOff x="4040711" y="734506"/>
            <a:chExt cx="2080205" cy="1225483"/>
          </a:xfrm>
        </p:grpSpPr>
        <p:grpSp>
          <p:nvGrpSpPr>
            <p:cNvPr id="42" name="그룹 41"/>
            <p:cNvGrpSpPr/>
            <p:nvPr/>
          </p:nvGrpSpPr>
          <p:grpSpPr>
            <a:xfrm>
              <a:off x="4040711" y="734506"/>
              <a:ext cx="2080205" cy="1225483"/>
              <a:chOff x="538540" y="2470036"/>
              <a:chExt cx="2080205" cy="1225483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53522" y="2470036"/>
                <a:ext cx="2059200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내 정보 </a:t>
                </a:r>
                <a:r>
                  <a:rPr lang="en-US" altLang="ko-KR" sz="1200" dirty="0" smtClean="0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&gt; </a:t>
                </a:r>
                <a:r>
                  <a:rPr lang="ko-KR" altLang="en-US" sz="1200" dirty="0" smtClean="0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포인트</a:t>
                </a:r>
                <a:endPara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8540" y="2850049"/>
                <a:ext cx="13681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현재 포인트 </a:t>
                </a:r>
                <a:r>
                  <a:rPr lang="en-US" altLang="ko-KR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: 3138</a:t>
                </a:r>
                <a:endParaRPr lang="ko-KR" altLang="en-US" sz="1000" dirty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7499" y="3295409"/>
                <a:ext cx="2071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글 작성 </a:t>
                </a:r>
                <a:r>
                  <a:rPr lang="en-US" altLang="ko-KR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: 5</a:t>
                </a:r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점</a:t>
                </a:r>
                <a:endPara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  <a:p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글 평가 </a:t>
                </a:r>
                <a:r>
                  <a:rPr lang="en-US" altLang="ko-KR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: 12</a:t>
                </a:r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점</a:t>
                </a:r>
                <a:endPara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4040711" y="1305604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누적 포인트 </a:t>
              </a:r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: 10845</a:t>
              </a:r>
              <a:endParaRPr lang="ko-KR" altLang="en-US" sz="1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2748" y="2471754"/>
            <a:ext cx="2367439" cy="1139061"/>
            <a:chOff x="4220785" y="1009938"/>
            <a:chExt cx="2367439" cy="1139061"/>
          </a:xfrm>
        </p:grpSpPr>
        <p:grpSp>
          <p:nvGrpSpPr>
            <p:cNvPr id="62" name="그룹 61"/>
            <p:cNvGrpSpPr/>
            <p:nvPr/>
          </p:nvGrpSpPr>
          <p:grpSpPr>
            <a:xfrm>
              <a:off x="4220785" y="1009938"/>
              <a:ext cx="2192409" cy="1139061"/>
              <a:chOff x="4055693" y="734506"/>
              <a:chExt cx="2192409" cy="1139061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4055693" y="734506"/>
                <a:ext cx="2059200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포인트샵</a:t>
                </a:r>
                <a:endPara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79950" y="1473457"/>
                <a:ext cx="136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문화상품권 </a:t>
                </a:r>
                <a:r>
                  <a:rPr lang="en-US" altLang="ko-KR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5000</a:t>
                </a:r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원권</a:t>
                </a:r>
                <a:endPara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  <a:p>
                <a:r>
                  <a:rPr lang="en-US" altLang="ko-KR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5000</a:t>
                </a:r>
                <a:r>
                  <a:rPr lang="ko-KR" altLang="en-US" sz="1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포인트</a:t>
                </a:r>
                <a:endParaRPr lang="ko-KR" altLang="en-US" sz="1000" dirty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</p:txBody>
          </p:sp>
        </p:grpSp>
        <p:pic>
          <p:nvPicPr>
            <p:cNvPr id="5124" name="Picture 4" descr="http://cdn.shopify.com/s/files/1/0829/3061/products/5___640_1024x1024.jpg?v=143049385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765879"/>
              <a:ext cx="761074" cy="366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5220072" y="1419107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내</a:t>
              </a:r>
              <a:r>
                <a:rPr lang="ko-KR" altLang="en-US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 포인트 </a:t>
              </a:r>
              <a:r>
                <a:rPr lang="en-US" altLang="ko-KR" sz="1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: 4392</a:t>
              </a:r>
              <a:endParaRPr lang="ko-KR" altLang="en-US" sz="1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987824" y="4565123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이러한 특징들을 과제</a:t>
            </a:r>
            <a:r>
              <a:rPr lang="en-US" altLang="ko-KR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과목정보</a:t>
            </a:r>
            <a:r>
              <a:rPr lang="en-US" altLang="ko-KR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dirty="0" err="1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맛집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리뷰</a:t>
            </a:r>
            <a:r>
              <a:rPr lang="en-US" altLang="ko-KR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학습자료 등에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반영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사용자간의 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정보의 공유를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촉진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기본적인 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특징에서 나아가 접속 보상</a:t>
            </a:r>
            <a:r>
              <a:rPr lang="en-US" altLang="ko-KR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주간</a:t>
            </a:r>
            <a:r>
              <a:rPr lang="en-US" altLang="ko-KR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-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월간 추천보상 등으로 기능을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확장</a:t>
            </a:r>
            <a:endParaRPr lang="en-US" altLang="ko-KR" sz="1200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추가적인 </a:t>
            </a:r>
            <a:r>
              <a:rPr lang="ko-KR" altLang="en-US" sz="1200" dirty="0" err="1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컨텐츠를</a:t>
            </a:r>
            <a:r>
              <a:rPr lang="ko-KR" altLang="en-US" sz="12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</a:t>
            </a:r>
            <a:r>
              <a:rPr lang="ko-KR" altLang="en-US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제공</a:t>
            </a:r>
            <a:r>
              <a:rPr lang="en-US" altLang="ko-KR" sz="1200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</a:t>
            </a:r>
            <a:endParaRPr lang="ko-KR" altLang="en-US" sz="12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6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0" grpId="0"/>
      <p:bldP spid="41" grpId="0"/>
      <p:bldP spid="6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563</Words>
  <Application>Microsoft Office PowerPoint</Application>
  <PresentationFormat>화면 슬라이드 쇼(4:3)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인터파크고딕 L</vt:lpstr>
      <vt:lpstr>Arial</vt:lpstr>
      <vt:lpstr>나눔바른고딕</vt:lpstr>
      <vt:lpstr>인터파크고딕 B</vt:lpstr>
      <vt:lpstr>맑은 고딕</vt:lpstr>
      <vt:lpstr>나눔고딕 ExtraBold</vt:lpstr>
      <vt:lpstr>인터파크고딕 M</vt:lpstr>
      <vt:lpstr>Verdana</vt:lpstr>
      <vt:lpstr>다음_SemiBold</vt:lpstr>
      <vt:lpstr>다음_Regular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박주민</cp:lastModifiedBy>
  <cp:revision>44</cp:revision>
  <dcterms:created xsi:type="dcterms:W3CDTF">2014-03-28T09:29:33Z</dcterms:created>
  <dcterms:modified xsi:type="dcterms:W3CDTF">2016-03-13T15:51:03Z</dcterms:modified>
</cp:coreProperties>
</file>