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8"/>
  </p:notesMasterIdLst>
  <p:sldIdLst>
    <p:sldId id="280" r:id="rId2"/>
    <p:sldId id="282" r:id="rId3"/>
    <p:sldId id="326" r:id="rId4"/>
    <p:sldId id="327" r:id="rId5"/>
    <p:sldId id="329" r:id="rId6"/>
    <p:sldId id="330" r:id="rId7"/>
    <p:sldId id="349" r:id="rId8"/>
    <p:sldId id="340" r:id="rId9"/>
    <p:sldId id="288" r:id="rId10"/>
    <p:sldId id="297" r:id="rId11"/>
    <p:sldId id="341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2" r:id="rId21"/>
    <p:sldId id="343" r:id="rId22"/>
    <p:sldId id="350" r:id="rId23"/>
    <p:sldId id="344" r:id="rId24"/>
    <p:sldId id="351" r:id="rId25"/>
    <p:sldId id="298" r:id="rId26"/>
    <p:sldId id="347" r:id="rId27"/>
  </p:sldIdLst>
  <p:sldSz cx="18288000" cy="10287000"/>
  <p:notesSz cx="6858000" cy="9144000"/>
  <p:embeddedFontLst>
    <p:embeddedFont>
      <p:font typeface="Proxima Nova Semibold" panose="02000506030000020004" charset="0"/>
      <p:regular r:id="rId29"/>
      <p:bold r:id="rId30"/>
      <p:italic r:id="rId31"/>
      <p:boldItalic r:id="rId32"/>
    </p:embeddedFont>
    <p:embeddedFont>
      <p:font typeface="Golos Text Medium" panose="020B0604020202020204" charset="-52"/>
      <p:regular r:id="rId33"/>
    </p:embeddedFont>
    <p:embeddedFont>
      <p:font typeface="Golos Text" panose="020B0604020202020204" charset="-52"/>
      <p:regular r:id="rId34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2"/>
  </p:normalViewPr>
  <p:slideViewPr>
    <p:cSldViewPr snapToGrid="0">
      <p:cViewPr varScale="1">
        <p:scale>
          <a:sx n="45" d="100"/>
          <a:sy n="45" d="100"/>
        </p:scale>
        <p:origin x="732" y="48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633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5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9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2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0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0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6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0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44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6f911c6f3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6f911c6f3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1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05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1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400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1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804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59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5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1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1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8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7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9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6f911c6f3_2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6f911c6f3_2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65" name="Google Shape;65;p8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subTitle" idx="2"/>
          </p:nvPr>
        </p:nvSpPr>
        <p:spPr>
          <a:xfrm>
            <a:off x="518275" y="3289025"/>
            <a:ext cx="10857000" cy="151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564875" y="4813875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431800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6" name="Google Shape;616;p34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4"/>
          <p:cNvSpPr txBox="1"/>
          <p:nvPr/>
        </p:nvSpPr>
        <p:spPr>
          <a:xfrm>
            <a:off x="542925" y="1152525"/>
            <a:ext cx="104205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Анализ набора данных,характеризующих сотрудников компании и их желание уволится 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4000500"/>
            <a:ext cx="74961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Построение модели логистическая регрессии</a:t>
            </a:r>
            <a:endParaRPr sz="45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Горбунов Михаил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</a:t>
            </a:r>
            <a:r>
              <a:rPr lang="en-US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DS - 25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5257800" y="8805575"/>
            <a:ext cx="658368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24" name="Google Shape;624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829512" y="1465966"/>
            <a:ext cx="13716000" cy="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Нормы текучести кадров по отраслям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318179" y="205102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325848" y="2713469"/>
            <a:ext cx="5097812" cy="5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7247685" y="9136775"/>
            <a:ext cx="858715" cy="68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3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10</a:t>
            </a:r>
            <a:endParaRPr lang="ru-RU" sz="3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81458"/>
              </p:ext>
            </p:extLst>
          </p:nvPr>
        </p:nvGraphicFramePr>
        <p:xfrm>
          <a:off x="1433178" y="2540002"/>
          <a:ext cx="12668901" cy="5948625"/>
        </p:xfrm>
        <a:graphic>
          <a:graphicData uri="http://schemas.openxmlformats.org/drawingml/2006/table">
            <a:tbl>
              <a:tblPr/>
              <a:tblGrid>
                <a:gridCol w="6878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0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Сфера деятельности бизнеса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Естественный уровень текучести персонала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Ресторанный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7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выше 30 % среди обслуживающего персонала и не выше 5 % среди администраторов  и менеджеров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Гостиничный/ресторанный бизнес в курортных зонах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 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Оптовая торговля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9 - 12%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 сфера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–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Производственные предприятия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– 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560334"/>
            <a:ext cx="16881287" cy="182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51677" y="569479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84179" y="872127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1047750" y="1258174"/>
            <a:ext cx="13030200" cy="6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Текущая ситуация в компании </a:t>
            </a:r>
            <a:r>
              <a:rPr lang="en-US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ZZZ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633260" y="346120"/>
            <a:ext cx="6253440" cy="69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Анализ данных</a:t>
            </a:r>
            <a:endParaRPr sz="5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230519" y="2570625"/>
            <a:ext cx="13826601" cy="61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Условно примем, что наша компания производственная. Согласно данным, полученным из открытых источников, годовая Норма текучести кадров в производственных компаниях составляет от 10 до 15 %.  За год, компанию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ZZZ </a:t>
            </a: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покинуло 16% сотрудников.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Данный показатель превышает норму , ситуация с текучестью кадров находится в зоне риска. Необходимо рассмотреть все признаки, представленные в наборе данных, выявить важные признаки, которые влияют на желание людей уволиться.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Необходимо построить модель, способную прогнозировать желание персонала уволиться в зависимости от признаков, характеризующих самого сотрудника  и признаков, характеризующих условия работы данного сотрудника.  </a:t>
            </a:r>
            <a:r>
              <a:rPr lang="ru-RU" sz="2400" dirty="0" smtClean="0">
                <a:solidFill>
                  <a:srgbClr val="4BD0A0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 </a:t>
            </a:r>
            <a:endParaRPr sz="2400" dirty="0">
              <a:solidFill>
                <a:srgbClr val="4BD0A0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296540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449323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4179" y="865128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393952" y="9205285"/>
            <a:ext cx="5661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11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354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72800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44320" y="804575"/>
            <a:ext cx="6482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К</a:t>
            </a:r>
            <a:r>
              <a:rPr lang="en-US" sz="4000" dirty="0">
                <a:latin typeface="Golos Text Medium" panose="020B0604020202020204" charset="-52"/>
                <a:cs typeface="Golos Text Medium" panose="020B0604020202020204" charset="-52"/>
              </a:rPr>
              <a:t>K</a:t>
            </a:r>
            <a:r>
              <a:rPr lang="ru-RU" sz="4000" dirty="0" err="1" smtClean="0">
                <a:latin typeface="Golos Text Medium" panose="020B0604020202020204" charset="-52"/>
                <a:cs typeface="Golos Text Medium" panose="020B0604020202020204" charset="-52"/>
              </a:rPr>
              <a:t>орреляция</a:t>
            </a:r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 признаков 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91363" y="8605550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12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0" y="1712485"/>
            <a:ext cx="16429084" cy="66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646500" y="874842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3"/>
            <a:ext cx="13365480" cy="121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возраста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2066708"/>
            <a:ext cx="16920610" cy="632663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268950" y="8748425"/>
            <a:ext cx="6046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13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09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частоты поездок в командировки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0" y="1935695"/>
            <a:ext cx="16824703" cy="64698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462996" y="8605550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14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6238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общего стажа работы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4" y="2001597"/>
            <a:ext cx="16755944" cy="663895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534847" y="8570549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15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95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– 25</a:t>
            </a:r>
          </a:p>
          <a:p>
            <a:pPr lvl="0"/>
            <a:endParaRPr lang="ru-RU"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стажа работы в данной компании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526" y="1992830"/>
            <a:ext cx="17498696" cy="64878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563287" y="8730445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16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418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общей удовлетворенности компанией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" y="2486685"/>
            <a:ext cx="17348800" cy="596456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373600" y="8691275"/>
            <a:ext cx="580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17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40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семейного статуса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" y="2212807"/>
            <a:ext cx="16981879" cy="64927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373600" y="8706182"/>
            <a:ext cx="6142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18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48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должностной роли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2" y="2198519"/>
            <a:ext cx="17265675" cy="58361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456797" y="8639001"/>
            <a:ext cx="612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19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995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36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2" name="Google Shape;672;p36"/>
          <p:cNvGrpSpPr/>
          <p:nvPr/>
        </p:nvGrpSpPr>
        <p:grpSpPr>
          <a:xfrm>
            <a:off x="5371965" y="1409612"/>
            <a:ext cx="1143133" cy="1143133"/>
            <a:chOff x="5372100" y="3505200"/>
            <a:chExt cx="666900" cy="666900"/>
          </a:xfrm>
        </p:grpSpPr>
        <p:sp>
          <p:nvSpPr>
            <p:cNvPr id="673" name="Google Shape;67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74" name="Google Shape;674;p36"/>
            <p:cNvSpPr txBox="1"/>
            <p:nvPr/>
          </p:nvSpPr>
          <p:spPr>
            <a:xfrm>
              <a:off x="5454074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675" name="Google Shape;675;p36"/>
          <p:cNvSpPr txBox="1"/>
          <p:nvPr/>
        </p:nvSpPr>
        <p:spPr>
          <a:xfrm>
            <a:off x="6747434" y="1645413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Знакомство с данными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747434" y="2571975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6784683" y="2873769"/>
            <a:ext cx="7945500" cy="11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Анализ данных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747434" y="515431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6772096" y="5032019"/>
            <a:ext cx="7945500" cy="8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Построение модели - Логистическая регрессия, Деревья решений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6732364" y="6200450"/>
            <a:ext cx="7945500" cy="88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Выводы и план мероприятий для снижения оттока кадров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6863344" y="843977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371965" y="2571662"/>
            <a:ext cx="1143133" cy="1143133"/>
            <a:chOff x="5372100" y="3505200"/>
            <a:chExt cx="666900" cy="666900"/>
          </a:xfrm>
        </p:grpSpPr>
        <p:sp>
          <p:nvSpPr>
            <p:cNvPr id="683" name="Google Shape;68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4" name="Google Shape;684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8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5371965" y="3743237"/>
            <a:ext cx="1143133" cy="1143133"/>
            <a:chOff x="5372100" y="3505200"/>
            <a:chExt cx="666900" cy="666900"/>
          </a:xfrm>
        </p:grpSpPr>
        <p:sp>
          <p:nvSpPr>
            <p:cNvPr id="686" name="Google Shape;686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 smtClean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12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381862" y="4914812"/>
            <a:ext cx="1143133" cy="1143133"/>
            <a:chOff x="5372100" y="3505200"/>
            <a:chExt cx="666900" cy="666900"/>
          </a:xfrm>
        </p:grpSpPr>
        <p:sp>
          <p:nvSpPr>
            <p:cNvPr id="689" name="Google Shape;689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5465187" y="357681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 smtClean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21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5371965" y="6069362"/>
            <a:ext cx="1143133" cy="1143133"/>
            <a:chOff x="5372100" y="3505200"/>
            <a:chExt cx="666900" cy="666900"/>
          </a:xfrm>
        </p:grpSpPr>
        <p:sp>
          <p:nvSpPr>
            <p:cNvPr id="692" name="Google Shape;692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3" name="Google Shape;693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 smtClean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25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35" name="Google Shape;634;p35">
            <a:extLst>
              <a:ext uri="{FF2B5EF4-FFF2-40B4-BE49-F238E27FC236}">
                <a16:creationId xmlns="" xmlns:a16="http://schemas.microsoft.com/office/drawing/2014/main" id="{0F01FBFA-A5C2-2C4C-86D6-DCD3B1E07244}"/>
              </a:ext>
            </a:extLst>
          </p:cNvPr>
          <p:cNvSpPr txBox="1"/>
          <p:nvPr/>
        </p:nvSpPr>
        <p:spPr>
          <a:xfrm>
            <a:off x="510329" y="1143148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7434" y="3948499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КККККККК</a:t>
            </a:r>
            <a:r>
              <a:rPr lang="en-US" sz="2400" dirty="0">
                <a:latin typeface="Golos Text" panose="020B0604020202020204" charset="-52"/>
                <a:cs typeface="Golos Text" panose="020B0604020202020204" charset="-52"/>
              </a:rPr>
              <a:t>K</a:t>
            </a:r>
            <a:r>
              <a:rPr lang="ru-RU" sz="2400" dirty="0" err="1" smtClean="0">
                <a:latin typeface="Golos Text" panose="020B0604020202020204" charset="-52"/>
                <a:cs typeface="Golos Text" panose="020B0604020202020204" charset="-52"/>
              </a:rPr>
              <a:t>орреляция</a:t>
            </a:r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 признаков</a:t>
            </a:r>
            <a:endParaRPr lang="ru-RU" sz="2400" dirty="0">
              <a:latin typeface="Golos Text" panose="020B0604020202020204" charset="-52"/>
              <a:cs typeface="Golos Text" panose="020B060402020202020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2783" y="8600969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63023" y="9154967"/>
            <a:ext cx="412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6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профессиональной специализации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207"/>
            <a:ext cx="16744949" cy="63004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458449" y="8648413"/>
            <a:ext cx="6543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20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864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3" y="887892"/>
            <a:ext cx="16282213" cy="11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DecisionTreeRegressor(max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depth=12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4000" dirty="0" err="1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max_features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=42)</a:t>
            </a:r>
            <a:endParaRPr lang="ru-RU" sz="4000" dirty="0" smtClean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2994902"/>
            <a:ext cx="15694300" cy="424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train_test_split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(X, y,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test_size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=0.3,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20)</a:t>
            </a: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89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39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87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91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23405" y="8605550"/>
            <a:ext cx="7160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21</a:t>
            </a:r>
            <a:endParaRPr lang="ru-RU" sz="3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524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4841723" y="7481074"/>
            <a:ext cx="225543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84976" y="965149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2909178"/>
            <a:ext cx="16204662" cy="385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train_test_split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(X, y,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test_size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=0.3,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andom_state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20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model.fit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score: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84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22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</a:p>
          <a:p>
            <a:pPr lvl="0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score: </a:t>
            </a:r>
            <a:r>
              <a:rPr lang="ru-RU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83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06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</a:t>
            </a: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54293" y="8605550"/>
            <a:ext cx="6399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9230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82064" y="8660372"/>
            <a:ext cx="776821" cy="5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23</a:t>
            </a:r>
            <a:endParaRPr lang="ru-RU"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600" y="1825312"/>
            <a:ext cx="13365480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solvers = ['newton-cg',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lbfgs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liblinear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'sag', 'saga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penalty = ['l1', 'l2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c_values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[1000, 100, 10, 1.0, 0.1, 0.01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Best: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85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10</a:t>
            </a:r>
            <a:r>
              <a:rPr lang="ru-RU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%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using {'C': 100, 'penalty': 'l2', 'solver': 'newton-cg'}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82064" y="8660372"/>
            <a:ext cx="776821" cy="5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24</a:t>
            </a:r>
            <a:endParaRPr lang="ru-RU"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6431069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Сводная таблица результатов при построении различных моделей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599" y="1825312"/>
            <a:ext cx="15959615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2769"/>
              </p:ext>
            </p:extLst>
          </p:nvPr>
        </p:nvGraphicFramePr>
        <p:xfrm>
          <a:off x="1101970" y="3503194"/>
          <a:ext cx="16468504" cy="266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0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293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646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8852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Наименование</a:t>
                      </a:r>
                      <a:r>
                        <a:rPr lang="ru-RU" sz="2400" baseline="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DecisionTreeRegressor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LogisticRegression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LogisticRegression </a:t>
                      </a:r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с подбором параметров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5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Test</a:t>
                      </a:r>
                      <a:r>
                        <a:rPr lang="en-US" sz="2400" baseline="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89,39 %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83,06 %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85,10 % 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5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Train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87,91 %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 84,22 %</a:t>
                      </a:r>
                    </a:p>
                    <a:p>
                      <a:pPr algn="ctr"/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los Text Medium" panose="020B0604020202020204" charset="-52"/>
                          <a:cs typeface="Golos Text Medium" panose="020B0604020202020204" charset="-52"/>
                        </a:rPr>
                        <a:t>-</a:t>
                      </a:r>
                      <a:endParaRPr lang="ru-RU" sz="2400" dirty="0">
                        <a:latin typeface="Golos Text Medium" panose="020B0604020202020204" charset="-52"/>
                        <a:cs typeface="Golos Text Medium" panose="020B0604020202020204" charset="-52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9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9017" y="2266961"/>
            <a:ext cx="1603836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Возраст –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- Наиболее часто увольняются в возрасте от 18 до 33 лет.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возрастной группы от 18 до 33 лет разработать специальную мотивационную программу)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Условия работы, а именно наличие частых командировок – важный признак, влияющий на увольнение.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частые командировки.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(На работу с частыми командировками  проводить более тщательный отбор претендентов)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КККККККККККККККККККККККККККККККККОбщий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стаж работы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стаж работы минимальный от 0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 брать на работу в штат сотрудников с общим стажем менее 2 лет, а заключать с ними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договор ГПХ)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01974" y="49896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6000" y="9392938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84976" y="9007268"/>
            <a:ext cx="6399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5</a:t>
            </a:r>
            <a:endParaRPr lang="ru-RU" sz="30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850" y="2006105"/>
            <a:ext cx="16761320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ККККККСтаж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работы в компании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- 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со стажем от о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новых сотрудников, приходящих в компанию, необходимо разработать программу адаптации)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Общая удовлетворенность компанией важный признак, влияющий на желание сотрудника </a:t>
            </a: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прдолжать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работать в компании.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низкую общую удовлетворенность.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Область специализации образования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специализацию в области образования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Human Resources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(Необходимо проанализировать ситуацию на рынке труда со специалистами в области </a:t>
            </a:r>
            <a:r>
              <a:rPr lang="en-US" sz="2400" dirty="0">
                <a:latin typeface="Golos Text Medium" panose="020B0604020202020204" charset="-52"/>
                <a:cs typeface="Golos Text Medium" panose="020B0604020202020204" charset="-52"/>
              </a:rPr>
              <a:t>Human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Resources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и внести корректировки в условия работы данных специалистов в компании)</a:t>
            </a:r>
          </a:p>
          <a:p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Семейное положение - важный признак, влияющий на увольнение.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- Наиболее часто увольняются сотрудники не состоящие в браке.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  (Для снижения данного фактора на ситуацию в компании с увольнениями, необходимо снизить долю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      одиноких сотрудников в компании)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8880" y="9378642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85777" y="9157203"/>
            <a:ext cx="6495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385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457090" y="8643565"/>
            <a:ext cx="521818" cy="7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3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710600" y="5684520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51677"/>
              </p:ext>
            </p:extLst>
          </p:nvPr>
        </p:nvGraphicFramePr>
        <p:xfrm>
          <a:off x="1373908" y="3039988"/>
          <a:ext cx="15233175" cy="3066966"/>
        </p:xfrm>
        <a:graphic>
          <a:graphicData uri="http://schemas.openxmlformats.org/drawingml/2006/table">
            <a:tbl>
              <a:tblPr/>
              <a:tblGrid>
                <a:gridCol w="1632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6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56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2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622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2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18454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570475" y="8728206"/>
            <a:ext cx="599933" cy="6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4587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562656" y="6941821"/>
            <a:ext cx="7390844" cy="15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	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86934"/>
              </p:ext>
            </p:extLst>
          </p:nvPr>
        </p:nvGraphicFramePr>
        <p:xfrm>
          <a:off x="710600" y="3061113"/>
          <a:ext cx="16997851" cy="4768420"/>
        </p:xfrm>
        <a:graphic>
          <a:graphicData uri="http://schemas.openxmlformats.org/drawingml/2006/table">
            <a:tbl>
              <a:tblPr/>
              <a:tblGrid>
                <a:gridCol w="810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4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4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626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600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033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58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6885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620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9783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1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3"/>
            <a:ext cx="11972925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68183"/>
              </p:ext>
            </p:extLst>
          </p:nvPr>
        </p:nvGraphicFramePr>
        <p:xfrm>
          <a:off x="1509823" y="2162442"/>
          <a:ext cx="13822326" cy="3111306"/>
        </p:xfrm>
        <a:graphic>
          <a:graphicData uri="http://schemas.openxmlformats.org/drawingml/2006/table">
            <a:tbl>
              <a:tblPr/>
              <a:tblGrid>
                <a:gridCol w="1298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27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1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892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570475" y="8605550"/>
            <a:ext cx="412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07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423271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52450" y="912144"/>
            <a:ext cx="80010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Объединенный  набор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58646"/>
              </p:ext>
            </p:extLst>
          </p:nvPr>
        </p:nvGraphicFramePr>
        <p:xfrm>
          <a:off x="320544" y="2367803"/>
          <a:ext cx="17520887" cy="5283180"/>
        </p:xfrm>
        <a:graphic>
          <a:graphicData uri="http://schemas.openxmlformats.org/drawingml/2006/table">
            <a:tbl>
              <a:tblPr/>
              <a:tblGrid>
                <a:gridCol w="6122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42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19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28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5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53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19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5307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247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40120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04795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15687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0862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21280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0862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1435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570475" y="8605550"/>
            <a:ext cx="4219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1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570475" y="8605550"/>
            <a:ext cx="523541" cy="75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7</a:t>
            </a:r>
            <a:endParaRPr sz="3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Общее количество пустых значений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977655" y="4944456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– общее количество строк</a:t>
            </a:r>
          </a:p>
          <a:p>
            <a:pPr marL="457200" lvl="0" indent="-457200" algn="ctr">
              <a:lnSpc>
                <a:spcPct val="80000"/>
              </a:lnSpc>
              <a:buAutoNum type="arabicPlain" startAt="102"/>
            </a:pP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 -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количество пустых значений </a:t>
            </a:r>
          </a:p>
          <a:p>
            <a:pPr lvl="0" algn="ctr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процент пустых значений -  2,3%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95935"/>
              </p:ext>
            </p:extLst>
          </p:nvPr>
        </p:nvGraphicFramePr>
        <p:xfrm>
          <a:off x="955040" y="2387670"/>
          <a:ext cx="13736320" cy="1648425"/>
        </p:xfrm>
        <a:graphic>
          <a:graphicData uri="http://schemas.openxmlformats.org/drawingml/2006/table">
            <a:tbl>
              <a:tblPr/>
              <a:tblGrid>
                <a:gridCol w="14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196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0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 flipV="1">
            <a:off x="712050" y="472699"/>
            <a:ext cx="16858425" cy="22601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710780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30399" y="1223084"/>
            <a:ext cx="13988415" cy="9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данной компании  за год 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17" y="2344966"/>
            <a:ext cx="11094720" cy="5073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9094" y="7328132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alibri" panose="020F0502020204030204" pitchFamily="34" charset="0"/>
              </a:rPr>
              <a:t>16 %    уволившихся от общего количества сотрудников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570475" y="8605550"/>
            <a:ext cx="4235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4320" y="516984"/>
            <a:ext cx="50369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</a:t>
            </a:r>
            <a:r>
              <a:rPr lang="ru-RU" sz="5000" dirty="0" smtClean="0"/>
              <a:t> </a:t>
            </a:r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9136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>
            <a:off x="5060303" y="1523999"/>
            <a:ext cx="8164493" cy="7981951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</p:txBody>
      </p:sp>
      <p:cxnSp>
        <p:nvCxnSpPr>
          <p:cNvPr id="839" name="Google Shape;839;p4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42"/>
          <p:cNvSpPr txBox="1"/>
          <p:nvPr/>
        </p:nvSpPr>
        <p:spPr>
          <a:xfrm>
            <a:off x="5060303" y="3061113"/>
            <a:ext cx="8164493" cy="50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96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16% или 711 человек</a:t>
            </a:r>
          </a:p>
          <a:p>
            <a:pPr lvl="0" algn="ctr">
              <a:lnSpc>
                <a:spcPct val="80000"/>
              </a:lnSpc>
            </a:pPr>
            <a:r>
              <a:rPr lang="ru-RU" sz="60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Уволилось сотрудников в данной компании за год.  </a:t>
            </a:r>
            <a:endParaRPr lang="ru-RU" sz="60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42" name="Google Shape;842;p42"/>
          <p:cNvSpPr txBox="1"/>
          <p:nvPr/>
        </p:nvSpPr>
        <p:spPr>
          <a:xfrm>
            <a:off x="14307350" y="4648875"/>
            <a:ext cx="45141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7870" y="727413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6000" y="868166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574500" y="9170507"/>
            <a:ext cx="5540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Golos Text Medium" panose="020B0604020202020204" charset="-52"/>
                <a:cs typeface="Golos Text Medium" panose="020B0604020202020204" charset="-5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1326</Words>
  <Application>Microsoft Office PowerPoint</Application>
  <PresentationFormat>Произвольный</PresentationFormat>
  <Paragraphs>502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Proxima Nova Semibold</vt:lpstr>
      <vt:lpstr>Golos Text Medium</vt:lpstr>
      <vt:lpstr>Golos Text</vt:lpstr>
      <vt:lpstr>Proxima Nova</vt:lpstr>
      <vt:lpstr>Calibri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Свинота</dc:creator>
  <cp:lastModifiedBy>ddns</cp:lastModifiedBy>
  <cp:revision>87</cp:revision>
  <dcterms:modified xsi:type="dcterms:W3CDTF">2022-06-03T20:11:05Z</dcterms:modified>
</cp:coreProperties>
</file>