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8"/>
  </p:notesMasterIdLst>
  <p:sldIdLst>
    <p:sldId id="280" r:id="rId2"/>
    <p:sldId id="282" r:id="rId3"/>
    <p:sldId id="326" r:id="rId4"/>
    <p:sldId id="327" r:id="rId5"/>
    <p:sldId id="329" r:id="rId6"/>
    <p:sldId id="330" r:id="rId7"/>
    <p:sldId id="349" r:id="rId8"/>
    <p:sldId id="340" r:id="rId9"/>
    <p:sldId id="288" r:id="rId10"/>
    <p:sldId id="297" r:id="rId11"/>
    <p:sldId id="341" r:id="rId12"/>
    <p:sldId id="331" r:id="rId13"/>
    <p:sldId id="332" r:id="rId14"/>
    <p:sldId id="333" r:id="rId15"/>
    <p:sldId id="334" r:id="rId16"/>
    <p:sldId id="335" r:id="rId17"/>
    <p:sldId id="336" r:id="rId18"/>
    <p:sldId id="338" r:id="rId19"/>
    <p:sldId id="339" r:id="rId20"/>
    <p:sldId id="342" r:id="rId21"/>
    <p:sldId id="343" r:id="rId22"/>
    <p:sldId id="350" r:id="rId23"/>
    <p:sldId id="344" r:id="rId24"/>
    <p:sldId id="351" r:id="rId25"/>
    <p:sldId id="298" r:id="rId26"/>
    <p:sldId id="347" r:id="rId27"/>
  </p:sldIdLst>
  <p:sldSz cx="18288000" cy="10287000"/>
  <p:notesSz cx="6858000" cy="9144000"/>
  <p:embeddedFontLst>
    <p:embeddedFont>
      <p:font typeface="Proxima Nova" panose="020B0604020202020204" charset="0"/>
      <p:regular r:id="rId29"/>
      <p:bold r:id="rId30"/>
      <p:italic r:id="rId31"/>
      <p:boldItalic r:id="rId32"/>
    </p:embeddedFont>
    <p:embeddedFont>
      <p:font typeface="Golos Text Medium" panose="020B0604020202020204" charset="-52"/>
      <p:regular r:id="rId33"/>
    </p:embeddedFont>
    <p:embeddedFont>
      <p:font typeface="Golos Text" panose="020B0604020202020204" charset="-52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Proxima Nova Semibold" panose="020005060300000200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594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D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DDFBC8-0C1C-41B8-96A9-C3C92576268C}">
  <a:tblStyle styleId="{D0DDFBC8-0C1C-41B8-96A9-C3C92576268C}" styleName="Table_0">
    <a:wholeTbl>
      <a:tcTxStyle b="off" i="off">
        <a:font>
          <a:latin typeface="Circe"/>
          <a:ea typeface="Circe"/>
          <a:cs typeface="Circe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2CD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FFF1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2"/>
  </p:normalViewPr>
  <p:slideViewPr>
    <p:cSldViewPr snapToGrid="0">
      <p:cViewPr varScale="1">
        <p:scale>
          <a:sx n="41" d="100"/>
          <a:sy n="41" d="100"/>
        </p:scale>
        <p:origin x="72" y="180"/>
      </p:cViewPr>
      <p:guideLst>
        <p:guide orient="horz"/>
        <p:guide pos="5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46334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872e1aa851_6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872e1aa851_6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15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86f911c6f3_2_2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86f911c6f3_2_2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153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86f911c6f3_2_2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86f911c6f3_2_2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990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021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19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906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007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862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5206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7442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784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86f911c6f3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86f911c6f3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81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8053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116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400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012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804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86f911c6f3_2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86f911c6f3_2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559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86f911c6f3_2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86f911c6f3_2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75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31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24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019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485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975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4294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86f911c6f3_2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86f911c6f3_2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51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сетка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pos="828">
          <p15:clr>
            <a:srgbClr val="FA7B17"/>
          </p15:clr>
        </p15:guide>
        <p15:guide id="3" pos="1191">
          <p15:clr>
            <a:srgbClr val="FA7B17"/>
          </p15:clr>
        </p15:guide>
        <p15:guide id="4" pos="1553">
          <p15:clr>
            <a:srgbClr val="FA7B17"/>
          </p15:clr>
        </p15:guide>
        <p15:guide id="5" pos="1915">
          <p15:clr>
            <a:srgbClr val="FA7B17"/>
          </p15:clr>
        </p15:guide>
        <p15:guide id="6" pos="2295">
          <p15:clr>
            <a:srgbClr val="FA7B17"/>
          </p15:clr>
        </p15:guide>
        <p15:guide id="7" pos="2652">
          <p15:clr>
            <a:srgbClr val="FA7B17"/>
          </p15:clr>
        </p15:guide>
        <p15:guide id="8" pos="3024">
          <p15:clr>
            <a:srgbClr val="FA7B17"/>
          </p15:clr>
        </p15:guide>
        <p15:guide id="9" pos="3389">
          <p15:clr>
            <a:srgbClr val="FA7B17"/>
          </p15:clr>
        </p15:guide>
        <p15:guide id="10" pos="3755">
          <p15:clr>
            <a:srgbClr val="FA7B17"/>
          </p15:clr>
        </p15:guide>
        <p15:guide id="11" pos="4114">
          <p15:clr>
            <a:srgbClr val="FA7B17"/>
          </p15:clr>
        </p15:guide>
        <p15:guide id="12" pos="4487">
          <p15:clr>
            <a:srgbClr val="FA7B17"/>
          </p15:clr>
        </p15:guide>
        <p15:guide id="13" pos="4851">
          <p15:clr>
            <a:srgbClr val="FA7B17"/>
          </p15:clr>
        </p15:guide>
        <p15:guide id="14" pos="5218">
          <p15:clr>
            <a:srgbClr val="FA7B17"/>
          </p15:clr>
        </p15:guide>
        <p15:guide id="15" pos="5576">
          <p15:clr>
            <a:srgbClr val="FA7B17"/>
          </p15:clr>
        </p15:guide>
        <p15:guide id="16" pos="5950">
          <p15:clr>
            <a:srgbClr val="FA7B17"/>
          </p15:clr>
        </p15:guide>
        <p15:guide id="17" pos="6313">
          <p15:clr>
            <a:srgbClr val="FA7B17"/>
          </p15:clr>
        </p15:guide>
        <p15:guide id="18" pos="6681">
          <p15:clr>
            <a:srgbClr val="FA7B17"/>
          </p15:clr>
        </p15:guide>
        <p15:guide id="19" pos="7038">
          <p15:clr>
            <a:srgbClr val="FA7B17"/>
          </p15:clr>
        </p15:guide>
        <p15:guide id="20" pos="7413">
          <p15:clr>
            <a:srgbClr val="FA7B17"/>
          </p15:clr>
        </p15:guide>
        <p15:guide id="21" pos="7775">
          <p15:clr>
            <a:srgbClr val="FA7B17"/>
          </p15:clr>
        </p15:guide>
        <p15:guide id="22" pos="8145">
          <p15:clr>
            <a:srgbClr val="FA7B17"/>
          </p15:clr>
        </p15:guide>
        <p15:guide id="23" pos="8512">
          <p15:clr>
            <a:srgbClr val="FA7B17"/>
          </p15:clr>
        </p15:guide>
        <p15:guide id="24" pos="8880">
          <p15:clr>
            <a:srgbClr val="FA7B17"/>
          </p15:clr>
        </p15:guide>
        <p15:guide id="25" pos="9248">
          <p15:clr>
            <a:srgbClr val="FA7B17"/>
          </p15:clr>
        </p15:guide>
        <p15:guide id="26" pos="9615">
          <p15:clr>
            <a:srgbClr val="FA7B17"/>
          </p15:clr>
        </p15:guide>
        <p15:guide id="27" pos="9967">
          <p15:clr>
            <a:srgbClr val="FA7B17"/>
          </p15:clr>
        </p15:guide>
        <p15:guide id="28" pos="10343">
          <p15:clr>
            <a:srgbClr val="FA7B17"/>
          </p15:clr>
        </p15:guide>
        <p15:guide id="29" pos="10699">
          <p15:clr>
            <a:srgbClr val="FA7B17"/>
          </p15:clr>
        </p15:guide>
        <p15:guide id="30" pos="1107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CUSTOM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крупный заголовок">
  <p:cSld name="CUSTOM_2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548367" y="4144398"/>
            <a:ext cx="14652300" cy="5874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>
              <a:spcBef>
                <a:spcPts val="32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>
              <a:spcBef>
                <a:spcPts val="32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>
              <a:spcBef>
                <a:spcPts val="32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>
              <a:spcBef>
                <a:spcPts val="32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>
              <a:spcBef>
                <a:spcPts val="3200"/>
              </a:spcBef>
              <a:spcAft>
                <a:spcPts val="32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54725" y="1026006"/>
            <a:ext cx="14652300" cy="299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31" name="Google Shape;31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обычный заголовок">
  <p:cSld name="CUSTOM_2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571492" y="1497298"/>
            <a:ext cx="14652300" cy="5874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4725" y="430176"/>
            <a:ext cx="14652300" cy="10971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39" name="Google Shape;39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раздел">
  <p:cSld name="CUSTOM_1_1">
    <p:bg>
      <p:bgPr>
        <a:solidFill>
          <a:srgbClr val="4BD0A0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591990" y="8723780"/>
            <a:ext cx="6189900" cy="1152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545825" y="1093925"/>
            <a:ext cx="8293500" cy="2296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5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8"/>
          <p:cNvGrpSpPr/>
          <p:nvPr/>
        </p:nvGrpSpPr>
        <p:grpSpPr>
          <a:xfrm>
            <a:off x="15251724" y="9323034"/>
            <a:ext cx="2321603" cy="256198"/>
            <a:chOff x="238125" y="2442125"/>
            <a:chExt cx="7101875" cy="784200"/>
          </a:xfrm>
        </p:grpSpPr>
        <p:sp>
          <p:nvSpPr>
            <p:cNvPr id="65" name="Google Shape;65;p8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subTitle" idx="2"/>
          </p:nvPr>
        </p:nvSpPr>
        <p:spPr>
          <a:xfrm>
            <a:off x="518275" y="3289025"/>
            <a:ext cx="10857000" cy="1514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3"/>
          </p:nvPr>
        </p:nvSpPr>
        <p:spPr>
          <a:xfrm>
            <a:off x="564875" y="4813875"/>
            <a:ext cx="14652300" cy="5874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●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○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■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●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○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■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●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○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431800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3200"/>
              <a:buFont typeface="Proxima Nova Semibold"/>
              <a:buChar char="■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лайд">
  <p:cSld name="CUSTOM_1_1_1">
    <p:bg>
      <p:bgPr>
        <a:solidFill>
          <a:srgbClr val="4BD0A0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454725" y="5140806"/>
            <a:ext cx="14652300" cy="299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591990" y="8723780"/>
            <a:ext cx="6189900" cy="1152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83" name="Google Shape;83;p9"/>
          <p:cNvGrpSpPr/>
          <p:nvPr/>
        </p:nvGrpSpPr>
        <p:grpSpPr>
          <a:xfrm>
            <a:off x="15251724" y="9323034"/>
            <a:ext cx="2321603" cy="256198"/>
            <a:chOff x="238125" y="2442125"/>
            <a:chExt cx="7101875" cy="784200"/>
          </a:xfrm>
        </p:grpSpPr>
        <p:sp>
          <p:nvSpPr>
            <p:cNvPr id="84" name="Google Shape;84;p9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4"/>
          <p:cNvSpPr/>
          <p:nvPr/>
        </p:nvSpPr>
        <p:spPr>
          <a:xfrm>
            <a:off x="135193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4"/>
          <p:cNvSpPr/>
          <p:nvPr/>
        </p:nvSpPr>
        <p:spPr>
          <a:xfrm>
            <a:off x="391245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6" name="Google Shape;616;p34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34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34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9" name="Google Shape;619;p34"/>
          <p:cNvSpPr txBox="1"/>
          <p:nvPr/>
        </p:nvSpPr>
        <p:spPr>
          <a:xfrm>
            <a:off x="542925" y="1152525"/>
            <a:ext cx="10420500" cy="26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Анализ набора данных,характеризующих сотрудников компании и их желание уволится </a:t>
            </a:r>
            <a:endParaRPr sz="10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620" name="Google Shape;620;p34"/>
          <p:cNvSpPr txBox="1"/>
          <p:nvPr/>
        </p:nvSpPr>
        <p:spPr>
          <a:xfrm>
            <a:off x="533400" y="4000500"/>
            <a:ext cx="7496100" cy="1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Построение модели логистическая регрессии</a:t>
            </a:r>
            <a:endParaRPr sz="45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621" name="Google Shape;621;p34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Горбунов Михаил</a:t>
            </a:r>
            <a:endParaRPr sz="24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</a:t>
            </a:r>
            <a:r>
              <a:rPr lang="en-US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DS - 25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22" name="Google Shape;622;p34"/>
          <p:cNvSpPr txBox="1"/>
          <p:nvPr/>
        </p:nvSpPr>
        <p:spPr>
          <a:xfrm>
            <a:off x="5257800" y="8805575"/>
            <a:ext cx="658368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grpSp>
        <p:nvGrpSpPr>
          <p:cNvPr id="623" name="Google Shape;623;p34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624" name="Google Shape;624;p3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1"/>
          <p:cNvSpPr txBox="1"/>
          <p:nvPr/>
        </p:nvSpPr>
        <p:spPr>
          <a:xfrm>
            <a:off x="829512" y="1465966"/>
            <a:ext cx="13716000" cy="95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 dirty="0" smtClean="0">
                <a:solidFill>
                  <a:srgbClr val="4BD0A0"/>
                </a:solidFill>
                <a:latin typeface="Golos Text Medium" panose="020B0604020202020204" charset="-52"/>
                <a:ea typeface="Proxima Nova Semibold"/>
                <a:cs typeface="Golos Text Medium" panose="020B0604020202020204" charset="-52"/>
                <a:sym typeface="Proxima Nova Semibold"/>
              </a:rPr>
              <a:t>Нормы текучести кадров по отраслям</a:t>
            </a:r>
            <a:endParaRPr sz="4500" dirty="0">
              <a:solidFill>
                <a:srgbClr val="4BD0A0"/>
              </a:solidFill>
              <a:latin typeface="Golos Text Medium" panose="020B0604020202020204" charset="-52"/>
              <a:ea typeface="Proxima Nova Semibold"/>
              <a:cs typeface="Golos Text Medium" panose="020B0604020202020204" charset="-52"/>
              <a:sym typeface="Proxima Nova Semibold"/>
            </a:endParaRPr>
          </a:p>
        </p:txBody>
      </p:sp>
      <p:sp>
        <p:nvSpPr>
          <p:cNvPr id="977" name="Google Shape;977;p51"/>
          <p:cNvSpPr txBox="1"/>
          <p:nvPr/>
        </p:nvSpPr>
        <p:spPr>
          <a:xfrm>
            <a:off x="1318179" y="2051025"/>
            <a:ext cx="4638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978" name="Google Shape;978;p51"/>
          <p:cNvSpPr txBox="1"/>
          <p:nvPr/>
        </p:nvSpPr>
        <p:spPr>
          <a:xfrm>
            <a:off x="1325848" y="2713469"/>
            <a:ext cx="5097812" cy="509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998" name="Google Shape;998;p51"/>
          <p:cNvSpPr txBox="1"/>
          <p:nvPr/>
        </p:nvSpPr>
        <p:spPr>
          <a:xfrm>
            <a:off x="1318179" y="5727675"/>
            <a:ext cx="4638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999" name="Google Shape;999;p51"/>
          <p:cNvSpPr txBox="1"/>
          <p:nvPr/>
        </p:nvSpPr>
        <p:spPr>
          <a:xfrm>
            <a:off x="1325848" y="6390119"/>
            <a:ext cx="4983512" cy="5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00" name="Google Shape;1000;p51"/>
          <p:cNvSpPr txBox="1"/>
          <p:nvPr/>
        </p:nvSpPr>
        <p:spPr>
          <a:xfrm>
            <a:off x="1325850" y="7121089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06" name="Google Shape;1006;p51"/>
          <p:cNvSpPr txBox="1"/>
          <p:nvPr/>
        </p:nvSpPr>
        <p:spPr>
          <a:xfrm>
            <a:off x="7155148" y="6390118"/>
            <a:ext cx="4937792" cy="5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07" name="Google Shape;1007;p51"/>
          <p:cNvSpPr txBox="1"/>
          <p:nvPr/>
        </p:nvSpPr>
        <p:spPr>
          <a:xfrm>
            <a:off x="7155150" y="7121088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12" name="Google Shape;1012;p51"/>
          <p:cNvSpPr txBox="1"/>
          <p:nvPr/>
        </p:nvSpPr>
        <p:spPr>
          <a:xfrm>
            <a:off x="12957729" y="5727675"/>
            <a:ext cx="4534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13" name="Google Shape;1013;p51"/>
          <p:cNvSpPr txBox="1"/>
          <p:nvPr/>
        </p:nvSpPr>
        <p:spPr>
          <a:xfrm>
            <a:off x="12965398" y="6390118"/>
            <a:ext cx="5048282" cy="5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14" name="Google Shape;1014;p51"/>
          <p:cNvSpPr txBox="1"/>
          <p:nvPr/>
        </p:nvSpPr>
        <p:spPr>
          <a:xfrm>
            <a:off x="16956699" y="8178425"/>
            <a:ext cx="899456" cy="620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3000" dirty="0" smtClean="0">
                <a:latin typeface="Golos Text Medium" panose="020B0604020202020204" charset="-52"/>
                <a:ea typeface="Proxima Nova"/>
                <a:cs typeface="Golos Text Medium" panose="020B0604020202020204" charset="-52"/>
                <a:sym typeface="Proxima Nova"/>
              </a:rPr>
              <a:t>10</a:t>
            </a:r>
            <a:endParaRPr lang="ru-RU" sz="3000" dirty="0">
              <a:latin typeface="Golos Text Medium" panose="020B0604020202020204" charset="-52"/>
              <a:ea typeface="Proxima Nova"/>
              <a:cs typeface="Golos Text Medium" panose="020B0604020202020204" charset="-52"/>
              <a:sym typeface="Proxima Nova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81458"/>
              </p:ext>
            </p:extLst>
          </p:nvPr>
        </p:nvGraphicFramePr>
        <p:xfrm>
          <a:off x="1433178" y="2540002"/>
          <a:ext cx="12668901" cy="5948625"/>
        </p:xfrm>
        <a:graphic>
          <a:graphicData uri="http://schemas.openxmlformats.org/drawingml/2006/table">
            <a:tbl>
              <a:tblPr/>
              <a:tblGrid>
                <a:gridCol w="68781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07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Сфера деятельности бизнеса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Естественный уровень текучести персонала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Ресторанный бизнес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574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Гостиничный бизнес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 выше 30 % среди обслуживающего персонала и не выше 5 % среди администраторов  и менеджеров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Гостиничный/ресторанный бизнес в курортных зонах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 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Оптовая торговля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9 - 12%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ИТ сфера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– 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Производственные предприятия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– 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56" y="560334"/>
            <a:ext cx="16881287" cy="1829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651677" y="569479"/>
            <a:ext cx="501291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 smtClean="0">
                <a:latin typeface="Golos Text Medium" panose="020B0604020202020204" charset="-52"/>
                <a:cs typeface="Golos Text Medium" panose="020B0604020202020204" charset="-52"/>
              </a:rPr>
              <a:t>Анализ данных</a:t>
            </a:r>
            <a:endParaRPr lang="ru-RU" sz="5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84179" y="8721277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1"/>
          <p:cNvSpPr txBox="1"/>
          <p:nvPr/>
        </p:nvSpPr>
        <p:spPr>
          <a:xfrm>
            <a:off x="1047750" y="1258174"/>
            <a:ext cx="13030200" cy="64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 dirty="0" smtClean="0">
                <a:solidFill>
                  <a:srgbClr val="4BD0A0"/>
                </a:solidFill>
                <a:latin typeface="Golos Text Medium" panose="020B0604020202020204" charset="-52"/>
                <a:ea typeface="Proxima Nova Semibold"/>
                <a:cs typeface="Golos Text Medium" panose="020B0604020202020204" charset="-52"/>
                <a:sym typeface="Proxima Nova Semibold"/>
              </a:rPr>
              <a:t>Текущая ситуация в компании </a:t>
            </a:r>
            <a:r>
              <a:rPr lang="en-US" sz="4500" dirty="0" smtClean="0">
                <a:solidFill>
                  <a:srgbClr val="4BD0A0"/>
                </a:solidFill>
                <a:latin typeface="Golos Text Medium" panose="020B0604020202020204" charset="-52"/>
                <a:ea typeface="Proxima Nova Semibold"/>
                <a:cs typeface="Golos Text Medium" panose="020B0604020202020204" charset="-52"/>
                <a:sym typeface="Proxima Nova Semibold"/>
              </a:rPr>
              <a:t>ZZZ</a:t>
            </a:r>
            <a:endParaRPr sz="4500" dirty="0">
              <a:solidFill>
                <a:srgbClr val="4BD0A0"/>
              </a:solidFill>
              <a:latin typeface="Golos Text Medium" panose="020B0604020202020204" charset="-52"/>
              <a:ea typeface="Proxima Nova Semibold"/>
              <a:cs typeface="Golos Text Medium" panose="020B0604020202020204" charset="-52"/>
              <a:sym typeface="Proxima Nova Semibold"/>
            </a:endParaRPr>
          </a:p>
        </p:txBody>
      </p:sp>
      <p:sp>
        <p:nvSpPr>
          <p:cNvPr id="977" name="Google Shape;977;p51"/>
          <p:cNvSpPr txBox="1"/>
          <p:nvPr/>
        </p:nvSpPr>
        <p:spPr>
          <a:xfrm>
            <a:off x="1633260" y="346120"/>
            <a:ext cx="6253440" cy="69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 smtClean="0">
                <a:latin typeface="Golos Text Medium" panose="020B0604020202020204" charset="-52"/>
                <a:ea typeface="Proxima Nova"/>
                <a:cs typeface="Golos Text Medium" panose="020B0604020202020204" charset="-52"/>
                <a:sym typeface="Proxima Nova"/>
              </a:rPr>
              <a:t>Анализ данных</a:t>
            </a:r>
            <a:endParaRPr sz="5000" dirty="0">
              <a:latin typeface="Golos Text Medium" panose="020B0604020202020204" charset="-52"/>
              <a:ea typeface="Proxima Nova"/>
              <a:cs typeface="Golos Text Medium" panose="020B0604020202020204" charset="-52"/>
              <a:sym typeface="Proxima Nova"/>
            </a:endParaRPr>
          </a:p>
        </p:txBody>
      </p:sp>
      <p:sp>
        <p:nvSpPr>
          <p:cNvPr id="978" name="Google Shape;978;p51"/>
          <p:cNvSpPr txBox="1"/>
          <p:nvPr/>
        </p:nvSpPr>
        <p:spPr>
          <a:xfrm>
            <a:off x="1230519" y="2570625"/>
            <a:ext cx="13826601" cy="61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Условно примем, что наша компания производственная. Согласно данным, полученным из открытых источников, годовая Норма текучести кадров в производственных компаниях составляет от 10 до 15 %.  За год, компанию </a:t>
            </a: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ZZZ </a:t>
            </a:r>
            <a:r>
              <a:rPr lang="ru-RU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покинуло 16% сотрудников.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solidFill>
                <a:schemeClr val="tx1"/>
              </a:solidFill>
              <a:latin typeface="Calibri" panose="020F050202020403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Данный показатель превышает норму , ситуация с текучестью кадров находится в зоне риска. Необходимо рассмотреть все признаки, представленные в наборе данных, выявить важные признаки, которые влияют на желание людей уволиться.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solidFill>
                <a:schemeClr val="tx1"/>
              </a:solidFill>
              <a:latin typeface="Calibri" panose="020F050202020403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Необходимо построить модель, способную прогнозировать желание персонала уволиться в зависимости от признаков, характеризующих самого сотрудника  и признаков, характеризующих условия работы данного сотрудника.  </a:t>
            </a:r>
            <a:r>
              <a:rPr lang="ru-RU" sz="2400" dirty="0" smtClean="0">
                <a:solidFill>
                  <a:srgbClr val="4BD0A0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 </a:t>
            </a:r>
            <a:endParaRPr sz="2400" dirty="0">
              <a:solidFill>
                <a:srgbClr val="4BD0A0"/>
              </a:solidFill>
              <a:latin typeface="Calibri" panose="020F050202020403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998" name="Google Shape;998;p51"/>
          <p:cNvSpPr txBox="1"/>
          <p:nvPr/>
        </p:nvSpPr>
        <p:spPr>
          <a:xfrm>
            <a:off x="1318179" y="5727675"/>
            <a:ext cx="4638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999" name="Google Shape;999;p51"/>
          <p:cNvSpPr txBox="1"/>
          <p:nvPr/>
        </p:nvSpPr>
        <p:spPr>
          <a:xfrm>
            <a:off x="1325848" y="6390119"/>
            <a:ext cx="4983512" cy="5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00" name="Google Shape;1000;p51"/>
          <p:cNvSpPr txBox="1"/>
          <p:nvPr/>
        </p:nvSpPr>
        <p:spPr>
          <a:xfrm>
            <a:off x="1325850" y="7121089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06" name="Google Shape;1006;p51"/>
          <p:cNvSpPr txBox="1"/>
          <p:nvPr/>
        </p:nvSpPr>
        <p:spPr>
          <a:xfrm>
            <a:off x="7155148" y="6390118"/>
            <a:ext cx="4937792" cy="5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07" name="Google Shape;1007;p51"/>
          <p:cNvSpPr txBox="1"/>
          <p:nvPr/>
        </p:nvSpPr>
        <p:spPr>
          <a:xfrm>
            <a:off x="7155150" y="7121088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12" name="Google Shape;1012;p51"/>
          <p:cNvSpPr txBox="1"/>
          <p:nvPr/>
        </p:nvSpPr>
        <p:spPr>
          <a:xfrm>
            <a:off x="12957729" y="5727675"/>
            <a:ext cx="4534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13" name="Google Shape;1013;p51"/>
          <p:cNvSpPr txBox="1"/>
          <p:nvPr/>
        </p:nvSpPr>
        <p:spPr>
          <a:xfrm>
            <a:off x="12965398" y="6390118"/>
            <a:ext cx="5048282" cy="5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14" name="Google Shape;1014;p51"/>
          <p:cNvSpPr txBox="1"/>
          <p:nvPr/>
        </p:nvSpPr>
        <p:spPr>
          <a:xfrm>
            <a:off x="12965400" y="7121088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56" y="449323"/>
            <a:ext cx="16881287" cy="182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84179" y="8651287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037538" y="8567388"/>
            <a:ext cx="5661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11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0354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72800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44320" y="804575"/>
            <a:ext cx="6482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>
                <a:latin typeface="Golos Text Medium" panose="020B0604020202020204" charset="-52"/>
                <a:cs typeface="Golos Text Medium" panose="020B0604020202020204" charset="-52"/>
              </a:rPr>
              <a:t>К</a:t>
            </a:r>
            <a:r>
              <a:rPr lang="en-US" sz="4000" dirty="0">
                <a:latin typeface="Golos Text Medium" panose="020B0604020202020204" charset="-52"/>
                <a:cs typeface="Golos Text Medium" panose="020B0604020202020204" charset="-52"/>
              </a:rPr>
              <a:t>K</a:t>
            </a:r>
            <a:r>
              <a:rPr lang="ru-RU" sz="4000" dirty="0" err="1" smtClean="0">
                <a:latin typeface="Golos Text Medium" panose="020B0604020202020204" charset="-52"/>
                <a:cs typeface="Golos Text Medium" panose="020B0604020202020204" charset="-52"/>
              </a:rPr>
              <a:t>орреляция</a:t>
            </a:r>
            <a:r>
              <a:rPr lang="ru-RU" sz="4000" dirty="0" smtClean="0">
                <a:latin typeface="Golos Text Medium" panose="020B0604020202020204" charset="-52"/>
                <a:cs typeface="Golos Text Medium" panose="020B0604020202020204" charset="-52"/>
              </a:rPr>
              <a:t> признаков </a:t>
            </a:r>
            <a:endParaRPr lang="ru-RU" sz="4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320246" y="7533980"/>
            <a:ext cx="6030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12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00" y="1712485"/>
            <a:ext cx="16429084" cy="66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1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646500" y="874842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5" y="887893"/>
            <a:ext cx="13365480" cy="121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возраста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4" y="2066708"/>
            <a:ext cx="16920610" cy="632663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404513" y="7874566"/>
            <a:ext cx="6030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latin typeface="Golos Text Medium" panose="020B0604020202020204" charset="-52"/>
                <a:cs typeface="Golos Text Medium" panose="020B0604020202020204" charset="-52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098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5" y="887892"/>
            <a:ext cx="13365480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частоты поездок в командировки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30" y="1935695"/>
            <a:ext cx="16824703" cy="646983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174158" y="7674541"/>
            <a:ext cx="6046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13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6238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5" y="887892"/>
            <a:ext cx="13365480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общего стажа работы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84" y="2001597"/>
            <a:ext cx="16755944" cy="663895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7378756" y="7848722"/>
            <a:ext cx="6046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latin typeface="Golos Text Medium" panose="020B0604020202020204" charset="-52"/>
                <a:cs typeface="Golos Text Medium" panose="020B0604020202020204" charset="-52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66955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</a:t>
            </a:r>
            <a:r>
              <a:rPr lang="ru-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– 25</a:t>
            </a:r>
          </a:p>
          <a:p>
            <a:pPr lvl="0"/>
            <a:endParaRPr lang="ru-RU"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5" y="887892"/>
            <a:ext cx="13365480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стажа работы в данной компании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526" y="1992830"/>
            <a:ext cx="17498696" cy="648782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563287" y="8730445"/>
            <a:ext cx="6110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latin typeface="Golos Text Medium" panose="020B0604020202020204" charset="-52"/>
                <a:cs typeface="Golos Text Medium" panose="020B0604020202020204" charset="-52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64181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общей удовлетворенности компанией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0" y="2486685"/>
            <a:ext cx="17348800" cy="596456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7373600" y="8691275"/>
            <a:ext cx="6126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14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6405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семейного статуса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21" y="2212807"/>
            <a:ext cx="16981879" cy="649275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373600" y="8706182"/>
            <a:ext cx="6030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15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6484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должностной роли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22" y="2198519"/>
            <a:ext cx="17265675" cy="583613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7456797" y="8639001"/>
            <a:ext cx="6126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16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9959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0" name="Google Shape;670;p36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2" name="Google Shape;672;p36"/>
          <p:cNvGrpSpPr/>
          <p:nvPr/>
        </p:nvGrpSpPr>
        <p:grpSpPr>
          <a:xfrm>
            <a:off x="5371965" y="1409612"/>
            <a:ext cx="1143133" cy="1143133"/>
            <a:chOff x="5372100" y="3505200"/>
            <a:chExt cx="666900" cy="666900"/>
          </a:xfrm>
        </p:grpSpPr>
        <p:sp>
          <p:nvSpPr>
            <p:cNvPr id="673" name="Google Shape;673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74" name="Google Shape;674;p36"/>
            <p:cNvSpPr txBox="1"/>
            <p:nvPr/>
          </p:nvSpPr>
          <p:spPr>
            <a:xfrm>
              <a:off x="5454074" y="3590150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2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sp>
        <p:nvSpPr>
          <p:cNvPr id="675" name="Google Shape;675;p36"/>
          <p:cNvSpPr txBox="1"/>
          <p:nvPr/>
        </p:nvSpPr>
        <p:spPr>
          <a:xfrm>
            <a:off x="6747434" y="1645413"/>
            <a:ext cx="7945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Знакомство с данными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76" name="Google Shape;676;p36"/>
          <p:cNvSpPr txBox="1"/>
          <p:nvPr/>
        </p:nvSpPr>
        <p:spPr>
          <a:xfrm>
            <a:off x="6747434" y="2571975"/>
            <a:ext cx="7945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77" name="Google Shape;677;p36"/>
          <p:cNvSpPr txBox="1"/>
          <p:nvPr/>
        </p:nvSpPr>
        <p:spPr>
          <a:xfrm>
            <a:off x="6784683" y="2873769"/>
            <a:ext cx="7945500" cy="116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Анализ данных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78" name="Google Shape;678;p36"/>
          <p:cNvSpPr txBox="1"/>
          <p:nvPr/>
        </p:nvSpPr>
        <p:spPr>
          <a:xfrm>
            <a:off x="6747434" y="5154318"/>
            <a:ext cx="7945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79" name="Google Shape;679;p36"/>
          <p:cNvSpPr txBox="1"/>
          <p:nvPr/>
        </p:nvSpPr>
        <p:spPr>
          <a:xfrm>
            <a:off x="6772096" y="5032019"/>
            <a:ext cx="7945500" cy="8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Построение модели - Логистическая регрессия, Деревья решений 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80" name="Google Shape;680;p36"/>
          <p:cNvSpPr txBox="1"/>
          <p:nvPr/>
        </p:nvSpPr>
        <p:spPr>
          <a:xfrm>
            <a:off x="6732364" y="6200450"/>
            <a:ext cx="7945500" cy="88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Выводы и план мероприятий для снижения оттока кадров 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81" name="Google Shape;681;p36"/>
          <p:cNvSpPr txBox="1"/>
          <p:nvPr/>
        </p:nvSpPr>
        <p:spPr>
          <a:xfrm>
            <a:off x="6863344" y="8439778"/>
            <a:ext cx="7945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grpSp>
        <p:nvGrpSpPr>
          <p:cNvPr id="682" name="Google Shape;682;p36"/>
          <p:cNvGrpSpPr/>
          <p:nvPr/>
        </p:nvGrpSpPr>
        <p:grpSpPr>
          <a:xfrm>
            <a:off x="5371965" y="2571662"/>
            <a:ext cx="1143133" cy="1143133"/>
            <a:chOff x="5372100" y="3505200"/>
            <a:chExt cx="666900" cy="666900"/>
          </a:xfrm>
        </p:grpSpPr>
        <p:sp>
          <p:nvSpPr>
            <p:cNvPr id="683" name="Google Shape;683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84" name="Google Shape;684;p36"/>
            <p:cNvSpPr txBox="1"/>
            <p:nvPr/>
          </p:nvSpPr>
          <p:spPr>
            <a:xfrm>
              <a:off x="5465187" y="3590150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3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5371965" y="3743237"/>
            <a:ext cx="1143133" cy="1143133"/>
            <a:chOff x="5372100" y="3505200"/>
            <a:chExt cx="666900" cy="666900"/>
          </a:xfrm>
        </p:grpSpPr>
        <p:sp>
          <p:nvSpPr>
            <p:cNvPr id="686" name="Google Shape;686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87" name="Google Shape;687;p36"/>
            <p:cNvSpPr txBox="1"/>
            <p:nvPr/>
          </p:nvSpPr>
          <p:spPr>
            <a:xfrm>
              <a:off x="5465187" y="3590150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4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grpSp>
        <p:nvGrpSpPr>
          <p:cNvPr id="688" name="Google Shape;688;p36"/>
          <p:cNvGrpSpPr/>
          <p:nvPr/>
        </p:nvGrpSpPr>
        <p:grpSpPr>
          <a:xfrm>
            <a:off x="5381862" y="4914812"/>
            <a:ext cx="1143133" cy="1143133"/>
            <a:chOff x="5372100" y="3505200"/>
            <a:chExt cx="666900" cy="666900"/>
          </a:xfrm>
        </p:grpSpPr>
        <p:sp>
          <p:nvSpPr>
            <p:cNvPr id="689" name="Google Shape;689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90" name="Google Shape;690;p36"/>
            <p:cNvSpPr txBox="1"/>
            <p:nvPr/>
          </p:nvSpPr>
          <p:spPr>
            <a:xfrm>
              <a:off x="5465187" y="357681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5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grpSp>
        <p:nvGrpSpPr>
          <p:cNvPr id="691" name="Google Shape;691;p36"/>
          <p:cNvGrpSpPr/>
          <p:nvPr/>
        </p:nvGrpSpPr>
        <p:grpSpPr>
          <a:xfrm>
            <a:off x="5371965" y="6069362"/>
            <a:ext cx="1143133" cy="1143133"/>
            <a:chOff x="5372100" y="3505200"/>
            <a:chExt cx="666900" cy="666900"/>
          </a:xfrm>
        </p:grpSpPr>
        <p:sp>
          <p:nvSpPr>
            <p:cNvPr id="692" name="Google Shape;692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93" name="Google Shape;693;p36"/>
            <p:cNvSpPr txBox="1"/>
            <p:nvPr/>
          </p:nvSpPr>
          <p:spPr>
            <a:xfrm>
              <a:off x="5465187" y="3590150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6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sp>
        <p:nvSpPr>
          <p:cNvPr id="35" name="Google Shape;634;p35">
            <a:extLst>
              <a:ext uri="{FF2B5EF4-FFF2-40B4-BE49-F238E27FC236}">
                <a16:creationId xmlns="" xmlns:a16="http://schemas.microsoft.com/office/drawing/2014/main" id="{0F01FBFA-A5C2-2C4C-86D6-DCD3B1E07244}"/>
              </a:ext>
            </a:extLst>
          </p:cNvPr>
          <p:cNvSpPr txBox="1"/>
          <p:nvPr/>
        </p:nvSpPr>
        <p:spPr>
          <a:xfrm>
            <a:off x="510329" y="1143148"/>
            <a:ext cx="4629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Содержание</a:t>
            </a:r>
            <a:endParaRPr sz="52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47434" y="3948499"/>
            <a:ext cx="3738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Golos Text" panose="020B0604020202020204" charset="-52"/>
                <a:cs typeface="Golos Text" panose="020B0604020202020204" charset="-52"/>
              </a:rPr>
              <a:t>КККККККК</a:t>
            </a:r>
            <a:r>
              <a:rPr lang="en-US" sz="2400" dirty="0">
                <a:latin typeface="Golos Text" panose="020B0604020202020204" charset="-52"/>
                <a:cs typeface="Golos Text" panose="020B0604020202020204" charset="-52"/>
              </a:rPr>
              <a:t>K</a:t>
            </a:r>
            <a:r>
              <a:rPr lang="ru-RU" sz="2400" dirty="0" err="1" smtClean="0">
                <a:latin typeface="Golos Text" panose="020B0604020202020204" charset="-52"/>
                <a:cs typeface="Golos Text" panose="020B0604020202020204" charset="-52"/>
              </a:rPr>
              <a:t>орреляция</a:t>
            </a:r>
            <a:r>
              <a:rPr lang="ru-RU" sz="2400" dirty="0" smtClean="0">
                <a:latin typeface="Golos Text" panose="020B0604020202020204" charset="-52"/>
                <a:cs typeface="Golos Text" panose="020B0604020202020204" charset="-52"/>
              </a:rPr>
              <a:t> признаков</a:t>
            </a:r>
            <a:endParaRPr lang="ru-RU" sz="2400" dirty="0">
              <a:latin typeface="Golos Text" panose="020B0604020202020204" charset="-52"/>
              <a:cs typeface="Golos Text" panose="020B060402020202020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02783" y="8600969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082719" y="8545689"/>
            <a:ext cx="4122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latin typeface="Golos Text Medium" panose="020B0604020202020204" charset="-52"/>
                <a:cs typeface="Golos Text Medium" panose="020B0604020202020204" charset="-52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1667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профессиональной специализации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2207"/>
            <a:ext cx="16744949" cy="630048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458449" y="8648413"/>
            <a:ext cx="580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17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86448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3" y="887892"/>
            <a:ext cx="16282213" cy="11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DecisionTreeRegressor(max</a:t>
            </a: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_</a:t>
            </a:r>
            <a:r>
              <a:rPr lang="en-US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depth=12</a:t>
            </a:r>
            <a:r>
              <a:rPr lang="en-US" sz="4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4000" dirty="0" err="1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max_features</a:t>
            </a:r>
            <a:r>
              <a:rPr lang="en-US" sz="4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=42)</a:t>
            </a:r>
            <a:endParaRPr lang="ru-RU" sz="4000" dirty="0" smtClean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892491" y="2994902"/>
            <a:ext cx="15694300" cy="424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X_train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X_test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y_train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y_test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train_test_split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(X, y,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test_size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=0.3,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random_state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= 20)</a:t>
            </a:r>
            <a:endParaRPr lang="en-US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 err="1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clf.score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X_test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y_test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)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89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39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%</a:t>
            </a:r>
          </a:p>
          <a:p>
            <a:pPr lvl="0">
              <a:lnSpc>
                <a:spcPct val="80000"/>
              </a:lnSpc>
            </a:pPr>
            <a:endParaRPr lang="ru-RU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clf.score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X_train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y_train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)</a:t>
            </a: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87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91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%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84976" y="260140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423405" y="8605550"/>
            <a:ext cx="7160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18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95245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4841723" y="7481074"/>
            <a:ext cx="225543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1384976" y="965149"/>
            <a:ext cx="13988415" cy="9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Модель - </a:t>
            </a:r>
            <a:r>
              <a:rPr lang="en-US" sz="4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model = </a:t>
            </a:r>
            <a:r>
              <a:rPr lang="en-US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LogisticRegression</a:t>
            </a: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892491" y="2909178"/>
            <a:ext cx="16204662" cy="3853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_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train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X_test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y_train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y_test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train_test_split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(X, y,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test_size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=0.3,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r</a:t>
            </a:r>
            <a:r>
              <a:rPr lang="en-US" sz="2800" dirty="0" err="1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andom_state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 20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)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model.fit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(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X_train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y_train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)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Train 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score: 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84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22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%</a:t>
            </a:r>
          </a:p>
          <a:p>
            <a:pPr lvl="0">
              <a:lnSpc>
                <a:spcPct val="80000"/>
              </a:lnSpc>
            </a:pPr>
            <a:endParaRPr lang="en-US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Test 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score: </a:t>
            </a:r>
            <a:r>
              <a:rPr lang="ru-RU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83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06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%</a:t>
            </a: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84976" y="260140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354293" y="8605550"/>
            <a:ext cx="6126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92301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7182064" y="8660372"/>
            <a:ext cx="776821" cy="57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ru-RU" sz="3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20</a:t>
            </a:r>
            <a:endParaRPr lang="ru-RU" sz="3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9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model </a:t>
            </a:r>
            <a:r>
              <a:rPr lang="en-US" sz="4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 </a:t>
            </a:r>
            <a:r>
              <a:rPr lang="en-US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LogisticRegression</a:t>
            </a: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с подбором параметров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710600" y="1825312"/>
            <a:ext cx="13365480" cy="693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model =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LogisticRegression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random_state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=42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)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solvers = ['newton-cg', '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lbfgs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', '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liblinear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', 'sag', 'saga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']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penalty = ['l1', 'l2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']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c_values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= [1000, 100, 10, 1.0, 0.1, 0.01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]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Best: 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85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10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% 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using {'C': 100, 'penalty': 'l2', 'solver': 'newton-cg'}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84976" y="260140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10600" y="2118199"/>
            <a:ext cx="9144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66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7182064" y="8660372"/>
            <a:ext cx="776821" cy="57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ru-RU" sz="3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2</a:t>
            </a:r>
            <a:r>
              <a:rPr lang="en-US" sz="3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1</a:t>
            </a:r>
            <a:endParaRPr lang="ru-RU" sz="3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6431069" cy="9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Сводная таблица результатов при построении различных моделей</a:t>
            </a:r>
            <a:endParaRPr lang="ru-RU" sz="4000" dirty="0" smtClean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710599" y="1825312"/>
            <a:ext cx="15959615" cy="693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lang="ru-RU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84976" y="260140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10600" y="2118199"/>
            <a:ext cx="9144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822769"/>
              </p:ext>
            </p:extLst>
          </p:nvPr>
        </p:nvGraphicFramePr>
        <p:xfrm>
          <a:off x="1101970" y="3503194"/>
          <a:ext cx="16468504" cy="2665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3538"/>
                <a:gridCol w="4360984"/>
                <a:gridCol w="3329354"/>
                <a:gridCol w="5964628"/>
              </a:tblGrid>
              <a:tr h="88852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Наименование</a:t>
                      </a:r>
                      <a:r>
                        <a:rPr lang="ru-RU" sz="2400" baseline="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 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DecisionTreeRegressor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LogisticRegression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LogisticRegression </a:t>
                      </a:r>
                      <a:r>
                        <a:rPr lang="ru-RU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с подбором параметров 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88852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Test</a:t>
                      </a:r>
                      <a:r>
                        <a:rPr lang="en-US" sz="2400" baseline="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 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 89,39 %</a:t>
                      </a:r>
                    </a:p>
                    <a:p>
                      <a:pPr algn="ctr"/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83,06 %</a:t>
                      </a:r>
                    </a:p>
                    <a:p>
                      <a:pPr algn="ctr"/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85,10 % 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88852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Train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87,91 %</a:t>
                      </a:r>
                    </a:p>
                    <a:p>
                      <a:pPr algn="ctr"/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 84,22 %</a:t>
                      </a:r>
                    </a:p>
                    <a:p>
                      <a:pPr algn="ctr"/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-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192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2"/>
          <p:cNvSpPr txBox="1"/>
          <p:nvPr/>
        </p:nvSpPr>
        <p:spPr>
          <a:xfrm>
            <a:off x="742950" y="621911"/>
            <a:ext cx="3390900" cy="8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Выводы</a:t>
            </a:r>
            <a:endParaRPr sz="50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029" name="Google Shape;1029;p52"/>
          <p:cNvSpPr txBox="1"/>
          <p:nvPr/>
        </p:nvSpPr>
        <p:spPr>
          <a:xfrm>
            <a:off x="6362700" y="5753100"/>
            <a:ext cx="4911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50" y="621911"/>
            <a:ext cx="16881287" cy="182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04850" y="1298219"/>
            <a:ext cx="12617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План </a:t>
            </a:r>
            <a:r>
              <a:rPr lang="ru-RU" sz="4000" dirty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мероприятий для снижения оттока кадров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99017" y="2266961"/>
            <a:ext cx="16038365" cy="6740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Ситуация в компании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ZZZ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с текучестью кадров  находится в зоне риска и составляет 16% за год.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Согласно рекомендуемым нормам, для эффективного функционирования компании,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принимаем допустимую цифру  увольнения сотрудников в год не более 12%.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Возраст – важный признак, влияющий на увольнение.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- Наиболее часто увольняются в возрасте от 18 до 33 лет.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(Для возрастной группы от 18 до 33 лет разработать специальную мотивационную программу) 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Условия работы, а именно наличие частых командировок – важный признак, влияющий на увольнение.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-  Наиболее часто увольняются сотрудники имеющие частые командировки.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(На работу с частыми командировками  проводить более тщательный отбор претендентов)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err="1" smtClean="0">
                <a:latin typeface="Golos Text Medium" panose="020B0604020202020204" charset="-52"/>
                <a:cs typeface="Golos Text Medium" panose="020B0604020202020204" charset="-52"/>
              </a:rPr>
              <a:t>КККККККККККККККККККККККККККККККККОбщий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стаж работы - важный признак, влияющий на увольнение.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-  Наиболее часто увольняются сотрудники, имеющие стаж работы минимальный от 0 до 1 года.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(Не брать на работу в штат сотрудников с общим стажем менее 2 лет, а заключать с ними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  договор ГПХ)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001974" y="498961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16000" y="9392938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084976" y="9007268"/>
            <a:ext cx="63991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2</a:t>
            </a:r>
            <a:r>
              <a:rPr lang="en-US" sz="3000" dirty="0" smtClean="0">
                <a:latin typeface="Golos Text Medium" panose="020B0604020202020204" charset="-52"/>
                <a:cs typeface="Golos Text Medium" panose="020B0604020202020204" charset="-52"/>
              </a:rPr>
              <a:t>2</a:t>
            </a:r>
            <a:endParaRPr lang="ru-RU" sz="3000" dirty="0" smtClean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2"/>
          <p:cNvSpPr txBox="1"/>
          <p:nvPr/>
        </p:nvSpPr>
        <p:spPr>
          <a:xfrm>
            <a:off x="742950" y="621911"/>
            <a:ext cx="3390900" cy="8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Выводы</a:t>
            </a:r>
            <a:endParaRPr sz="50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029" name="Google Shape;1029;p52"/>
          <p:cNvSpPr txBox="1"/>
          <p:nvPr/>
        </p:nvSpPr>
        <p:spPr>
          <a:xfrm>
            <a:off x="6362700" y="5753100"/>
            <a:ext cx="4911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50" y="621911"/>
            <a:ext cx="16881287" cy="182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04850" y="1298219"/>
            <a:ext cx="12617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План </a:t>
            </a:r>
            <a:r>
              <a:rPr lang="ru-RU" sz="4000" dirty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мероприятий для снижения оттока кадров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04850" y="2006105"/>
            <a:ext cx="16761320" cy="7478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err="1" smtClean="0">
                <a:latin typeface="Golos Text Medium" panose="020B0604020202020204" charset="-52"/>
                <a:cs typeface="Golos Text Medium" panose="020B0604020202020204" charset="-52"/>
              </a:rPr>
              <a:t>ККККККСтаж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работы в компании 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ZZZ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- важный признак, влияющий на увольнение. </a:t>
            </a:r>
            <a:endParaRPr lang="en-US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  -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Наиболее </a:t>
            </a:r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часто увольняются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сотрудники со стажем от о до 1 года.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(Для новых сотрудников, приходящих в компанию, необходимо разработать программу адаптации) 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Общая удовлетворенность компанией важный признак, влияющий на желание сотрудника </a:t>
            </a:r>
          </a:p>
          <a:p>
            <a:r>
              <a:rPr lang="ru-RU" sz="2400" dirty="0" err="1" smtClean="0">
                <a:latin typeface="Golos Text Medium" panose="020B0604020202020204" charset="-52"/>
                <a:cs typeface="Golos Text Medium" panose="020B0604020202020204" charset="-52"/>
              </a:rPr>
              <a:t>прдолжать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работать в компании.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-  Наиболее часто увольняются сотрудники имеющие низкую общую удовлетворенность.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Область специализации образования - важный признак, влияющий на увольнение.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-  Наиболее часто увольняются сотрудники, имеющие специализацию в области образования </a:t>
            </a: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 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Human Resources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(Необходимо проанализировать ситуацию на рынке труда со специалистами в области </a:t>
            </a:r>
            <a:r>
              <a:rPr lang="en-US" sz="2400" dirty="0">
                <a:latin typeface="Golos Text Medium" panose="020B0604020202020204" charset="-52"/>
                <a:cs typeface="Golos Text Medium" panose="020B0604020202020204" charset="-52"/>
              </a:rPr>
              <a:t>Human 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Resources</a:t>
            </a:r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  и внести корректировки в условия работы данных специалистов в компании)</a:t>
            </a:r>
          </a:p>
          <a:p>
            <a:endParaRPr lang="en-US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Семейное положение - важный признак, влияющий на увольнение. </a:t>
            </a: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   - Наиболее часто увольняются сотрудники не состоящие в браке.</a:t>
            </a: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     (Для снижения данного фактора на ситуацию в компании с увольнениями, необходимо снизить долю</a:t>
            </a: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       одиноких сотрудников в компании) 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98880" y="9378642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085777" y="9157203"/>
            <a:ext cx="64152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2</a:t>
            </a:r>
            <a:r>
              <a:rPr lang="en-US" sz="3000" dirty="0" smtClean="0">
                <a:latin typeface="Golos Text Medium" panose="020B0604020202020204" charset="-52"/>
                <a:cs typeface="Golos Text Medium" panose="020B0604020202020204" charset="-52"/>
              </a:rPr>
              <a:t>3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3850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6607083" y="7348250"/>
            <a:ext cx="1532417" cy="71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3</a:t>
            </a:r>
            <a:endParaRPr sz="3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33400" y="1209639"/>
            <a:ext cx="12820650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Исходный набор данных, чтение данных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33400" y="216244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4" name="Google Shape;821;p40"/>
          <p:cNvSpPr txBox="1"/>
          <p:nvPr/>
        </p:nvSpPr>
        <p:spPr>
          <a:xfrm>
            <a:off x="710600" y="5684520"/>
            <a:ext cx="13365480" cy="1776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051677"/>
              </p:ext>
            </p:extLst>
          </p:nvPr>
        </p:nvGraphicFramePr>
        <p:xfrm>
          <a:off x="1373908" y="3039988"/>
          <a:ext cx="15233175" cy="3066966"/>
        </p:xfrm>
        <a:graphic>
          <a:graphicData uri="http://schemas.openxmlformats.org/drawingml/2006/table">
            <a:tbl>
              <a:tblPr/>
              <a:tblGrid>
                <a:gridCol w="16321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562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563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2623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6224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EnvironmentSatisfaction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JobSatisfaction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WorkLifeBalance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82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18454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7108518" y="7829532"/>
            <a:ext cx="923913" cy="6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4</a:t>
            </a:r>
            <a:endParaRPr sz="3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33400" y="1209639"/>
            <a:ext cx="12458700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Исходный набор данных, чтение данных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33400" y="216244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4" name="Google Shape;821;p40"/>
          <p:cNvSpPr txBox="1"/>
          <p:nvPr/>
        </p:nvSpPr>
        <p:spPr>
          <a:xfrm>
            <a:off x="1562656" y="6941821"/>
            <a:ext cx="7390844" cy="157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	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686934"/>
              </p:ext>
            </p:extLst>
          </p:nvPr>
        </p:nvGraphicFramePr>
        <p:xfrm>
          <a:off x="710600" y="3061113"/>
          <a:ext cx="16997851" cy="4768420"/>
        </p:xfrm>
        <a:graphic>
          <a:graphicData uri="http://schemas.openxmlformats.org/drawingml/2006/table">
            <a:tbl>
              <a:tblPr/>
              <a:tblGrid>
                <a:gridCol w="8104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4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04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44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6263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6001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7033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586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68853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620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97832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699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BusinessTravel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DistanceFromHome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YearsAtCompany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YearsSinceLastPromotion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YearsWithCurrManager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43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9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9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9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Non-Travel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99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43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91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3"/>
            <a:ext cx="11972925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Исходный набор данных, чтение данных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33400" y="216244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68183"/>
              </p:ext>
            </p:extLst>
          </p:nvPr>
        </p:nvGraphicFramePr>
        <p:xfrm>
          <a:off x="1509823" y="2162442"/>
          <a:ext cx="13822326" cy="3111306"/>
        </p:xfrm>
        <a:graphic>
          <a:graphicData uri="http://schemas.openxmlformats.org/drawingml/2006/table">
            <a:tbl>
              <a:tblPr/>
              <a:tblGrid>
                <a:gridCol w="12985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527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816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9892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JobInvolvement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PerformanceRating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7018923" y="7775342"/>
            <a:ext cx="4122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latin typeface="Golos Text Medium" panose="020B0604020202020204" charset="-52"/>
                <a:cs typeface="Golos Text Medium" panose="020B0604020202020204" charset="-5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6078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423271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52450" y="912144"/>
            <a:ext cx="8001000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Объединенный  набор данных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758646"/>
              </p:ext>
            </p:extLst>
          </p:nvPr>
        </p:nvGraphicFramePr>
        <p:xfrm>
          <a:off x="320544" y="2367803"/>
          <a:ext cx="17520887" cy="5283180"/>
        </p:xfrm>
        <a:graphic>
          <a:graphicData uri="http://schemas.openxmlformats.org/drawingml/2006/table">
            <a:tbl>
              <a:tblPr/>
              <a:tblGrid>
                <a:gridCol w="6122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42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19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28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953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953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4198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53072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42474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40120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047956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1156874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108622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212803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08622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14353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BusinessTravel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DistanceFromHome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YearsAtCompany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YearsSinceLastPromotion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YearsWithCurrManager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EnvironmentSatisfaction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JobSatisfaction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WorkLifeBalance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JobInvolvement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PerformanceRating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Non-Travel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6827537" y="7897664"/>
            <a:ext cx="42191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latin typeface="Golos Text Medium" panose="020B0604020202020204" charset="-52"/>
                <a:cs typeface="Golos Text Medium" panose="020B0604020202020204" charset="-5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3319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6309165" y="7325993"/>
            <a:ext cx="1085700" cy="75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7</a:t>
            </a:r>
            <a:endParaRPr sz="3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33400" y="1209639"/>
            <a:ext cx="12820650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Общее количество пустых значений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33400" y="216244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4" name="Google Shape;821;p40"/>
          <p:cNvSpPr txBox="1"/>
          <p:nvPr/>
        </p:nvSpPr>
        <p:spPr>
          <a:xfrm>
            <a:off x="1977655" y="4944456"/>
            <a:ext cx="13365480" cy="1776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4410</a:t>
            </a: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</a:t>
            </a: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entries</a:t>
            </a: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– общее количество строк</a:t>
            </a:r>
          </a:p>
          <a:p>
            <a:pPr marL="457200" lvl="0" indent="-457200" algn="ctr">
              <a:lnSpc>
                <a:spcPct val="80000"/>
              </a:lnSpc>
              <a:buAutoNum type="arabicPlain" startAt="102"/>
            </a:pP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</a:t>
            </a: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entries -  </a:t>
            </a: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количество пустых значений </a:t>
            </a:r>
          </a:p>
          <a:p>
            <a:pPr lvl="0" algn="ctr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 algn="ctr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 algn="ctr">
              <a:lnSpc>
                <a:spcPct val="80000"/>
              </a:lnSpc>
            </a:pPr>
            <a:r>
              <a:rPr lang="ru-RU" sz="24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процент пустых значений -  2,3%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95935"/>
              </p:ext>
            </p:extLst>
          </p:nvPr>
        </p:nvGraphicFramePr>
        <p:xfrm>
          <a:off x="955040" y="2387670"/>
          <a:ext cx="13736320" cy="1648425"/>
        </p:xfrm>
        <a:graphic>
          <a:graphicData uri="http://schemas.openxmlformats.org/drawingml/2006/table">
            <a:tbl>
              <a:tblPr/>
              <a:tblGrid>
                <a:gridCol w="1442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5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196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02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494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NumCompaniesWorked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EnvironmentSatisfaction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JobSatisfaction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WorkLifeBalance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94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9475">
                <a:tc>
                  <a:txBody>
                    <a:bodyPr/>
                    <a:lstStyle/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87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 flipV="1">
            <a:off x="712050" y="472699"/>
            <a:ext cx="16858425" cy="22601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710780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Название курса, марафона</a:t>
            </a:r>
            <a:b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</a:b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или другая дополнительная информация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1330399" y="1223084"/>
            <a:ext cx="13988415" cy="92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данной компании  за год 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417" y="2344966"/>
            <a:ext cx="11094720" cy="507339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89094" y="7328132"/>
            <a:ext cx="11105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latin typeface="Calibri" panose="020F0502020204030204" pitchFamily="34" charset="0"/>
              </a:rPr>
              <a:t>16 %    уволившихся от общего количества сотрудников</a:t>
            </a:r>
            <a:endParaRPr lang="ru-RU" sz="3600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875775" y="7228178"/>
            <a:ext cx="4235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latin typeface="Golos Text Medium" panose="020B0604020202020204" charset="-52"/>
                <a:cs typeface="Golos Text Medium" panose="020B0604020202020204" charset="-52"/>
              </a:rPr>
              <a:t>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44320" y="516984"/>
            <a:ext cx="503695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 smtClean="0">
                <a:latin typeface="Golos Text Medium" panose="020B0604020202020204" charset="-52"/>
                <a:cs typeface="Golos Text Medium" panose="020B0604020202020204" charset="-52"/>
              </a:rPr>
              <a:t>Анализ</a:t>
            </a:r>
            <a:r>
              <a:rPr lang="ru-RU" sz="5000" dirty="0" smtClean="0"/>
              <a:t> </a:t>
            </a:r>
            <a:r>
              <a:rPr lang="ru-RU" sz="5000" dirty="0" smtClean="0">
                <a:latin typeface="Golos Text Medium" panose="020B0604020202020204" charset="-52"/>
                <a:cs typeface="Golos Text Medium" panose="020B0604020202020204" charset="-52"/>
              </a:rPr>
              <a:t>данных</a:t>
            </a:r>
            <a:endParaRPr lang="ru-RU" sz="5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9136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2"/>
          <p:cNvSpPr/>
          <p:nvPr/>
        </p:nvSpPr>
        <p:spPr>
          <a:xfrm>
            <a:off x="5060303" y="1523999"/>
            <a:ext cx="8164493" cy="7981951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ru-RU" dirty="0"/>
          </a:p>
        </p:txBody>
      </p:sp>
      <p:cxnSp>
        <p:nvCxnSpPr>
          <p:cNvPr id="839" name="Google Shape;839;p42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1" name="Google Shape;841;p42"/>
          <p:cNvSpPr txBox="1"/>
          <p:nvPr/>
        </p:nvSpPr>
        <p:spPr>
          <a:xfrm>
            <a:off x="5060303" y="3061113"/>
            <a:ext cx="8164493" cy="507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ru-RU" sz="96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16% или 711 человек</a:t>
            </a:r>
          </a:p>
          <a:p>
            <a:pPr lvl="0" algn="ctr">
              <a:lnSpc>
                <a:spcPct val="80000"/>
              </a:lnSpc>
            </a:pPr>
            <a:r>
              <a:rPr lang="ru-RU" sz="60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Уволилось сотрудников в данной компании за год.  </a:t>
            </a:r>
            <a:endParaRPr lang="ru-RU" sz="6000" dirty="0">
              <a:solidFill>
                <a:schemeClr val="tx1"/>
              </a:solidFill>
              <a:latin typeface="Calibri" panose="020F050202020403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42" name="Google Shape;842;p42"/>
          <p:cNvSpPr txBox="1"/>
          <p:nvPr/>
        </p:nvSpPr>
        <p:spPr>
          <a:xfrm>
            <a:off x="14307350" y="4648875"/>
            <a:ext cx="45141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97870" y="727413"/>
            <a:ext cx="501291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>
                <a:latin typeface="Golos Text Medium" panose="020B0604020202020204" charset="-52"/>
                <a:cs typeface="Golos Text Medium" panose="020B0604020202020204" charset="-52"/>
              </a:rPr>
              <a:t>Анализ данных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16000" y="8681667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564399" y="8138129"/>
            <a:ext cx="5540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>
                <a:latin typeface="Golos Text Medium" panose="020B0604020202020204" charset="-52"/>
                <a:cs typeface="Golos Text Medium" panose="020B0604020202020204" charset="-52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1329</Words>
  <Application>Microsoft Office PowerPoint</Application>
  <PresentationFormat>Произвольный</PresentationFormat>
  <Paragraphs>502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Proxima Nova</vt:lpstr>
      <vt:lpstr>Golos Text Medium</vt:lpstr>
      <vt:lpstr>Golos Text</vt:lpstr>
      <vt:lpstr>Calibri</vt:lpstr>
      <vt:lpstr>Arial</vt:lpstr>
      <vt:lpstr>Proxima Nova Semibold</vt:lpstr>
      <vt:lpstr>White Green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Свинота</dc:creator>
  <cp:lastModifiedBy>ddns</cp:lastModifiedBy>
  <cp:revision>84</cp:revision>
  <dcterms:modified xsi:type="dcterms:W3CDTF">2022-05-15T12:33:07Z</dcterms:modified>
</cp:coreProperties>
</file>