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9"/>
  </p:notesMasterIdLst>
  <p:sldIdLst>
    <p:sldId id="280" r:id="rId2"/>
    <p:sldId id="282" r:id="rId3"/>
    <p:sldId id="326" r:id="rId4"/>
    <p:sldId id="327" r:id="rId5"/>
    <p:sldId id="328" r:id="rId6"/>
    <p:sldId id="329" r:id="rId7"/>
    <p:sldId id="330" r:id="rId8"/>
    <p:sldId id="340" r:id="rId9"/>
    <p:sldId id="288" r:id="rId10"/>
    <p:sldId id="297" r:id="rId11"/>
    <p:sldId id="341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39" r:id="rId20"/>
    <p:sldId id="342" r:id="rId21"/>
    <p:sldId id="343" r:id="rId22"/>
    <p:sldId id="344" r:id="rId23"/>
    <p:sldId id="345" r:id="rId24"/>
    <p:sldId id="346" r:id="rId25"/>
    <p:sldId id="298" r:id="rId26"/>
    <p:sldId id="347" r:id="rId27"/>
    <p:sldId id="348" r:id="rId28"/>
  </p:sldIdLst>
  <p:sldSz cx="18288000" cy="10287000"/>
  <p:notesSz cx="6858000" cy="9144000"/>
  <p:embeddedFontLst>
    <p:embeddedFont>
      <p:font typeface="Golos Text Medium" panose="020B0604020202020204" charset="-52"/>
      <p:regular r:id="rId30"/>
    </p:embeddedFont>
    <p:embeddedFont>
      <p:font typeface="Golos Text" panose="020B0604020202020204" charset="-52"/>
      <p:regular r:id="rId31"/>
      <p:bold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Proxima Nova Semibold" panose="020005060300000200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9AA0A6"/>
          </p15:clr>
        </p15:guide>
        <p15:guide id="2" pos="59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DDFBC8-0C1C-41B8-96A9-C3C92576268C}">
  <a:tblStyle styleId="{D0DDFBC8-0C1C-41B8-96A9-C3C92576268C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2"/>
  </p:normalViewPr>
  <p:slideViewPr>
    <p:cSldViewPr snapToGrid="0">
      <p:cViewPr varScale="1">
        <p:scale>
          <a:sx n="46" d="100"/>
          <a:sy n="46" d="100"/>
        </p:scale>
        <p:origin x="756" y="42"/>
      </p:cViewPr>
      <p:guideLst>
        <p:guide orient="horz"/>
        <p:guide pos="5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6334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872e1aa851_6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872e1aa851_6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15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15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86f911c6f3_2_2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86f911c6f3_2_2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9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2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906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007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86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20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442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84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86f911c6f3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86f911c6f3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81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8053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116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1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66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675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59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751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35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31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4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74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1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48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872e1aa851_6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872e1aa851_6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29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6f911c6f3_2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6f911c6f3_2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5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pos="828">
          <p15:clr>
            <a:srgbClr val="FA7B17"/>
          </p15:clr>
        </p15:guide>
        <p15:guide id="3" pos="1191">
          <p15:clr>
            <a:srgbClr val="FA7B17"/>
          </p15:clr>
        </p15:guide>
        <p15:guide id="4" pos="1553">
          <p15:clr>
            <a:srgbClr val="FA7B17"/>
          </p15:clr>
        </p15:guide>
        <p15:guide id="5" pos="1915">
          <p15:clr>
            <a:srgbClr val="FA7B17"/>
          </p15:clr>
        </p15:guide>
        <p15:guide id="6" pos="2295">
          <p15:clr>
            <a:srgbClr val="FA7B17"/>
          </p15:clr>
        </p15:guide>
        <p15:guide id="7" pos="2652">
          <p15:clr>
            <a:srgbClr val="FA7B17"/>
          </p15:clr>
        </p15:guide>
        <p15:guide id="8" pos="3024">
          <p15:clr>
            <a:srgbClr val="FA7B17"/>
          </p15:clr>
        </p15:guide>
        <p15:guide id="9" pos="3389">
          <p15:clr>
            <a:srgbClr val="FA7B17"/>
          </p15:clr>
        </p15:guide>
        <p15:guide id="10" pos="3755">
          <p15:clr>
            <a:srgbClr val="FA7B17"/>
          </p15:clr>
        </p15:guide>
        <p15:guide id="11" pos="4114">
          <p15:clr>
            <a:srgbClr val="FA7B17"/>
          </p15:clr>
        </p15:guide>
        <p15:guide id="12" pos="4487">
          <p15:clr>
            <a:srgbClr val="FA7B17"/>
          </p15:clr>
        </p15:guide>
        <p15:guide id="13" pos="4851">
          <p15:clr>
            <a:srgbClr val="FA7B17"/>
          </p15:clr>
        </p15:guide>
        <p15:guide id="14" pos="5218">
          <p15:clr>
            <a:srgbClr val="FA7B17"/>
          </p15:clr>
        </p15:guide>
        <p15:guide id="15" pos="5576">
          <p15:clr>
            <a:srgbClr val="FA7B17"/>
          </p15:clr>
        </p15:guide>
        <p15:guide id="16" pos="5950">
          <p15:clr>
            <a:srgbClr val="FA7B17"/>
          </p15:clr>
        </p15:guide>
        <p15:guide id="17" pos="6313">
          <p15:clr>
            <a:srgbClr val="FA7B17"/>
          </p15:clr>
        </p15:guide>
        <p15:guide id="18" pos="6681">
          <p15:clr>
            <a:srgbClr val="FA7B17"/>
          </p15:clr>
        </p15:guide>
        <p15:guide id="19" pos="7038">
          <p15:clr>
            <a:srgbClr val="FA7B17"/>
          </p15:clr>
        </p15:guide>
        <p15:guide id="20" pos="7413">
          <p15:clr>
            <a:srgbClr val="FA7B17"/>
          </p15:clr>
        </p15:guide>
        <p15:guide id="21" pos="7775">
          <p15:clr>
            <a:srgbClr val="FA7B17"/>
          </p15:clr>
        </p15:guide>
        <p15:guide id="22" pos="8145">
          <p15:clr>
            <a:srgbClr val="FA7B17"/>
          </p15:clr>
        </p15:guide>
        <p15:guide id="23" pos="8512">
          <p15:clr>
            <a:srgbClr val="FA7B17"/>
          </p15:clr>
        </p15:guide>
        <p15:guide id="24" pos="8880">
          <p15:clr>
            <a:srgbClr val="FA7B17"/>
          </p15:clr>
        </p15:guide>
        <p15:guide id="25" pos="9248">
          <p15:clr>
            <a:srgbClr val="FA7B17"/>
          </p15:clr>
        </p15:guide>
        <p15:guide id="26" pos="9615">
          <p15:clr>
            <a:srgbClr val="FA7B17"/>
          </p15:clr>
        </p15:guide>
        <p15:guide id="27" pos="9967">
          <p15:clr>
            <a:srgbClr val="FA7B17"/>
          </p15:clr>
        </p15:guide>
        <p15:guide id="28" pos="10343">
          <p15:clr>
            <a:srgbClr val="FA7B17"/>
          </p15:clr>
        </p15:guide>
        <p15:guide id="29" pos="10699">
          <p15:clr>
            <a:srgbClr val="FA7B17"/>
          </p15:clr>
        </p15:guide>
        <p15:guide id="30" pos="1107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48367" y="41443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>
              <a:spcBef>
                <a:spcPts val="32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>
              <a:spcBef>
                <a:spcPts val="32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>
              <a:spcBef>
                <a:spcPts val="32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>
              <a:spcBef>
                <a:spcPts val="3200"/>
              </a:spcBef>
              <a:spcAft>
                <a:spcPts val="32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4725" y="10260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1" name="Google Shape;31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571492" y="1497298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4725" y="430176"/>
            <a:ext cx="14652300" cy="1097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39" name="Google Shape;39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1">
          <p15:clr>
            <a:srgbClr val="FA7B17"/>
          </p15:clr>
        </p15:guide>
        <p15:guide id="2" orient="horz" pos="770">
          <p15:clr>
            <a:srgbClr val="FA7B17"/>
          </p15:clr>
        </p15:guide>
        <p15:guide id="3" orient="horz" pos="888">
          <p15:clr>
            <a:srgbClr val="FA7B17"/>
          </p15:clr>
        </p15:guide>
        <p15:guide id="4" orient="horz" pos="1205">
          <p15:clr>
            <a:srgbClr val="FA7B17"/>
          </p15:clr>
        </p15:guide>
        <p15:guide id="5" orient="horz" pos="1328">
          <p15:clr>
            <a:srgbClr val="FA7B17"/>
          </p15:clr>
        </p15:guide>
        <p15:guide id="6" orient="horz" pos="1644">
          <p15:clr>
            <a:srgbClr val="FA7B17"/>
          </p15:clr>
        </p15:guide>
        <p15:guide id="7" orient="horz" pos="1768">
          <p15:clr>
            <a:srgbClr val="FA7B17"/>
          </p15:clr>
        </p15:guide>
        <p15:guide id="8" orient="horz" pos="2085">
          <p15:clr>
            <a:srgbClr val="FA7B17"/>
          </p15:clr>
        </p15:guide>
        <p15:guide id="9" orient="horz" pos="2201">
          <p15:clr>
            <a:srgbClr val="FA7B17"/>
          </p15:clr>
        </p15:guide>
        <p15:guide id="10" orient="horz" pos="2520">
          <p15:clr>
            <a:srgbClr val="FA7B17"/>
          </p15:clr>
        </p15:guide>
        <p15:guide id="11" orient="horz" pos="2641">
          <p15:clr>
            <a:srgbClr val="FA7B17"/>
          </p15:clr>
        </p15:guide>
        <p15:guide id="12" orient="horz" pos="2960">
          <p15:clr>
            <a:srgbClr val="FA7B17"/>
          </p15:clr>
        </p15:guide>
        <p15:guide id="13" orient="horz" pos="3077">
          <p15:clr>
            <a:srgbClr val="FA7B17"/>
          </p15:clr>
        </p15:guide>
        <p15:guide id="14" orient="horz" pos="3403">
          <p15:clr>
            <a:srgbClr val="FA7B17"/>
          </p15:clr>
        </p15:guide>
        <p15:guide id="15" orient="horz" pos="3520">
          <p15:clr>
            <a:srgbClr val="FA7B17"/>
          </p15:clr>
        </p15:guide>
        <p15:guide id="16" orient="horz" pos="3839">
          <p15:clr>
            <a:srgbClr val="FA7B17"/>
          </p15:clr>
        </p15:guide>
        <p15:guide id="17" orient="horz" pos="3960">
          <p15:clr>
            <a:srgbClr val="FA7B17"/>
          </p15:clr>
        </p15:guide>
        <p15:guide id="18" orient="horz" pos="4279">
          <p15:clr>
            <a:srgbClr val="FA7B17"/>
          </p15:clr>
        </p15:guide>
        <p15:guide id="19" orient="horz" pos="4400">
          <p15:clr>
            <a:srgbClr val="FA7B17"/>
          </p15:clr>
        </p15:guide>
        <p15:guide id="20" orient="horz" pos="4719">
          <p15:clr>
            <a:srgbClr val="FA7B17"/>
          </p15:clr>
        </p15:guide>
        <p15:guide id="21" orient="horz" pos="4836">
          <p15:clr>
            <a:srgbClr val="FA7B17"/>
          </p15:clr>
        </p15:guide>
        <p15:guide id="22" orient="horz" pos="5154">
          <p15:clr>
            <a:srgbClr val="FA7B17"/>
          </p15:clr>
        </p15:guide>
        <p15:guide id="23" orient="horz" pos="5275">
          <p15:clr>
            <a:srgbClr val="FA7B17"/>
          </p15:clr>
        </p15:guide>
        <p15:guide id="24" orient="horz" pos="5592">
          <p15:clr>
            <a:srgbClr val="FA7B17"/>
          </p15:clr>
        </p15:guide>
        <p15:guide id="25" orient="horz" pos="5710">
          <p15:clr>
            <a:srgbClr val="FA7B17"/>
          </p15:clr>
        </p15:guide>
        <p15:guide id="26" orient="horz" pos="603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545825" y="1093925"/>
            <a:ext cx="8293500" cy="2296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5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8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65" name="Google Shape;65;p8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8"/>
          <p:cNvSpPr txBox="1">
            <a:spLocks noGrp="1"/>
          </p:cNvSpPr>
          <p:nvPr>
            <p:ph type="subTitle" idx="2"/>
          </p:nvPr>
        </p:nvSpPr>
        <p:spPr>
          <a:xfrm>
            <a:off x="518275" y="3289025"/>
            <a:ext cx="10857000" cy="1514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3200"/>
              </a:spcBef>
              <a:spcAft>
                <a:spcPts val="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3200"/>
              </a:spcBef>
              <a:spcAft>
                <a:spcPts val="3200"/>
              </a:spcAft>
              <a:buNone/>
              <a:defRPr sz="4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body" idx="3"/>
          </p:nvPr>
        </p:nvSpPr>
        <p:spPr>
          <a:xfrm>
            <a:off x="564875" y="4813875"/>
            <a:ext cx="14652300" cy="5874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●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431800" rtl="0"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roxima Nova Semibold"/>
              <a:buChar char="○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431800" rtl="0">
              <a:spcBef>
                <a:spcPts val="3200"/>
              </a:spcBef>
              <a:spcAft>
                <a:spcPts val="3200"/>
              </a:spcAft>
              <a:buClr>
                <a:srgbClr val="FFFFFF"/>
              </a:buClr>
              <a:buSzPts val="3200"/>
              <a:buFont typeface="Proxima Nova Semibold"/>
              <a:buChar char="■"/>
              <a:defRPr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54725" y="5140806"/>
            <a:ext cx="14652300" cy="299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591990" y="8723780"/>
            <a:ext cx="6189900" cy="11529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83" name="Google Shape;83;p9"/>
          <p:cNvGrpSpPr/>
          <p:nvPr/>
        </p:nvGrpSpPr>
        <p:grpSpPr>
          <a:xfrm>
            <a:off x="15251724" y="9323034"/>
            <a:ext cx="2321603" cy="256198"/>
            <a:chOff x="238125" y="2442125"/>
            <a:chExt cx="7101875" cy="784200"/>
          </a:xfrm>
        </p:grpSpPr>
        <p:sp>
          <p:nvSpPr>
            <p:cNvPr id="84" name="Google Shape;84;p9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4"/>
          <p:cNvSpPr/>
          <p:nvPr/>
        </p:nvSpPr>
        <p:spPr>
          <a:xfrm>
            <a:off x="135193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/>
          <p:nvPr/>
        </p:nvSpPr>
        <p:spPr>
          <a:xfrm>
            <a:off x="391245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6" name="Google Shape;616;p34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34"/>
          <p:cNvSpPr txBox="1"/>
          <p:nvPr/>
        </p:nvSpPr>
        <p:spPr>
          <a:xfrm>
            <a:off x="542925" y="1152525"/>
            <a:ext cx="10420500" cy="26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Анализ набора данных,характеризующих сотрудников компании и их желание уволится </a:t>
            </a:r>
            <a:endParaRPr sz="10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0" name="Google Shape;620;p34"/>
          <p:cNvSpPr txBox="1"/>
          <p:nvPr/>
        </p:nvSpPr>
        <p:spPr>
          <a:xfrm>
            <a:off x="533400" y="4000500"/>
            <a:ext cx="7496100" cy="1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Построение модели логистическая регрессии</a:t>
            </a:r>
            <a:endParaRPr sz="45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621" name="Google Shape;621;p34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Горбунов Михаил</a:t>
            </a:r>
            <a:endParaRPr sz="24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</a:t>
            </a:r>
            <a:r>
              <a:rPr lang="en-US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DS - 25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22" name="Google Shape;622;p34"/>
          <p:cNvSpPr txBox="1"/>
          <p:nvPr/>
        </p:nvSpPr>
        <p:spPr>
          <a:xfrm>
            <a:off x="5257800" y="8805575"/>
            <a:ext cx="658368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23" name="Google Shape;623;p34"/>
          <p:cNvGrpSpPr/>
          <p:nvPr/>
        </p:nvGrpSpPr>
        <p:grpSpPr>
          <a:xfrm>
            <a:off x="16876802" y="8877431"/>
            <a:ext cx="698087" cy="701967"/>
            <a:chOff x="238125" y="2432825"/>
            <a:chExt cx="779550" cy="781875"/>
          </a:xfrm>
        </p:grpSpPr>
        <p:sp>
          <p:nvSpPr>
            <p:cNvPr id="624" name="Google Shape;624;p3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829512" y="1465966"/>
            <a:ext cx="13716000" cy="95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Нормы текучести кадров по отраслям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318179" y="205102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325848" y="2713469"/>
            <a:ext cx="5097812" cy="50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296540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1016" name="Google Shape;10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81458"/>
              </p:ext>
            </p:extLst>
          </p:nvPr>
        </p:nvGraphicFramePr>
        <p:xfrm>
          <a:off x="1433178" y="2540002"/>
          <a:ext cx="12668901" cy="5948625"/>
        </p:xfrm>
        <a:graphic>
          <a:graphicData uri="http://schemas.openxmlformats.org/drawingml/2006/table">
            <a:tbl>
              <a:tblPr/>
              <a:tblGrid>
                <a:gridCol w="6878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0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Сфера деятельности бизнеса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Естественный уровень текучести персонала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Ресторанный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74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 бизнес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 выше 30 % среди обслуживающего персонала и не выше 5 % среди администраторов  и менеджеров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Гостиничный/ресторанный бизнес в курортных зонах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 80%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Оптовая торговля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9 - 12%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ИТ сфера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– 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Производственные предприятия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– 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2490"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56" y="560334"/>
            <a:ext cx="16881287" cy="182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51677" y="569479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9539" y="5727675"/>
            <a:ext cx="1713124" cy="199966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84179" y="872127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1"/>
          <p:cNvSpPr txBox="1"/>
          <p:nvPr/>
        </p:nvSpPr>
        <p:spPr>
          <a:xfrm>
            <a:off x="1047750" y="1258174"/>
            <a:ext cx="13030200" cy="64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Текущая ситуация в компании </a:t>
            </a:r>
            <a:r>
              <a:rPr lang="en-US" sz="4500" dirty="0" smtClean="0">
                <a:solidFill>
                  <a:srgbClr val="4BD0A0"/>
                </a:solidFill>
                <a:latin typeface="Golos Text Medium" panose="020B0604020202020204" charset="-52"/>
                <a:ea typeface="Proxima Nova Semibold"/>
                <a:cs typeface="Golos Text Medium" panose="020B0604020202020204" charset="-52"/>
                <a:sym typeface="Proxima Nova Semibold"/>
              </a:rPr>
              <a:t>ZZZ</a:t>
            </a:r>
            <a:endParaRPr sz="4500" dirty="0">
              <a:solidFill>
                <a:srgbClr val="4BD0A0"/>
              </a:solidFill>
              <a:latin typeface="Golos Text Medium" panose="020B0604020202020204" charset="-52"/>
              <a:ea typeface="Proxima Nova Semibold"/>
              <a:cs typeface="Golos Text Medium" panose="020B0604020202020204" charset="-52"/>
              <a:sym typeface="Proxima Nova Semibold"/>
            </a:endParaRPr>
          </a:p>
        </p:txBody>
      </p:sp>
      <p:sp>
        <p:nvSpPr>
          <p:cNvPr id="977" name="Google Shape;977;p51"/>
          <p:cNvSpPr txBox="1"/>
          <p:nvPr/>
        </p:nvSpPr>
        <p:spPr>
          <a:xfrm>
            <a:off x="1633260" y="346120"/>
            <a:ext cx="6253440" cy="69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 smtClean="0">
                <a:latin typeface="Golos Text Medium" panose="020B0604020202020204" charset="-52"/>
                <a:ea typeface="Proxima Nova"/>
                <a:cs typeface="Golos Text Medium" panose="020B0604020202020204" charset="-52"/>
                <a:sym typeface="Proxima Nova"/>
              </a:rPr>
              <a:t>Анализ данных</a:t>
            </a:r>
            <a:endParaRPr sz="5000" dirty="0">
              <a:latin typeface="Golos Text Medium" panose="020B0604020202020204" charset="-52"/>
              <a:ea typeface="Proxima Nova"/>
              <a:cs typeface="Golos Text Medium" panose="020B0604020202020204" charset="-52"/>
              <a:sym typeface="Proxima Nova"/>
            </a:endParaRPr>
          </a:p>
        </p:txBody>
      </p:sp>
      <p:sp>
        <p:nvSpPr>
          <p:cNvPr id="978" name="Google Shape;978;p51"/>
          <p:cNvSpPr txBox="1"/>
          <p:nvPr/>
        </p:nvSpPr>
        <p:spPr>
          <a:xfrm>
            <a:off x="1230519" y="2570625"/>
            <a:ext cx="13826601" cy="61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Условно примем, что наша компания производственная. Согласно данным, полученным из открытых источников, годовая Норма текучести кадров в производственных компаниях составляет от 10 до 15 %.  За год, компанию </a:t>
            </a:r>
            <a:r>
              <a:rPr lang="en-US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ZZZ </a:t>
            </a: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покинуло 16% сотрудников.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Данный показатель превышает норму , ситуация с текучестью кадров находится в зоне риска. Необходимо рассмотреть все признаки, представленные в наборе данных, выявить важные признаки, которые влияют на желание людей уволиться.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Необходимо построить модель, способную прогнозировать желание персонала уволиться в зависимости от признаков, характеризующих самого сотрудника  и признаков, характеризующих условия работы данного сотрудника.  </a:t>
            </a:r>
            <a:r>
              <a:rPr lang="ru-RU" sz="2400" dirty="0" smtClean="0">
                <a:solidFill>
                  <a:srgbClr val="4BD0A0"/>
                </a:solidFill>
                <a:latin typeface="Calibri" panose="020F0502020204030204" pitchFamily="34" charset="0"/>
                <a:ea typeface="Proxima Nova Semibold"/>
                <a:cs typeface="Golos Text" panose="020B0503020202020204" pitchFamily="34" charset="0"/>
                <a:sym typeface="Proxima Nova Semibold"/>
              </a:rPr>
              <a:t> </a:t>
            </a:r>
            <a:endParaRPr sz="2400" dirty="0">
              <a:solidFill>
                <a:srgbClr val="4BD0A0"/>
              </a:solidFill>
              <a:latin typeface="Calibri" panose="020F050202020403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998" name="Google Shape;998;p51"/>
          <p:cNvSpPr txBox="1"/>
          <p:nvPr/>
        </p:nvSpPr>
        <p:spPr>
          <a:xfrm>
            <a:off x="1318179" y="5727675"/>
            <a:ext cx="46380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999" name="Google Shape;999;p51"/>
          <p:cNvSpPr txBox="1"/>
          <p:nvPr/>
        </p:nvSpPr>
        <p:spPr>
          <a:xfrm>
            <a:off x="1325848" y="6390119"/>
            <a:ext cx="4983512" cy="51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0" name="Google Shape;1000;p51"/>
          <p:cNvSpPr txBox="1"/>
          <p:nvPr/>
        </p:nvSpPr>
        <p:spPr>
          <a:xfrm>
            <a:off x="1325850" y="7121089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7155148" y="6390118"/>
            <a:ext cx="493779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715515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12957729" y="5727675"/>
            <a:ext cx="45348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12965398" y="6390118"/>
            <a:ext cx="5048282" cy="58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BD0A0"/>
              </a:solidFill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12965400" y="7121088"/>
            <a:ext cx="41625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ru-RU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1016" name="Google Shape;10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56" y="449323"/>
            <a:ext cx="16881287" cy="182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3016" y="5727675"/>
            <a:ext cx="1713124" cy="199966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4179" y="865128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  <p:extLst>
      <p:ext uri="{BB962C8B-B14F-4D97-AF65-F5344CB8AC3E}">
        <p14:creationId xmlns:p14="http://schemas.microsoft.com/office/powerpoint/2010/main" val="400354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72800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1686"/>
            <a:ext cx="15931480" cy="6993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544320" y="804575"/>
            <a:ext cx="64820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К</a:t>
            </a:r>
            <a:r>
              <a:rPr lang="en-US" sz="4000" dirty="0">
                <a:latin typeface="Golos Text Medium" panose="020B0604020202020204" charset="-52"/>
                <a:cs typeface="Golos Text Medium" panose="020B0604020202020204" charset="-52"/>
              </a:rPr>
              <a:t>K</a:t>
            </a:r>
            <a:r>
              <a:rPr lang="ru-RU" sz="4000" dirty="0" err="1" smtClean="0">
                <a:latin typeface="Golos Text Medium" panose="020B0604020202020204" charset="-52"/>
                <a:cs typeface="Golos Text Medium" panose="020B0604020202020204" charset="-52"/>
              </a:rPr>
              <a:t>орреляция</a:t>
            </a:r>
            <a:r>
              <a:rPr lang="ru-RU" sz="4000" dirty="0" smtClean="0">
                <a:latin typeface="Golos Text Medium" panose="020B0604020202020204" charset="-52"/>
                <a:cs typeface="Golos Text Medium" panose="020B0604020202020204" charset="-52"/>
              </a:rPr>
              <a:t> признаков </a:t>
            </a:r>
            <a:endParaRPr lang="ru-RU" sz="4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750990" y="6415222"/>
            <a:ext cx="72006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500" dirty="0" smtClean="0"/>
              <a:t>3</a:t>
            </a:r>
            <a:endParaRPr lang="ru-RU" sz="7500" dirty="0"/>
          </a:p>
        </p:txBody>
      </p:sp>
    </p:spTree>
    <p:extLst>
      <p:ext uri="{BB962C8B-B14F-4D97-AF65-F5344CB8AC3E}">
        <p14:creationId xmlns:p14="http://schemas.microsoft.com/office/powerpoint/2010/main" val="250481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646500" y="874842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3"/>
            <a:ext cx="13365480" cy="121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возраста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4" y="2066708"/>
            <a:ext cx="14821535" cy="6326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3203" y="5459881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частоты поездок в командировки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50" y="1935695"/>
            <a:ext cx="14691959" cy="646983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1377" y="5706072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8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общего стажа работы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8" y="2001597"/>
            <a:ext cx="14923135" cy="663895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3930" y="5839119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5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</a:t>
            </a: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– 25</a:t>
            </a:r>
          </a:p>
          <a:p>
            <a:pPr lvl="0"/>
            <a:endParaRPr lang="ru-RU"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5" y="887892"/>
            <a:ext cx="13365480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стажа работы в данной компании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3952" y="1992830"/>
            <a:ext cx="16325215" cy="64878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1263" y="5941989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общей удовлетворенности компанией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0" y="2486685"/>
            <a:ext cx="15972119" cy="596456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6401" y="5581258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5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  <a:endParaRPr lang="ru-RU"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семейного статуса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21" y="2212807"/>
            <a:ext cx="15524479" cy="64927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3930" y="5941989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4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3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должностной роли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0694" y="2569391"/>
            <a:ext cx="17265675" cy="58361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1455" y="5858169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0" name="Google Shape;670;p36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2" name="Google Shape;672;p36"/>
          <p:cNvGrpSpPr/>
          <p:nvPr/>
        </p:nvGrpSpPr>
        <p:grpSpPr>
          <a:xfrm>
            <a:off x="5371965" y="1409612"/>
            <a:ext cx="1143133" cy="1143133"/>
            <a:chOff x="5372100" y="3505200"/>
            <a:chExt cx="666900" cy="666900"/>
          </a:xfrm>
        </p:grpSpPr>
        <p:sp>
          <p:nvSpPr>
            <p:cNvPr id="673" name="Google Shape;67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74" name="Google Shape;674;p36"/>
            <p:cNvSpPr txBox="1"/>
            <p:nvPr/>
          </p:nvSpPr>
          <p:spPr>
            <a:xfrm>
              <a:off x="5454074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1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sp>
        <p:nvSpPr>
          <p:cNvPr id="675" name="Google Shape;675;p36"/>
          <p:cNvSpPr txBox="1"/>
          <p:nvPr/>
        </p:nvSpPr>
        <p:spPr>
          <a:xfrm>
            <a:off x="6747434" y="1645413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Знакомство с данными (чтение данных, объединение данных в общий </a:t>
            </a:r>
            <a:r>
              <a:rPr lang="en-US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dataset</a:t>
            </a: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.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6747434" y="2571975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6747434" y="2611567"/>
            <a:ext cx="7945500" cy="116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Анализ данных (анализ количества уволившихся сотрудников и общая оценка текучести кадров).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8" name="Google Shape;678;p36"/>
          <p:cNvSpPr txBox="1"/>
          <p:nvPr/>
        </p:nvSpPr>
        <p:spPr>
          <a:xfrm>
            <a:off x="6747434" y="515431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79" name="Google Shape;679;p36"/>
          <p:cNvSpPr txBox="1"/>
          <p:nvPr/>
        </p:nvSpPr>
        <p:spPr>
          <a:xfrm>
            <a:off x="6772096" y="5032019"/>
            <a:ext cx="7945500" cy="88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Построение модели   Логистическая регрессия, Деревья решений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0" name="Google Shape;680;p36"/>
          <p:cNvSpPr txBox="1"/>
          <p:nvPr/>
        </p:nvSpPr>
        <p:spPr>
          <a:xfrm>
            <a:off x="6732364" y="6200450"/>
            <a:ext cx="7945500" cy="88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Выводы и план мероприятий для снижения оттока кадров 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681" name="Google Shape;681;p36"/>
          <p:cNvSpPr txBox="1"/>
          <p:nvPr/>
        </p:nvSpPr>
        <p:spPr>
          <a:xfrm>
            <a:off x="6863344" y="8439778"/>
            <a:ext cx="7945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grpSp>
        <p:nvGrpSpPr>
          <p:cNvPr id="682" name="Google Shape;682;p36"/>
          <p:cNvGrpSpPr/>
          <p:nvPr/>
        </p:nvGrpSpPr>
        <p:grpSpPr>
          <a:xfrm>
            <a:off x="5371965" y="2571662"/>
            <a:ext cx="1143133" cy="1143133"/>
            <a:chOff x="5372100" y="3505200"/>
            <a:chExt cx="666900" cy="666900"/>
          </a:xfrm>
        </p:grpSpPr>
        <p:sp>
          <p:nvSpPr>
            <p:cNvPr id="683" name="Google Shape;683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4" name="Google Shape;684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2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5371965" y="3743237"/>
            <a:ext cx="1143133" cy="1143133"/>
            <a:chOff x="5372100" y="3505200"/>
            <a:chExt cx="666900" cy="666900"/>
          </a:xfrm>
        </p:grpSpPr>
        <p:sp>
          <p:nvSpPr>
            <p:cNvPr id="686" name="Google Shape;686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87" name="Google Shape;687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3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88" name="Google Shape;688;p36"/>
          <p:cNvGrpSpPr/>
          <p:nvPr/>
        </p:nvGrpSpPr>
        <p:grpSpPr>
          <a:xfrm>
            <a:off x="5381862" y="4914812"/>
            <a:ext cx="1143133" cy="1143133"/>
            <a:chOff x="5372100" y="3505200"/>
            <a:chExt cx="666900" cy="666900"/>
          </a:xfrm>
        </p:grpSpPr>
        <p:sp>
          <p:nvSpPr>
            <p:cNvPr id="689" name="Google Shape;689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0" name="Google Shape;690;p36"/>
            <p:cNvSpPr txBox="1"/>
            <p:nvPr/>
          </p:nvSpPr>
          <p:spPr>
            <a:xfrm>
              <a:off x="5465187" y="357681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4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grpSp>
        <p:nvGrpSpPr>
          <p:cNvPr id="691" name="Google Shape;691;p36"/>
          <p:cNvGrpSpPr/>
          <p:nvPr/>
        </p:nvGrpSpPr>
        <p:grpSpPr>
          <a:xfrm>
            <a:off x="5371965" y="6069362"/>
            <a:ext cx="1143133" cy="1143133"/>
            <a:chOff x="5372100" y="3505200"/>
            <a:chExt cx="666900" cy="666900"/>
          </a:xfrm>
        </p:grpSpPr>
        <p:sp>
          <p:nvSpPr>
            <p:cNvPr id="692" name="Google Shape;692;p36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olos Text" panose="020B0503020202020204" pitchFamily="34" charset="0"/>
                <a:cs typeface="Golos Text" panose="020B0503020202020204" pitchFamily="34" charset="0"/>
              </a:endParaRPr>
            </a:p>
          </p:txBody>
        </p:sp>
        <p:sp>
          <p:nvSpPr>
            <p:cNvPr id="693" name="Google Shape;693;p36"/>
            <p:cNvSpPr txBox="1"/>
            <p:nvPr/>
          </p:nvSpPr>
          <p:spPr>
            <a:xfrm>
              <a:off x="5465187" y="3590150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dirty="0">
                  <a:latin typeface="Golos Text" panose="020B0503020202020204" pitchFamily="34" charset="0"/>
                  <a:ea typeface="Proxima Nova Semibold"/>
                  <a:cs typeface="Golos Text" panose="020B0503020202020204" pitchFamily="34" charset="0"/>
                  <a:sym typeface="Proxima Nova Semibold"/>
                </a:rPr>
                <a:t>5</a:t>
              </a:r>
              <a:endParaRPr sz="3200" dirty="0">
                <a:latin typeface="Golos Text" panose="020B0503020202020204" pitchFamily="34" charset="0"/>
                <a:ea typeface="Proxima Nova Semibold"/>
                <a:cs typeface="Golos Text" panose="020B0503020202020204" pitchFamily="34" charset="0"/>
                <a:sym typeface="Proxima Nova Semibold"/>
              </a:endParaRPr>
            </a:p>
          </p:txBody>
        </p:sp>
      </p:grpSp>
      <p:pic>
        <p:nvPicPr>
          <p:cNvPr id="700" name="Google Shape;7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" name="Google Shape;634;p35">
            <a:extLst>
              <a:ext uri="{FF2B5EF4-FFF2-40B4-BE49-F238E27FC236}">
                <a16:creationId xmlns:a16="http://schemas.microsoft.com/office/drawing/2014/main" xmlns="" id="{0F01FBFA-A5C2-2C4C-86D6-DCD3B1E07244}"/>
              </a:ext>
            </a:extLst>
          </p:cNvPr>
          <p:cNvSpPr txBox="1"/>
          <p:nvPr/>
        </p:nvSpPr>
        <p:spPr>
          <a:xfrm>
            <a:off x="510329" y="1143148"/>
            <a:ext cx="4629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Содержание</a:t>
            </a:r>
            <a:endParaRPr sz="52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47434" y="3948499"/>
            <a:ext cx="105593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КККККККК</a:t>
            </a:r>
            <a:r>
              <a:rPr lang="en-US" sz="2400" dirty="0">
                <a:latin typeface="Golos Text" panose="020B0604020202020204" charset="-52"/>
                <a:cs typeface="Golos Text" panose="020B0604020202020204" charset="-52"/>
              </a:rPr>
              <a:t>K</a:t>
            </a:r>
            <a:r>
              <a:rPr lang="ru-RU" sz="2400" dirty="0" err="1" smtClean="0">
                <a:latin typeface="Golos Text" panose="020B0604020202020204" charset="-52"/>
                <a:cs typeface="Golos Text" panose="020B0604020202020204" charset="-52"/>
              </a:rPr>
              <a:t>орреляция</a:t>
            </a:r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 признаков , определение наиболее важных признаков,</a:t>
            </a:r>
          </a:p>
          <a:p>
            <a:r>
              <a:rPr lang="ru-RU" sz="2400" dirty="0" smtClean="0">
                <a:latin typeface="Golos Text" panose="020B0604020202020204" charset="-52"/>
                <a:cs typeface="Golos Text" panose="020B0604020202020204" charset="-52"/>
              </a:rPr>
              <a:t> влияющих на увольнение сотрудников </a:t>
            </a:r>
            <a:endParaRPr lang="ru-RU" sz="2400" dirty="0">
              <a:latin typeface="Golos Text" panose="020B0604020202020204" charset="-52"/>
              <a:cs typeface="Golos Text" panose="020B0604020202020204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2783" y="8600969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166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зависимости от профессиональной специализации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2207"/>
            <a:ext cx="16744949" cy="63004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1305" y="5941989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4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Модель -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4000" dirty="0" err="1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892491" y="3858135"/>
            <a:ext cx="13365480" cy="85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Train score: 0.8422416585681892</a:t>
            </a:r>
          </a:p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Test score: 0.8306878306878307</a:t>
            </a: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556165" y="5360396"/>
            <a:ext cx="72006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5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5245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Модель -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4000" dirty="0" err="1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с подбором параметров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600" y="2036478"/>
            <a:ext cx="13365480" cy="85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0600" y="2118199"/>
            <a:ext cx="9144000" cy="75405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Best: 0.851096 using {'C': 100, 'penalty': 'l2', 'solver': 'newton-cg'}</a:t>
            </a:r>
          </a:p>
          <a:p>
            <a:endParaRPr lang="en-US" sz="2000" dirty="0"/>
          </a:p>
          <a:p>
            <a:r>
              <a:rPr lang="en-US" sz="2000" dirty="0"/>
              <a:t>0.000000 (0.000000) with: {'C': 1000, 'penalty': 'l1', 'solver': 'newton-cg'}</a:t>
            </a:r>
          </a:p>
          <a:p>
            <a:r>
              <a:rPr lang="en-US" sz="2000" dirty="0"/>
              <a:t>0.000000 (0.000000) with: {'C': 1000, 'penalty': 'l1',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0.850794 (0.007776) with: {'C': 1000, 'penalty': 'l1',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0.000000 (0.000000) with: {'C': 1000, 'penalty': 'l1', 'solver': 'sag'}</a:t>
            </a:r>
          </a:p>
          <a:p>
            <a:r>
              <a:rPr lang="en-US" sz="2000" dirty="0"/>
              <a:t>0.838776 (0.000680) with: {'C': 1000, 'penalty': 'l1', 'solver': 'saga'}</a:t>
            </a:r>
          </a:p>
          <a:p>
            <a:r>
              <a:rPr lang="en-US" sz="2000" dirty="0"/>
              <a:t>0.851020 (0.007570) with: {'C': 1000, 'penalty': 'l2', 'solver': 'newton-cg'}</a:t>
            </a:r>
          </a:p>
          <a:p>
            <a:r>
              <a:rPr lang="en-US" sz="2000" dirty="0"/>
              <a:t>0.839002 (0.001756) with: {'C': 1000, 'penalty': 'l2',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1000, 'penalty': 'l2',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1000, 'penalty': 'l2', 'solver': 'sag'}</a:t>
            </a:r>
          </a:p>
          <a:p>
            <a:r>
              <a:rPr lang="en-US" sz="2000" dirty="0"/>
              <a:t>0.838776 (0.000680) with: {'C': 1000, 'penalty': 'l2', 'solver': 'saga'}</a:t>
            </a:r>
          </a:p>
          <a:p>
            <a:r>
              <a:rPr lang="en-US" sz="2000" dirty="0"/>
              <a:t>0.000000 (0.000000) with: {'C': 100, 'penalty': 'l1', 'solver': 'newton-cg'}</a:t>
            </a:r>
          </a:p>
          <a:p>
            <a:r>
              <a:rPr lang="en-US" sz="2000" dirty="0"/>
              <a:t>0.000000 (0.000000) with: {'C': 100, 'penalty': 'l1',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0.850642 (0.007893) with: {'C': 100, 'penalty': 'l1',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0.000000 (0.000000) with: {'C': 100, 'penalty': 'l1', 'solver': 'sag'}</a:t>
            </a:r>
          </a:p>
          <a:p>
            <a:r>
              <a:rPr lang="en-US" sz="2000" dirty="0"/>
              <a:t>0.838776 (0.000680) with: {'C': 100, 'penalty': 'l1', 'solver': 'saga'}</a:t>
            </a:r>
          </a:p>
          <a:p>
            <a:r>
              <a:rPr lang="en-US" sz="2000" dirty="0"/>
              <a:t>0.851096 (0.007641) with: {'C': 100, 'penalty': 'l2', 'solver': 'newton-cg'}</a:t>
            </a:r>
          </a:p>
          <a:p>
            <a:r>
              <a:rPr lang="en-US" sz="2000" dirty="0"/>
              <a:t>0.839078 (0.001803) with: {'C': 100, 'penalty': 'l2',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100, 'penalty': 'l2',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1226" y="5313339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6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Модель -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4000" dirty="0" err="1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с подбором параметров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97775" y="1953161"/>
            <a:ext cx="13365480" cy="85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69754" y="1986617"/>
            <a:ext cx="9144000" cy="806374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2000" dirty="0" smtClean="0"/>
          </a:p>
          <a:p>
            <a:r>
              <a:rPr lang="en-US" sz="2000" dirty="0"/>
              <a:t>0.838776 (0.000680) with: {'C': 100, 'penalty': 'l2', 'solver': 'sag'}</a:t>
            </a:r>
          </a:p>
          <a:p>
            <a:r>
              <a:rPr lang="en-US" sz="2000" dirty="0"/>
              <a:t>0.838776 (0.000680) with: {'C': 100, 'penalty': 'l2', 'solver': 'saga'}</a:t>
            </a:r>
          </a:p>
          <a:p>
            <a:r>
              <a:rPr lang="en-US" sz="2000" dirty="0"/>
              <a:t>0.000000 (0.000000) with: {'C': 10, 'penalty': 'l1', 'solver': 'newton-cg'}</a:t>
            </a:r>
          </a:p>
          <a:p>
            <a:r>
              <a:rPr lang="en-US" sz="2000" dirty="0"/>
              <a:t>0.000000 (0.000000) with: {'C': 10, 'penalty': 'l1',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0.850642 (0.008439) with: {'C': 10, 'penalty': 'l1',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0.000000 (0.000000) with: {'C': 10, 'penalty': 'l1', 'solver': 'sag'}</a:t>
            </a:r>
          </a:p>
          <a:p>
            <a:r>
              <a:rPr lang="en-US" sz="2000" dirty="0" smtClean="0"/>
              <a:t>0.838776 </a:t>
            </a:r>
            <a:r>
              <a:rPr lang="en-US" sz="2000" dirty="0"/>
              <a:t>(0.000680) with: {'C': 10, 'penalty': 'l1', 'solver': 'saga'}</a:t>
            </a:r>
          </a:p>
          <a:p>
            <a:r>
              <a:rPr lang="en-US" sz="2000" dirty="0"/>
              <a:t>0.851020 (0.007771) with: {'C': 10, 'penalty': 'l2', 'solver': 'newton-cg'}</a:t>
            </a:r>
          </a:p>
          <a:p>
            <a:r>
              <a:rPr lang="en-US" sz="2000" dirty="0"/>
              <a:t>0.839078 (0.001803) with: {'C': 10, 'penalty': 'l2',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10, 'penalty': 'l2',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10, 'penalty': 'l2', 'solver': 'sag'}</a:t>
            </a:r>
          </a:p>
          <a:p>
            <a:r>
              <a:rPr lang="en-US" sz="2000" dirty="0"/>
              <a:t>0.838776 (0.000680) with: {'C': 10, 'penalty': 'l2', 'solver': 'saga'}</a:t>
            </a:r>
          </a:p>
          <a:p>
            <a:r>
              <a:rPr lang="en-US" sz="2000" dirty="0"/>
              <a:t>0.000000 (0.000000) with: {'C': 1.0, 'penalty': 'l1', 'solver': 'newton-cg'}</a:t>
            </a:r>
          </a:p>
          <a:p>
            <a:r>
              <a:rPr lang="en-US" sz="2000" dirty="0"/>
              <a:t>0.000000 (0.000000) with: {'C': 1.0, 'penalty': 'l1',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0.849735 (0.008722) with: {'C': 1.0, 'penalty': 'l1',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0.000000 (0.000000) with: {'C': 1.0, 'penalty': 'l1', 'solver': 'sag'}</a:t>
            </a:r>
          </a:p>
          <a:p>
            <a:r>
              <a:rPr lang="en-US" sz="2000" dirty="0"/>
              <a:t>0.838776 (0.000680) with: {'C': 1.0, 'penalty': 'l1', 'solver': 'saga'}</a:t>
            </a:r>
          </a:p>
          <a:p>
            <a:r>
              <a:rPr lang="en-US" sz="2000" dirty="0"/>
              <a:t>0.850945 (0.008299) with: {'C': 1.0, 'penalty': 'l2', 'solver': 'newton-cg'}</a:t>
            </a:r>
          </a:p>
          <a:p>
            <a:r>
              <a:rPr lang="en-US" sz="2000" dirty="0"/>
              <a:t>0.838927 (0.001705) with: {'C': 1.0, 'penalty': 'l2',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1.0, 'penalty': 'l2',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2595" y="5878365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4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2"/>
            <a:ext cx="13988415" cy="9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Модель - </a:t>
            </a:r>
            <a:r>
              <a:rPr lang="en-US" sz="40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model = </a:t>
            </a:r>
            <a:r>
              <a:rPr lang="en-US" sz="4000" dirty="0" err="1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LogisticRegression</a:t>
            </a: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с подбором параметров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710600" y="2102593"/>
            <a:ext cx="13365480" cy="85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384976" y="260140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72652" y="1915477"/>
            <a:ext cx="9144000" cy="83715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0.838776 (0.000680) with: {'C': 1.0, 'penalty': 'l2', 'solver': 'sag'}</a:t>
            </a:r>
          </a:p>
          <a:p>
            <a:r>
              <a:rPr lang="en-US" sz="2000" dirty="0"/>
              <a:t>0.838776 (0.000680) with: {'C': 1.0, 'penalty': 'l2', 'solver': 'saga'}</a:t>
            </a:r>
          </a:p>
          <a:p>
            <a:r>
              <a:rPr lang="en-US" sz="2000" dirty="0"/>
              <a:t>0.000000 (0.000000) with: {'C': 0.1, 'penalty': 'l1', 'solver': 'newton-cg'}</a:t>
            </a:r>
          </a:p>
          <a:p>
            <a:r>
              <a:rPr lang="en-US" sz="2000" dirty="0"/>
              <a:t>0.000000 (0.000000) with: {'C': 0.1, 'penalty': 'l1',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0.846259 (0.005315) with: {'C': 0.1, 'penalty': 'l1',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0.000000 (0.000000) with: {'C': 0.1, 'penalty': 'l1', 'solver': 'sag'}</a:t>
            </a:r>
          </a:p>
          <a:p>
            <a:r>
              <a:rPr lang="en-US" sz="2000" dirty="0" smtClean="0"/>
              <a:t>0.838776 </a:t>
            </a:r>
            <a:r>
              <a:rPr lang="en-US" sz="2000" dirty="0"/>
              <a:t>(0.000680) with: {'C': 0.1, 'penalty': 'l1', 'solver': 'saga'}</a:t>
            </a:r>
          </a:p>
          <a:p>
            <a:r>
              <a:rPr lang="en-US" sz="2000" dirty="0"/>
              <a:t>0.850038 (0.008316) with: {'C': 0.1, 'penalty': 'l2', 'solver': 'newton-cg'}</a:t>
            </a:r>
          </a:p>
          <a:p>
            <a:r>
              <a:rPr lang="en-US" sz="2000" dirty="0"/>
              <a:t>0.838851 (0.001003) with: {'C': 0.1, 'penalty': 'l2',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0.1, 'penalty': 'l2',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0.1, 'penalty': 'l2', 'solver': 'sag'}</a:t>
            </a:r>
          </a:p>
          <a:p>
            <a:r>
              <a:rPr lang="en-US" sz="2000" dirty="0"/>
              <a:t>0.838776 (0.000680) with: {'C': 0.1, 'penalty': 'l2', 'solver': 'saga'}</a:t>
            </a:r>
          </a:p>
          <a:p>
            <a:r>
              <a:rPr lang="en-US" sz="2000" dirty="0"/>
              <a:t>0.000000 (0.000000) with: {'C': 0.01, 'penalty': 'l1', 'solver': 'newton-cg'}</a:t>
            </a:r>
          </a:p>
          <a:p>
            <a:r>
              <a:rPr lang="en-US" sz="2000" dirty="0" smtClean="0"/>
              <a:t>0.000000 </a:t>
            </a:r>
            <a:r>
              <a:rPr lang="en-US" sz="2000" dirty="0"/>
              <a:t>(0.000000) with: {'C': 0.01, 'penalty': 'l1',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0.01, 'penalty': 'l1',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0.000000 (0.000000) with: {'C': 0.01, 'penalty': 'l1', 'solver': 'sag'}</a:t>
            </a:r>
          </a:p>
          <a:p>
            <a:r>
              <a:rPr lang="en-US" sz="2000" dirty="0"/>
              <a:t>0.838776 (0.000680) with: {'C': 0.01, 'penalty': 'l1', 'solver': 'saga'}</a:t>
            </a:r>
          </a:p>
          <a:p>
            <a:r>
              <a:rPr lang="en-US" sz="2000" dirty="0"/>
              <a:t>0.850189 (0.004966) with: {'C': 0.01, 'penalty': 'l2', 'solver': 'newton-cg'}</a:t>
            </a:r>
          </a:p>
          <a:p>
            <a:r>
              <a:rPr lang="en-US" sz="2000" dirty="0"/>
              <a:t>0.838700 (0.001402) with: {'C': 0.01, 'penalty': 'l2', 'solver': '</a:t>
            </a:r>
            <a:r>
              <a:rPr lang="en-US" sz="2000" dirty="0" err="1"/>
              <a:t>lbfgs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0.01, 'penalty': 'l2', 'solver': '</a:t>
            </a:r>
            <a:r>
              <a:rPr lang="en-US" sz="2000" dirty="0" err="1"/>
              <a:t>liblinear</a:t>
            </a:r>
            <a:r>
              <a:rPr lang="en-US" sz="2000" dirty="0"/>
              <a:t>'}</a:t>
            </a:r>
          </a:p>
          <a:p>
            <a:r>
              <a:rPr lang="en-US" sz="2000" dirty="0"/>
              <a:t>0.838776 (0.000680) with: {'C': 0.01, 'penalty': 'l2', 'solver': 'sag'}</a:t>
            </a:r>
          </a:p>
          <a:p>
            <a:r>
              <a:rPr lang="en-US" sz="2000" dirty="0"/>
              <a:t>0.838776 (0.000680) with: {'C': 0.01, 'penalty': 'l2', 'solver': 'saga'}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2442" y="5678508"/>
            <a:ext cx="16765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0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1031" name="Google Shape;10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9017" y="2266961"/>
            <a:ext cx="16038365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Возраст –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- Наиболее часто увольняются в возрасте от 18 до 33 лет.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возрастной группы от 18 до 33 лет разработать специальную мотивационную программу)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Условия работы, а именно наличие частых командировок – важный признак, влияющий на увольнение.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частые командировки.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(На работу с частыми командировками  проводить более тщательный отбор претендентов)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КККККККККККККККККККККККККККККККККОбщий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стаж работы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стаж работы минимальный от 0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 брать на работу в штат сотрудников с общим стажем менее 2 лет, а заключать с ними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договор ГПХ)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01974" y="498961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121685" y="7758570"/>
            <a:ext cx="72006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500" dirty="0" smtClean="0"/>
              <a:t>5</a:t>
            </a:r>
            <a:endParaRPr lang="ru-RU" sz="75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16000" y="9392938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1031" name="Google Shape;10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4850" y="2006105"/>
            <a:ext cx="16761320" cy="7109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ККККККСтаж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работы в компании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- важный признак, влияющий на увольнение. </a:t>
            </a:r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Наиболее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часто увольняются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сотрудники со стажем от о до 1 года.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новых сотрудников, приходящих в компанию, необходимо разработать программу адаптации)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Общая удовлетворенность компанией важный признак, влияющий на желание сотрудника </a:t>
            </a:r>
          </a:p>
          <a:p>
            <a:r>
              <a:rPr lang="ru-RU" sz="2400" dirty="0" err="1" smtClean="0">
                <a:latin typeface="Golos Text Medium" panose="020B0604020202020204" charset="-52"/>
                <a:cs typeface="Golos Text Medium" panose="020B0604020202020204" charset="-52"/>
              </a:rPr>
              <a:t>прдолжать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работать в компании.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 Наиболее часто увольняются сотрудники имеющие низкую общую удовлетворенность.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()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Область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специализации образования - важный признак, влияющий на увольнение.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-  Наиболее часто увольняются сотрудники, имеющие специализацию в области образования 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Human Resources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(Необходимо проанализировать ситуацию на рынке труда со специалистами в области </a:t>
            </a:r>
            <a:r>
              <a:rPr lang="en-US" sz="2400" dirty="0">
                <a:latin typeface="Golos Text Medium" panose="020B0604020202020204" charset="-52"/>
                <a:cs typeface="Golos Text Medium" panose="020B0604020202020204" charset="-52"/>
              </a:rPr>
              <a:t>Human 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Resources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  и внести корректировки в условия работы данных специалистов в компании)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121685" y="7758570"/>
            <a:ext cx="72006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500" dirty="0" smtClean="0"/>
              <a:t>5</a:t>
            </a:r>
            <a:endParaRPr lang="ru-RU" sz="7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98880" y="9378642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  <p:extLst>
      <p:ext uri="{BB962C8B-B14F-4D97-AF65-F5344CB8AC3E}">
        <p14:creationId xmlns:p14="http://schemas.microsoft.com/office/powerpoint/2010/main" val="43850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2"/>
          <p:cNvSpPr txBox="1"/>
          <p:nvPr/>
        </p:nvSpPr>
        <p:spPr>
          <a:xfrm>
            <a:off x="742950" y="621911"/>
            <a:ext cx="3390900" cy="8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Выводы</a:t>
            </a:r>
            <a:endParaRPr sz="50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1029" name="Google Shape;1029;p52"/>
          <p:cNvSpPr txBox="1"/>
          <p:nvPr/>
        </p:nvSpPr>
        <p:spPr>
          <a:xfrm>
            <a:off x="6362700" y="5753100"/>
            <a:ext cx="491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1031" name="Google Shape;10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50" y="621911"/>
            <a:ext cx="16881287" cy="182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4850" y="1298219"/>
            <a:ext cx="126175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План </a:t>
            </a:r>
            <a:r>
              <a:rPr lang="ru-RU" sz="4000" dirty="0">
                <a:solidFill>
                  <a:srgbClr val="4BD1A0"/>
                </a:solidFill>
                <a:latin typeface="Golos Text Medium" panose="020B0604020202020204" charset="-52"/>
                <a:cs typeface="Golos Text Medium" panose="020B0604020202020204" charset="-52"/>
              </a:rPr>
              <a:t>мероприятий для снижения оттока кадров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2950" y="2686385"/>
            <a:ext cx="16091265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Ситуация в компании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ZZZ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 текучестью кадров  находится в зоне риска и составляет 16% за год.</a:t>
            </a:r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Согласно рекомендуемым нормам, для эффективного функционирования компании, 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принимаем допустимую цифру  увольнения сотрудников в год не более 12%.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Семейное положение -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важный признак, влияющий на увольнение. </a:t>
            </a:r>
            <a:endParaRPr lang="en-US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r>
              <a:rPr lang="en-US" sz="2400" dirty="0" smtClean="0">
                <a:latin typeface="Golos Text Medium" panose="020B0604020202020204" charset="-52"/>
                <a:cs typeface="Golos Text Medium" panose="020B0604020202020204" charset="-52"/>
              </a:rPr>
              <a:t>   -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Наиболее </a:t>
            </a:r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часто увольняются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сотрудники не состоящие в браке.</a:t>
            </a:r>
          </a:p>
          <a:p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(Для снижения данного фактора на ситуацию в компании с увольнениями, необходимо снизить долю</a:t>
            </a:r>
          </a:p>
          <a:p>
            <a:r>
              <a:rPr lang="ru-RU" sz="2400" dirty="0">
                <a:latin typeface="Golos Text Medium" panose="020B0604020202020204" charset="-52"/>
                <a:cs typeface="Golos Text Medium" panose="020B0604020202020204" charset="-52"/>
              </a:rPr>
              <a:t> </a:t>
            </a:r>
            <a:r>
              <a:rPr lang="ru-RU" sz="2400" dirty="0" smtClean="0">
                <a:latin typeface="Golos Text Medium" panose="020B0604020202020204" charset="-52"/>
                <a:cs typeface="Golos Text Medium" panose="020B0604020202020204" charset="-52"/>
              </a:rPr>
              <a:t>      одиноких сотрудников в компании) </a:t>
            </a: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  <a:p>
            <a:endParaRPr lang="ru-RU" sz="2400" dirty="0" smtClean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121685" y="7758570"/>
            <a:ext cx="72006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7500" dirty="0" smtClean="0"/>
              <a:t>5</a:t>
            </a:r>
            <a:endParaRPr lang="ru-RU" sz="7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78560" y="8481845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  <p:extLst>
      <p:ext uri="{BB962C8B-B14F-4D97-AF65-F5344CB8AC3E}">
        <p14:creationId xmlns:p14="http://schemas.microsoft.com/office/powerpoint/2010/main" val="419310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</a:t>
            </a: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82065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821;p40"/>
          <p:cNvSpPr txBox="1"/>
          <p:nvPr/>
        </p:nvSpPr>
        <p:spPr>
          <a:xfrm>
            <a:off x="710600" y="5684520"/>
            <a:ext cx="13365480" cy="177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  </a:t>
            </a:r>
            <a:r>
              <a:rPr lang="en-US" sz="24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EmployeeID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   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 </a:t>
            </a: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non-null   int64  </a:t>
            </a:r>
          </a:p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EnvironmentSatisfaction</a:t>
            </a: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4385 </a:t>
            </a: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non-null   float64</a:t>
            </a:r>
          </a:p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</a:t>
            </a:r>
            <a:r>
              <a:rPr lang="en-US" sz="2400" dirty="0" err="1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JobSatisfaction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 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4390 non-null   float64</a:t>
            </a:r>
          </a:p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WorkLifeBalance</a:t>
            </a: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</a:t>
            </a:r>
            <a:r>
              <a:rPr lang="ru-RU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4372 non-null   </a:t>
            </a:r>
            <a:r>
              <a:rPr lang="en-US" sz="2400" dirty="0" smtClean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float64</a:t>
            </a: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lvl="0">
              <a:lnSpc>
                <a:spcPct val="80000"/>
              </a:lnSpc>
            </a:pPr>
            <a:endParaRPr lang="ru-RU" sz="2400" dirty="0" smtClean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38215"/>
              </p:ext>
            </p:extLst>
          </p:nvPr>
        </p:nvGraphicFramePr>
        <p:xfrm>
          <a:off x="1373908" y="2253179"/>
          <a:ext cx="11614726" cy="3066966"/>
        </p:xfrm>
        <a:graphic>
          <a:graphicData uri="http://schemas.openxmlformats.org/drawingml/2006/table">
            <a:tbl>
              <a:tblPr/>
              <a:tblGrid>
                <a:gridCol w="1244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77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74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73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110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116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2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</a:t>
            </a: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33400" y="1209639"/>
            <a:ext cx="124587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" name="Google Shape;821;p40"/>
          <p:cNvSpPr txBox="1"/>
          <p:nvPr/>
        </p:nvSpPr>
        <p:spPr>
          <a:xfrm>
            <a:off x="1562656" y="6941821"/>
            <a:ext cx="7390844" cy="157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Age                    </a:t>
            </a: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        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 non-null   int64  	</a:t>
            </a:r>
          </a:p>
          <a:p>
            <a:pPr lvl="0">
              <a:lnSpc>
                <a:spcPct val="80000"/>
              </a:lnSpc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ttrition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  </a:t>
            </a: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        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 non-null   object 	</a:t>
            </a:r>
          </a:p>
          <a:p>
            <a:pPr lvl="0">
              <a:lnSpc>
                <a:spcPct val="80000"/>
              </a:lnSpc>
            </a:pP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BusinessTravel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</a:t>
            </a: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non-null   object 	</a:t>
            </a:r>
          </a:p>
          <a:p>
            <a:pPr lvl="0">
              <a:lnSpc>
                <a:spcPct val="80000"/>
              </a:lnSpc>
            </a:pP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Department              </a:t>
            </a: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      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 non-null   object 	</a:t>
            </a:r>
          </a:p>
          <a:p>
            <a:pPr lvl="0">
              <a:lnSpc>
                <a:spcPct val="80000"/>
              </a:lnSpc>
            </a:pP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 err="1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DistanceFromHome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   </a:t>
            </a: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   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ru-RU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</a:t>
            </a:r>
            <a:r>
              <a:rPr lang="en-US" sz="2300" dirty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4410 non-null   int64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	</a:t>
            </a:r>
          </a:p>
          <a:p>
            <a:pPr lvl="0"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	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98929"/>
              </p:ext>
            </p:extLst>
          </p:nvPr>
        </p:nvGraphicFramePr>
        <p:xfrm>
          <a:off x="1261781" y="2514626"/>
          <a:ext cx="13984581" cy="4217835"/>
        </p:xfrm>
        <a:graphic>
          <a:graphicData uri="http://schemas.openxmlformats.org/drawingml/2006/table">
            <a:tbl>
              <a:tblPr/>
              <a:tblGrid>
                <a:gridCol w="664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49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49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93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62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00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883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98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38529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81820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66235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5611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110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1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</a:t>
            </a: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3"/>
            <a:ext cx="12944475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1615"/>
              </p:ext>
            </p:extLst>
          </p:nvPr>
        </p:nvGraphicFramePr>
        <p:xfrm>
          <a:off x="1120290" y="1599831"/>
          <a:ext cx="8938110" cy="6840855"/>
        </p:xfrm>
        <a:graphic>
          <a:graphicData uri="http://schemas.openxmlformats.org/drawingml/2006/table">
            <a:tbl>
              <a:tblPr/>
              <a:tblGrid>
                <a:gridCol w="8938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    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EducationField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object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EmployeeCount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       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object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sv-SE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v-SE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sv-SE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JobLevel      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</a:t>
                      </a:r>
                      <a:r>
                        <a:rPr lang="sv-SE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sv-SE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JobRole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object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MaritalStatus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object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MonthlyIncome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NumCompaniesWorked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4391 non-null   float64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Over18      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object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it-IT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it-IT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PercentSalaryHike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</a:t>
                      </a:r>
                      <a:r>
                        <a:rPr lang="it-IT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it-IT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fr-F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StandardHours  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</a:t>
                      </a:r>
                      <a:r>
                        <a:rPr lang="fr-FR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fr-F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StockOptionLevel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fr-FR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fr-F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TotalWorkingYears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4401 non-null   float64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TrainingTimesLastYear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1076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ru-RU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</a:t>
                      </a:r>
                      <a:r>
                        <a:rPr lang="en-US" sz="2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4410 non-null   int64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25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500" dirty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</a:t>
            </a: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81024" y="887893"/>
            <a:ext cx="11972925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Исходный набор данных, чтение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33400" y="216244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66115"/>
              </p:ext>
            </p:extLst>
          </p:nvPr>
        </p:nvGraphicFramePr>
        <p:xfrm>
          <a:off x="1692910" y="2162440"/>
          <a:ext cx="9279890" cy="2429880"/>
        </p:xfrm>
        <a:graphic>
          <a:graphicData uri="http://schemas.openxmlformats.org/drawingml/2006/table">
            <a:tbl>
              <a:tblPr/>
              <a:tblGrid>
                <a:gridCol w="10334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4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51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67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49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9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9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9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49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498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544320" y="5236743"/>
            <a:ext cx="9144000" cy="11541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</a:t>
            </a:r>
            <a:r>
              <a:rPr lang="en-US" sz="2300" dirty="0" err="1">
                <a:latin typeface="Calibri" panose="020F0502020204030204" pitchFamily="34" charset="0"/>
              </a:rPr>
              <a:t>EmployeeID</a:t>
            </a:r>
            <a:r>
              <a:rPr lang="en-US" sz="2300" dirty="0">
                <a:latin typeface="Calibri" panose="020F0502020204030204" pitchFamily="34" charset="0"/>
              </a:rPr>
              <a:t>        </a:t>
            </a:r>
            <a:r>
              <a:rPr lang="ru-RU" sz="2300" dirty="0" smtClean="0">
                <a:latin typeface="Calibri" panose="020F0502020204030204" pitchFamily="34" charset="0"/>
              </a:rPr>
              <a:t>                    </a:t>
            </a:r>
            <a:r>
              <a:rPr lang="en-US" sz="2300" dirty="0" smtClean="0">
                <a:latin typeface="Calibri" panose="020F0502020204030204" pitchFamily="34" charset="0"/>
              </a:rPr>
              <a:t>4410 </a:t>
            </a:r>
            <a:r>
              <a:rPr lang="en-US" sz="2300" dirty="0">
                <a:latin typeface="Calibri" panose="020F0502020204030204" pitchFamily="34" charset="0"/>
              </a:rPr>
              <a:t>non-null   int64	</a:t>
            </a:r>
          </a:p>
          <a:p>
            <a:r>
              <a:rPr lang="en-US" sz="2300" dirty="0">
                <a:latin typeface="Calibri" panose="020F0502020204030204" pitchFamily="34" charset="0"/>
              </a:rPr>
              <a:t> </a:t>
            </a:r>
            <a:r>
              <a:rPr lang="en-US" sz="2300" dirty="0" err="1" smtClean="0">
                <a:latin typeface="Calibri" panose="020F0502020204030204" pitchFamily="34" charset="0"/>
              </a:rPr>
              <a:t>JobInvolvement</a:t>
            </a:r>
            <a:r>
              <a:rPr lang="en-US" sz="2300" dirty="0" smtClean="0">
                <a:latin typeface="Calibri" panose="020F0502020204030204" pitchFamily="34" charset="0"/>
              </a:rPr>
              <a:t>    </a:t>
            </a:r>
            <a:r>
              <a:rPr lang="ru-RU" sz="2300" dirty="0" smtClean="0">
                <a:latin typeface="Calibri" panose="020F0502020204030204" pitchFamily="34" charset="0"/>
              </a:rPr>
              <a:t>                </a:t>
            </a:r>
            <a:r>
              <a:rPr lang="en-US" sz="2300" dirty="0" smtClean="0">
                <a:latin typeface="Calibri" panose="020F0502020204030204" pitchFamily="34" charset="0"/>
              </a:rPr>
              <a:t> </a:t>
            </a:r>
            <a:r>
              <a:rPr lang="en-US" sz="2300" dirty="0">
                <a:latin typeface="Calibri" panose="020F0502020204030204" pitchFamily="34" charset="0"/>
              </a:rPr>
              <a:t>4410 non-null   int64	</a:t>
            </a:r>
          </a:p>
          <a:p>
            <a:r>
              <a:rPr lang="en-US" sz="2300" dirty="0" smtClean="0">
                <a:latin typeface="Calibri" panose="020F0502020204030204" pitchFamily="34" charset="0"/>
              </a:rPr>
              <a:t> </a:t>
            </a:r>
            <a:r>
              <a:rPr lang="en-US" sz="2300" dirty="0" err="1">
                <a:latin typeface="Calibri" panose="020F0502020204030204" pitchFamily="34" charset="0"/>
              </a:rPr>
              <a:t>PerformanceRating</a:t>
            </a:r>
            <a:r>
              <a:rPr lang="en-US" sz="2300" dirty="0">
                <a:latin typeface="Calibri" panose="020F0502020204030204" pitchFamily="34" charset="0"/>
              </a:rPr>
              <a:t> </a:t>
            </a:r>
            <a:r>
              <a:rPr lang="ru-RU" sz="2300" dirty="0" smtClean="0">
                <a:latin typeface="Calibri" panose="020F0502020204030204" pitchFamily="34" charset="0"/>
              </a:rPr>
              <a:t>             </a:t>
            </a:r>
            <a:r>
              <a:rPr lang="en-US" sz="2300" dirty="0" smtClean="0">
                <a:latin typeface="Calibri" panose="020F0502020204030204" pitchFamily="34" charset="0"/>
              </a:rPr>
              <a:t> </a:t>
            </a:r>
            <a:r>
              <a:rPr lang="en-US" sz="2300" dirty="0">
                <a:latin typeface="Calibri" panose="020F0502020204030204" pitchFamily="34" charset="0"/>
              </a:rPr>
              <a:t>4410 non-null   int64	</a:t>
            </a:r>
          </a:p>
        </p:txBody>
      </p:sp>
    </p:spTree>
    <p:extLst>
      <p:ext uri="{BB962C8B-B14F-4D97-AF65-F5344CB8AC3E}">
        <p14:creationId xmlns:p14="http://schemas.microsoft.com/office/powerpoint/2010/main" val="216078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581025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13544550" y="5684520"/>
            <a:ext cx="47433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552450" y="912144"/>
            <a:ext cx="8001000" cy="55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Объединенный  набор данных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688" y="757117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469511"/>
              </p:ext>
            </p:extLst>
          </p:nvPr>
        </p:nvGraphicFramePr>
        <p:xfrm>
          <a:off x="533195" y="2842906"/>
          <a:ext cx="17034193" cy="5283180"/>
        </p:xfrm>
        <a:graphic>
          <a:graphicData uri="http://schemas.openxmlformats.org/drawingml/2006/table">
            <a:tbl>
              <a:tblPr/>
              <a:tblGrid>
                <a:gridCol w="595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99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5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91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38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538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58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882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3851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36227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01884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12473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05605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17911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05605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14353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BusinessTravel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DistanceFromHome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YearsAtCompany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YearsSinceLastPromotion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YearsWithCurrManager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EnvironmentSatisfaction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JobSatisfaction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WorkLifeBalance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JobInvolvement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PerformanceRating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Travel_Frequently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Non-Travel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9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Travel_Rarely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 &amp; Development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…..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5" marR="8595" marT="85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1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D0A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p40"/>
          <p:cNvCxnSpPr/>
          <p:nvPr/>
        </p:nvCxnSpPr>
        <p:spPr>
          <a:xfrm flipV="1">
            <a:off x="712050" y="472699"/>
            <a:ext cx="16858425" cy="22601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40"/>
          <p:cNvCxnSpPr/>
          <p:nvPr/>
        </p:nvCxnSpPr>
        <p:spPr>
          <a:xfrm>
            <a:off x="712050" y="8605550"/>
            <a:ext cx="4088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40"/>
          <p:cNvCxnSpPr/>
          <p:nvPr/>
        </p:nvCxnSpPr>
        <p:spPr>
          <a:xfrm>
            <a:off x="5369775" y="8605550"/>
            <a:ext cx="122007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5" name="Google Shape;815;p40"/>
          <p:cNvSpPr txBox="1"/>
          <p:nvPr/>
        </p:nvSpPr>
        <p:spPr>
          <a:xfrm>
            <a:off x="710780" y="8691275"/>
            <a:ext cx="42198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 Semibold"/>
              <a:cs typeface="Golos Text" panose="020B0503020202020204" pitchFamily="34" charset="0"/>
              <a:sym typeface="Proxima Nova Semibold"/>
            </a:endParaRP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Горбунов Михаил</a:t>
            </a:r>
          </a:p>
          <a:p>
            <a:pPr lvl="0"/>
            <a:r>
              <a:rPr lang="ru-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Группа DS - 25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5257800" y="8805575"/>
            <a:ext cx="713232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Название курса, марафона</a:t>
            </a:r>
            <a:b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</a:br>
            <a:r>
              <a:rPr lang="ru" sz="2400" dirty="0">
                <a:latin typeface="Golos Text" panose="020B0503020202020204" pitchFamily="34" charset="0"/>
                <a:ea typeface="Proxima Nova"/>
                <a:cs typeface="Golos Text" panose="020B0503020202020204" pitchFamily="34" charset="0"/>
                <a:sym typeface="Proxima Nova"/>
              </a:rPr>
              <a:t>или другая дополнительная информация</a:t>
            </a:r>
            <a:endParaRPr sz="24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sp>
        <p:nvSpPr>
          <p:cNvPr id="820" name="Google Shape;820;p40"/>
          <p:cNvSpPr txBox="1"/>
          <p:nvPr/>
        </p:nvSpPr>
        <p:spPr>
          <a:xfrm>
            <a:off x="628650" y="1416858"/>
            <a:ext cx="13988415" cy="92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Столбчатая диаграмма уволившихся и работающих в данной компании </a:t>
            </a:r>
            <a:r>
              <a:rPr lang="en-US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ZZZ</a:t>
            </a:r>
            <a:r>
              <a:rPr lang="ru-RU" sz="3000" dirty="0" smtClean="0">
                <a:latin typeface="Golos Text Medium" panose="020B050302020202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 за год   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21" name="Google Shape;821;p40"/>
          <p:cNvSpPr txBox="1"/>
          <p:nvPr/>
        </p:nvSpPr>
        <p:spPr>
          <a:xfrm>
            <a:off x="581025" y="1658190"/>
            <a:ext cx="1336548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80000"/>
              </a:lnSpc>
            </a:pPr>
            <a:endParaRPr sz="2400" dirty="0">
              <a:solidFill>
                <a:schemeClr val="tx1"/>
              </a:solidFill>
              <a:latin typeface="Golos Text Medium" panose="020B050302020202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pic>
        <p:nvPicPr>
          <p:cNvPr id="822" name="Google Shape;8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544320" y="5236743"/>
            <a:ext cx="9144000" cy="4462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300" dirty="0">
                <a:latin typeface="Calibri" panose="020F0502020204030204" pitchFamily="34" charset="0"/>
              </a:rPr>
              <a:t>	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20" y="2170907"/>
            <a:ext cx="11094720" cy="50733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89094" y="7328132"/>
            <a:ext cx="11105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latin typeface="Calibri" panose="020F0502020204030204" pitchFamily="34" charset="0"/>
              </a:rPr>
              <a:t>16 %    уволившихся от общего количества сотрудников</a:t>
            </a:r>
            <a:endParaRPr lang="ru-RU" sz="3600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089505" y="5016793"/>
            <a:ext cx="752129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500" dirty="0">
                <a:latin typeface="Golos Text Medium" panose="020B0604020202020204" charset="-52"/>
                <a:cs typeface="Golos Text Medium" panose="020B0604020202020204" charset="-52"/>
              </a:rPr>
              <a:t>2</a:t>
            </a:r>
            <a:endParaRPr lang="ru-RU" sz="75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44320" y="516984"/>
            <a:ext cx="503695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Анализ</a:t>
            </a:r>
            <a:r>
              <a:rPr lang="ru-RU" sz="5000" dirty="0" smtClean="0"/>
              <a:t> </a:t>
            </a:r>
            <a:r>
              <a:rPr lang="ru-RU" sz="5000" dirty="0" smtClean="0">
                <a:latin typeface="Golos Text Medium" panose="020B0604020202020204" charset="-52"/>
                <a:cs typeface="Golos Text Medium" panose="020B0604020202020204" charset="-52"/>
              </a:rPr>
              <a:t>данных</a:t>
            </a:r>
            <a:endParaRPr lang="ru-RU" sz="5000" dirty="0">
              <a:latin typeface="Golos Text Medium" panose="020B0604020202020204" charset="-52"/>
              <a:cs typeface="Golos Text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9136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2"/>
          <p:cNvSpPr/>
          <p:nvPr/>
        </p:nvSpPr>
        <p:spPr>
          <a:xfrm>
            <a:off x="5060303" y="1523999"/>
            <a:ext cx="8164493" cy="7981951"/>
          </a:xfrm>
          <a:prstGeom prst="ellipse">
            <a:avLst/>
          </a:pr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/>
          </a:p>
        </p:txBody>
      </p:sp>
      <p:cxnSp>
        <p:nvCxnSpPr>
          <p:cNvPr id="839" name="Google Shape;839;p42"/>
          <p:cNvCxnSpPr/>
          <p:nvPr/>
        </p:nvCxnSpPr>
        <p:spPr>
          <a:xfrm>
            <a:off x="710600" y="718850"/>
            <a:ext cx="16863900" cy="0"/>
          </a:xfrm>
          <a:prstGeom prst="straightConnector1">
            <a:avLst/>
          </a:prstGeom>
          <a:noFill/>
          <a:ln w="19050" cap="flat" cmpd="sng">
            <a:solidFill>
              <a:srgbClr val="2728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1" name="Google Shape;841;p42"/>
          <p:cNvSpPr txBox="1"/>
          <p:nvPr/>
        </p:nvSpPr>
        <p:spPr>
          <a:xfrm>
            <a:off x="5060303" y="3061113"/>
            <a:ext cx="8164493" cy="507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80000"/>
              </a:lnSpc>
            </a:pPr>
            <a:r>
              <a:rPr lang="ru-RU" sz="96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16% или 711 человек</a:t>
            </a:r>
          </a:p>
          <a:p>
            <a:pPr lvl="0" algn="ctr">
              <a:lnSpc>
                <a:spcPct val="80000"/>
              </a:lnSpc>
            </a:pPr>
            <a:r>
              <a:rPr lang="ru-RU" sz="6000" dirty="0" smtClean="0">
                <a:solidFill>
                  <a:schemeClr val="tx1"/>
                </a:solidFill>
                <a:latin typeface="Calibri" panose="020F0502020204030204" pitchFamily="34" charset="0"/>
                <a:ea typeface="Proxima Nova Semibold"/>
                <a:cs typeface="Golos Text Medium" panose="020B0503020202020204" pitchFamily="34" charset="0"/>
                <a:sym typeface="Proxima Nova Semibold"/>
              </a:rPr>
              <a:t>Уволилось сотрудников в данной компании за год.  </a:t>
            </a:r>
            <a:endParaRPr lang="ru-RU" sz="6000" dirty="0">
              <a:solidFill>
                <a:schemeClr val="tx1"/>
              </a:solidFill>
              <a:latin typeface="Calibri" panose="020F0502020204030204" pitchFamily="34" charset="0"/>
              <a:ea typeface="Proxima Nova Semibold"/>
              <a:cs typeface="Golos Text Medium" panose="020B0503020202020204" pitchFamily="34" charset="0"/>
              <a:sym typeface="Proxima Nova Semibold"/>
            </a:endParaRPr>
          </a:p>
        </p:txBody>
      </p:sp>
      <p:sp>
        <p:nvSpPr>
          <p:cNvPr id="842" name="Google Shape;842;p42"/>
          <p:cNvSpPr txBox="1"/>
          <p:nvPr/>
        </p:nvSpPr>
        <p:spPr>
          <a:xfrm>
            <a:off x="14307350" y="4648875"/>
            <a:ext cx="45141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Golos Text" panose="020B0503020202020204" pitchFamily="34" charset="0"/>
              <a:ea typeface="Proxima Nova"/>
              <a:cs typeface="Golos Text" panose="020B0503020202020204" pitchFamily="34" charset="0"/>
              <a:sym typeface="Proxima Nova"/>
            </a:endParaRPr>
          </a:p>
        </p:txBody>
      </p:sp>
      <p:pic>
        <p:nvPicPr>
          <p:cNvPr id="843" name="Google Shape;8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363" y="727413"/>
            <a:ext cx="2333700" cy="23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697870" y="727413"/>
            <a:ext cx="501291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000" dirty="0">
                <a:latin typeface="Golos Text Medium" panose="020B0604020202020204" charset="-52"/>
                <a:cs typeface="Golos Text Medium" panose="020B0604020202020204" charset="-52"/>
              </a:rPr>
              <a:t>Анализ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4991" y="5837417"/>
            <a:ext cx="1707028" cy="199966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016000" y="868166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Горбунов Михаил</a:t>
            </a:r>
          </a:p>
          <a:p>
            <a:r>
              <a:rPr lang="ru-RU" sz="2400" dirty="0">
                <a:latin typeface="Golos Text" panose="020B0604020202020204" charset="-52"/>
                <a:cs typeface="Golos Text" panose="020B0604020202020204" charset="-52"/>
              </a:rPr>
              <a:t>Группа DS - 25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2616</Words>
  <Application>Microsoft Office PowerPoint</Application>
  <PresentationFormat>Произвольный</PresentationFormat>
  <Paragraphs>563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Golos Text Medium</vt:lpstr>
      <vt:lpstr>Golos Text</vt:lpstr>
      <vt:lpstr>Proxima Nova</vt:lpstr>
      <vt:lpstr>Calibri</vt:lpstr>
      <vt:lpstr>Arial</vt:lpstr>
      <vt:lpstr>Proxima Nova Semibold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Свинота</dc:creator>
  <cp:lastModifiedBy>ddns</cp:lastModifiedBy>
  <cp:revision>56</cp:revision>
  <dcterms:modified xsi:type="dcterms:W3CDTF">2022-04-21T19:59:18Z</dcterms:modified>
</cp:coreProperties>
</file>