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3716000" cx="24384000"/>
  <p:notesSz cx="6858000" cy="9144000"/>
  <p:embeddedFontLst>
    <p:embeddedFont>
      <p:font typeface="Raleway SemiBold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Poppins"/>
      <p:regular r:id="rId36"/>
      <p:bold r:id="rId37"/>
      <p:italic r:id="rId38"/>
      <p:boldItalic r:id="rId39"/>
    </p:embeddedFont>
    <p:embeddedFont>
      <p:font typeface="Open Sans SemiBold"/>
      <p:regular r:id="rId40"/>
      <p:bold r:id="rId41"/>
      <p:italic r:id="rId42"/>
      <p:boldItalic r:id="rId43"/>
    </p:embeddedFont>
    <p:embeddedFont>
      <p:font typeface="Poppins Medium"/>
      <p:regular r:id="rId44"/>
      <p:bold r:id="rId45"/>
      <p:italic r:id="rId46"/>
      <p:boldItalic r:id="rId47"/>
    </p:embeddedFont>
    <p:embeddedFont>
      <p:font typeface="Helvetica Neue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  <p:embeddedFont>
      <p:font typeface="Century Gothic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762">
          <p15:clr>
            <a:srgbClr val="A4A3A4"/>
          </p15:clr>
        </p15:guide>
        <p15:guide id="2" orient="horz" pos="691">
          <p15:clr>
            <a:srgbClr val="A4A3A4"/>
          </p15:clr>
        </p15:guide>
        <p15:guide id="3" orient="horz" pos="7903">
          <p15:clr>
            <a:srgbClr val="A4A3A4"/>
          </p15:clr>
        </p15:guide>
        <p15:guide id="4" pos="14620">
          <p15:clr>
            <a:srgbClr val="A4A3A4"/>
          </p15:clr>
        </p15:guide>
        <p15:guide id="5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0415E6-8FCA-4A44-9722-51C990FFCC4B}">
  <a:tblStyle styleId="{C60415E6-8FCA-4A44-9722-51C990FFCC4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F"/>
          </a:solidFill>
        </a:fill>
      </a:tcStyle>
    </a:wholeTbl>
    <a:band1H>
      <a:tcTxStyle b="off" i="off"/>
      <a:tcStyle>
        <a:fill>
          <a:solidFill>
            <a:srgbClr val="CDD4F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FE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762"/>
        <p:guide pos="691" orient="horz"/>
        <p:guide pos="7903" orient="horz"/>
        <p:guide pos="14620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regular.fntdata"/><Relationship Id="rId42" Type="http://schemas.openxmlformats.org/officeDocument/2006/relationships/font" Target="fonts/OpenSansSemiBold-italic.fntdata"/><Relationship Id="rId41" Type="http://schemas.openxmlformats.org/officeDocument/2006/relationships/font" Target="fonts/OpenSansSemiBold-bold.fntdata"/><Relationship Id="rId44" Type="http://schemas.openxmlformats.org/officeDocument/2006/relationships/font" Target="fonts/PoppinsMedium-regular.fntdata"/><Relationship Id="rId43" Type="http://schemas.openxmlformats.org/officeDocument/2006/relationships/font" Target="fonts/OpenSansSemiBold-boldItalic.fntdata"/><Relationship Id="rId46" Type="http://schemas.openxmlformats.org/officeDocument/2006/relationships/font" Target="fonts/PoppinsMedium-italic.fntdata"/><Relationship Id="rId45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-regular.fntdata"/><Relationship Id="rId47" Type="http://schemas.openxmlformats.org/officeDocument/2006/relationships/font" Target="fonts/PoppinsMedium-boldItalic.fntdata"/><Relationship Id="rId49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33" Type="http://schemas.openxmlformats.org/officeDocument/2006/relationships/font" Target="fonts/Montserrat-bold.fntdata"/><Relationship Id="rId32" Type="http://schemas.openxmlformats.org/officeDocument/2006/relationships/font" Target="fonts/Montserrat-regular.fntdata"/><Relationship Id="rId35" Type="http://schemas.openxmlformats.org/officeDocument/2006/relationships/font" Target="fonts/Montserrat-boldItalic.fntdata"/><Relationship Id="rId34" Type="http://schemas.openxmlformats.org/officeDocument/2006/relationships/font" Target="fonts/Montserrat-italic.fntdata"/><Relationship Id="rId37" Type="http://schemas.openxmlformats.org/officeDocument/2006/relationships/font" Target="fonts/Poppins-bold.fntdata"/><Relationship Id="rId36" Type="http://schemas.openxmlformats.org/officeDocument/2006/relationships/font" Target="fonts/Poppins-regular.fntdata"/><Relationship Id="rId39" Type="http://schemas.openxmlformats.org/officeDocument/2006/relationships/font" Target="fonts/Poppins-boldItalic.fntdata"/><Relationship Id="rId38" Type="http://schemas.openxmlformats.org/officeDocument/2006/relationships/font" Target="fonts/Poppins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SemiBold-regular.fntdata"/><Relationship Id="rId23" Type="http://schemas.openxmlformats.org/officeDocument/2006/relationships/slide" Target="slides/slide17.xml"/><Relationship Id="rId26" Type="http://schemas.openxmlformats.org/officeDocument/2006/relationships/font" Target="fonts/RalewaySemiBold-italic.fntdata"/><Relationship Id="rId25" Type="http://schemas.openxmlformats.org/officeDocument/2006/relationships/font" Target="fonts/RalewaySemiBold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SemiBold-boldItalic.fntdata"/><Relationship Id="rId29" Type="http://schemas.openxmlformats.org/officeDocument/2006/relationships/font" Target="fonts/Roboto-bold.fntdata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-italic.fntdata"/><Relationship Id="rId13" Type="http://schemas.openxmlformats.org/officeDocument/2006/relationships/slide" Target="slides/slide7.xml"/><Relationship Id="rId57" Type="http://schemas.openxmlformats.org/officeDocument/2006/relationships/font" Target="fonts/CenturyGothic-bold.fntdata"/><Relationship Id="rId12" Type="http://schemas.openxmlformats.org/officeDocument/2006/relationships/slide" Target="slides/slide6.xml"/><Relationship Id="rId56" Type="http://schemas.openxmlformats.org/officeDocument/2006/relationships/font" Target="fonts/CenturyGothic-regular.fntdata"/><Relationship Id="rId15" Type="http://schemas.openxmlformats.org/officeDocument/2006/relationships/slide" Target="slides/slide9.xml"/><Relationship Id="rId59" Type="http://schemas.openxmlformats.org/officeDocument/2006/relationships/font" Target="fonts/CenturyGothic-boldItalic.fntdata"/><Relationship Id="rId14" Type="http://schemas.openxmlformats.org/officeDocument/2006/relationships/slide" Target="slides/slide8.xml"/><Relationship Id="rId58" Type="http://schemas.openxmlformats.org/officeDocument/2006/relationships/font" Target="fonts/CenturyGothic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f548ac4f9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8f548ac4f9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f548ac4f9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8f548ac4f9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f548ac4f9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28f548ac4f9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f548ac4f9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8f548ac4f9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f548ac4f9_0_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8f548ac4f9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f548ac4f9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8f548ac4f9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f548ac4f9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28f548ac4f9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f548ac4f9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28f548ac4f9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f548ac4f9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28f548ac4f9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2000" u="none" cap="none" strike="noStrik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f548ac4f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8f548ac4f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f548ac4f9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28f548ac4f9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f548ac4f9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8f548ac4f9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hoto">
  <p:cSld name="Blank with phot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" name="Google Shape;10;p2"/>
          <p:cNvSpPr/>
          <p:nvPr>
            <p:ph idx="3" type="pic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" name="Google Shape;11;p2"/>
          <p:cNvSpPr/>
          <p:nvPr>
            <p:ph idx="4" type="pic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>
            <p:ph idx="5" type="pic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" name="Google Shape;13;p2"/>
          <p:cNvSpPr/>
          <p:nvPr>
            <p:ph idx="6" type="pic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" name="Google Shape;14;p2"/>
          <p:cNvSpPr/>
          <p:nvPr>
            <p:ph idx="7" type="pic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"/>
          <p:cNvSpPr/>
          <p:nvPr>
            <p:ph idx="8" type="pic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" name="Google Shape;16;p2"/>
          <p:cNvSpPr/>
          <p:nvPr>
            <p:ph idx="9" type="pic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271713" y="1729334"/>
            <a:ext cx="19504148" cy="217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271713" y="4121696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indent="-228600" lvl="1" marL="9144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2pPr>
            <a:lvl3pPr indent="-228600" lvl="2" marL="1371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3pPr>
            <a:lvl4pPr indent="-228600" lvl="3" marL="18288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4pPr>
            <a:lvl5pPr indent="-228600" lvl="4" marL="22860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2489144" y="1234793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2012162" y="12347935"/>
            <a:ext cx="1754902" cy="5012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187761" y="12320337"/>
            <a:ext cx="482572" cy="560906"/>
          </a:xfrm>
          <a:custGeom>
            <a:rect b="b" l="l" r="r" t="t"/>
            <a:pathLst>
              <a:path extrusionOk="0" h="21600" w="2160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yout">
  <p:cSld name="Blank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alt1">
  <p:cSld name="TITLE_1">
    <p:bg>
      <p:bgPr>
        <a:solidFill>
          <a:schemeClr val="l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429987889_edited.jpg" id="25" name="Google Shape;25;p5"/>
          <p:cNvPicPr preferRelativeResize="0"/>
          <p:nvPr/>
        </p:nvPicPr>
        <p:blipFill rotWithShape="1">
          <a:blip r:embed="rId2">
            <a:alphaModFix/>
          </a:blip>
          <a:srcRect b="23590" l="0" r="0" t="21799"/>
          <a:stretch/>
        </p:blipFill>
        <p:spPr>
          <a:xfrm>
            <a:off x="0" y="1300867"/>
            <a:ext cx="24384000" cy="1241513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0" y="0"/>
            <a:ext cx="24384000" cy="13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5"/>
          <p:cNvGrpSpPr/>
          <p:nvPr/>
        </p:nvGrpSpPr>
        <p:grpSpPr>
          <a:xfrm>
            <a:off x="2214531" y="3176595"/>
            <a:ext cx="1988737" cy="122202"/>
            <a:chOff x="4580561" y="2589004"/>
            <a:chExt cx="1064464" cy="25200"/>
          </a:xfrm>
        </p:grpSpPr>
        <p:sp>
          <p:nvSpPr>
            <p:cNvPr id="28" name="Google Shape;2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5"/>
          <p:cNvSpPr txBox="1"/>
          <p:nvPr>
            <p:ph type="ctrTitle"/>
          </p:nvPr>
        </p:nvSpPr>
        <p:spPr>
          <a:xfrm>
            <a:off x="1945200" y="3526533"/>
            <a:ext cx="20501700" cy="4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945673" y="8461067"/>
            <a:ext cx="205017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22763473" y="12666269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22081200" y="0"/>
            <a:ext cx="2302500" cy="121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22930179" y="576933"/>
            <a:ext cx="576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22930179" y="667033"/>
            <a:ext cx="576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22930179" y="757133"/>
            <a:ext cx="576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hoto">
  <p:cSld name="Slide with phot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22489144" y="1234793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2012162" y="12347935"/>
            <a:ext cx="1754902" cy="5012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Window</a:t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1187761" y="12320337"/>
            <a:ext cx="482572" cy="560906"/>
          </a:xfrm>
          <a:custGeom>
            <a:rect b="b" l="l" r="r" t="t"/>
            <a:pathLst>
              <a:path extrusionOk="0" h="21600" w="2160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" name="Google Shape;42;p7"/>
          <p:cNvSpPr/>
          <p:nvPr>
            <p:ph idx="2" type="pic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3" name="Google Shape;43;p7"/>
          <p:cNvSpPr/>
          <p:nvPr>
            <p:ph idx="3" type="pic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4" name="Google Shape;44;p7"/>
          <p:cNvSpPr/>
          <p:nvPr>
            <p:ph idx="4" type="pic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5" name="Google Shape;45;p7"/>
          <p:cNvSpPr/>
          <p:nvPr>
            <p:ph idx="5" type="pic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6" name="Google Shape;46;p7"/>
          <p:cNvSpPr/>
          <p:nvPr>
            <p:ph idx="6" type="pic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7" name="Google Shape;47;p7"/>
          <p:cNvSpPr/>
          <p:nvPr>
            <p:ph idx="7" type="pic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" name="Google Shape;48;p7"/>
          <p:cNvSpPr/>
          <p:nvPr>
            <p:ph idx="8" type="pic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9" name="Google Shape;49;p7"/>
          <p:cNvSpPr/>
          <p:nvPr>
            <p:ph idx="9" type="pic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0" u="none" cap="none" strike="noStrik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0" u="none" cap="none" strike="noStrik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0" u="none" cap="none" strike="noStrik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0" u="none" cap="none" strike="noStrik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320">
          <p15:clr>
            <a:srgbClr val="F26B43"/>
          </p15:clr>
        </p15:guide>
        <p15:guide id="2" pos="76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1030775" y="2337200"/>
            <a:ext cx="22322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lang="en-US" sz="12100">
                <a:solidFill>
                  <a:srgbClr val="023CEB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Document Classification using KNN</a:t>
            </a:r>
            <a:endParaRPr b="1" i="0" sz="12100" u="none" cap="none" strike="noStrike">
              <a:solidFill>
                <a:srgbClr val="023CEB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5365150" y="7999174"/>
            <a:ext cx="11305200" cy="52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500" u="none" cap="none" strike="noStrike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5 (A D G)</a:t>
            </a:r>
            <a:endParaRPr b="1" i="0" sz="4500" u="none" cap="none" strike="noStrike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500" u="none" cap="none" strike="noStrike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Shahzaib Rafi (2021-CS-2)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500" u="none" cap="none" strike="noStrike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Subhan Suleman (2021-CS-35)</a:t>
            </a:r>
            <a:endParaRPr b="1" i="0" sz="4500" u="none" cap="none" strike="noStrike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with KNN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1949950" y="38312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lassify by looking for which graph is closest to the input graph.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 Breaker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selects the class with the highest count among tied neighbors.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distance measure used: 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205" y="7581425"/>
            <a:ext cx="12575000" cy="23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Evaluation (metrics)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949950" y="3831200"/>
            <a:ext cx="20439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Precision: 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Measures true positive predictions relative to all positive predictions.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82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Recall: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Measures true positive predictions relative to all actual positives</a:t>
            </a: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b="1"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82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F1-Score: 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Harmonic mean of precision and recall, providing a balanced measure.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82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Confusion Matrix: 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table summarizing classification model performance.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949950" y="3831200"/>
            <a:ext cx="20439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Test Split: </a:t>
            </a:r>
            <a:endParaRPr b="1"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82600" lvl="1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○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80 20 % Split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82600" lvl="1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○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85 25&amp; Split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Module </a:t>
            </a: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Sklearn.metrics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was used  utilized to compute mentioned evaluation metrics to assess the model's performance on the test set.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396313" y="2894900"/>
            <a:ext cx="197238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Graph: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 rotWithShape="1">
          <a:blip r:embed="rId4">
            <a:alphaModFix/>
          </a:blip>
          <a:srcRect b="0" l="544" r="534" t="0"/>
          <a:stretch/>
        </p:blipFill>
        <p:spPr>
          <a:xfrm>
            <a:off x="4677062" y="8772300"/>
            <a:ext cx="13162324" cy="45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1396450" y="877230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396326" y="1016545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396313" y="8024150"/>
            <a:ext cx="197238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Vectors: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5">
            <a:alphaModFix/>
          </a:blip>
          <a:srcRect b="0" l="816" r="806" t="0"/>
          <a:stretch/>
        </p:blipFill>
        <p:spPr>
          <a:xfrm>
            <a:off x="4677062" y="3401950"/>
            <a:ext cx="13162323" cy="45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Evaluation (0n 8</a:t>
            </a: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 Split)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1396300" y="3831200"/>
            <a:ext cx="197238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Graph: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835" y="5268163"/>
            <a:ext cx="15946332" cy="548361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Evaluation (0n 85 25 Split)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Project Management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949950" y="4507350"/>
            <a:ext cx="19062900" cy="6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Entire Project was managed 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Github.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Issues were created, each 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primarily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acting as a 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milestone.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5475" y="3143475"/>
            <a:ext cx="12254476" cy="952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/>
        </p:nvSpPr>
        <p:spPr>
          <a:xfrm>
            <a:off x="22094454" y="12594285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2" name="Google Shape;212;p23"/>
          <p:cNvGrpSpPr/>
          <p:nvPr/>
        </p:nvGrpSpPr>
        <p:grpSpPr>
          <a:xfrm>
            <a:off x="1396326" y="1058862"/>
            <a:ext cx="14035911" cy="1080518"/>
            <a:chOff x="2778125" y="3866698"/>
            <a:chExt cx="10825540" cy="1981194"/>
          </a:xfrm>
        </p:grpSpPr>
        <p:sp>
          <p:nvSpPr>
            <p:cNvPr id="213" name="Google Shape;213;p23"/>
            <p:cNvSpPr txBox="1"/>
            <p:nvPr/>
          </p:nvSpPr>
          <p:spPr>
            <a:xfrm>
              <a:off x="3162628" y="3866698"/>
              <a:ext cx="10441037" cy="327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lang="en-US" sz="7000">
                  <a:solidFill>
                    <a:srgbClr val="406FF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Major Challenges Faced</a:t>
              </a:r>
              <a:endParaRPr b="1" i="0" sz="7000" u="none" cap="none" strike="noStrike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778125" y="5273824"/>
              <a:ext cx="8837811" cy="574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5" name="Google Shape;215;p23"/>
          <p:cNvSpPr/>
          <p:nvPr/>
        </p:nvSpPr>
        <p:spPr>
          <a:xfrm>
            <a:off x="1371627" y="3257600"/>
            <a:ext cx="13789248" cy="573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1916850" y="3831100"/>
            <a:ext cx="20550300" cy="11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Websites inaccessible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via requests library, requiring alternative libraries.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82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Slow-loading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website necessitating script for continuous scrolling.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82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Implementing MCS as NP problem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needing polynomial time and results.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82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Hyperparameter selection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optimized results: K and distance measure.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ctrTitle"/>
          </p:nvPr>
        </p:nvSpPr>
        <p:spPr>
          <a:xfrm>
            <a:off x="1945200" y="3526533"/>
            <a:ext cx="20501700" cy="4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 sz="12800">
                <a:solidFill>
                  <a:srgbClr val="000000"/>
                </a:solidFill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1396324" y="1421000"/>
            <a:ext cx="153198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894850" y="32576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Management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 Faced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1396324" y="1421000"/>
            <a:ext cx="153198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1894850" y="32576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 large dataset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 predefined categories.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 documents as </a:t>
            </a: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directed graphs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</a:t>
            </a: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common subgraphs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training set.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KNN algorithm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using graph similarity.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Classify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test documents based on common subgraphs.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/>
        </p:nvSpPr>
        <p:spPr>
          <a:xfrm>
            <a:off x="1030800" y="5329350"/>
            <a:ext cx="22322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lang="en-US" sz="10500">
                <a:solidFill>
                  <a:srgbClr val="023CEB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Methodology</a:t>
            </a:r>
            <a:endParaRPr b="1" i="0" sz="10500" u="none" cap="none" strike="noStrike">
              <a:solidFill>
                <a:srgbClr val="023CEB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/>
        </p:nvSpPr>
        <p:spPr>
          <a:xfrm>
            <a:off x="22094454" y="12594285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1396326" y="1864391"/>
            <a:ext cx="11458710" cy="1537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1396326" y="3257600"/>
            <a:ext cx="13789248" cy="573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1396324" y="1421000"/>
            <a:ext cx="153198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 </a:t>
            </a:r>
            <a:r>
              <a:rPr b="1" i="0" lang="en-US" sz="6000" u="none" cap="none" strike="noStrike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Pipeline</a:t>
            </a:r>
            <a:endParaRPr b="1" i="0" sz="6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4775" y="3792769"/>
            <a:ext cx="21942049" cy="613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/>
        </p:nvSpPr>
        <p:spPr>
          <a:xfrm>
            <a:off x="1124829" y="2149545"/>
            <a:ext cx="152910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>
                <a:latin typeface="Raleway SemiBold"/>
                <a:ea typeface="Raleway SemiBold"/>
                <a:cs typeface="Raleway SemiBold"/>
                <a:sym typeface="Raleway SemiBold"/>
              </a:rPr>
              <a:t>Scraping and </a:t>
            </a:r>
            <a:r>
              <a:rPr b="0" i="0" lang="en-US" sz="72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Preprocessing Stats</a:t>
            </a:r>
            <a:endParaRPr b="0" i="0" sz="72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aphicFrame>
        <p:nvGraphicFramePr>
          <p:cNvPr id="99" name="Google Shape;99;p13"/>
          <p:cNvGraphicFramePr/>
          <p:nvPr/>
        </p:nvGraphicFramePr>
        <p:xfrm>
          <a:off x="1124829" y="45199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{C60415E6-8FCA-4A44-9722-51C990FFCC4B}</a:tableStyleId>
              </a:tblPr>
              <a:tblGrid>
                <a:gridCol w="6166150"/>
                <a:gridCol w="9135050"/>
                <a:gridCol w="3591400"/>
                <a:gridCol w="3591400"/>
              </a:tblGrid>
              <a:tr h="16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No. of Documents/Articles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Avg Words </a:t>
                      </a:r>
                      <a:r>
                        <a:rPr lang="en-US" sz="3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(Per Doc)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Avg Words (</a:t>
                      </a:r>
                      <a:r>
                        <a:rPr lang="en-US" sz="3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After PreProcessing)</a:t>
                      </a:r>
                      <a:endParaRPr sz="3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Business and Finance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976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540</a:t>
                      </a:r>
                      <a:endParaRPr sz="3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Sports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767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405</a:t>
                      </a:r>
                      <a:endParaRPr sz="3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Food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854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507</a:t>
                      </a:r>
                      <a:endParaRPr sz="3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Graph Construction (libraries Used)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894850" y="32576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Networkx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was used because of it’s: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Ease of use.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Compatibility with other libraries for further processing and visualization.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Graph Construction (Working)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949950" y="38312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unique word became a node.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Edges linked consecutive words.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weight of each edge reflected the frequency of consecutive word occurrences.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MCS for Document Categorization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949950" y="38312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MCS 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(Maximal Common Subgraph) effectively categorizes documents. 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represents the largest common subgraph between two graphs.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-Blue">
      <a:dk1>
        <a:srgbClr val="292729"/>
      </a:dk1>
      <a:lt1>
        <a:srgbClr val="FDFCFF"/>
      </a:lt1>
      <a:dk2>
        <a:srgbClr val="000000"/>
      </a:dk2>
      <a:lt2>
        <a:srgbClr val="FEFFFF"/>
      </a:lt2>
      <a:accent1>
        <a:srgbClr val="F0F4F7"/>
      </a:accent1>
      <a:accent2>
        <a:srgbClr val="C3CBD0"/>
      </a:accent2>
      <a:accent3>
        <a:srgbClr val="406FFD"/>
      </a:accent3>
      <a:accent4>
        <a:srgbClr val="406FFD"/>
      </a:accent4>
      <a:accent5>
        <a:srgbClr val="406FFD"/>
      </a:accent5>
      <a:accent6>
        <a:srgbClr val="406FFD"/>
      </a:accent6>
      <a:hlink>
        <a:srgbClr val="406FFD"/>
      </a:hlink>
      <a:folHlink>
        <a:srgbClr val="3661D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