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ill San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OCplGOruUeHbnpNjb7gj88mf7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F6"/>
    <a:srgbClr val="FFFFFF"/>
    <a:srgbClr val="E88E4E"/>
    <a:srgbClr val="EDA877"/>
    <a:srgbClr val="DF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 autoAdjust="0"/>
    <p:restoredTop sz="94660"/>
  </p:normalViewPr>
  <p:slideViewPr>
    <p:cSldViewPr snapToGrid="0">
      <p:cViewPr>
        <p:scale>
          <a:sx n="100" d="100"/>
          <a:sy n="100" d="100"/>
        </p:scale>
        <p:origin x="8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14,999 rows of employee data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Many factors to determine employee attrition</a:t>
            </a:r>
          </a:p>
          <a:p>
            <a:pPr marL="685800" lvl="1" indent="-241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Holistic factors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The HR department had the highest attrition rate; 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    accounting the second highest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Current overall attrition amongst employee data: 24%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4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2" y="0"/>
            <a:ext cx="12191696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752234" y="1294783"/>
            <a:ext cx="8972916" cy="273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400" dirty="0"/>
              <a:t>PREDICTING EMPLOYEE ATTRITION: A HUMAN RESOURCES SOLUTION</a:t>
            </a:r>
            <a:endParaRPr sz="4400"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3245007" y="3802290"/>
            <a:ext cx="6329904" cy="63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BY LEONID SHPANER, PAYAL B MUNI, AND SEAN TORRES</a:t>
            </a:r>
            <a:endParaRPr dirty="0"/>
          </a:p>
        </p:txBody>
      </p:sp>
      <p:cxnSp>
        <p:nvCxnSpPr>
          <p:cNvPr id="103" name="Google Shape;103;p1"/>
          <p:cNvCxnSpPr/>
          <p:nvPr/>
        </p:nvCxnSpPr>
        <p:spPr>
          <a:xfrm>
            <a:off x="1752966" y="1094758"/>
            <a:ext cx="86868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/>
          <p:nvPr/>
        </p:nvCxnSpPr>
        <p:spPr>
          <a:xfrm>
            <a:off x="1752966" y="4923706"/>
            <a:ext cx="868680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92">
        <p:fade/>
      </p:transition>
    </mc:Choice>
    <mc:Fallback xmlns="">
      <p:transition spd="med" advTm="109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102254" y="11189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PROBLEM (BACKGROUND/CURRENT SITUATION)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364225" y="2281475"/>
            <a:ext cx="4644900" cy="16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76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Char char="•"/>
            </a:pPr>
            <a:r>
              <a:rPr lang="en-US" sz="2400" dirty="0"/>
              <a:t>The Multinational Corporation wants to examine their employee attrition rate</a:t>
            </a:r>
            <a:endParaRPr sz="2400" dirty="0"/>
          </a:p>
          <a:p>
            <a:pPr marL="228600" lvl="0" indent="-247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00"/>
              <a:buChar char="•"/>
            </a:pPr>
            <a:r>
              <a:rPr lang="en-US" sz="2400" dirty="0"/>
              <a:t>Goal: To predict the likelihood of someone leaving the organization</a:t>
            </a:r>
            <a:endParaRPr sz="2400" dirty="0"/>
          </a:p>
        </p:txBody>
      </p:sp>
      <p:pic>
        <p:nvPicPr>
          <p:cNvPr id="111" name="Google Shape;111;p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94902">
            <a:off x="6697351" y="2872486"/>
            <a:ext cx="4451647" cy="2125652"/>
          </a:xfrm>
          <a:prstGeom prst="rect">
            <a:avLst/>
          </a:prstGeom>
          <a:solidFill>
            <a:srgbClr val="ECECEC"/>
          </a:solidFill>
          <a:ln w="349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317500" algn="ctr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">
        <p:fade/>
      </p:transition>
    </mc:Choice>
    <mc:Fallback xmlns="">
      <p:transition spd="med" advTm="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102254" y="11189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PROBLEM (BACKGROUND/CURRENT SITUATION)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C359A-1CE9-4A71-8196-88D5D45B8FAC}"/>
              </a:ext>
            </a:extLst>
          </p:cNvPr>
          <p:cNvSpPr/>
          <p:nvPr/>
        </p:nvSpPr>
        <p:spPr>
          <a:xfrm>
            <a:off x="2453641" y="3336404"/>
            <a:ext cx="7124700" cy="27295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5CEB0-48D5-4DA9-831A-3ADA103BB43A}"/>
              </a:ext>
            </a:extLst>
          </p:cNvPr>
          <p:cNvSpPr/>
          <p:nvPr/>
        </p:nvSpPr>
        <p:spPr>
          <a:xfrm>
            <a:off x="2453640" y="3063453"/>
            <a:ext cx="7124700" cy="27295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9AC5D-DB7C-44F8-9F35-12051885C101}"/>
              </a:ext>
            </a:extLst>
          </p:cNvPr>
          <p:cNvSpPr txBox="1"/>
          <p:nvPr/>
        </p:nvSpPr>
        <p:spPr>
          <a:xfrm>
            <a:off x="1391477" y="5525356"/>
            <a:ext cx="6100762" cy="32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Current overall attrition amongst employee data: 24%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F7CA09-CBD0-43EA-B270-B6296334A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7650"/>
              </p:ext>
            </p:extLst>
          </p:nvPr>
        </p:nvGraphicFramePr>
        <p:xfrm>
          <a:off x="1739171" y="1922068"/>
          <a:ext cx="8329465" cy="3419438"/>
        </p:xfrm>
        <a:graphic>
          <a:graphicData uri="http://schemas.openxmlformats.org/drawingml/2006/table">
            <a:tbl>
              <a:tblPr/>
              <a:tblGrid>
                <a:gridCol w="1610670">
                  <a:extLst>
                    <a:ext uri="{9D8B030D-6E8A-4147-A177-3AD203B41FA5}">
                      <a16:colId xmlns:a16="http://schemas.microsoft.com/office/drawing/2014/main" val="1505222262"/>
                    </a:ext>
                  </a:extLst>
                </a:gridCol>
                <a:gridCol w="1610670">
                  <a:extLst>
                    <a:ext uri="{9D8B030D-6E8A-4147-A177-3AD203B41FA5}">
                      <a16:colId xmlns:a16="http://schemas.microsoft.com/office/drawing/2014/main" val="1238754587"/>
                    </a:ext>
                  </a:extLst>
                </a:gridCol>
                <a:gridCol w="1610670">
                  <a:extLst>
                    <a:ext uri="{9D8B030D-6E8A-4147-A177-3AD203B41FA5}">
                      <a16:colId xmlns:a16="http://schemas.microsoft.com/office/drawing/2014/main" val="3376341093"/>
                    </a:ext>
                  </a:extLst>
                </a:gridCol>
                <a:gridCol w="1610670">
                  <a:extLst>
                    <a:ext uri="{9D8B030D-6E8A-4147-A177-3AD203B41FA5}">
                      <a16:colId xmlns:a16="http://schemas.microsoft.com/office/drawing/2014/main" val="4086084865"/>
                    </a:ext>
                  </a:extLst>
                </a:gridCol>
                <a:gridCol w="1886785">
                  <a:extLst>
                    <a:ext uri="{9D8B030D-6E8A-4147-A177-3AD203B41FA5}">
                      <a16:colId xmlns:a16="http://schemas.microsoft.com/office/drawing/2014/main" val="4232227612"/>
                    </a:ext>
                  </a:extLst>
                </a:gridCol>
              </a:tblGrid>
              <a:tr h="411089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Stayed</a:t>
                      </a:r>
                    </a:p>
                  </a:txBody>
                  <a:tcPr marL="66085" marR="66085" marT="33043" marB="330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Left</a:t>
                      </a:r>
                    </a:p>
                  </a:txBody>
                  <a:tcPr marL="66085" marR="66085" marT="33043" marB="330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# of Employees</a:t>
                      </a:r>
                    </a:p>
                  </a:txBody>
                  <a:tcPr marL="66085" marR="66085" marT="33043" marB="3304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% Attrition</a:t>
                      </a:r>
                      <a:endParaRPr lang="en-US" sz="1200" b="1" dirty="0"/>
                    </a:p>
                  </a:txBody>
                  <a:tcPr marL="79302" marR="79302" marT="39651" marB="39651" anchor="b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772508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Department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579000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IT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954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273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1,227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22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198213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 err="1">
                          <a:effectLst/>
                        </a:rPr>
                        <a:t>RandD</a:t>
                      </a:r>
                      <a:endParaRPr lang="en-US" sz="1200" b="0" dirty="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666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121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787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59495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accounting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563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204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767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27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3982206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 err="1">
                          <a:effectLst/>
                        </a:rPr>
                        <a:t>hr</a:t>
                      </a:r>
                      <a:endParaRPr lang="en-US" sz="1200" b="0" dirty="0">
                        <a:effectLst/>
                      </a:endParaRP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524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215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739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29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361184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management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539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91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630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705835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marketing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655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203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858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579375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product_mng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704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198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902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22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180856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sales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3,126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1,014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4,140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261725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support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1,674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555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2,229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25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5519238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dirty="0">
                          <a:effectLst/>
                        </a:rPr>
                        <a:t>technical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2,023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697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2,720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26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090059"/>
                  </a:ext>
                </a:extLst>
              </a:tr>
              <a:tr h="2366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Total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11,428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3,571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14,999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24</a:t>
                      </a:r>
                    </a:p>
                  </a:txBody>
                  <a:tcPr marL="66085" marR="66085" marT="33043" marB="33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989254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FFB597A-C6AB-49FF-B15E-F814EC19B8C8}"/>
              </a:ext>
            </a:extLst>
          </p:cNvPr>
          <p:cNvSpPr/>
          <p:nvPr/>
        </p:nvSpPr>
        <p:spPr>
          <a:xfrm>
            <a:off x="7018019" y="5068555"/>
            <a:ext cx="762001" cy="272951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044075" y="1195097"/>
            <a:ext cx="9603300" cy="8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SOLUTIONS THAT WERE EXPLORED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1451579" y="2015733"/>
            <a:ext cx="9603275" cy="242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Designed multiple models to see which predicts employee attrition the most accurately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Recommended Model: Decision Tree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49AB62A-0610-4F31-A826-A90F59ECE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612" y="2825239"/>
            <a:ext cx="5715000" cy="30030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C3289E1-A639-47A0-A6FD-489D795FF0E6}"/>
              </a:ext>
            </a:extLst>
          </p:cNvPr>
          <p:cNvSpPr/>
          <p:nvPr/>
        </p:nvSpPr>
        <p:spPr>
          <a:xfrm rot="20097137">
            <a:off x="5804799" y="4189980"/>
            <a:ext cx="5564593" cy="168176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E8D2D6A-4ECD-40EE-AD99-42D2EB344E95}"/>
              </a:ext>
            </a:extLst>
          </p:cNvPr>
          <p:cNvSpPr/>
          <p:nvPr/>
        </p:nvSpPr>
        <p:spPr>
          <a:xfrm>
            <a:off x="6061194" y="3019939"/>
            <a:ext cx="4995494" cy="2560951"/>
          </a:xfrm>
          <a:custGeom>
            <a:avLst/>
            <a:gdLst>
              <a:gd name="connsiteX0" fmla="*/ 0 w 9125165"/>
              <a:gd name="connsiteY0" fmla="*/ 4476750 h 4476750"/>
              <a:gd name="connsiteX1" fmla="*/ 2124075 w 9125165"/>
              <a:gd name="connsiteY1" fmla="*/ 371475 h 4476750"/>
              <a:gd name="connsiteX2" fmla="*/ 2124075 w 9125165"/>
              <a:gd name="connsiteY2" fmla="*/ 371475 h 4476750"/>
              <a:gd name="connsiteX3" fmla="*/ 2867025 w 9125165"/>
              <a:gd name="connsiteY3" fmla="*/ 247650 h 4476750"/>
              <a:gd name="connsiteX4" fmla="*/ 4657725 w 9125165"/>
              <a:gd name="connsiteY4" fmla="*/ 228600 h 4476750"/>
              <a:gd name="connsiteX5" fmla="*/ 7848600 w 9125165"/>
              <a:gd name="connsiteY5" fmla="*/ 57150 h 4476750"/>
              <a:gd name="connsiteX6" fmla="*/ 9029700 w 9125165"/>
              <a:gd name="connsiteY6" fmla="*/ 0 h 4476750"/>
              <a:gd name="connsiteX7" fmla="*/ 9010650 w 9125165"/>
              <a:gd name="connsiteY7" fmla="*/ 57150 h 4476750"/>
              <a:gd name="connsiteX8" fmla="*/ 8658225 w 9125165"/>
              <a:gd name="connsiteY8" fmla="*/ 257175 h 4476750"/>
              <a:gd name="connsiteX9" fmla="*/ 0 w 9125165"/>
              <a:gd name="connsiteY9" fmla="*/ 4476750 h 447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25165" h="4476750">
                <a:moveTo>
                  <a:pt x="0" y="4476750"/>
                </a:moveTo>
                <a:lnTo>
                  <a:pt x="2124075" y="371475"/>
                </a:lnTo>
                <a:lnTo>
                  <a:pt x="2124075" y="371475"/>
                </a:lnTo>
                <a:cubicBezTo>
                  <a:pt x="2247900" y="350838"/>
                  <a:pt x="2444750" y="271462"/>
                  <a:pt x="2867025" y="247650"/>
                </a:cubicBezTo>
                <a:cubicBezTo>
                  <a:pt x="3289300" y="223837"/>
                  <a:pt x="3827462" y="260350"/>
                  <a:pt x="4657725" y="228600"/>
                </a:cubicBezTo>
                <a:cubicBezTo>
                  <a:pt x="5487988" y="196850"/>
                  <a:pt x="7848600" y="57150"/>
                  <a:pt x="7848600" y="57150"/>
                </a:cubicBezTo>
                <a:lnTo>
                  <a:pt x="9029700" y="0"/>
                </a:lnTo>
                <a:cubicBezTo>
                  <a:pt x="9223375" y="0"/>
                  <a:pt x="9072563" y="14287"/>
                  <a:pt x="9010650" y="57150"/>
                </a:cubicBezTo>
                <a:cubicBezTo>
                  <a:pt x="8948738" y="100012"/>
                  <a:pt x="8658225" y="257175"/>
                  <a:pt x="8658225" y="257175"/>
                </a:cubicBezTo>
                <a:lnTo>
                  <a:pt x="0" y="4476750"/>
                </a:lnTo>
                <a:close/>
              </a:path>
            </a:pathLst>
          </a:cu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B438F25-F56F-457D-87D8-5C13643ECA56}"/>
              </a:ext>
            </a:extLst>
          </p:cNvPr>
          <p:cNvGrpSpPr/>
          <p:nvPr/>
        </p:nvGrpSpPr>
        <p:grpSpPr>
          <a:xfrm>
            <a:off x="1212748" y="3270918"/>
            <a:ext cx="4224905" cy="1890872"/>
            <a:chOff x="1212748" y="3270918"/>
            <a:chExt cx="4224905" cy="189087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6ED3806-2CA5-4C0A-A297-EB02C3E108A9}"/>
                </a:ext>
              </a:extLst>
            </p:cNvPr>
            <p:cNvGrpSpPr/>
            <p:nvPr/>
          </p:nvGrpSpPr>
          <p:grpSpPr>
            <a:xfrm>
              <a:off x="2373892" y="3270918"/>
              <a:ext cx="1623421" cy="685800"/>
              <a:chOff x="2373892" y="3270918"/>
              <a:chExt cx="1623421" cy="6858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6C1A6C3-E47C-47D6-B8EC-42F6F0F5E794}"/>
                  </a:ext>
                </a:extLst>
              </p:cNvPr>
              <p:cNvSpPr/>
              <p:nvPr/>
            </p:nvSpPr>
            <p:spPr>
              <a:xfrm>
                <a:off x="2373892" y="3270918"/>
                <a:ext cx="1623421" cy="685800"/>
              </a:xfrm>
              <a:prstGeom prst="rect">
                <a:avLst/>
              </a:prstGeom>
              <a:solidFill>
                <a:srgbClr val="EDA877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DFC50F4-981B-4E1A-B244-FE90790111CD}"/>
                  </a:ext>
                </a:extLst>
              </p:cNvPr>
              <p:cNvSpPr txBox="1"/>
              <p:nvPr/>
            </p:nvSpPr>
            <p:spPr>
              <a:xfrm>
                <a:off x="2488190" y="3324399"/>
                <a:ext cx="13948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Satisfaction     (low or high)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54C3457-01CD-4DCA-9791-7225171DFA89}"/>
                </a:ext>
              </a:extLst>
            </p:cNvPr>
            <p:cNvGrpSpPr/>
            <p:nvPr/>
          </p:nvGrpSpPr>
          <p:grpSpPr>
            <a:xfrm>
              <a:off x="1212748" y="4475990"/>
              <a:ext cx="1837752" cy="685800"/>
              <a:chOff x="1212748" y="4475990"/>
              <a:chExt cx="1837752" cy="6858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2E510BC-C421-460E-ACB5-CFE0ADA4F2C9}"/>
                  </a:ext>
                </a:extLst>
              </p:cNvPr>
              <p:cNvSpPr/>
              <p:nvPr/>
            </p:nvSpPr>
            <p:spPr>
              <a:xfrm>
                <a:off x="1212748" y="4475990"/>
                <a:ext cx="1623421" cy="685800"/>
              </a:xfrm>
              <a:prstGeom prst="rect">
                <a:avLst/>
              </a:prstGeom>
              <a:solidFill>
                <a:srgbClr val="B8DCF6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FAA05A-25E3-4AED-877A-6533F2E2AAB6}"/>
                  </a:ext>
                </a:extLst>
              </p:cNvPr>
              <p:cNvSpPr txBox="1"/>
              <p:nvPr/>
            </p:nvSpPr>
            <p:spPr>
              <a:xfrm>
                <a:off x="1655677" y="4665001"/>
                <a:ext cx="1394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Leave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362A08F-F933-4076-920D-F7B120397167}"/>
                </a:ext>
              </a:extLst>
            </p:cNvPr>
            <p:cNvGrpSpPr/>
            <p:nvPr/>
          </p:nvGrpSpPr>
          <p:grpSpPr>
            <a:xfrm>
              <a:off x="3555112" y="4454216"/>
              <a:ext cx="1882541" cy="685800"/>
              <a:chOff x="3555112" y="4454216"/>
              <a:chExt cx="1882541" cy="6858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0A7384-768A-4DD5-9999-22DE4C65BC75}"/>
                  </a:ext>
                </a:extLst>
              </p:cNvPr>
              <p:cNvSpPr/>
              <p:nvPr/>
            </p:nvSpPr>
            <p:spPr>
              <a:xfrm>
                <a:off x="3555112" y="4454216"/>
                <a:ext cx="1623421" cy="685800"/>
              </a:xfrm>
              <a:prstGeom prst="rect">
                <a:avLst/>
              </a:prstGeom>
              <a:solidFill>
                <a:srgbClr val="E88E4E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CEDF4B-02A6-4572-8CD1-28C4A4A35AC0}"/>
                  </a:ext>
                </a:extLst>
              </p:cNvPr>
              <p:cNvSpPr txBox="1"/>
              <p:nvPr/>
            </p:nvSpPr>
            <p:spPr>
              <a:xfrm>
                <a:off x="4042830" y="4643227"/>
                <a:ext cx="13948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Stay</a:t>
                </a: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5AB945D-35EC-4520-ACDB-D397D6503890}"/>
                </a:ext>
              </a:extLst>
            </p:cNvPr>
            <p:cNvCxnSpPr/>
            <p:nvPr/>
          </p:nvCxnSpPr>
          <p:spPr>
            <a:xfrm flipH="1">
              <a:off x="2417806" y="4036631"/>
              <a:ext cx="418363" cy="354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581CA9-F26C-4706-9AD5-3D0829F6F109}"/>
                </a:ext>
              </a:extLst>
            </p:cNvPr>
            <p:cNvCxnSpPr>
              <a:cxnSpLocks/>
            </p:cNvCxnSpPr>
            <p:nvPr/>
          </p:nvCxnSpPr>
          <p:spPr>
            <a:xfrm>
              <a:off x="3704078" y="4036631"/>
              <a:ext cx="375205" cy="31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Video 9">
            <a:hlinkClick r:id="" action="ppaction://media"/>
            <a:extLst>
              <a:ext uri="{FF2B5EF4-FFF2-40B4-BE49-F238E27FC236}">
                <a16:creationId xmlns:a16="http://schemas.microsoft.com/office/drawing/2014/main" id="{562A4D22-7CB1-4A1E-BEE2-D012269E9693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11854" y="7137400"/>
            <a:ext cx="2285999" cy="1714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923">
        <p:fade/>
      </p:transition>
    </mc:Choice>
    <mc:Fallback>
      <p:transition spd="med" advTm="409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2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1141967" y="10331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1634511" y="2387449"/>
            <a:ext cx="3960225" cy="2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That 24.3% people are likely to leave the company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None/>
            </a:pPr>
            <a:endParaRPr lang="en-US" sz="2400" dirty="0"/>
          </a:p>
          <a:p>
            <a:pPr marL="2286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Satisfaction Level had the highest impact in the Decision Tree model</a:t>
            </a:r>
            <a:endParaRPr sz="2400" dirty="0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400" dirty="0"/>
          </a:p>
        </p:txBody>
      </p:sp>
      <p:pic>
        <p:nvPicPr>
          <p:cNvPr id="130" name="Google Shape;130;p5" descr="A Brief Guide to Employee Satisfaction Survey"/>
          <p:cNvPicPr preferRelativeResize="0"/>
          <p:nvPr/>
        </p:nvPicPr>
        <p:blipFill rotWithShape="1">
          <a:blip r:embed="rId3">
            <a:alphaModFix/>
          </a:blip>
          <a:srcRect l="3985" r="13178" b="1"/>
          <a:stretch/>
        </p:blipFill>
        <p:spPr>
          <a:xfrm>
            <a:off x="5943617" y="2155192"/>
            <a:ext cx="4613872" cy="312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9">
        <p:fade/>
      </p:transition>
    </mc:Choice>
    <mc:Fallback>
      <p:transition spd="med" advTm="1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553179" y="9442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RECOMMENDATIONS/ACTIONS </a:t>
            </a:r>
            <a:endParaRPr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294350" y="2152629"/>
            <a:ext cx="96033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>
              <a:spcBef>
                <a:spcPts val="0"/>
              </a:spcBef>
            </a:pPr>
            <a:r>
              <a:rPr lang="en-US" sz="2400" dirty="0"/>
              <a:t>463 employees have less than or equal to 79% satisfaction</a:t>
            </a:r>
          </a:p>
          <a:p>
            <a:pPr marL="12700" lvl="0" indent="0">
              <a:spcBef>
                <a:spcPts val="0"/>
              </a:spcBef>
              <a:buNone/>
            </a:pPr>
            <a:endParaRPr lang="en-US" sz="2400" dirty="0"/>
          </a:p>
          <a:p>
            <a:pPr marL="228600" lvl="0" indent="-215900">
              <a:spcBef>
                <a:spcPts val="0"/>
              </a:spcBef>
            </a:pPr>
            <a:r>
              <a:rPr lang="en-US" sz="2400" dirty="0"/>
              <a:t>Data should be provided for us to perform future forecasts</a:t>
            </a:r>
          </a:p>
          <a:p>
            <a:pPr marL="12700" lvl="0" indent="0">
              <a:spcBef>
                <a:spcPts val="0"/>
              </a:spcBef>
              <a:buNone/>
            </a:pPr>
            <a:endParaRPr lang="en-US" sz="2400" dirty="0"/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Plan to fill the roles of employees that are likely to leave (knowing that attrition is predicted to be at a 24.3% rate)</a:t>
            </a: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8|4.6|4.4|10.4|6.7|5.5"/>
</p:tagLst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266</Words>
  <Application>Microsoft Office PowerPoint</Application>
  <PresentationFormat>Widescreen</PresentationFormat>
  <Paragraphs>90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</vt:lpstr>
      <vt:lpstr>Arial</vt:lpstr>
      <vt:lpstr>Gallery</vt:lpstr>
      <vt:lpstr>PREDICTING EMPLOYEE ATTRITION: A HUMAN RESOURCES SOLUTION</vt:lpstr>
      <vt:lpstr>PROBLEM (BACKGROUND/CURRENT SITUATION)</vt:lpstr>
      <vt:lpstr>PROBLEM (BACKGROUND/CURRENT SITUATION)</vt:lpstr>
      <vt:lpstr>SOLUTIONS THAT WERE EXPLORED</vt:lpstr>
      <vt:lpstr>RESULTS</vt:lpstr>
      <vt:lpstr>RECOMMENDATIONS/ACTIONS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ATTRITION: A HUMAN RESOURCES SOLUTION</dc:title>
  <dc:creator>Payal Muni</dc:creator>
  <cp:lastModifiedBy>Leon Shpaner</cp:lastModifiedBy>
  <cp:revision>13</cp:revision>
  <dcterms:created xsi:type="dcterms:W3CDTF">2021-10-15T01:50:09Z</dcterms:created>
  <dcterms:modified xsi:type="dcterms:W3CDTF">2021-10-16T22:48:49Z</dcterms:modified>
</cp:coreProperties>
</file>