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79" d="100"/>
          <a:sy n="79" d="100"/>
        </p:scale>
        <p:origin x="8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tya\OneDrive\Documents\Project-Aviation\indexavi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tya\OneDrive\Documents\Project-Aviation\indexavi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tya\OneDrive\Documents\Project-Aviation\indexavi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tya\OneDrive\Documents\Project-Aviation\indexavia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tya\OneDrive\Documents\Project-Aviation\indexavia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tya\OneDrive\Documents\Project-Aviation\indexaviat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tya\OneDrive\Documents\Project-Aviation\Submission%20files\Datasets\airline_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[indexaviation.xlsx]Sheet4!PivotTable4</c:name>
    <c:fmtId val="21"/>
  </c:pivotSource>
  <c:chart>
    <c:autoTitleDeleted val="1"/>
    <c:pivotFmts>
      <c:pivotFmt>
        <c:idx val="0"/>
        <c:spPr>
          <a:solidFill>
            <a:schemeClr val="accent1"/>
          </a:solidFill>
          <a:ln w="12700">
            <a:solidFill>
              <a:schemeClr val="bg1"/>
            </a:solidFill>
          </a:ln>
          <a:effectLst/>
          <a:sp3d contourW="12700">
            <a:contourClr>
              <a:schemeClr val="bg1"/>
            </a:contourClr>
          </a:sp3d>
        </c:spPr>
        <c:marker>
          <c:symbol val="none"/>
        </c:marker>
        <c:dLbl>
          <c:idx val="0"/>
          <c:numFmt formatCode="#,&quot;K&quot;" sourceLinked="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2700">
            <a:solidFill>
              <a:schemeClr val="bg1"/>
            </a:solidFill>
          </a:ln>
          <a:effectLst/>
          <a:sp3d contourW="12700">
            <a:contourClr>
              <a:schemeClr val="bg1"/>
            </a:contourClr>
          </a:sp3d>
        </c:spPr>
      </c:pivotFmt>
      <c:pivotFmt>
        <c:idx val="2"/>
        <c:spPr>
          <a:solidFill>
            <a:schemeClr val="accent1"/>
          </a:solidFill>
          <a:ln w="12700">
            <a:solidFill>
              <a:schemeClr val="bg1"/>
            </a:solidFill>
          </a:ln>
          <a:effectLst/>
          <a:sp3d contourW="12700">
            <a:contourClr>
              <a:schemeClr val="bg1"/>
            </a:contourClr>
          </a:sp3d>
        </c:spPr>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numFmt formatCode="#,&quot;K&quot;" sourceLinked="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rgbClr val="92D050"/>
          </a:solidFill>
          <a:ln w="25400">
            <a:solidFill>
              <a:schemeClr val="lt1"/>
            </a:solidFill>
          </a:ln>
          <a:effectLst/>
          <a:sp3d contourW="25400">
            <a:contourClr>
              <a:schemeClr val="lt1"/>
            </a:contourClr>
          </a:sp3d>
        </c:spPr>
      </c:pivotFmt>
      <c:pivotFmt>
        <c:idx val="12"/>
        <c:spPr>
          <a:solidFill>
            <a:srgbClr val="FF0000"/>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92D050"/>
          </a:solidFill>
          <a:ln w="25400">
            <a:solidFill>
              <a:schemeClr val="lt1"/>
            </a:solidFill>
          </a:ln>
          <a:effectLst/>
          <a:sp3d contourW="25400">
            <a:contourClr>
              <a:schemeClr val="lt1"/>
            </a:contourClr>
          </a:sp3d>
        </c:spPr>
      </c:pivotFmt>
      <c:pivotFmt>
        <c:idx val="15"/>
        <c:spPr>
          <a:solidFill>
            <a:srgbClr val="FF0000"/>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rgbClr val="92D050"/>
          </a:solidFill>
          <a:ln w="25400">
            <a:solidFill>
              <a:schemeClr val="lt1"/>
            </a:solidFill>
          </a:ln>
          <a:effectLst/>
          <a:sp3d contourW="25400">
            <a:contourClr>
              <a:schemeClr val="lt1"/>
            </a:contourClr>
          </a:sp3d>
        </c:spPr>
      </c:pivotFmt>
      <c:pivotFmt>
        <c:idx val="18"/>
        <c:spPr>
          <a:solidFill>
            <a:srgbClr val="FF0000"/>
          </a:solidFill>
          <a:ln w="25400">
            <a:solidFill>
              <a:schemeClr val="lt1"/>
            </a:solidFill>
          </a:ln>
          <a:effectLst/>
          <a:sp3d contourW="25400">
            <a:contourClr>
              <a:schemeClr val="lt1"/>
            </a:contourClr>
          </a:sp3d>
        </c:spPr>
      </c:pivotFmt>
    </c:pivotFmts>
    <c:view3D>
      <c:rotX val="30"/>
      <c:rotY val="17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Sheet4!$B$3</c:f>
              <c:strCache>
                <c:ptCount val="1"/>
                <c:pt idx="0">
                  <c:v>Total</c:v>
                </c:pt>
              </c:strCache>
            </c:strRef>
          </c:tx>
          <c:dPt>
            <c:idx val="0"/>
            <c:bubble3D val="0"/>
            <c:spPr>
              <a:solidFill>
                <a:srgbClr val="92D050"/>
              </a:solidFill>
              <a:ln w="25400">
                <a:solidFill>
                  <a:schemeClr val="lt1"/>
                </a:solidFill>
              </a:ln>
              <a:effectLst/>
              <a:sp3d contourW="25400">
                <a:contourClr>
                  <a:schemeClr val="lt1"/>
                </a:contourClr>
              </a:sp3d>
            </c:spPr>
            <c:extLst>
              <c:ext xmlns:c16="http://schemas.microsoft.com/office/drawing/2014/chart" uri="{C3380CC4-5D6E-409C-BE32-E72D297353CC}">
                <c16:uniqueId val="{00000001-A2BB-4036-A11E-FF0484A29B35}"/>
              </c:ext>
            </c:extLst>
          </c:dPt>
          <c:dPt>
            <c:idx val="1"/>
            <c:bubble3D val="0"/>
            <c:explosion val="22"/>
            <c:spPr>
              <a:solidFill>
                <a:srgbClr val="FF0000"/>
              </a:solidFill>
              <a:ln w="25400">
                <a:solidFill>
                  <a:schemeClr val="lt1"/>
                </a:solidFill>
              </a:ln>
              <a:effectLst/>
              <a:sp3d contourW="25400">
                <a:contourClr>
                  <a:schemeClr val="lt1"/>
                </a:contourClr>
              </a:sp3d>
            </c:spPr>
            <c:extLst>
              <c:ext xmlns:c16="http://schemas.microsoft.com/office/drawing/2014/chart" uri="{C3380CC4-5D6E-409C-BE32-E72D297353CC}">
                <c16:uniqueId val="{00000003-A2BB-4036-A11E-FF0484A29B35}"/>
              </c:ext>
            </c:extLst>
          </c:dPt>
          <c:dLbls>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Sheet4!$A$4:$A$6</c:f>
              <c:strCache>
                <c:ptCount val="2"/>
                <c:pt idx="0">
                  <c:v>Week-day</c:v>
                </c:pt>
                <c:pt idx="1">
                  <c:v>Week-end</c:v>
                </c:pt>
              </c:strCache>
            </c:strRef>
          </c:cat>
          <c:val>
            <c:numRef>
              <c:f>Sheet4!$B$4:$B$6</c:f>
              <c:numCache>
                <c:formatCode>#,"K"</c:formatCode>
                <c:ptCount val="2"/>
                <c:pt idx="0">
                  <c:v>205858</c:v>
                </c:pt>
                <c:pt idx="1">
                  <c:v>74989</c:v>
                </c:pt>
              </c:numCache>
            </c:numRef>
          </c:val>
          <c:extLst>
            <c:ext xmlns:c16="http://schemas.microsoft.com/office/drawing/2014/chart" uri="{C3380CC4-5D6E-409C-BE32-E72D297353CC}">
              <c16:uniqueId val="{00000004-A2BB-4036-A11E-FF0484A29B35}"/>
            </c:ext>
          </c:extLst>
        </c:ser>
        <c:dLbls>
          <c:dLblPos val="inEnd"/>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[indexaviation.xlsx]Sheet3!PivotTable3</c:name>
    <c:fmtId val="36"/>
  </c:pivotSource>
  <c:chart>
    <c:autoTitleDeleted val="1"/>
    <c:pivotFmts>
      <c:pivotFmt>
        <c:idx val="0"/>
        <c:spPr>
          <a:solidFill>
            <a:schemeClr val="accent1"/>
          </a:solidFill>
          <a:ln>
            <a:noFill/>
          </a:ln>
          <a:effectLst/>
          <a:sp3d/>
        </c:spPr>
        <c:marker>
          <c:symbol val="none"/>
        </c:marker>
        <c:dLbl>
          <c:idx val="0"/>
          <c:spPr>
            <a:solidFill>
              <a:schemeClr val="bg1"/>
            </a:solidFill>
            <a:ln>
              <a:noFill/>
            </a:ln>
            <a:effectLst/>
          </c:spPr>
          <c:txPr>
            <a:bodyPr rot="0" spcFirstLastPara="1" vertOverflow="ellipsis" vert="horz" wrap="square" lIns="38100" tIns="19050" rIns="38100" bIns="19050" anchor="t" anchorCtr="0">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2D050"/>
          </a:solidFill>
          <a:ln>
            <a:noFill/>
          </a:ln>
          <a:effectLst/>
          <a:sp3d/>
        </c:spPr>
      </c:pivotFmt>
      <c:pivotFmt>
        <c:idx val="2"/>
        <c:spPr>
          <a:solidFill>
            <a:srgbClr val="FF0000"/>
          </a:solidFill>
          <a:ln>
            <a:noFill/>
          </a:ln>
          <a:effectLst/>
          <a:sp3d/>
        </c:spPr>
      </c:pivotFmt>
      <c:pivotFmt>
        <c:idx val="3"/>
        <c:spPr>
          <a:solidFill>
            <a:schemeClr val="accent1"/>
          </a:solidFill>
          <a:ln>
            <a:noFill/>
          </a:ln>
          <a:effectLst/>
          <a:sp3d/>
        </c:spPr>
        <c:marker>
          <c:symbol val="none"/>
        </c:marker>
        <c:dLbl>
          <c:idx val="0"/>
          <c:spPr>
            <a:solidFill>
              <a:schemeClr val="bg1"/>
            </a:solidFill>
            <a:ln>
              <a:noFill/>
            </a:ln>
            <a:effectLst/>
          </c:spPr>
          <c:txPr>
            <a:bodyPr rot="0" spcFirstLastPara="1" vertOverflow="ellipsis" vert="horz" wrap="square" lIns="38100" tIns="19050" rIns="38100" bIns="19050" anchor="t" anchorCtr="0">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92D050"/>
          </a:solidFill>
          <a:ln>
            <a:noFill/>
          </a:ln>
          <a:effectLst/>
          <a:sp3d/>
        </c:spPr>
      </c:pivotFmt>
      <c:pivotFmt>
        <c:idx val="5"/>
        <c:spPr>
          <a:solidFill>
            <a:srgbClr val="FF0000"/>
          </a:solidFill>
          <a:ln>
            <a:noFill/>
          </a:ln>
          <a:effectLst/>
          <a:sp3d/>
        </c:spPr>
      </c:pivotFmt>
      <c:pivotFmt>
        <c:idx val="6"/>
        <c:spPr>
          <a:solidFill>
            <a:schemeClr val="accent1"/>
          </a:solidFill>
          <a:ln>
            <a:noFill/>
          </a:ln>
          <a:effectLst/>
          <a:sp3d/>
        </c:spPr>
        <c:marker>
          <c:symbol val="none"/>
        </c:marker>
        <c:dLbl>
          <c:idx val="0"/>
          <c:spPr>
            <a:solidFill>
              <a:schemeClr val="bg1"/>
            </a:solidFill>
            <a:ln>
              <a:noFill/>
            </a:ln>
            <a:effectLst/>
          </c:spPr>
          <c:txPr>
            <a:bodyPr rot="0" spcFirstLastPara="1" vertOverflow="ellipsis" vert="horz" wrap="square" lIns="38100" tIns="19050" rIns="38100" bIns="19050" anchor="t" anchorCtr="0">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92D050"/>
          </a:solidFill>
          <a:ln>
            <a:noFill/>
          </a:ln>
          <a:effectLst/>
          <a:sp3d/>
        </c:spPr>
      </c:pivotFmt>
      <c:pivotFmt>
        <c:idx val="8"/>
        <c:spPr>
          <a:solidFill>
            <a:srgbClr val="FF0000"/>
          </a:solidFill>
          <a:ln>
            <a:noFill/>
          </a:ln>
          <a:effectLst/>
          <a:sp3d/>
        </c:spP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Sheet3!$H$17</c:f>
              <c:strCache>
                <c:ptCount val="1"/>
                <c:pt idx="0">
                  <c:v>Total</c:v>
                </c:pt>
              </c:strCache>
            </c:strRef>
          </c:tx>
          <c:spPr>
            <a:solidFill>
              <a:schemeClr val="accent1"/>
            </a:solidFill>
            <a:ln>
              <a:noFill/>
            </a:ln>
            <a:effectLst/>
            <a:sp3d/>
          </c:spPr>
          <c:invertIfNegative val="0"/>
          <c:dPt>
            <c:idx val="2"/>
            <c:invertIfNegative val="0"/>
            <c:bubble3D val="0"/>
            <c:spPr>
              <a:solidFill>
                <a:srgbClr val="92D050"/>
              </a:solidFill>
              <a:ln>
                <a:noFill/>
              </a:ln>
              <a:effectLst/>
              <a:sp3d/>
            </c:spPr>
            <c:extLst>
              <c:ext xmlns:c16="http://schemas.microsoft.com/office/drawing/2014/chart" uri="{C3380CC4-5D6E-409C-BE32-E72D297353CC}">
                <c16:uniqueId val="{00000001-E68B-4DE8-BFCF-F25479217AB6}"/>
              </c:ext>
            </c:extLst>
          </c:dPt>
          <c:dPt>
            <c:idx val="4"/>
            <c:invertIfNegative val="0"/>
            <c:bubble3D val="0"/>
            <c:spPr>
              <a:solidFill>
                <a:srgbClr val="FF0000"/>
              </a:solidFill>
              <a:ln>
                <a:noFill/>
              </a:ln>
              <a:effectLst/>
              <a:sp3d/>
            </c:spPr>
            <c:extLst>
              <c:ext xmlns:c16="http://schemas.microsoft.com/office/drawing/2014/chart" uri="{C3380CC4-5D6E-409C-BE32-E72D297353CC}">
                <c16:uniqueId val="{00000003-E68B-4DE8-BFCF-F25479217AB6}"/>
              </c:ext>
            </c:extLst>
          </c:dPt>
          <c:dLbls>
            <c:spPr>
              <a:solidFill>
                <a:schemeClr val="bg1"/>
              </a:solidFill>
              <a:ln>
                <a:noFill/>
              </a:ln>
              <a:effectLst/>
            </c:spPr>
            <c:txPr>
              <a:bodyPr rot="0" spcFirstLastPara="1" vertOverflow="ellipsis" vert="horz" wrap="square" lIns="38100" tIns="19050" rIns="38100" bIns="19050" anchor="t" anchorCtr="0">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Sheet3!$G$18:$G$23</c:f>
              <c:strCache>
                <c:ptCount val="5"/>
                <c:pt idx="0">
                  <c:v>week -1</c:v>
                </c:pt>
                <c:pt idx="1">
                  <c:v>week -2</c:v>
                </c:pt>
                <c:pt idx="2">
                  <c:v>week -3</c:v>
                </c:pt>
                <c:pt idx="3">
                  <c:v>week -4</c:v>
                </c:pt>
                <c:pt idx="4">
                  <c:v>week -5</c:v>
                </c:pt>
              </c:strCache>
            </c:strRef>
          </c:cat>
          <c:val>
            <c:numRef>
              <c:f>Sheet3!$H$18:$H$23</c:f>
              <c:numCache>
                <c:formatCode>General</c:formatCode>
                <c:ptCount val="5"/>
                <c:pt idx="0">
                  <c:v>62</c:v>
                </c:pt>
                <c:pt idx="1">
                  <c:v>62</c:v>
                </c:pt>
                <c:pt idx="2">
                  <c:v>81</c:v>
                </c:pt>
                <c:pt idx="3">
                  <c:v>63</c:v>
                </c:pt>
                <c:pt idx="4">
                  <c:v>34</c:v>
                </c:pt>
              </c:numCache>
            </c:numRef>
          </c:val>
          <c:extLst>
            <c:ext xmlns:c16="http://schemas.microsoft.com/office/drawing/2014/chart" uri="{C3380CC4-5D6E-409C-BE32-E72D297353CC}">
              <c16:uniqueId val="{00000004-E68B-4DE8-BFCF-F25479217AB6}"/>
            </c:ext>
          </c:extLst>
        </c:ser>
        <c:dLbls>
          <c:showLegendKey val="0"/>
          <c:showVal val="1"/>
          <c:showCatName val="0"/>
          <c:showSerName val="0"/>
          <c:showPercent val="0"/>
          <c:showBubbleSize val="0"/>
        </c:dLbls>
        <c:gapWidth val="59"/>
        <c:shape val="cylinder"/>
        <c:axId val="872652847"/>
        <c:axId val="864281183"/>
        <c:axId val="0"/>
      </c:bar3DChart>
      <c:catAx>
        <c:axId val="872652847"/>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solidFill>
                    <a:schemeClr val="tx1"/>
                  </a:solidFill>
                </a:ln>
                <a:solidFill>
                  <a:schemeClr val="tx1"/>
                </a:solidFill>
                <a:latin typeface="+mn-lt"/>
                <a:ea typeface="+mn-ea"/>
                <a:cs typeface="+mn-cs"/>
              </a:defRPr>
            </a:pPr>
            <a:endParaRPr lang="en-US"/>
          </a:p>
        </c:txPr>
        <c:crossAx val="864281183"/>
        <c:crosses val="autoZero"/>
        <c:auto val="1"/>
        <c:lblAlgn val="ctr"/>
        <c:lblOffset val="100"/>
        <c:noMultiLvlLbl val="0"/>
      </c:catAx>
      <c:valAx>
        <c:axId val="864281183"/>
        <c:scaling>
          <c:orientation val="minMax"/>
        </c:scaling>
        <c:delete val="1"/>
        <c:axPos val="l"/>
        <c:numFmt formatCode="General" sourceLinked="1"/>
        <c:majorTickMark val="out"/>
        <c:minorTickMark val="none"/>
        <c:tickLblPos val="nextTo"/>
        <c:crossAx val="8726528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[indexaviation.xlsx]Sheet4!PivotTable5</c:name>
    <c:fmtId val="16"/>
  </c:pivotSource>
  <c:chart>
    <c:autoTitleDeleted val="1"/>
    <c:pivotFmts>
      <c:pivotFmt>
        <c:idx val="0"/>
        <c:spPr>
          <a:solidFill>
            <a:schemeClr val="accent1"/>
          </a:solidFill>
          <a:ln>
            <a:noFill/>
          </a:ln>
          <a:effectLst/>
          <a:sp3d/>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2D050"/>
          </a:solidFill>
          <a:ln>
            <a:noFill/>
          </a:ln>
          <a:effectLst/>
          <a:sp3d/>
        </c:spPr>
      </c:pivotFmt>
      <c:pivotFmt>
        <c:idx val="2"/>
        <c:spPr>
          <a:solidFill>
            <a:srgbClr val="FF0000"/>
          </a:solidFill>
          <a:ln>
            <a:noFill/>
          </a:ln>
          <a:effectLst/>
          <a:sp3d/>
        </c:spPr>
      </c:pivotFmt>
      <c:pivotFmt>
        <c:idx val="3"/>
        <c:spPr>
          <a:solidFill>
            <a:schemeClr val="accent1"/>
          </a:solidFill>
          <a:ln>
            <a:noFill/>
          </a:ln>
          <a:effectLst/>
          <a:sp3d/>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92D050"/>
          </a:solidFill>
          <a:ln>
            <a:noFill/>
          </a:ln>
          <a:effectLst/>
          <a:sp3d/>
        </c:spPr>
      </c:pivotFmt>
      <c:pivotFmt>
        <c:idx val="5"/>
        <c:spPr>
          <a:solidFill>
            <a:srgbClr val="FF0000"/>
          </a:solidFill>
          <a:ln>
            <a:noFill/>
          </a:ln>
          <a:effectLst/>
          <a:sp3d/>
        </c:spPr>
      </c:pivotFmt>
      <c:pivotFmt>
        <c:idx val="6"/>
        <c:spPr>
          <a:solidFill>
            <a:schemeClr val="accent1"/>
          </a:solidFill>
          <a:ln>
            <a:noFill/>
          </a:ln>
          <a:effectLst/>
          <a:sp3d/>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92D050"/>
          </a:solidFill>
          <a:ln>
            <a:noFill/>
          </a:ln>
          <a:effectLst/>
          <a:sp3d/>
        </c:spPr>
      </c:pivotFmt>
      <c:pivotFmt>
        <c:idx val="8"/>
        <c:spPr>
          <a:solidFill>
            <a:srgbClr val="FF0000"/>
          </a:solidFill>
          <a:ln>
            <a:noFill/>
          </a:ln>
          <a:effectLst/>
          <a:sp3d/>
        </c:spP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Sheet4!$D$15</c:f>
              <c:strCache>
                <c:ptCount val="1"/>
                <c:pt idx="0">
                  <c:v>Total</c:v>
                </c:pt>
              </c:strCache>
            </c:strRef>
          </c:tx>
          <c:spPr>
            <a:solidFill>
              <a:schemeClr val="accent1"/>
            </a:solidFill>
            <a:ln>
              <a:noFill/>
            </a:ln>
            <a:effectLst/>
            <a:sp3d/>
          </c:spPr>
          <c:invertIfNegative val="0"/>
          <c:dPt>
            <c:idx val="2"/>
            <c:invertIfNegative val="0"/>
            <c:bubble3D val="0"/>
            <c:spPr>
              <a:solidFill>
                <a:srgbClr val="92D050"/>
              </a:solidFill>
              <a:ln>
                <a:noFill/>
              </a:ln>
              <a:effectLst/>
              <a:sp3d/>
            </c:spPr>
            <c:extLst>
              <c:ext xmlns:c16="http://schemas.microsoft.com/office/drawing/2014/chart" uri="{C3380CC4-5D6E-409C-BE32-E72D297353CC}">
                <c16:uniqueId val="{00000001-F709-4724-ACBE-B551857D80D6}"/>
              </c:ext>
            </c:extLst>
          </c:dPt>
          <c:dPt>
            <c:idx val="4"/>
            <c:invertIfNegative val="0"/>
            <c:bubble3D val="0"/>
            <c:spPr>
              <a:solidFill>
                <a:srgbClr val="FF0000"/>
              </a:solidFill>
              <a:ln>
                <a:noFill/>
              </a:ln>
              <a:effectLst/>
              <a:sp3d/>
            </c:spPr>
            <c:extLst>
              <c:ext xmlns:c16="http://schemas.microsoft.com/office/drawing/2014/chart" uri="{C3380CC4-5D6E-409C-BE32-E72D297353CC}">
                <c16:uniqueId val="{00000003-F709-4724-ACBE-B551857D80D6}"/>
              </c:ext>
            </c:extLst>
          </c:dPt>
          <c:dLbls>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Sheet4!$C$16:$C$21</c:f>
              <c:strCache>
                <c:ptCount val="5"/>
                <c:pt idx="0">
                  <c:v>week -1</c:v>
                </c:pt>
                <c:pt idx="1">
                  <c:v>week -2</c:v>
                </c:pt>
                <c:pt idx="2">
                  <c:v>week -3</c:v>
                </c:pt>
                <c:pt idx="3">
                  <c:v>week -4</c:v>
                </c:pt>
                <c:pt idx="4">
                  <c:v>week -5</c:v>
                </c:pt>
              </c:strCache>
            </c:strRef>
          </c:cat>
          <c:val>
            <c:numRef>
              <c:f>Sheet4!$D$16:$D$21</c:f>
              <c:numCache>
                <c:formatCode>General</c:formatCode>
                <c:ptCount val="5"/>
                <c:pt idx="0">
                  <c:v>46</c:v>
                </c:pt>
                <c:pt idx="1">
                  <c:v>61</c:v>
                </c:pt>
                <c:pt idx="2">
                  <c:v>74</c:v>
                </c:pt>
                <c:pt idx="3">
                  <c:v>58</c:v>
                </c:pt>
                <c:pt idx="4">
                  <c:v>37</c:v>
                </c:pt>
              </c:numCache>
            </c:numRef>
          </c:val>
          <c:extLst>
            <c:ext xmlns:c16="http://schemas.microsoft.com/office/drawing/2014/chart" uri="{C3380CC4-5D6E-409C-BE32-E72D297353CC}">
              <c16:uniqueId val="{00000004-F709-4724-ACBE-B551857D80D6}"/>
            </c:ext>
          </c:extLst>
        </c:ser>
        <c:dLbls>
          <c:showLegendKey val="0"/>
          <c:showVal val="1"/>
          <c:showCatName val="0"/>
          <c:showSerName val="0"/>
          <c:showPercent val="0"/>
          <c:showBubbleSize val="0"/>
        </c:dLbls>
        <c:gapWidth val="150"/>
        <c:shape val="box"/>
        <c:axId val="869862559"/>
        <c:axId val="1383563087"/>
        <c:axId val="0"/>
      </c:bar3DChart>
      <c:catAx>
        <c:axId val="8698625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solidFill>
                    <a:schemeClr val="tx1"/>
                  </a:solidFill>
                </a:ln>
                <a:solidFill>
                  <a:schemeClr val="tx1"/>
                </a:solidFill>
                <a:latin typeface="+mn-lt"/>
                <a:ea typeface="+mn-ea"/>
                <a:cs typeface="+mn-cs"/>
              </a:defRPr>
            </a:pPr>
            <a:endParaRPr lang="en-US"/>
          </a:p>
        </c:txPr>
        <c:crossAx val="1383563087"/>
        <c:crosses val="autoZero"/>
        <c:auto val="1"/>
        <c:lblAlgn val="ctr"/>
        <c:lblOffset val="100"/>
        <c:noMultiLvlLbl val="0"/>
      </c:catAx>
      <c:valAx>
        <c:axId val="1383563087"/>
        <c:scaling>
          <c:orientation val="minMax"/>
        </c:scaling>
        <c:delete val="1"/>
        <c:axPos val="l"/>
        <c:numFmt formatCode="General" sourceLinked="1"/>
        <c:majorTickMark val="none"/>
        <c:minorTickMark val="none"/>
        <c:tickLblPos val="nextTo"/>
        <c:crossAx val="869862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[indexaviation.xlsx]Sheet10!PivotTable1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Day-wise</a:t>
            </a:r>
            <a:r>
              <a:rPr lang="en-US" baseline="0" dirty="0"/>
              <a:t> Cancelled Flights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rgbClr val="00B050"/>
            </a:solidFill>
            <a:round/>
          </a:ln>
          <a:effectLst/>
        </c:spPr>
        <c:marker>
          <c:symbol val="diamond"/>
          <c:size val="7"/>
          <c:spPr>
            <a:solidFill>
              <a:srgbClr val="FFC000"/>
            </a:solidFill>
            <a:ln w="9525">
              <a:solidFill>
                <a:schemeClr val="accent1"/>
              </a:solidFill>
            </a:ln>
            <a:effectLst/>
          </c:spPr>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4"/>
            </a:solidFill>
            <a:round/>
          </a:ln>
          <a:effectLst/>
        </c:spPr>
        <c:marker>
          <c:symbol val="circle"/>
          <c:size val="8"/>
          <c:spPr>
            <a:solidFill>
              <a:srgbClr val="FFFF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4"/>
            </a:solidFill>
            <a:round/>
          </a:ln>
          <a:effectLst/>
        </c:spPr>
        <c:marker>
          <c:symbol val="circle"/>
          <c:size val="8"/>
          <c:spPr>
            <a:solidFill>
              <a:srgbClr val="FFFF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4"/>
            </a:solidFill>
            <a:round/>
          </a:ln>
          <a:effectLst/>
        </c:spPr>
        <c:marker>
          <c:symbol val="circle"/>
          <c:size val="8"/>
          <c:spPr>
            <a:solidFill>
              <a:srgbClr val="FFFF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Sheet10!$E$17</c:f>
              <c:strCache>
                <c:ptCount val="1"/>
                <c:pt idx="0">
                  <c:v>Total</c:v>
                </c:pt>
              </c:strCache>
            </c:strRef>
          </c:tx>
          <c:spPr>
            <a:ln w="28575" cap="rnd">
              <a:solidFill>
                <a:schemeClr val="accent4"/>
              </a:solidFill>
              <a:round/>
            </a:ln>
            <a:effectLst/>
          </c:spPr>
          <c:marker>
            <c:symbol val="circle"/>
            <c:size val="8"/>
            <c:spPr>
              <a:solidFill>
                <a:srgbClr val="FFFF00"/>
              </a:solidFill>
              <a:ln w="9525">
                <a:solidFill>
                  <a:schemeClr val="accent1"/>
                </a:solidFill>
              </a:ln>
              <a:effectLst/>
            </c:spPr>
          </c:marker>
          <c:dPt>
            <c:idx val="6"/>
            <c:marker>
              <c:symbol val="circle"/>
              <c:size val="10"/>
              <c:spPr>
                <a:solidFill>
                  <a:srgbClr val="00B050"/>
                </a:solidFill>
                <a:ln w="9525">
                  <a:solidFill>
                    <a:schemeClr val="accent1"/>
                  </a:solidFill>
                </a:ln>
                <a:effectLst/>
              </c:spPr>
            </c:marker>
            <c:bubble3D val="0"/>
            <c:extLst>
              <c:ext xmlns:c16="http://schemas.microsoft.com/office/drawing/2014/chart" uri="{C3380CC4-5D6E-409C-BE32-E72D297353CC}">
                <c16:uniqueId val="{00000001-48AB-4341-A83E-CFDF97CB3FE1}"/>
              </c:ext>
            </c:extLst>
          </c:dPt>
          <c:dPt>
            <c:idx val="25"/>
            <c:marker>
              <c:symbol val="circle"/>
              <c:size val="10"/>
              <c:spPr>
                <a:solidFill>
                  <a:srgbClr val="FF0000"/>
                </a:solidFill>
                <a:ln w="9525">
                  <a:solidFill>
                    <a:schemeClr val="accent1"/>
                  </a:solidFill>
                </a:ln>
                <a:effectLst/>
              </c:spPr>
            </c:marker>
            <c:bubble3D val="0"/>
            <c:extLst>
              <c:ext xmlns:c16="http://schemas.microsoft.com/office/drawing/2014/chart" uri="{C3380CC4-5D6E-409C-BE32-E72D297353CC}">
                <c16:uniqueId val="{00000002-48AB-4341-A83E-CFDF97CB3FE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Sheet10!$D$18:$D$49</c:f>
              <c:strCache>
                <c:ptCount val="31"/>
                <c:pt idx="0">
                  <c:v>01-01-2017</c:v>
                </c:pt>
                <c:pt idx="1">
                  <c:v>02-01-2017</c:v>
                </c:pt>
                <c:pt idx="2">
                  <c:v>03-01-2017</c:v>
                </c:pt>
                <c:pt idx="3">
                  <c:v>04-01-2017</c:v>
                </c:pt>
                <c:pt idx="4">
                  <c:v>05-01-2017</c:v>
                </c:pt>
                <c:pt idx="5">
                  <c:v>06-01-2017</c:v>
                </c:pt>
                <c:pt idx="6">
                  <c:v>07-01-2017</c:v>
                </c:pt>
                <c:pt idx="7">
                  <c:v>08-01-2017</c:v>
                </c:pt>
                <c:pt idx="8">
                  <c:v>09-01-2017</c:v>
                </c:pt>
                <c:pt idx="9">
                  <c:v>10-01-2017</c:v>
                </c:pt>
                <c:pt idx="10">
                  <c:v>11-01-2017</c:v>
                </c:pt>
                <c:pt idx="11">
                  <c:v>12-01-2017</c:v>
                </c:pt>
                <c:pt idx="12">
                  <c:v>13-01-2017</c:v>
                </c:pt>
                <c:pt idx="13">
                  <c:v>14-01-2017</c:v>
                </c:pt>
                <c:pt idx="14">
                  <c:v>15-01-2017</c:v>
                </c:pt>
                <c:pt idx="15">
                  <c:v>16-01-2017</c:v>
                </c:pt>
                <c:pt idx="16">
                  <c:v>17-01-2017</c:v>
                </c:pt>
                <c:pt idx="17">
                  <c:v>18-01-2017</c:v>
                </c:pt>
                <c:pt idx="18">
                  <c:v>19-01-2017</c:v>
                </c:pt>
                <c:pt idx="19">
                  <c:v>20-01-2017</c:v>
                </c:pt>
                <c:pt idx="20">
                  <c:v>21-01-2017</c:v>
                </c:pt>
                <c:pt idx="21">
                  <c:v>22-01-2017</c:v>
                </c:pt>
                <c:pt idx="22">
                  <c:v>23-01-2017</c:v>
                </c:pt>
                <c:pt idx="23">
                  <c:v>24-01-2017</c:v>
                </c:pt>
                <c:pt idx="24">
                  <c:v>25-01-2017</c:v>
                </c:pt>
                <c:pt idx="25">
                  <c:v>26-01-2017</c:v>
                </c:pt>
                <c:pt idx="26">
                  <c:v>27-01-2017</c:v>
                </c:pt>
                <c:pt idx="27">
                  <c:v>28-01-2017</c:v>
                </c:pt>
                <c:pt idx="28">
                  <c:v>29-01-2017</c:v>
                </c:pt>
                <c:pt idx="29">
                  <c:v>30-01-2017</c:v>
                </c:pt>
                <c:pt idx="30">
                  <c:v>31-01-2017</c:v>
                </c:pt>
              </c:strCache>
            </c:strRef>
          </c:cat>
          <c:val>
            <c:numRef>
              <c:f>Sheet10!$E$18:$E$49</c:f>
              <c:numCache>
                <c:formatCode>General</c:formatCode>
                <c:ptCount val="31"/>
                <c:pt idx="0">
                  <c:v>69</c:v>
                </c:pt>
                <c:pt idx="1">
                  <c:v>196</c:v>
                </c:pt>
                <c:pt idx="2">
                  <c:v>52</c:v>
                </c:pt>
                <c:pt idx="3">
                  <c:v>76</c:v>
                </c:pt>
                <c:pt idx="4">
                  <c:v>192</c:v>
                </c:pt>
                <c:pt idx="5">
                  <c:v>730</c:v>
                </c:pt>
                <c:pt idx="6">
                  <c:v>1282</c:v>
                </c:pt>
                <c:pt idx="7">
                  <c:v>657</c:v>
                </c:pt>
                <c:pt idx="8">
                  <c:v>283</c:v>
                </c:pt>
                <c:pt idx="9">
                  <c:v>382</c:v>
                </c:pt>
                <c:pt idx="10">
                  <c:v>166</c:v>
                </c:pt>
                <c:pt idx="11">
                  <c:v>100</c:v>
                </c:pt>
                <c:pt idx="12">
                  <c:v>60</c:v>
                </c:pt>
                <c:pt idx="13">
                  <c:v>32</c:v>
                </c:pt>
                <c:pt idx="14">
                  <c:v>155</c:v>
                </c:pt>
                <c:pt idx="15">
                  <c:v>181</c:v>
                </c:pt>
                <c:pt idx="16">
                  <c:v>70</c:v>
                </c:pt>
                <c:pt idx="17">
                  <c:v>126</c:v>
                </c:pt>
                <c:pt idx="18">
                  <c:v>67</c:v>
                </c:pt>
                <c:pt idx="19">
                  <c:v>176</c:v>
                </c:pt>
                <c:pt idx="20">
                  <c:v>94</c:v>
                </c:pt>
                <c:pt idx="21">
                  <c:v>280</c:v>
                </c:pt>
                <c:pt idx="22">
                  <c:v>307</c:v>
                </c:pt>
                <c:pt idx="23">
                  <c:v>64</c:v>
                </c:pt>
                <c:pt idx="24">
                  <c:v>20</c:v>
                </c:pt>
                <c:pt idx="25">
                  <c:v>8</c:v>
                </c:pt>
                <c:pt idx="26">
                  <c:v>21</c:v>
                </c:pt>
                <c:pt idx="27">
                  <c:v>9</c:v>
                </c:pt>
                <c:pt idx="28">
                  <c:v>24</c:v>
                </c:pt>
                <c:pt idx="29">
                  <c:v>111</c:v>
                </c:pt>
                <c:pt idx="30">
                  <c:v>48</c:v>
                </c:pt>
              </c:numCache>
            </c:numRef>
          </c:val>
          <c:smooth val="0"/>
          <c:extLst>
            <c:ext xmlns:c16="http://schemas.microsoft.com/office/drawing/2014/chart" uri="{C3380CC4-5D6E-409C-BE32-E72D297353CC}">
              <c16:uniqueId val="{00000000-48AB-4341-A83E-CFDF97CB3FE1}"/>
            </c:ext>
          </c:extLst>
        </c:ser>
        <c:dLbls>
          <c:dLblPos val="t"/>
          <c:showLegendKey val="0"/>
          <c:showVal val="1"/>
          <c:showCatName val="0"/>
          <c:showSerName val="0"/>
          <c:showPercent val="0"/>
          <c:showBubbleSize val="0"/>
        </c:dLbls>
        <c:marker val="1"/>
        <c:smooth val="0"/>
        <c:axId val="2079411408"/>
        <c:axId val="2108194752"/>
      </c:lineChart>
      <c:dateAx>
        <c:axId val="2079411408"/>
        <c:scaling>
          <c:orientation val="minMax"/>
        </c:scaling>
        <c:delete val="1"/>
        <c:axPos val="b"/>
        <c:numFmt formatCode="dd" sourceLinked="0"/>
        <c:majorTickMark val="none"/>
        <c:minorTickMark val="none"/>
        <c:tickLblPos val="nextTo"/>
        <c:crossAx val="2108194752"/>
        <c:crosses val="autoZero"/>
        <c:auto val="0"/>
        <c:lblOffset val="0"/>
        <c:baseTimeUnit val="days"/>
      </c:dateAx>
      <c:valAx>
        <c:axId val="2108194752"/>
        <c:scaling>
          <c:orientation val="minMax"/>
        </c:scaling>
        <c:delete val="1"/>
        <c:axPos val="l"/>
        <c:numFmt formatCode="General" sourceLinked="1"/>
        <c:majorTickMark val="none"/>
        <c:minorTickMark val="none"/>
        <c:tickLblPos val="nextTo"/>
        <c:crossAx val="2079411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[indexaviation.xlsx]Sheet10 (2)!PivotTable1</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Day-wise Diverted Flights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rgbClr val="00B050"/>
            </a:solidFill>
            <a:round/>
          </a:ln>
          <a:effectLst/>
        </c:spPr>
        <c:marker>
          <c:symbol val="diamond"/>
          <c:size val="7"/>
          <c:spPr>
            <a:solidFill>
              <a:srgbClr val="FFC000"/>
            </a:solidFill>
            <a:ln w="9525">
              <a:solidFill>
                <a:schemeClr val="accent1"/>
              </a:solidFill>
            </a:ln>
            <a:effectLst/>
          </c:spPr>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4"/>
            </a:solidFill>
            <a:round/>
          </a:ln>
          <a:effectLst/>
        </c:spPr>
        <c:marker>
          <c:symbol val="circle"/>
          <c:size val="8"/>
          <c:spPr>
            <a:solidFill>
              <a:srgbClr val="FFFF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4"/>
            </a:solidFill>
            <a:round/>
          </a:ln>
          <a:effectLst/>
        </c:spPr>
        <c:marker>
          <c:symbol val="circle"/>
          <c:size val="8"/>
          <c:spPr>
            <a:solidFill>
              <a:srgbClr val="FFFF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FF0000"/>
            </a:solidFill>
            <a:round/>
          </a:ln>
          <a:effectLst/>
        </c:spPr>
        <c:marker>
          <c:symbol val="triangle"/>
          <c:size val="7"/>
          <c:spPr>
            <a:solidFill>
              <a:srgbClr val="00B0F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FF0000"/>
            </a:solidFill>
            <a:round/>
          </a:ln>
          <a:effectLst/>
        </c:spPr>
        <c:marker>
          <c:symbol val="triangle"/>
          <c:size val="7"/>
          <c:spPr>
            <a:solidFill>
              <a:srgbClr val="00B0F0"/>
            </a:solidFill>
            <a:ln w="9525">
              <a:solidFill>
                <a:schemeClr val="accent1"/>
              </a:solidFill>
            </a:ln>
            <a:effectLst/>
          </c:spPr>
        </c:marker>
      </c:pivotFmt>
      <c:pivotFmt>
        <c:idx val="5"/>
        <c:spPr>
          <a:solidFill>
            <a:schemeClr val="accent1"/>
          </a:solidFill>
          <a:ln w="28575" cap="rnd">
            <a:solidFill>
              <a:srgbClr val="FF0000"/>
            </a:solidFill>
            <a:round/>
          </a:ln>
          <a:effectLst/>
        </c:spPr>
        <c:marker>
          <c:symbol val="triangle"/>
          <c:size val="7"/>
          <c:spPr>
            <a:solidFill>
              <a:srgbClr val="00B0F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rgbClr val="FF0000"/>
            </a:solidFill>
            <a:round/>
          </a:ln>
          <a:effectLst/>
        </c:spPr>
        <c:marker>
          <c:symbol val="triangle"/>
          <c:size val="7"/>
          <c:spPr>
            <a:solidFill>
              <a:srgbClr val="00B0F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106222435048103E-2"/>
          <c:y val="0.27990207292833441"/>
          <c:w val="0.95751254664838015"/>
          <c:h val="0.63708571886967913"/>
        </c:manualLayout>
      </c:layout>
      <c:lineChart>
        <c:grouping val="standard"/>
        <c:varyColors val="0"/>
        <c:ser>
          <c:idx val="0"/>
          <c:order val="0"/>
          <c:tx>
            <c:strRef>
              <c:f>'Sheet10 (2)'!$E$17</c:f>
              <c:strCache>
                <c:ptCount val="1"/>
                <c:pt idx="0">
                  <c:v>Total</c:v>
                </c:pt>
              </c:strCache>
            </c:strRef>
          </c:tx>
          <c:spPr>
            <a:ln w="28575" cap="rnd">
              <a:solidFill>
                <a:srgbClr val="FF0000"/>
              </a:solidFill>
              <a:round/>
            </a:ln>
            <a:effectLst/>
          </c:spPr>
          <c:marker>
            <c:symbol val="triangle"/>
            <c:size val="7"/>
            <c:spPr>
              <a:solidFill>
                <a:srgbClr val="00B0F0"/>
              </a:solidFill>
              <a:ln w="9525">
                <a:solidFill>
                  <a:schemeClr val="accent1"/>
                </a:solidFill>
              </a:ln>
              <a:effectLst/>
            </c:spPr>
          </c:marker>
          <c:dPt>
            <c:idx val="21"/>
            <c:marker>
              <c:symbol val="triangle"/>
              <c:size val="10"/>
              <c:spPr>
                <a:solidFill>
                  <a:srgbClr val="92D050"/>
                </a:solidFill>
                <a:ln w="9525">
                  <a:solidFill>
                    <a:schemeClr val="accent1"/>
                  </a:solidFill>
                </a:ln>
                <a:effectLst/>
              </c:spPr>
            </c:marker>
            <c:bubble3D val="0"/>
            <c:extLst>
              <c:ext xmlns:c16="http://schemas.microsoft.com/office/drawing/2014/chart" uri="{C3380CC4-5D6E-409C-BE32-E72D297353CC}">
                <c16:uniqueId val="{00000001-0208-48B2-8C8E-BA61DCC93430}"/>
              </c:ext>
            </c:extLst>
          </c:dPt>
          <c:dPt>
            <c:idx val="25"/>
            <c:marker>
              <c:symbol val="triangle"/>
              <c:size val="10"/>
              <c:spPr>
                <a:solidFill>
                  <a:srgbClr val="FFFF00"/>
                </a:solidFill>
                <a:ln w="9525">
                  <a:solidFill>
                    <a:schemeClr val="accent1"/>
                  </a:solidFill>
                </a:ln>
                <a:effectLst/>
              </c:spPr>
            </c:marker>
            <c:bubble3D val="0"/>
            <c:extLst>
              <c:ext xmlns:c16="http://schemas.microsoft.com/office/drawing/2014/chart" uri="{C3380CC4-5D6E-409C-BE32-E72D297353CC}">
                <c16:uniqueId val="{00000002-0208-48B2-8C8E-BA61DCC9343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'Sheet10 (2)'!$D$18:$D$49</c:f>
              <c:strCache>
                <c:ptCount val="31"/>
                <c:pt idx="0">
                  <c:v>01-01-2017</c:v>
                </c:pt>
                <c:pt idx="1">
                  <c:v>02-01-2017</c:v>
                </c:pt>
                <c:pt idx="2">
                  <c:v>03-01-2017</c:v>
                </c:pt>
                <c:pt idx="3">
                  <c:v>04-01-2017</c:v>
                </c:pt>
                <c:pt idx="4">
                  <c:v>05-01-2017</c:v>
                </c:pt>
                <c:pt idx="5">
                  <c:v>06-01-2017</c:v>
                </c:pt>
                <c:pt idx="6">
                  <c:v>07-01-2017</c:v>
                </c:pt>
                <c:pt idx="7">
                  <c:v>08-01-2017</c:v>
                </c:pt>
                <c:pt idx="8">
                  <c:v>09-01-2017</c:v>
                </c:pt>
                <c:pt idx="9">
                  <c:v>10-01-2017</c:v>
                </c:pt>
                <c:pt idx="10">
                  <c:v>11-01-2017</c:v>
                </c:pt>
                <c:pt idx="11">
                  <c:v>12-01-2017</c:v>
                </c:pt>
                <c:pt idx="12">
                  <c:v>13-01-2017</c:v>
                </c:pt>
                <c:pt idx="13">
                  <c:v>14-01-2017</c:v>
                </c:pt>
                <c:pt idx="14">
                  <c:v>15-01-2017</c:v>
                </c:pt>
                <c:pt idx="15">
                  <c:v>16-01-2017</c:v>
                </c:pt>
                <c:pt idx="16">
                  <c:v>17-01-2017</c:v>
                </c:pt>
                <c:pt idx="17">
                  <c:v>18-01-2017</c:v>
                </c:pt>
                <c:pt idx="18">
                  <c:v>19-01-2017</c:v>
                </c:pt>
                <c:pt idx="19">
                  <c:v>20-01-2017</c:v>
                </c:pt>
                <c:pt idx="20">
                  <c:v>21-01-2017</c:v>
                </c:pt>
                <c:pt idx="21">
                  <c:v>22-01-2017</c:v>
                </c:pt>
                <c:pt idx="22">
                  <c:v>23-01-2017</c:v>
                </c:pt>
                <c:pt idx="23">
                  <c:v>24-01-2017</c:v>
                </c:pt>
                <c:pt idx="24">
                  <c:v>25-01-2017</c:v>
                </c:pt>
                <c:pt idx="25">
                  <c:v>26-01-2017</c:v>
                </c:pt>
                <c:pt idx="26">
                  <c:v>27-01-2017</c:v>
                </c:pt>
                <c:pt idx="27">
                  <c:v>28-01-2017</c:v>
                </c:pt>
                <c:pt idx="28">
                  <c:v>29-01-2017</c:v>
                </c:pt>
                <c:pt idx="29">
                  <c:v>30-01-2017</c:v>
                </c:pt>
                <c:pt idx="30">
                  <c:v>31-01-2017</c:v>
                </c:pt>
              </c:strCache>
            </c:strRef>
          </c:cat>
          <c:val>
            <c:numRef>
              <c:f>'Sheet10 (2)'!$E$18:$E$49</c:f>
              <c:numCache>
                <c:formatCode>General</c:formatCode>
                <c:ptCount val="31"/>
                <c:pt idx="0">
                  <c:v>16</c:v>
                </c:pt>
                <c:pt idx="1">
                  <c:v>30</c:v>
                </c:pt>
                <c:pt idx="2">
                  <c:v>24</c:v>
                </c:pt>
                <c:pt idx="3">
                  <c:v>14</c:v>
                </c:pt>
                <c:pt idx="4">
                  <c:v>25</c:v>
                </c:pt>
                <c:pt idx="5">
                  <c:v>37</c:v>
                </c:pt>
                <c:pt idx="6">
                  <c:v>57</c:v>
                </c:pt>
                <c:pt idx="7">
                  <c:v>47</c:v>
                </c:pt>
                <c:pt idx="8">
                  <c:v>26</c:v>
                </c:pt>
                <c:pt idx="9">
                  <c:v>61</c:v>
                </c:pt>
                <c:pt idx="10">
                  <c:v>46</c:v>
                </c:pt>
                <c:pt idx="11">
                  <c:v>15</c:v>
                </c:pt>
                <c:pt idx="12">
                  <c:v>9</c:v>
                </c:pt>
                <c:pt idx="13">
                  <c:v>4</c:v>
                </c:pt>
                <c:pt idx="14">
                  <c:v>49</c:v>
                </c:pt>
                <c:pt idx="15">
                  <c:v>28</c:v>
                </c:pt>
                <c:pt idx="16">
                  <c:v>10</c:v>
                </c:pt>
                <c:pt idx="17">
                  <c:v>18</c:v>
                </c:pt>
                <c:pt idx="18">
                  <c:v>41</c:v>
                </c:pt>
                <c:pt idx="19">
                  <c:v>38</c:v>
                </c:pt>
                <c:pt idx="20">
                  <c:v>74</c:v>
                </c:pt>
                <c:pt idx="21">
                  <c:v>130</c:v>
                </c:pt>
                <c:pt idx="22">
                  <c:v>31</c:v>
                </c:pt>
                <c:pt idx="23">
                  <c:v>8</c:v>
                </c:pt>
                <c:pt idx="24">
                  <c:v>8</c:v>
                </c:pt>
                <c:pt idx="25">
                  <c:v>2</c:v>
                </c:pt>
                <c:pt idx="26">
                  <c:v>6</c:v>
                </c:pt>
                <c:pt idx="27">
                  <c:v>4</c:v>
                </c:pt>
                <c:pt idx="28">
                  <c:v>5</c:v>
                </c:pt>
                <c:pt idx="29">
                  <c:v>8</c:v>
                </c:pt>
                <c:pt idx="30">
                  <c:v>29</c:v>
                </c:pt>
              </c:numCache>
            </c:numRef>
          </c:val>
          <c:smooth val="0"/>
          <c:extLst>
            <c:ext xmlns:c16="http://schemas.microsoft.com/office/drawing/2014/chart" uri="{C3380CC4-5D6E-409C-BE32-E72D297353CC}">
              <c16:uniqueId val="{00000000-0208-48B2-8C8E-BA61DCC93430}"/>
            </c:ext>
          </c:extLst>
        </c:ser>
        <c:dLbls>
          <c:dLblPos val="t"/>
          <c:showLegendKey val="0"/>
          <c:showVal val="1"/>
          <c:showCatName val="0"/>
          <c:showSerName val="0"/>
          <c:showPercent val="0"/>
          <c:showBubbleSize val="0"/>
        </c:dLbls>
        <c:marker val="1"/>
        <c:smooth val="0"/>
        <c:axId val="2079411408"/>
        <c:axId val="2108194752"/>
      </c:lineChart>
      <c:dateAx>
        <c:axId val="2079411408"/>
        <c:scaling>
          <c:orientation val="minMax"/>
        </c:scaling>
        <c:delete val="1"/>
        <c:axPos val="b"/>
        <c:numFmt formatCode="dd" sourceLinked="0"/>
        <c:majorTickMark val="none"/>
        <c:minorTickMark val="none"/>
        <c:tickLblPos val="nextTo"/>
        <c:crossAx val="2108194752"/>
        <c:crosses val="autoZero"/>
        <c:auto val="0"/>
        <c:lblOffset val="0"/>
        <c:baseTimeUnit val="days"/>
      </c:dateAx>
      <c:valAx>
        <c:axId val="2108194752"/>
        <c:scaling>
          <c:orientation val="minMax"/>
        </c:scaling>
        <c:delete val="1"/>
        <c:axPos val="l"/>
        <c:numFmt formatCode="General" sourceLinked="1"/>
        <c:majorTickMark val="none"/>
        <c:minorTickMark val="none"/>
        <c:tickLblPos val="nextTo"/>
        <c:crossAx val="2079411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[indexaviation.xlsx]Sheet10 (3)!PivotTable1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Total</a:t>
            </a:r>
            <a:r>
              <a:rPr lang="en-IN" baseline="0"/>
              <a:t> Flights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rgbClr val="00B050"/>
            </a:solidFill>
            <a:round/>
          </a:ln>
          <a:effectLst/>
        </c:spPr>
        <c:marker>
          <c:symbol val="diamond"/>
          <c:size val="7"/>
          <c:spPr>
            <a:solidFill>
              <a:srgbClr val="FFC000"/>
            </a:solidFill>
            <a:ln w="9525">
              <a:solidFill>
                <a:schemeClr val="accent1"/>
              </a:solidFill>
            </a:ln>
            <a:effectLst/>
          </c:spPr>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4"/>
            </a:solidFill>
            <a:round/>
          </a:ln>
          <a:effectLst/>
        </c:spPr>
        <c:marker>
          <c:symbol val="circle"/>
          <c:size val="8"/>
          <c:spPr>
            <a:solidFill>
              <a:srgbClr val="FFFF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4"/>
            </a:solidFill>
            <a:round/>
          </a:ln>
          <a:effectLst/>
        </c:spPr>
        <c:marker>
          <c:symbol val="circle"/>
          <c:size val="8"/>
          <c:spPr>
            <a:solidFill>
              <a:srgbClr val="FFFF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FF0000"/>
            </a:solidFill>
            <a:round/>
          </a:ln>
          <a:effectLst/>
        </c:spPr>
        <c:marker>
          <c:symbol val="triangle"/>
          <c:size val="7"/>
          <c:spPr>
            <a:solidFill>
              <a:srgbClr val="00B0F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FF0000"/>
            </a:solidFill>
            <a:round/>
          </a:ln>
          <a:effectLst/>
        </c:spPr>
        <c:marker>
          <c:symbol val="triangle"/>
          <c:size val="7"/>
          <c:spPr>
            <a:solidFill>
              <a:srgbClr val="00B0F0"/>
            </a:solidFill>
            <a:ln w="9525">
              <a:solidFill>
                <a:schemeClr val="accent1"/>
              </a:solidFill>
            </a:ln>
            <a:effectLst/>
          </c:spPr>
        </c:marker>
      </c:pivotFmt>
      <c:pivotFmt>
        <c:idx val="5"/>
        <c:spPr>
          <a:solidFill>
            <a:schemeClr val="accent1"/>
          </a:solidFill>
          <a:ln w="28575" cap="rnd">
            <a:solidFill>
              <a:srgbClr val="FF0000"/>
            </a:solidFill>
            <a:round/>
          </a:ln>
          <a:effectLst/>
        </c:spPr>
        <c:marker>
          <c:symbol val="triangle"/>
          <c:size val="7"/>
          <c:spPr>
            <a:solidFill>
              <a:srgbClr val="00B0F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2">
                <a:lumMod val="75000"/>
              </a:schemeClr>
            </a:solidFill>
            <a:round/>
          </a:ln>
          <a:effectLst/>
        </c:spPr>
        <c:marker>
          <c:symbol val="diamond"/>
          <c:size val="7"/>
          <c:spPr>
            <a:solidFill>
              <a:schemeClr val="accent5">
                <a:lumMod val="20000"/>
                <a:lumOff val="80000"/>
              </a:schemeClr>
            </a:solidFill>
            <a:ln w="9525">
              <a:solidFill>
                <a:schemeClr val="accent1"/>
              </a:solidFill>
            </a:ln>
            <a:effectLst/>
          </c:spPr>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2">
                <a:lumMod val="75000"/>
              </a:schemeClr>
            </a:solidFill>
            <a:round/>
          </a:ln>
          <a:effectLst/>
        </c:spPr>
        <c:marker>
          <c:symbol val="diamond"/>
          <c:size val="7"/>
          <c:spPr>
            <a:solidFill>
              <a:schemeClr val="accent5">
                <a:lumMod val="20000"/>
                <a:lumOff val="80000"/>
              </a:schemeClr>
            </a:solidFill>
            <a:ln w="9525">
              <a:solidFill>
                <a:schemeClr val="accent1"/>
              </a:solidFill>
            </a:ln>
            <a:effectLst/>
          </c:spPr>
        </c:marker>
      </c:pivotFmt>
      <c:pivotFmt>
        <c:idx val="8"/>
        <c:spPr>
          <a:solidFill>
            <a:schemeClr val="accent1"/>
          </a:solidFill>
          <a:ln w="28575" cap="rnd">
            <a:solidFill>
              <a:schemeClr val="accent2">
                <a:lumMod val="75000"/>
              </a:schemeClr>
            </a:solidFill>
            <a:round/>
          </a:ln>
          <a:effectLst/>
        </c:spPr>
        <c:marker>
          <c:symbol val="diamond"/>
          <c:size val="10"/>
          <c:spPr>
            <a:solidFill>
              <a:srgbClr val="92D050"/>
            </a:solidFill>
            <a:ln w="9525">
              <a:solidFill>
                <a:schemeClr val="accent1"/>
              </a:solidFill>
            </a:ln>
            <a:effectLst/>
          </c:spPr>
        </c:marker>
      </c:pivotFmt>
      <c:pivotFmt>
        <c:idx val="9"/>
        <c:spPr>
          <a:solidFill>
            <a:schemeClr val="accent1"/>
          </a:solidFill>
          <a:ln w="28575" cap="rnd">
            <a:solidFill>
              <a:schemeClr val="accent2">
                <a:lumMod val="75000"/>
              </a:schemeClr>
            </a:solidFill>
            <a:round/>
          </a:ln>
          <a:effectLst/>
        </c:spPr>
        <c:marker>
          <c:symbol val="diamond"/>
          <c:size val="10"/>
          <c:spPr>
            <a:solidFill>
              <a:srgbClr val="FF0000"/>
            </a:solidFill>
            <a:ln w="9525">
              <a:solidFill>
                <a:schemeClr val="accent1"/>
              </a:solidFill>
            </a:ln>
            <a:effectLst/>
          </c:spPr>
        </c:marker>
      </c:pivotFmt>
      <c:pivotFmt>
        <c:idx val="10"/>
        <c:spPr>
          <a:solidFill>
            <a:schemeClr val="accent1"/>
          </a:solidFill>
          <a:ln w="28575" cap="rnd">
            <a:solidFill>
              <a:schemeClr val="accent2">
                <a:lumMod val="75000"/>
              </a:schemeClr>
            </a:solidFill>
            <a:round/>
          </a:ln>
          <a:effectLst/>
        </c:spPr>
        <c:marker>
          <c:symbol val="diamond"/>
          <c:size val="7"/>
          <c:spPr>
            <a:solidFill>
              <a:schemeClr val="accent5">
                <a:lumMod val="20000"/>
                <a:lumOff val="80000"/>
              </a:schemeClr>
            </a:solidFill>
            <a:ln w="9525">
              <a:solidFill>
                <a:schemeClr val="accent1"/>
              </a:solidFill>
            </a:ln>
            <a:effectLst/>
          </c:spPr>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2">
                <a:lumMod val="75000"/>
              </a:schemeClr>
            </a:solidFill>
            <a:round/>
          </a:ln>
          <a:effectLst/>
        </c:spPr>
        <c:marker>
          <c:symbol val="diamond"/>
          <c:size val="10"/>
          <c:spPr>
            <a:solidFill>
              <a:srgbClr val="92D050"/>
            </a:solidFill>
            <a:ln w="9525">
              <a:solidFill>
                <a:schemeClr val="accent1"/>
              </a:solidFill>
            </a:ln>
            <a:effectLst/>
          </c:spPr>
        </c:marker>
      </c:pivotFmt>
      <c:pivotFmt>
        <c:idx val="12"/>
        <c:spPr>
          <a:solidFill>
            <a:schemeClr val="accent1"/>
          </a:solidFill>
          <a:ln w="28575" cap="rnd">
            <a:solidFill>
              <a:schemeClr val="accent2">
                <a:lumMod val="75000"/>
              </a:schemeClr>
            </a:solidFill>
            <a:round/>
          </a:ln>
          <a:effectLst/>
        </c:spPr>
        <c:marker>
          <c:symbol val="diamond"/>
          <c:size val="10"/>
          <c:spPr>
            <a:solidFill>
              <a:srgbClr val="FF0000"/>
            </a:solidFill>
            <a:ln w="9525">
              <a:solidFill>
                <a:schemeClr val="accent1"/>
              </a:solidFill>
            </a:ln>
            <a:effectLst/>
          </c:spPr>
        </c:marker>
      </c:pivotFmt>
      <c:pivotFmt>
        <c:idx val="13"/>
        <c:spPr>
          <a:solidFill>
            <a:schemeClr val="accent1"/>
          </a:solidFill>
          <a:ln w="28575" cap="rnd">
            <a:solidFill>
              <a:schemeClr val="accent2">
                <a:lumMod val="75000"/>
              </a:schemeClr>
            </a:solidFill>
            <a:round/>
          </a:ln>
          <a:effectLst/>
        </c:spPr>
        <c:marker>
          <c:symbol val="diamond"/>
          <c:size val="7"/>
          <c:spPr>
            <a:solidFill>
              <a:schemeClr val="accent5">
                <a:lumMod val="20000"/>
                <a:lumOff val="80000"/>
              </a:schemeClr>
            </a:solidFill>
            <a:ln w="9525">
              <a:solidFill>
                <a:schemeClr val="accent1"/>
              </a:solidFill>
            </a:ln>
            <a:effectLst/>
          </c:spPr>
        </c:marker>
        <c:dLbl>
          <c:idx val="0"/>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2">
                <a:lumMod val="75000"/>
              </a:schemeClr>
            </a:solidFill>
            <a:round/>
          </a:ln>
          <a:effectLst/>
        </c:spPr>
        <c:marker>
          <c:symbol val="diamond"/>
          <c:size val="10"/>
          <c:spPr>
            <a:solidFill>
              <a:srgbClr val="92D050"/>
            </a:solidFill>
            <a:ln w="9525">
              <a:solidFill>
                <a:schemeClr val="accent1"/>
              </a:solidFill>
            </a:ln>
            <a:effectLst/>
          </c:spPr>
        </c:marker>
      </c:pivotFmt>
      <c:pivotFmt>
        <c:idx val="15"/>
        <c:spPr>
          <a:solidFill>
            <a:schemeClr val="accent1"/>
          </a:solidFill>
          <a:ln w="28575" cap="rnd">
            <a:solidFill>
              <a:schemeClr val="accent2">
                <a:lumMod val="75000"/>
              </a:schemeClr>
            </a:solidFill>
            <a:round/>
          </a:ln>
          <a:effectLst/>
        </c:spPr>
        <c:marker>
          <c:symbol val="diamond"/>
          <c:size val="10"/>
          <c:spPr>
            <a:solidFill>
              <a:srgbClr val="FF0000"/>
            </a:solidFill>
            <a:ln w="9525">
              <a:solidFill>
                <a:schemeClr val="accent1"/>
              </a:solidFill>
            </a:ln>
            <a:effectLst/>
          </c:spPr>
        </c:marker>
      </c:pivotFmt>
    </c:pivotFmts>
    <c:plotArea>
      <c:layout/>
      <c:lineChart>
        <c:grouping val="standard"/>
        <c:varyColors val="0"/>
        <c:ser>
          <c:idx val="0"/>
          <c:order val="0"/>
          <c:tx>
            <c:strRef>
              <c:f>'Sheet10 (3)'!$E$17</c:f>
              <c:strCache>
                <c:ptCount val="1"/>
                <c:pt idx="0">
                  <c:v>Total</c:v>
                </c:pt>
              </c:strCache>
            </c:strRef>
          </c:tx>
          <c:spPr>
            <a:ln w="28575" cap="rnd">
              <a:solidFill>
                <a:schemeClr val="accent2">
                  <a:lumMod val="75000"/>
                </a:schemeClr>
              </a:solidFill>
              <a:round/>
            </a:ln>
            <a:effectLst/>
          </c:spPr>
          <c:marker>
            <c:symbol val="diamond"/>
            <c:size val="7"/>
            <c:spPr>
              <a:solidFill>
                <a:schemeClr val="accent5">
                  <a:lumMod val="20000"/>
                  <a:lumOff val="80000"/>
                </a:schemeClr>
              </a:solidFill>
              <a:ln w="9525">
                <a:solidFill>
                  <a:schemeClr val="accent1"/>
                </a:solidFill>
              </a:ln>
              <a:effectLst/>
            </c:spPr>
          </c:marker>
          <c:dPt>
            <c:idx val="11"/>
            <c:marker>
              <c:symbol val="diamond"/>
              <c:size val="10"/>
              <c:spPr>
                <a:solidFill>
                  <a:srgbClr val="92D050"/>
                </a:solidFill>
                <a:ln w="9525">
                  <a:solidFill>
                    <a:schemeClr val="accent1"/>
                  </a:solidFill>
                </a:ln>
                <a:effectLst/>
              </c:spPr>
            </c:marker>
            <c:bubble3D val="0"/>
            <c:extLst>
              <c:ext xmlns:c16="http://schemas.microsoft.com/office/drawing/2014/chart" uri="{C3380CC4-5D6E-409C-BE32-E72D297353CC}">
                <c16:uniqueId val="{00000000-E5F9-40B0-8BBC-FEA7C54F7EAE}"/>
              </c:ext>
            </c:extLst>
          </c:dPt>
          <c:dPt>
            <c:idx val="13"/>
            <c:marker>
              <c:symbol val="diamond"/>
              <c:size val="10"/>
              <c:spPr>
                <a:solidFill>
                  <a:srgbClr val="FF0000"/>
                </a:solidFill>
                <a:ln w="9525">
                  <a:solidFill>
                    <a:schemeClr val="accent1"/>
                  </a:solidFill>
                </a:ln>
                <a:effectLst/>
              </c:spPr>
            </c:marker>
            <c:bubble3D val="0"/>
            <c:extLst>
              <c:ext xmlns:c16="http://schemas.microsoft.com/office/drawing/2014/chart" uri="{C3380CC4-5D6E-409C-BE32-E72D297353CC}">
                <c16:uniqueId val="{00000001-E5F9-40B0-8BBC-FEA7C54F7EAE}"/>
              </c:ext>
            </c:extLst>
          </c:dPt>
          <c:dLbls>
            <c:numFmt formatCode="#,&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'Sheet10 (3)'!$D$18:$D$49</c:f>
              <c:strCache>
                <c:ptCount val="31"/>
                <c:pt idx="0">
                  <c:v>01-01-2017</c:v>
                </c:pt>
                <c:pt idx="1">
                  <c:v>02-01-2017</c:v>
                </c:pt>
                <c:pt idx="2">
                  <c:v>03-01-2017</c:v>
                </c:pt>
                <c:pt idx="3">
                  <c:v>04-01-2017</c:v>
                </c:pt>
                <c:pt idx="4">
                  <c:v>05-01-2017</c:v>
                </c:pt>
                <c:pt idx="5">
                  <c:v>06-01-2017</c:v>
                </c:pt>
                <c:pt idx="6">
                  <c:v>07-01-2017</c:v>
                </c:pt>
                <c:pt idx="7">
                  <c:v>08-01-2017</c:v>
                </c:pt>
                <c:pt idx="8">
                  <c:v>09-01-2017</c:v>
                </c:pt>
                <c:pt idx="9">
                  <c:v>10-01-2017</c:v>
                </c:pt>
                <c:pt idx="10">
                  <c:v>11-01-2017</c:v>
                </c:pt>
                <c:pt idx="11">
                  <c:v>12-01-2017</c:v>
                </c:pt>
                <c:pt idx="12">
                  <c:v>13-01-2017</c:v>
                </c:pt>
                <c:pt idx="13">
                  <c:v>14-01-2017</c:v>
                </c:pt>
                <c:pt idx="14">
                  <c:v>15-01-2017</c:v>
                </c:pt>
                <c:pt idx="15">
                  <c:v>16-01-2017</c:v>
                </c:pt>
                <c:pt idx="16">
                  <c:v>17-01-2017</c:v>
                </c:pt>
                <c:pt idx="17">
                  <c:v>18-01-2017</c:v>
                </c:pt>
                <c:pt idx="18">
                  <c:v>19-01-2017</c:v>
                </c:pt>
                <c:pt idx="19">
                  <c:v>20-01-2017</c:v>
                </c:pt>
                <c:pt idx="20">
                  <c:v>21-01-2017</c:v>
                </c:pt>
                <c:pt idx="21">
                  <c:v>22-01-2017</c:v>
                </c:pt>
                <c:pt idx="22">
                  <c:v>23-01-2017</c:v>
                </c:pt>
                <c:pt idx="23">
                  <c:v>24-01-2017</c:v>
                </c:pt>
                <c:pt idx="24">
                  <c:v>25-01-2017</c:v>
                </c:pt>
                <c:pt idx="25">
                  <c:v>26-01-2017</c:v>
                </c:pt>
                <c:pt idx="26">
                  <c:v>27-01-2017</c:v>
                </c:pt>
                <c:pt idx="27">
                  <c:v>28-01-2017</c:v>
                </c:pt>
                <c:pt idx="28">
                  <c:v>29-01-2017</c:v>
                </c:pt>
                <c:pt idx="29">
                  <c:v>30-01-2017</c:v>
                </c:pt>
                <c:pt idx="30">
                  <c:v>31-01-2017</c:v>
                </c:pt>
              </c:strCache>
            </c:strRef>
          </c:cat>
          <c:val>
            <c:numRef>
              <c:f>'Sheet10 (3)'!$E$18:$E$49</c:f>
              <c:numCache>
                <c:formatCode>General</c:formatCode>
                <c:ptCount val="31"/>
                <c:pt idx="0">
                  <c:v>9783</c:v>
                </c:pt>
                <c:pt idx="1">
                  <c:v>9729</c:v>
                </c:pt>
                <c:pt idx="2">
                  <c:v>4376</c:v>
                </c:pt>
                <c:pt idx="3">
                  <c:v>4465</c:v>
                </c:pt>
                <c:pt idx="4">
                  <c:v>7544</c:v>
                </c:pt>
                <c:pt idx="5">
                  <c:v>12504</c:v>
                </c:pt>
                <c:pt idx="6">
                  <c:v>10762</c:v>
                </c:pt>
                <c:pt idx="7">
                  <c:v>12691</c:v>
                </c:pt>
                <c:pt idx="8">
                  <c:v>13340</c:v>
                </c:pt>
                <c:pt idx="9">
                  <c:v>9397</c:v>
                </c:pt>
                <c:pt idx="10">
                  <c:v>10905</c:v>
                </c:pt>
                <c:pt idx="11">
                  <c:v>13523</c:v>
                </c:pt>
                <c:pt idx="12">
                  <c:v>8204</c:v>
                </c:pt>
                <c:pt idx="13">
                  <c:v>2952</c:v>
                </c:pt>
                <c:pt idx="14">
                  <c:v>5533</c:v>
                </c:pt>
                <c:pt idx="15">
                  <c:v>7817</c:v>
                </c:pt>
                <c:pt idx="16">
                  <c:v>7388</c:v>
                </c:pt>
                <c:pt idx="17">
                  <c:v>8385</c:v>
                </c:pt>
                <c:pt idx="18">
                  <c:v>11418</c:v>
                </c:pt>
                <c:pt idx="19">
                  <c:v>11468</c:v>
                </c:pt>
                <c:pt idx="20">
                  <c:v>8835</c:v>
                </c:pt>
                <c:pt idx="21">
                  <c:v>8675</c:v>
                </c:pt>
                <c:pt idx="22">
                  <c:v>9133</c:v>
                </c:pt>
                <c:pt idx="23">
                  <c:v>10832</c:v>
                </c:pt>
                <c:pt idx="24">
                  <c:v>10434</c:v>
                </c:pt>
                <c:pt idx="25">
                  <c:v>7582</c:v>
                </c:pt>
                <c:pt idx="26">
                  <c:v>7074</c:v>
                </c:pt>
                <c:pt idx="27">
                  <c:v>7265</c:v>
                </c:pt>
                <c:pt idx="28">
                  <c:v>8493</c:v>
                </c:pt>
                <c:pt idx="29">
                  <c:v>11624</c:v>
                </c:pt>
                <c:pt idx="30">
                  <c:v>8716</c:v>
                </c:pt>
              </c:numCache>
            </c:numRef>
          </c:val>
          <c:smooth val="0"/>
          <c:extLst>
            <c:ext xmlns:c16="http://schemas.microsoft.com/office/drawing/2014/chart" uri="{C3380CC4-5D6E-409C-BE32-E72D297353CC}">
              <c16:uniqueId val="{00000002-E5F9-40B0-8BBC-FEA7C54F7EAE}"/>
            </c:ext>
          </c:extLst>
        </c:ser>
        <c:dLbls>
          <c:dLblPos val="t"/>
          <c:showLegendKey val="0"/>
          <c:showVal val="1"/>
          <c:showCatName val="0"/>
          <c:showSerName val="0"/>
          <c:showPercent val="0"/>
          <c:showBubbleSize val="0"/>
        </c:dLbls>
        <c:marker val="1"/>
        <c:smooth val="0"/>
        <c:axId val="2079411408"/>
        <c:axId val="2108194752"/>
      </c:lineChart>
      <c:dateAx>
        <c:axId val="2079411408"/>
        <c:scaling>
          <c:orientation val="minMax"/>
        </c:scaling>
        <c:delete val="1"/>
        <c:axPos val="b"/>
        <c:numFmt formatCode="dd" sourceLinked="0"/>
        <c:majorTickMark val="none"/>
        <c:minorTickMark val="none"/>
        <c:tickLblPos val="nextTo"/>
        <c:crossAx val="2108194752"/>
        <c:crosses val="autoZero"/>
        <c:auto val="0"/>
        <c:lblOffset val="0"/>
        <c:baseTimeUnit val="days"/>
      </c:dateAx>
      <c:valAx>
        <c:axId val="2108194752"/>
        <c:scaling>
          <c:orientation val="minMax"/>
        </c:scaling>
        <c:delete val="1"/>
        <c:axPos val="l"/>
        <c:numFmt formatCode="General" sourceLinked="1"/>
        <c:majorTickMark val="none"/>
        <c:minorTickMark val="none"/>
        <c:tickLblPos val="nextTo"/>
        <c:crossAx val="2079411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Distance</a:t>
            </a:r>
            <a:r>
              <a:rPr lang="en-IN" baseline="0"/>
              <a:t> Vs Air Delay(&gt;= 15 min)</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38100" cap="rnd">
              <a:noFill/>
              <a:round/>
            </a:ln>
            <a:effectLst/>
          </c:spPr>
          <c:marker>
            <c:symbol val="square"/>
            <c:size val="7"/>
            <c:spPr>
              <a:solidFill>
                <a:schemeClr val="accent2"/>
              </a:solidFill>
              <a:ln w="9525">
                <a:no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1"/>
            <c:trendlineLbl>
              <c:layout>
                <c:manualLayout>
                  <c:x val="0.12468066491688538"/>
                  <c:y val="-0.13178514144065326"/>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8575" cap="rnd">
                <a:solidFill>
                  <a:schemeClr val="accent1"/>
                </a:solidFill>
                <a:prstDash val="dash"/>
              </a:ln>
              <a:effectLst/>
            </c:spPr>
            <c:trendlineType val="linear"/>
            <c:dispRSqr val="0"/>
            <c:dispEq val="0"/>
          </c:trendline>
          <c:xVal>
            <c:numRef>
              <c:f>Sheet1!$I$6:$I$16</c:f>
              <c:numCache>
                <c:formatCode>General</c:formatCode>
                <c:ptCount val="11"/>
                <c:pt idx="0">
                  <c:v>13566</c:v>
                </c:pt>
                <c:pt idx="1">
                  <c:v>470</c:v>
                </c:pt>
                <c:pt idx="2">
                  <c:v>10006</c:v>
                </c:pt>
                <c:pt idx="3">
                  <c:v>10414</c:v>
                </c:pt>
                <c:pt idx="4">
                  <c:v>1987</c:v>
                </c:pt>
                <c:pt idx="5">
                  <c:v>4847</c:v>
                </c:pt>
                <c:pt idx="6">
                  <c:v>7070</c:v>
                </c:pt>
                <c:pt idx="7">
                  <c:v>5087</c:v>
                </c:pt>
                <c:pt idx="8">
                  <c:v>4538</c:v>
                </c:pt>
                <c:pt idx="9">
                  <c:v>1521</c:v>
                </c:pt>
                <c:pt idx="10">
                  <c:v>1259</c:v>
                </c:pt>
              </c:numCache>
            </c:numRef>
          </c:xVal>
          <c:yVal>
            <c:numRef>
              <c:f>Sheet1!$J$6:$J$16</c:f>
              <c:numCache>
                <c:formatCode>General</c:formatCode>
                <c:ptCount val="11"/>
                <c:pt idx="0">
                  <c:v>45850850</c:v>
                </c:pt>
                <c:pt idx="1">
                  <c:v>729139</c:v>
                </c:pt>
                <c:pt idx="2">
                  <c:v>44346255</c:v>
                </c:pt>
                <c:pt idx="3">
                  <c:v>53223041</c:v>
                </c:pt>
                <c:pt idx="4">
                  <c:v>10782969</c:v>
                </c:pt>
                <c:pt idx="5">
                  <c:v>28489947</c:v>
                </c:pt>
                <c:pt idx="6">
                  <c:v>12725176</c:v>
                </c:pt>
                <c:pt idx="7">
                  <c:v>9342525</c:v>
                </c:pt>
                <c:pt idx="8">
                  <c:v>18385332</c:v>
                </c:pt>
                <c:pt idx="9">
                  <c:v>6339382</c:v>
                </c:pt>
                <c:pt idx="10">
                  <c:v>3298746</c:v>
                </c:pt>
              </c:numCache>
            </c:numRef>
          </c:yVal>
          <c:smooth val="0"/>
          <c:extLst>
            <c:ext xmlns:c16="http://schemas.microsoft.com/office/drawing/2014/chart" uri="{C3380CC4-5D6E-409C-BE32-E72D297353CC}">
              <c16:uniqueId val="{00000003-B383-47A5-A7B0-D12EBF81631B}"/>
            </c:ext>
          </c:extLst>
        </c:ser>
        <c:dLbls>
          <c:showLegendKey val="0"/>
          <c:showVal val="0"/>
          <c:showCatName val="0"/>
          <c:showSerName val="0"/>
          <c:showPercent val="0"/>
          <c:showBubbleSize val="0"/>
        </c:dLbls>
        <c:axId val="1449196575"/>
        <c:axId val="361213903"/>
      </c:scatterChart>
      <c:valAx>
        <c:axId val="1449196575"/>
        <c:scaling>
          <c:orientation val="minMax"/>
        </c:scaling>
        <c:delete val="1"/>
        <c:axPos val="b"/>
        <c:numFmt formatCode="General" sourceLinked="1"/>
        <c:majorTickMark val="none"/>
        <c:minorTickMark val="none"/>
        <c:tickLblPos val="nextTo"/>
        <c:crossAx val="361213903"/>
        <c:crosses val="autoZero"/>
        <c:crossBetween val="midCat"/>
      </c:valAx>
      <c:valAx>
        <c:axId val="361213903"/>
        <c:scaling>
          <c:orientation val="minMax"/>
        </c:scaling>
        <c:delete val="1"/>
        <c:axPos val="l"/>
        <c:numFmt formatCode="General" sourceLinked="1"/>
        <c:majorTickMark val="none"/>
        <c:minorTickMark val="none"/>
        <c:tickLblPos val="nextTo"/>
        <c:crossAx val="14491965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bg1">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15C2D5-360D-4574-904F-B154ED8F38EB}"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IN"/>
        </a:p>
      </dgm:t>
    </dgm:pt>
    <dgm:pt modelId="{0CC7F873-4F10-4846-9AA9-364DD229FA6F}">
      <dgm:prSet custT="1"/>
      <dgm:spPr/>
      <dgm:t>
        <a:bodyPr/>
        <a:lstStyle/>
        <a:p>
          <a:r>
            <a:rPr lang="en-US" sz="1800" dirty="0">
              <a:solidFill>
                <a:srgbClr val="00B0F0"/>
              </a:solidFill>
            </a:rPr>
            <a:t>Group Members</a:t>
          </a:r>
          <a:endParaRPr lang="en-IN" sz="1800" dirty="0">
            <a:solidFill>
              <a:srgbClr val="00B0F0"/>
            </a:solidFill>
          </a:endParaRPr>
        </a:p>
      </dgm:t>
    </dgm:pt>
    <dgm:pt modelId="{D4CF9FC4-3D3B-408C-9F3B-EA30AB3E6847}" type="parTrans" cxnId="{0B5F539F-6468-47F9-A596-C65761CA9621}">
      <dgm:prSet/>
      <dgm:spPr/>
      <dgm:t>
        <a:bodyPr/>
        <a:lstStyle/>
        <a:p>
          <a:endParaRPr lang="en-IN"/>
        </a:p>
      </dgm:t>
    </dgm:pt>
    <dgm:pt modelId="{E872329B-2916-449C-9B0D-BFFE3CDA0C96}" type="sibTrans" cxnId="{0B5F539F-6468-47F9-A596-C65761CA9621}">
      <dgm:prSet/>
      <dgm:spPr/>
      <dgm:t>
        <a:bodyPr/>
        <a:lstStyle/>
        <a:p>
          <a:endParaRPr lang="en-IN"/>
        </a:p>
      </dgm:t>
    </dgm:pt>
    <dgm:pt modelId="{86D5567C-CCB7-4A30-9A55-FBB6D9BAF0CC}">
      <dgm:prSet/>
      <dgm:spPr/>
      <dgm:t>
        <a:bodyPr/>
        <a:lstStyle/>
        <a:p>
          <a:r>
            <a:rPr lang="en-US" dirty="0"/>
            <a:t>Madathala Satya Raj</a:t>
          </a:r>
          <a:endParaRPr lang="en-IN" dirty="0"/>
        </a:p>
      </dgm:t>
    </dgm:pt>
    <dgm:pt modelId="{D43349C5-7BC6-4DC9-B35E-B6E069C54A1E}" type="parTrans" cxnId="{C4E130D4-6D5B-4A8F-BB56-D8CC2F01A01C}">
      <dgm:prSet/>
      <dgm:spPr/>
      <dgm:t>
        <a:bodyPr/>
        <a:lstStyle/>
        <a:p>
          <a:endParaRPr lang="en-IN"/>
        </a:p>
      </dgm:t>
    </dgm:pt>
    <dgm:pt modelId="{1B0EBBC1-D685-436D-AD3C-DFC3A681D0DA}" type="sibTrans" cxnId="{C4E130D4-6D5B-4A8F-BB56-D8CC2F01A01C}">
      <dgm:prSet/>
      <dgm:spPr/>
      <dgm:t>
        <a:bodyPr/>
        <a:lstStyle/>
        <a:p>
          <a:endParaRPr lang="en-IN"/>
        </a:p>
      </dgm:t>
    </dgm:pt>
    <dgm:pt modelId="{0C32C127-8E7E-4A9C-9617-4A66C8B820BE}">
      <dgm:prSet/>
      <dgm:spPr/>
      <dgm:t>
        <a:bodyPr/>
        <a:lstStyle/>
        <a:p>
          <a:r>
            <a:rPr lang="en-US" dirty="0"/>
            <a:t>Sumit Kumar Das</a:t>
          </a:r>
          <a:endParaRPr lang="en-IN" dirty="0"/>
        </a:p>
      </dgm:t>
    </dgm:pt>
    <dgm:pt modelId="{B9A141B3-DE38-4E40-8DC4-E411E943261F}" type="parTrans" cxnId="{6B358C17-6E7D-4217-989C-7AB71116BEFB}">
      <dgm:prSet/>
      <dgm:spPr/>
      <dgm:t>
        <a:bodyPr/>
        <a:lstStyle/>
        <a:p>
          <a:endParaRPr lang="en-IN"/>
        </a:p>
      </dgm:t>
    </dgm:pt>
    <dgm:pt modelId="{4E6E0F95-1B05-4C3C-AEAA-2EC77333F36E}" type="sibTrans" cxnId="{6B358C17-6E7D-4217-989C-7AB71116BEFB}">
      <dgm:prSet/>
      <dgm:spPr/>
      <dgm:t>
        <a:bodyPr/>
        <a:lstStyle/>
        <a:p>
          <a:endParaRPr lang="en-IN"/>
        </a:p>
      </dgm:t>
    </dgm:pt>
    <dgm:pt modelId="{8A287FE6-0749-4950-8838-D4CDD853C12D}">
      <dgm:prSet/>
      <dgm:spPr/>
      <dgm:t>
        <a:bodyPr/>
        <a:lstStyle/>
        <a:p>
          <a:r>
            <a:rPr lang="en-US" dirty="0"/>
            <a:t>Gunisetty Harshitha</a:t>
          </a:r>
          <a:endParaRPr lang="en-IN" dirty="0"/>
        </a:p>
      </dgm:t>
    </dgm:pt>
    <dgm:pt modelId="{E829E0F3-D792-488F-95E4-808B9383BC0A}" type="parTrans" cxnId="{CECDCAC7-4E05-4BA7-AB17-E36A3B5D72E9}">
      <dgm:prSet/>
      <dgm:spPr/>
      <dgm:t>
        <a:bodyPr/>
        <a:lstStyle/>
        <a:p>
          <a:endParaRPr lang="en-IN"/>
        </a:p>
      </dgm:t>
    </dgm:pt>
    <dgm:pt modelId="{15F6EAAE-5F97-4A4A-8309-BC1D1D959BA5}" type="sibTrans" cxnId="{CECDCAC7-4E05-4BA7-AB17-E36A3B5D72E9}">
      <dgm:prSet/>
      <dgm:spPr/>
      <dgm:t>
        <a:bodyPr/>
        <a:lstStyle/>
        <a:p>
          <a:endParaRPr lang="en-IN"/>
        </a:p>
      </dgm:t>
    </dgm:pt>
    <dgm:pt modelId="{79D63973-B17A-450E-8B08-9275BAC573B0}">
      <dgm:prSet/>
      <dgm:spPr/>
      <dgm:t>
        <a:bodyPr/>
        <a:lstStyle/>
        <a:p>
          <a:r>
            <a:rPr lang="en-IN" dirty="0"/>
            <a:t>Rutuja Ranjendra Mahamunkar</a:t>
          </a:r>
        </a:p>
      </dgm:t>
    </dgm:pt>
    <dgm:pt modelId="{8B5594D2-6858-4D73-A791-12B9C8F1F1A0}" type="parTrans" cxnId="{B02E5FED-7783-447A-AABD-54C602A6FBB6}">
      <dgm:prSet/>
      <dgm:spPr/>
      <dgm:t>
        <a:bodyPr/>
        <a:lstStyle/>
        <a:p>
          <a:endParaRPr lang="en-IN"/>
        </a:p>
      </dgm:t>
    </dgm:pt>
    <dgm:pt modelId="{226662B4-F742-4543-AD88-2F8DE32737C1}" type="sibTrans" cxnId="{B02E5FED-7783-447A-AABD-54C602A6FBB6}">
      <dgm:prSet/>
      <dgm:spPr/>
      <dgm:t>
        <a:bodyPr/>
        <a:lstStyle/>
        <a:p>
          <a:endParaRPr lang="en-IN"/>
        </a:p>
      </dgm:t>
    </dgm:pt>
    <dgm:pt modelId="{97F5DA6D-B9CE-4693-9147-6514DD2BAD6A}">
      <dgm:prSet/>
      <dgm:spPr/>
      <dgm:t>
        <a:bodyPr/>
        <a:lstStyle/>
        <a:p>
          <a:r>
            <a:rPr lang="en-IN" dirty="0"/>
            <a:t>Nilesh Changdev Borkar</a:t>
          </a:r>
        </a:p>
      </dgm:t>
    </dgm:pt>
    <dgm:pt modelId="{336A7B59-1504-4A43-BBF3-81981878DA01}" type="parTrans" cxnId="{F31BB488-E80B-4F68-8E3F-316F8FE573E2}">
      <dgm:prSet/>
      <dgm:spPr/>
      <dgm:t>
        <a:bodyPr/>
        <a:lstStyle/>
        <a:p>
          <a:endParaRPr lang="en-IN"/>
        </a:p>
      </dgm:t>
    </dgm:pt>
    <dgm:pt modelId="{9C9CF784-38DD-4702-A2EA-1FB096663208}" type="sibTrans" cxnId="{F31BB488-E80B-4F68-8E3F-316F8FE573E2}">
      <dgm:prSet/>
      <dgm:spPr/>
      <dgm:t>
        <a:bodyPr/>
        <a:lstStyle/>
        <a:p>
          <a:endParaRPr lang="en-IN"/>
        </a:p>
      </dgm:t>
    </dgm:pt>
    <dgm:pt modelId="{54F984DE-7034-4DE1-84FE-5322CC8940F4}">
      <dgm:prSet/>
      <dgm:spPr/>
      <dgm:t>
        <a:bodyPr/>
        <a:lstStyle/>
        <a:p>
          <a:r>
            <a:rPr lang="en-IN" dirty="0"/>
            <a:t>Vijayavitthal R Balambeed</a:t>
          </a:r>
        </a:p>
      </dgm:t>
    </dgm:pt>
    <dgm:pt modelId="{4EA034DA-47EA-484F-A741-BF9682A5C89D}" type="parTrans" cxnId="{ECE230E0-1497-4195-87D8-3E1047EF99F8}">
      <dgm:prSet/>
      <dgm:spPr/>
      <dgm:t>
        <a:bodyPr/>
        <a:lstStyle/>
        <a:p>
          <a:endParaRPr lang="en-IN"/>
        </a:p>
      </dgm:t>
    </dgm:pt>
    <dgm:pt modelId="{0E5D5A96-E9E5-4AAF-ABC8-EE4FAEA91DF4}" type="sibTrans" cxnId="{ECE230E0-1497-4195-87D8-3E1047EF99F8}">
      <dgm:prSet/>
      <dgm:spPr/>
      <dgm:t>
        <a:bodyPr/>
        <a:lstStyle/>
        <a:p>
          <a:endParaRPr lang="en-IN"/>
        </a:p>
      </dgm:t>
    </dgm:pt>
    <dgm:pt modelId="{BB2EDBC3-12BD-451D-87D9-3C8FC96C1C4F}" type="pres">
      <dgm:prSet presAssocID="{B015C2D5-360D-4574-904F-B154ED8F38EB}" presName="compositeShape" presStyleCnt="0">
        <dgm:presLayoutVars>
          <dgm:chMax val="7"/>
          <dgm:dir/>
          <dgm:resizeHandles val="exact"/>
        </dgm:presLayoutVars>
      </dgm:prSet>
      <dgm:spPr/>
    </dgm:pt>
    <dgm:pt modelId="{27E24E43-28ED-45FC-8ECD-FEDFC6BC4208}" type="pres">
      <dgm:prSet presAssocID="{0CC7F873-4F10-4846-9AA9-364DD229FA6F}" presName="circ1" presStyleLbl="vennNode1" presStyleIdx="0" presStyleCnt="7"/>
      <dgm:spPr/>
    </dgm:pt>
    <dgm:pt modelId="{42BAE50B-516E-4333-8B48-269B6175AA51}" type="pres">
      <dgm:prSet presAssocID="{0CC7F873-4F10-4846-9AA9-364DD229FA6F}" presName="circ1Tx" presStyleLbl="revTx" presStyleIdx="0" presStyleCnt="0">
        <dgm:presLayoutVars>
          <dgm:chMax val="0"/>
          <dgm:chPref val="0"/>
          <dgm:bulletEnabled val="1"/>
        </dgm:presLayoutVars>
      </dgm:prSet>
      <dgm:spPr/>
    </dgm:pt>
    <dgm:pt modelId="{F7FF865A-5616-499C-A3DB-429233F0AB63}" type="pres">
      <dgm:prSet presAssocID="{86D5567C-CCB7-4A30-9A55-FBB6D9BAF0CC}" presName="circ2" presStyleLbl="vennNode1" presStyleIdx="1" presStyleCnt="7"/>
      <dgm:spPr/>
    </dgm:pt>
    <dgm:pt modelId="{C8CEE2E6-9685-4C23-9B86-B7A6C671D52F}" type="pres">
      <dgm:prSet presAssocID="{86D5567C-CCB7-4A30-9A55-FBB6D9BAF0CC}" presName="circ2Tx" presStyleLbl="revTx" presStyleIdx="0" presStyleCnt="0">
        <dgm:presLayoutVars>
          <dgm:chMax val="0"/>
          <dgm:chPref val="0"/>
          <dgm:bulletEnabled val="1"/>
        </dgm:presLayoutVars>
      </dgm:prSet>
      <dgm:spPr/>
    </dgm:pt>
    <dgm:pt modelId="{481047A9-9F6A-43D9-ABF7-11F8D7FC68A1}" type="pres">
      <dgm:prSet presAssocID="{0C32C127-8E7E-4A9C-9617-4A66C8B820BE}" presName="circ3" presStyleLbl="vennNode1" presStyleIdx="2" presStyleCnt="7"/>
      <dgm:spPr/>
    </dgm:pt>
    <dgm:pt modelId="{A8356CF1-D661-4056-B06F-C6D72F69CC91}" type="pres">
      <dgm:prSet presAssocID="{0C32C127-8E7E-4A9C-9617-4A66C8B820BE}" presName="circ3Tx" presStyleLbl="revTx" presStyleIdx="0" presStyleCnt="0">
        <dgm:presLayoutVars>
          <dgm:chMax val="0"/>
          <dgm:chPref val="0"/>
          <dgm:bulletEnabled val="1"/>
        </dgm:presLayoutVars>
      </dgm:prSet>
      <dgm:spPr/>
    </dgm:pt>
    <dgm:pt modelId="{EF35BA17-1630-45EA-8B09-489BA345940D}" type="pres">
      <dgm:prSet presAssocID="{8A287FE6-0749-4950-8838-D4CDD853C12D}" presName="circ4" presStyleLbl="vennNode1" presStyleIdx="3" presStyleCnt="7"/>
      <dgm:spPr/>
    </dgm:pt>
    <dgm:pt modelId="{B2CD6193-9903-410D-8D13-1C0CE302EA00}" type="pres">
      <dgm:prSet presAssocID="{8A287FE6-0749-4950-8838-D4CDD853C12D}" presName="circ4Tx" presStyleLbl="revTx" presStyleIdx="0" presStyleCnt="0">
        <dgm:presLayoutVars>
          <dgm:chMax val="0"/>
          <dgm:chPref val="0"/>
          <dgm:bulletEnabled val="1"/>
        </dgm:presLayoutVars>
      </dgm:prSet>
      <dgm:spPr/>
    </dgm:pt>
    <dgm:pt modelId="{9FCF85BA-57AC-4B4A-A553-D9A271CAD6D7}" type="pres">
      <dgm:prSet presAssocID="{79D63973-B17A-450E-8B08-9275BAC573B0}" presName="circ5" presStyleLbl="vennNode1" presStyleIdx="4" presStyleCnt="7"/>
      <dgm:spPr/>
    </dgm:pt>
    <dgm:pt modelId="{18E3E911-12AD-47D9-9D5F-0B567255AD14}" type="pres">
      <dgm:prSet presAssocID="{79D63973-B17A-450E-8B08-9275BAC573B0}" presName="circ5Tx" presStyleLbl="revTx" presStyleIdx="0" presStyleCnt="0">
        <dgm:presLayoutVars>
          <dgm:chMax val="0"/>
          <dgm:chPref val="0"/>
          <dgm:bulletEnabled val="1"/>
        </dgm:presLayoutVars>
      </dgm:prSet>
      <dgm:spPr/>
    </dgm:pt>
    <dgm:pt modelId="{A395F096-B724-43D0-A4FC-1F3C6AAFB2D2}" type="pres">
      <dgm:prSet presAssocID="{97F5DA6D-B9CE-4693-9147-6514DD2BAD6A}" presName="circ6" presStyleLbl="vennNode1" presStyleIdx="5" presStyleCnt="7"/>
      <dgm:spPr/>
    </dgm:pt>
    <dgm:pt modelId="{ECB16051-AE89-47F2-8C24-28DC7ACC1A31}" type="pres">
      <dgm:prSet presAssocID="{97F5DA6D-B9CE-4693-9147-6514DD2BAD6A}" presName="circ6Tx" presStyleLbl="revTx" presStyleIdx="0" presStyleCnt="0">
        <dgm:presLayoutVars>
          <dgm:chMax val="0"/>
          <dgm:chPref val="0"/>
          <dgm:bulletEnabled val="1"/>
        </dgm:presLayoutVars>
      </dgm:prSet>
      <dgm:spPr/>
    </dgm:pt>
    <dgm:pt modelId="{B600232F-F343-441B-B329-61C804E44E44}" type="pres">
      <dgm:prSet presAssocID="{54F984DE-7034-4DE1-84FE-5322CC8940F4}" presName="circ7" presStyleLbl="vennNode1" presStyleIdx="6" presStyleCnt="7"/>
      <dgm:spPr/>
    </dgm:pt>
    <dgm:pt modelId="{389BF780-B042-412E-B41D-407D452CB4CD}" type="pres">
      <dgm:prSet presAssocID="{54F984DE-7034-4DE1-84FE-5322CC8940F4}" presName="circ7Tx" presStyleLbl="revTx" presStyleIdx="0" presStyleCnt="0">
        <dgm:presLayoutVars>
          <dgm:chMax val="0"/>
          <dgm:chPref val="0"/>
          <dgm:bulletEnabled val="1"/>
        </dgm:presLayoutVars>
      </dgm:prSet>
      <dgm:spPr/>
    </dgm:pt>
  </dgm:ptLst>
  <dgm:cxnLst>
    <dgm:cxn modelId="{FCC40D0E-45C2-4712-AA02-CE0A569769DB}" type="presOf" srcId="{86D5567C-CCB7-4A30-9A55-FBB6D9BAF0CC}" destId="{C8CEE2E6-9685-4C23-9B86-B7A6C671D52F}" srcOrd="0" destOrd="0" presId="urn:microsoft.com/office/officeart/2005/8/layout/venn1"/>
    <dgm:cxn modelId="{6B358C17-6E7D-4217-989C-7AB71116BEFB}" srcId="{B015C2D5-360D-4574-904F-B154ED8F38EB}" destId="{0C32C127-8E7E-4A9C-9617-4A66C8B820BE}" srcOrd="2" destOrd="0" parTransId="{B9A141B3-DE38-4E40-8DC4-E411E943261F}" sibTransId="{4E6E0F95-1B05-4C3C-AEAA-2EC77333F36E}"/>
    <dgm:cxn modelId="{EB25F32D-22EC-4FFB-90FB-453A8F9672A9}" type="presOf" srcId="{79D63973-B17A-450E-8B08-9275BAC573B0}" destId="{18E3E911-12AD-47D9-9D5F-0B567255AD14}" srcOrd="0" destOrd="0" presId="urn:microsoft.com/office/officeart/2005/8/layout/venn1"/>
    <dgm:cxn modelId="{B788C839-CA5E-4E11-955A-BD7B79EABB5D}" type="presOf" srcId="{B015C2D5-360D-4574-904F-B154ED8F38EB}" destId="{BB2EDBC3-12BD-451D-87D9-3C8FC96C1C4F}" srcOrd="0" destOrd="0" presId="urn:microsoft.com/office/officeart/2005/8/layout/venn1"/>
    <dgm:cxn modelId="{5AAE4B4A-CA4B-46CA-8B56-8DA0128D6289}" type="presOf" srcId="{8A287FE6-0749-4950-8838-D4CDD853C12D}" destId="{B2CD6193-9903-410D-8D13-1C0CE302EA00}" srcOrd="0" destOrd="0" presId="urn:microsoft.com/office/officeart/2005/8/layout/venn1"/>
    <dgm:cxn modelId="{88D06C4F-D968-43CE-BCA1-36F3BD5198AF}" type="presOf" srcId="{54F984DE-7034-4DE1-84FE-5322CC8940F4}" destId="{389BF780-B042-412E-B41D-407D452CB4CD}" srcOrd="0" destOrd="0" presId="urn:microsoft.com/office/officeart/2005/8/layout/venn1"/>
    <dgm:cxn modelId="{F31BB488-E80B-4F68-8E3F-316F8FE573E2}" srcId="{B015C2D5-360D-4574-904F-B154ED8F38EB}" destId="{97F5DA6D-B9CE-4693-9147-6514DD2BAD6A}" srcOrd="5" destOrd="0" parTransId="{336A7B59-1504-4A43-BBF3-81981878DA01}" sibTransId="{9C9CF784-38DD-4702-A2EA-1FB096663208}"/>
    <dgm:cxn modelId="{642C1597-AB57-4748-9862-2AB545FD142D}" type="presOf" srcId="{97F5DA6D-B9CE-4693-9147-6514DD2BAD6A}" destId="{ECB16051-AE89-47F2-8C24-28DC7ACC1A31}" srcOrd="0" destOrd="0" presId="urn:microsoft.com/office/officeart/2005/8/layout/venn1"/>
    <dgm:cxn modelId="{0B5F539F-6468-47F9-A596-C65761CA9621}" srcId="{B015C2D5-360D-4574-904F-B154ED8F38EB}" destId="{0CC7F873-4F10-4846-9AA9-364DD229FA6F}" srcOrd="0" destOrd="0" parTransId="{D4CF9FC4-3D3B-408C-9F3B-EA30AB3E6847}" sibTransId="{E872329B-2916-449C-9B0D-BFFE3CDA0C96}"/>
    <dgm:cxn modelId="{CECDCAC7-4E05-4BA7-AB17-E36A3B5D72E9}" srcId="{B015C2D5-360D-4574-904F-B154ED8F38EB}" destId="{8A287FE6-0749-4950-8838-D4CDD853C12D}" srcOrd="3" destOrd="0" parTransId="{E829E0F3-D792-488F-95E4-808B9383BC0A}" sibTransId="{15F6EAAE-5F97-4A4A-8309-BC1D1D959BA5}"/>
    <dgm:cxn modelId="{C4E130D4-6D5B-4A8F-BB56-D8CC2F01A01C}" srcId="{B015C2D5-360D-4574-904F-B154ED8F38EB}" destId="{86D5567C-CCB7-4A30-9A55-FBB6D9BAF0CC}" srcOrd="1" destOrd="0" parTransId="{D43349C5-7BC6-4DC9-B35E-B6E069C54A1E}" sibTransId="{1B0EBBC1-D685-436D-AD3C-DFC3A681D0DA}"/>
    <dgm:cxn modelId="{ECE230E0-1497-4195-87D8-3E1047EF99F8}" srcId="{B015C2D5-360D-4574-904F-B154ED8F38EB}" destId="{54F984DE-7034-4DE1-84FE-5322CC8940F4}" srcOrd="6" destOrd="0" parTransId="{4EA034DA-47EA-484F-A741-BF9682A5C89D}" sibTransId="{0E5D5A96-E9E5-4AAF-ABC8-EE4FAEA91DF4}"/>
    <dgm:cxn modelId="{B25E3BE0-49F2-45EB-8B8A-41A4E5C590D6}" type="presOf" srcId="{0CC7F873-4F10-4846-9AA9-364DD229FA6F}" destId="{42BAE50B-516E-4333-8B48-269B6175AA51}" srcOrd="0" destOrd="0" presId="urn:microsoft.com/office/officeart/2005/8/layout/venn1"/>
    <dgm:cxn modelId="{0C044EE4-4DF7-4042-937F-246FEF53BB6B}" type="presOf" srcId="{0C32C127-8E7E-4A9C-9617-4A66C8B820BE}" destId="{A8356CF1-D661-4056-B06F-C6D72F69CC91}" srcOrd="0" destOrd="0" presId="urn:microsoft.com/office/officeart/2005/8/layout/venn1"/>
    <dgm:cxn modelId="{B02E5FED-7783-447A-AABD-54C602A6FBB6}" srcId="{B015C2D5-360D-4574-904F-B154ED8F38EB}" destId="{79D63973-B17A-450E-8B08-9275BAC573B0}" srcOrd="4" destOrd="0" parTransId="{8B5594D2-6858-4D73-A791-12B9C8F1F1A0}" sibTransId="{226662B4-F742-4543-AD88-2F8DE32737C1}"/>
    <dgm:cxn modelId="{E871C26F-F9D9-4017-A350-6841DAD8EF54}" type="presParOf" srcId="{BB2EDBC3-12BD-451D-87D9-3C8FC96C1C4F}" destId="{27E24E43-28ED-45FC-8ECD-FEDFC6BC4208}" srcOrd="0" destOrd="0" presId="urn:microsoft.com/office/officeart/2005/8/layout/venn1"/>
    <dgm:cxn modelId="{82BCB822-5098-4F74-AD17-B624C993AD4D}" type="presParOf" srcId="{BB2EDBC3-12BD-451D-87D9-3C8FC96C1C4F}" destId="{42BAE50B-516E-4333-8B48-269B6175AA51}" srcOrd="1" destOrd="0" presId="urn:microsoft.com/office/officeart/2005/8/layout/venn1"/>
    <dgm:cxn modelId="{09189DFC-A192-4331-8086-6005409B179A}" type="presParOf" srcId="{BB2EDBC3-12BD-451D-87D9-3C8FC96C1C4F}" destId="{F7FF865A-5616-499C-A3DB-429233F0AB63}" srcOrd="2" destOrd="0" presId="urn:microsoft.com/office/officeart/2005/8/layout/venn1"/>
    <dgm:cxn modelId="{AEA83226-627C-4CFF-935B-D38853E44D39}" type="presParOf" srcId="{BB2EDBC3-12BD-451D-87D9-3C8FC96C1C4F}" destId="{C8CEE2E6-9685-4C23-9B86-B7A6C671D52F}" srcOrd="3" destOrd="0" presId="urn:microsoft.com/office/officeart/2005/8/layout/venn1"/>
    <dgm:cxn modelId="{CA38DF7C-14CD-4D78-A474-CF60619DD647}" type="presParOf" srcId="{BB2EDBC3-12BD-451D-87D9-3C8FC96C1C4F}" destId="{481047A9-9F6A-43D9-ABF7-11F8D7FC68A1}" srcOrd="4" destOrd="0" presId="urn:microsoft.com/office/officeart/2005/8/layout/venn1"/>
    <dgm:cxn modelId="{326BD196-4832-46A5-A8A0-963DA54573C1}" type="presParOf" srcId="{BB2EDBC3-12BD-451D-87D9-3C8FC96C1C4F}" destId="{A8356CF1-D661-4056-B06F-C6D72F69CC91}" srcOrd="5" destOrd="0" presId="urn:microsoft.com/office/officeart/2005/8/layout/venn1"/>
    <dgm:cxn modelId="{BDABA917-214B-46A5-AFB3-91DF268FE9E8}" type="presParOf" srcId="{BB2EDBC3-12BD-451D-87D9-3C8FC96C1C4F}" destId="{EF35BA17-1630-45EA-8B09-489BA345940D}" srcOrd="6" destOrd="0" presId="urn:microsoft.com/office/officeart/2005/8/layout/venn1"/>
    <dgm:cxn modelId="{A0F71AFD-BB01-420C-B3E4-F0321383471F}" type="presParOf" srcId="{BB2EDBC3-12BD-451D-87D9-3C8FC96C1C4F}" destId="{B2CD6193-9903-410D-8D13-1C0CE302EA00}" srcOrd="7" destOrd="0" presId="urn:microsoft.com/office/officeart/2005/8/layout/venn1"/>
    <dgm:cxn modelId="{3FAC15E7-D050-4F7C-914C-4D845E6B4522}" type="presParOf" srcId="{BB2EDBC3-12BD-451D-87D9-3C8FC96C1C4F}" destId="{9FCF85BA-57AC-4B4A-A553-D9A271CAD6D7}" srcOrd="8" destOrd="0" presId="urn:microsoft.com/office/officeart/2005/8/layout/venn1"/>
    <dgm:cxn modelId="{1BBF1B65-C01C-45CB-9788-C1EB007785FD}" type="presParOf" srcId="{BB2EDBC3-12BD-451D-87D9-3C8FC96C1C4F}" destId="{18E3E911-12AD-47D9-9D5F-0B567255AD14}" srcOrd="9" destOrd="0" presId="urn:microsoft.com/office/officeart/2005/8/layout/venn1"/>
    <dgm:cxn modelId="{AC444B9B-242B-459C-B532-AD93A8CD887C}" type="presParOf" srcId="{BB2EDBC3-12BD-451D-87D9-3C8FC96C1C4F}" destId="{A395F096-B724-43D0-A4FC-1F3C6AAFB2D2}" srcOrd="10" destOrd="0" presId="urn:microsoft.com/office/officeart/2005/8/layout/venn1"/>
    <dgm:cxn modelId="{A04912C5-59BB-4404-9AA2-EF0FE60C6578}" type="presParOf" srcId="{BB2EDBC3-12BD-451D-87D9-3C8FC96C1C4F}" destId="{ECB16051-AE89-47F2-8C24-28DC7ACC1A31}" srcOrd="11" destOrd="0" presId="urn:microsoft.com/office/officeart/2005/8/layout/venn1"/>
    <dgm:cxn modelId="{ADFC3566-B015-48B3-A731-A0D41FA9DBA4}" type="presParOf" srcId="{BB2EDBC3-12BD-451D-87D9-3C8FC96C1C4F}" destId="{B600232F-F343-441B-B329-61C804E44E44}" srcOrd="12" destOrd="0" presId="urn:microsoft.com/office/officeart/2005/8/layout/venn1"/>
    <dgm:cxn modelId="{2AEA6C6A-E213-4B5C-9E96-5AE8BEDDF72D}" type="presParOf" srcId="{BB2EDBC3-12BD-451D-87D9-3C8FC96C1C4F}" destId="{389BF780-B042-412E-B41D-407D452CB4CD}" srcOrd="13" destOrd="0" presId="urn:microsoft.com/office/officeart/2005/8/layout/ven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A2558C-A1A2-4635-B5C4-ED9BC6251EAC}"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FDD27B8B-397C-413F-8CE2-025AA54CDCC1}">
      <dgm:prSet/>
      <dgm:spPr/>
      <dgm:t>
        <a:bodyPr/>
        <a:lstStyle/>
        <a:p>
          <a:r>
            <a:rPr lang="en-IN" dirty="0"/>
            <a:t>Preparation</a:t>
          </a:r>
        </a:p>
      </dgm:t>
    </dgm:pt>
    <dgm:pt modelId="{2A599C16-187C-48D7-A574-C9F380C90BC0}" type="parTrans" cxnId="{651C8646-170A-4B16-85D0-CAF2B692E0F8}">
      <dgm:prSet/>
      <dgm:spPr/>
      <dgm:t>
        <a:bodyPr/>
        <a:lstStyle/>
        <a:p>
          <a:endParaRPr lang="en-IN"/>
        </a:p>
      </dgm:t>
    </dgm:pt>
    <dgm:pt modelId="{86A0FF53-AC64-4207-AE9D-1AEE83E6A5ED}" type="sibTrans" cxnId="{651C8646-170A-4B16-85D0-CAF2B692E0F8}">
      <dgm:prSet/>
      <dgm:spPr/>
      <dgm:t>
        <a:bodyPr/>
        <a:lstStyle/>
        <a:p>
          <a:endParaRPr lang="en-IN"/>
        </a:p>
      </dgm:t>
    </dgm:pt>
    <dgm:pt modelId="{01D0DEE0-3EEA-4944-BECD-71D0654886DC}">
      <dgm:prSet/>
      <dgm:spPr/>
      <dgm:t>
        <a:bodyPr/>
        <a:lstStyle/>
        <a:p>
          <a:r>
            <a:rPr lang="en-IN" dirty="0"/>
            <a:t>Overview</a:t>
          </a:r>
        </a:p>
      </dgm:t>
    </dgm:pt>
    <dgm:pt modelId="{2518CD87-7139-4B76-A781-54ECB5F5ED17}" type="parTrans" cxnId="{4D1A8ED8-781B-4E5A-9DCE-11E31D289C4E}">
      <dgm:prSet/>
      <dgm:spPr/>
      <dgm:t>
        <a:bodyPr/>
        <a:lstStyle/>
        <a:p>
          <a:endParaRPr lang="en-IN"/>
        </a:p>
      </dgm:t>
    </dgm:pt>
    <dgm:pt modelId="{72EBD151-545C-44DE-8739-EEED721B6A61}" type="sibTrans" cxnId="{4D1A8ED8-781B-4E5A-9DCE-11E31D289C4E}">
      <dgm:prSet/>
      <dgm:spPr/>
      <dgm:t>
        <a:bodyPr/>
        <a:lstStyle/>
        <a:p>
          <a:endParaRPr lang="en-IN"/>
        </a:p>
      </dgm:t>
    </dgm:pt>
    <dgm:pt modelId="{F64C6832-130A-43C6-9C68-E3A438F1F873}">
      <dgm:prSet/>
      <dgm:spPr/>
      <dgm:t>
        <a:bodyPr/>
        <a:lstStyle/>
        <a:p>
          <a:r>
            <a:rPr lang="en-IN" dirty="0"/>
            <a:t>KPI’s</a:t>
          </a:r>
        </a:p>
      </dgm:t>
    </dgm:pt>
    <dgm:pt modelId="{C9616163-32A5-4DDD-9696-2CA6C1025CBC}" type="parTrans" cxnId="{9D30EF78-4732-447E-8B42-5AF571F70437}">
      <dgm:prSet/>
      <dgm:spPr/>
      <dgm:t>
        <a:bodyPr/>
        <a:lstStyle/>
        <a:p>
          <a:endParaRPr lang="en-IN"/>
        </a:p>
      </dgm:t>
    </dgm:pt>
    <dgm:pt modelId="{20A8DB05-A90D-46F4-BBA5-C13C0864173F}" type="sibTrans" cxnId="{9D30EF78-4732-447E-8B42-5AF571F70437}">
      <dgm:prSet/>
      <dgm:spPr/>
      <dgm:t>
        <a:bodyPr/>
        <a:lstStyle/>
        <a:p>
          <a:endParaRPr lang="en-IN"/>
        </a:p>
      </dgm:t>
    </dgm:pt>
    <dgm:pt modelId="{30CC9C0D-6202-40DE-A79F-D8E2D16E0C9F}">
      <dgm:prSet/>
      <dgm:spPr/>
      <dgm:t>
        <a:bodyPr/>
        <a:lstStyle/>
        <a:p>
          <a:r>
            <a:rPr lang="en-IN" dirty="0"/>
            <a:t>Dashboards</a:t>
          </a:r>
        </a:p>
      </dgm:t>
    </dgm:pt>
    <dgm:pt modelId="{06DA129A-86B2-43B3-A23A-78E54836C901}" type="parTrans" cxnId="{4324133D-E2B0-48B9-A71F-F64A15850427}">
      <dgm:prSet/>
      <dgm:spPr/>
      <dgm:t>
        <a:bodyPr/>
        <a:lstStyle/>
        <a:p>
          <a:endParaRPr lang="en-IN"/>
        </a:p>
      </dgm:t>
    </dgm:pt>
    <dgm:pt modelId="{E14C84C7-713C-43F5-9E5B-45A353F56DF9}" type="sibTrans" cxnId="{4324133D-E2B0-48B9-A71F-F64A15850427}">
      <dgm:prSet/>
      <dgm:spPr/>
      <dgm:t>
        <a:bodyPr/>
        <a:lstStyle/>
        <a:p>
          <a:endParaRPr lang="en-IN"/>
        </a:p>
      </dgm:t>
    </dgm:pt>
    <dgm:pt modelId="{F0B97785-2F7F-483F-9838-78FEAEC46876}">
      <dgm:prSet/>
      <dgm:spPr/>
      <dgm:t>
        <a:bodyPr/>
        <a:lstStyle/>
        <a:p>
          <a:r>
            <a:rPr lang="en-US" dirty="0"/>
            <a:t>Challenges</a:t>
          </a:r>
          <a:endParaRPr lang="en-IN" dirty="0"/>
        </a:p>
      </dgm:t>
    </dgm:pt>
    <dgm:pt modelId="{7922FDA1-D629-4364-AE7C-285B16C1A753}" type="parTrans" cxnId="{FA7F7140-3386-4BBD-8C71-4A6B1B637DA3}">
      <dgm:prSet/>
      <dgm:spPr/>
      <dgm:t>
        <a:bodyPr/>
        <a:lstStyle/>
        <a:p>
          <a:endParaRPr lang="en-IN"/>
        </a:p>
      </dgm:t>
    </dgm:pt>
    <dgm:pt modelId="{94351A0C-2D12-444D-BD70-27760345277D}" type="sibTrans" cxnId="{FA7F7140-3386-4BBD-8C71-4A6B1B637DA3}">
      <dgm:prSet/>
      <dgm:spPr/>
      <dgm:t>
        <a:bodyPr/>
        <a:lstStyle/>
        <a:p>
          <a:endParaRPr lang="en-IN"/>
        </a:p>
      </dgm:t>
    </dgm:pt>
    <dgm:pt modelId="{59736C00-7853-4EB5-9AF0-775C03E34F8D}" type="pres">
      <dgm:prSet presAssocID="{77A2558C-A1A2-4635-B5C4-ED9BC6251EAC}" presName="Name0" presStyleCnt="0">
        <dgm:presLayoutVars>
          <dgm:dir/>
          <dgm:resizeHandles val="exact"/>
        </dgm:presLayoutVars>
      </dgm:prSet>
      <dgm:spPr/>
    </dgm:pt>
    <dgm:pt modelId="{B2D6EB2B-5422-4485-9169-F6D14EEA85CA}" type="pres">
      <dgm:prSet presAssocID="{77A2558C-A1A2-4635-B5C4-ED9BC6251EAC}" presName="arrow" presStyleLbl="bgShp" presStyleIdx="0" presStyleCnt="1"/>
      <dgm:spPr/>
    </dgm:pt>
    <dgm:pt modelId="{39477521-5798-4ADB-A7C9-B1047030E95D}" type="pres">
      <dgm:prSet presAssocID="{77A2558C-A1A2-4635-B5C4-ED9BC6251EAC}" presName="points" presStyleCnt="0"/>
      <dgm:spPr/>
    </dgm:pt>
    <dgm:pt modelId="{B1951D24-9536-45EC-A438-A20EB97E1AEB}" type="pres">
      <dgm:prSet presAssocID="{FDD27B8B-397C-413F-8CE2-025AA54CDCC1}" presName="compositeA" presStyleCnt="0"/>
      <dgm:spPr/>
    </dgm:pt>
    <dgm:pt modelId="{AA6CD69A-B7B1-46DA-B73A-4F3E31FC1073}" type="pres">
      <dgm:prSet presAssocID="{FDD27B8B-397C-413F-8CE2-025AA54CDCC1}" presName="textA" presStyleLbl="revTx" presStyleIdx="0" presStyleCnt="5">
        <dgm:presLayoutVars>
          <dgm:bulletEnabled val="1"/>
        </dgm:presLayoutVars>
      </dgm:prSet>
      <dgm:spPr/>
    </dgm:pt>
    <dgm:pt modelId="{A3EABD19-B3A5-4659-8DCC-43C16DE91310}" type="pres">
      <dgm:prSet presAssocID="{FDD27B8B-397C-413F-8CE2-025AA54CDCC1}" presName="circleA" presStyleLbl="node1" presStyleIdx="0" presStyleCnt="5"/>
      <dgm:spPr/>
    </dgm:pt>
    <dgm:pt modelId="{6D67B064-41D4-4DD6-AED3-58619D6A1355}" type="pres">
      <dgm:prSet presAssocID="{FDD27B8B-397C-413F-8CE2-025AA54CDCC1}" presName="spaceA" presStyleCnt="0"/>
      <dgm:spPr/>
    </dgm:pt>
    <dgm:pt modelId="{ACB53DD2-37D4-47BA-826E-F2828A6A5211}" type="pres">
      <dgm:prSet presAssocID="{86A0FF53-AC64-4207-AE9D-1AEE83E6A5ED}" presName="space" presStyleCnt="0"/>
      <dgm:spPr/>
    </dgm:pt>
    <dgm:pt modelId="{8F76BF2A-534B-457F-8266-96FE409AABDD}" type="pres">
      <dgm:prSet presAssocID="{01D0DEE0-3EEA-4944-BECD-71D0654886DC}" presName="compositeB" presStyleCnt="0"/>
      <dgm:spPr/>
    </dgm:pt>
    <dgm:pt modelId="{A1495441-7DBE-4A2D-BD7D-6E70E435B405}" type="pres">
      <dgm:prSet presAssocID="{01D0DEE0-3EEA-4944-BECD-71D0654886DC}" presName="textB" presStyleLbl="revTx" presStyleIdx="1" presStyleCnt="5">
        <dgm:presLayoutVars>
          <dgm:bulletEnabled val="1"/>
        </dgm:presLayoutVars>
      </dgm:prSet>
      <dgm:spPr/>
    </dgm:pt>
    <dgm:pt modelId="{B282AC83-81D6-4B73-A096-7D94353A3B63}" type="pres">
      <dgm:prSet presAssocID="{01D0DEE0-3EEA-4944-BECD-71D0654886DC}" presName="circleB" presStyleLbl="node1" presStyleIdx="1" presStyleCnt="5"/>
      <dgm:spPr/>
    </dgm:pt>
    <dgm:pt modelId="{EACCCA8C-CC00-456C-AF38-1575BE1198D8}" type="pres">
      <dgm:prSet presAssocID="{01D0DEE0-3EEA-4944-BECD-71D0654886DC}" presName="spaceB" presStyleCnt="0"/>
      <dgm:spPr/>
    </dgm:pt>
    <dgm:pt modelId="{9142A6AD-47C8-4C4F-A1AC-936974D3BEF0}" type="pres">
      <dgm:prSet presAssocID="{72EBD151-545C-44DE-8739-EEED721B6A61}" presName="space" presStyleCnt="0"/>
      <dgm:spPr/>
    </dgm:pt>
    <dgm:pt modelId="{3410E5BB-6788-4854-B2F6-F93CAC33407E}" type="pres">
      <dgm:prSet presAssocID="{F64C6832-130A-43C6-9C68-E3A438F1F873}" presName="compositeA" presStyleCnt="0"/>
      <dgm:spPr/>
    </dgm:pt>
    <dgm:pt modelId="{A7EC990A-AFE9-4633-80A9-B9CE03AA9F6E}" type="pres">
      <dgm:prSet presAssocID="{F64C6832-130A-43C6-9C68-E3A438F1F873}" presName="textA" presStyleLbl="revTx" presStyleIdx="2" presStyleCnt="5">
        <dgm:presLayoutVars>
          <dgm:bulletEnabled val="1"/>
        </dgm:presLayoutVars>
      </dgm:prSet>
      <dgm:spPr/>
    </dgm:pt>
    <dgm:pt modelId="{79178627-063D-4DFD-8872-09CAA68F1D80}" type="pres">
      <dgm:prSet presAssocID="{F64C6832-130A-43C6-9C68-E3A438F1F873}" presName="circleA" presStyleLbl="node1" presStyleIdx="2" presStyleCnt="5"/>
      <dgm:spPr/>
    </dgm:pt>
    <dgm:pt modelId="{35A52886-DE90-409A-A69F-9B4207F0A562}" type="pres">
      <dgm:prSet presAssocID="{F64C6832-130A-43C6-9C68-E3A438F1F873}" presName="spaceA" presStyleCnt="0"/>
      <dgm:spPr/>
    </dgm:pt>
    <dgm:pt modelId="{4EF99E7E-0446-4791-B0FF-220F993DD512}" type="pres">
      <dgm:prSet presAssocID="{20A8DB05-A90D-46F4-BBA5-C13C0864173F}" presName="space" presStyleCnt="0"/>
      <dgm:spPr/>
    </dgm:pt>
    <dgm:pt modelId="{58957FED-EC93-4DE5-AF07-FA04BDB0A3A8}" type="pres">
      <dgm:prSet presAssocID="{30CC9C0D-6202-40DE-A79F-D8E2D16E0C9F}" presName="compositeB" presStyleCnt="0"/>
      <dgm:spPr/>
    </dgm:pt>
    <dgm:pt modelId="{152AC171-328F-4A1B-B389-B5AC5EBCDAD7}" type="pres">
      <dgm:prSet presAssocID="{30CC9C0D-6202-40DE-A79F-D8E2D16E0C9F}" presName="textB" presStyleLbl="revTx" presStyleIdx="3" presStyleCnt="5">
        <dgm:presLayoutVars>
          <dgm:bulletEnabled val="1"/>
        </dgm:presLayoutVars>
      </dgm:prSet>
      <dgm:spPr/>
    </dgm:pt>
    <dgm:pt modelId="{826D8C22-6329-433B-9CBF-8DE09DA49299}" type="pres">
      <dgm:prSet presAssocID="{30CC9C0D-6202-40DE-A79F-D8E2D16E0C9F}" presName="circleB" presStyleLbl="node1" presStyleIdx="3" presStyleCnt="5"/>
      <dgm:spPr/>
    </dgm:pt>
    <dgm:pt modelId="{F3CD5508-F3C0-44D2-AA1C-543F30C55C4C}" type="pres">
      <dgm:prSet presAssocID="{30CC9C0D-6202-40DE-A79F-D8E2D16E0C9F}" presName="spaceB" presStyleCnt="0"/>
      <dgm:spPr/>
    </dgm:pt>
    <dgm:pt modelId="{1108B12E-0F99-4FD8-8D5C-F06AD766225D}" type="pres">
      <dgm:prSet presAssocID="{E14C84C7-713C-43F5-9E5B-45A353F56DF9}" presName="space" presStyleCnt="0"/>
      <dgm:spPr/>
    </dgm:pt>
    <dgm:pt modelId="{8769C5E3-E1F8-4B44-BF35-1B1DC6283AE1}" type="pres">
      <dgm:prSet presAssocID="{F0B97785-2F7F-483F-9838-78FEAEC46876}" presName="compositeA" presStyleCnt="0"/>
      <dgm:spPr/>
    </dgm:pt>
    <dgm:pt modelId="{AE4399DB-C2EC-4EA0-8C81-2347C307DE87}" type="pres">
      <dgm:prSet presAssocID="{F0B97785-2F7F-483F-9838-78FEAEC46876}" presName="textA" presStyleLbl="revTx" presStyleIdx="4" presStyleCnt="5">
        <dgm:presLayoutVars>
          <dgm:bulletEnabled val="1"/>
        </dgm:presLayoutVars>
      </dgm:prSet>
      <dgm:spPr/>
    </dgm:pt>
    <dgm:pt modelId="{E7A620D0-C9A5-428B-8C06-21BF1E8B1F59}" type="pres">
      <dgm:prSet presAssocID="{F0B97785-2F7F-483F-9838-78FEAEC46876}" presName="circleA" presStyleLbl="node1" presStyleIdx="4" presStyleCnt="5"/>
      <dgm:spPr/>
    </dgm:pt>
    <dgm:pt modelId="{EC50E3B4-29F4-401E-AA14-9E51CD8CBAF9}" type="pres">
      <dgm:prSet presAssocID="{F0B97785-2F7F-483F-9838-78FEAEC46876}" presName="spaceA" presStyleCnt="0"/>
      <dgm:spPr/>
    </dgm:pt>
  </dgm:ptLst>
  <dgm:cxnLst>
    <dgm:cxn modelId="{4324133D-E2B0-48B9-A71F-F64A15850427}" srcId="{77A2558C-A1A2-4635-B5C4-ED9BC6251EAC}" destId="{30CC9C0D-6202-40DE-A79F-D8E2D16E0C9F}" srcOrd="3" destOrd="0" parTransId="{06DA129A-86B2-43B3-A23A-78E54836C901}" sibTransId="{E14C84C7-713C-43F5-9E5B-45A353F56DF9}"/>
    <dgm:cxn modelId="{FA7F7140-3386-4BBD-8C71-4A6B1B637DA3}" srcId="{77A2558C-A1A2-4635-B5C4-ED9BC6251EAC}" destId="{F0B97785-2F7F-483F-9838-78FEAEC46876}" srcOrd="4" destOrd="0" parTransId="{7922FDA1-D629-4364-AE7C-285B16C1A753}" sibTransId="{94351A0C-2D12-444D-BD70-27760345277D}"/>
    <dgm:cxn modelId="{651C8646-170A-4B16-85D0-CAF2B692E0F8}" srcId="{77A2558C-A1A2-4635-B5C4-ED9BC6251EAC}" destId="{FDD27B8B-397C-413F-8CE2-025AA54CDCC1}" srcOrd="0" destOrd="0" parTransId="{2A599C16-187C-48D7-A574-C9F380C90BC0}" sibTransId="{86A0FF53-AC64-4207-AE9D-1AEE83E6A5ED}"/>
    <dgm:cxn modelId="{5EA1116A-CAE1-431A-98B5-D2A625D04242}" type="presOf" srcId="{30CC9C0D-6202-40DE-A79F-D8E2D16E0C9F}" destId="{152AC171-328F-4A1B-B389-B5AC5EBCDAD7}" srcOrd="0" destOrd="0" presId="urn:microsoft.com/office/officeart/2005/8/layout/hProcess11"/>
    <dgm:cxn modelId="{6ECF2F6E-27AA-4B37-9948-B9E2D1015736}" type="presOf" srcId="{FDD27B8B-397C-413F-8CE2-025AA54CDCC1}" destId="{AA6CD69A-B7B1-46DA-B73A-4F3E31FC1073}" srcOrd="0" destOrd="0" presId="urn:microsoft.com/office/officeart/2005/8/layout/hProcess11"/>
    <dgm:cxn modelId="{ED0F1F4F-FCB4-4709-871D-34F1EE011DE4}" type="presOf" srcId="{77A2558C-A1A2-4635-B5C4-ED9BC6251EAC}" destId="{59736C00-7853-4EB5-9AF0-775C03E34F8D}" srcOrd="0" destOrd="0" presId="urn:microsoft.com/office/officeart/2005/8/layout/hProcess11"/>
    <dgm:cxn modelId="{9D30EF78-4732-447E-8B42-5AF571F70437}" srcId="{77A2558C-A1A2-4635-B5C4-ED9BC6251EAC}" destId="{F64C6832-130A-43C6-9C68-E3A438F1F873}" srcOrd="2" destOrd="0" parTransId="{C9616163-32A5-4DDD-9696-2CA6C1025CBC}" sibTransId="{20A8DB05-A90D-46F4-BBA5-C13C0864173F}"/>
    <dgm:cxn modelId="{6D8B55A9-AD28-46EB-A204-31E67AFAB356}" type="presOf" srcId="{F0B97785-2F7F-483F-9838-78FEAEC46876}" destId="{AE4399DB-C2EC-4EA0-8C81-2347C307DE87}" srcOrd="0" destOrd="0" presId="urn:microsoft.com/office/officeart/2005/8/layout/hProcess11"/>
    <dgm:cxn modelId="{4D1A8ED8-781B-4E5A-9DCE-11E31D289C4E}" srcId="{77A2558C-A1A2-4635-B5C4-ED9BC6251EAC}" destId="{01D0DEE0-3EEA-4944-BECD-71D0654886DC}" srcOrd="1" destOrd="0" parTransId="{2518CD87-7139-4B76-A781-54ECB5F5ED17}" sibTransId="{72EBD151-545C-44DE-8739-EEED721B6A61}"/>
    <dgm:cxn modelId="{CA0485E9-2E3C-46E9-8834-5A5C85C22416}" type="presOf" srcId="{F64C6832-130A-43C6-9C68-E3A438F1F873}" destId="{A7EC990A-AFE9-4633-80A9-B9CE03AA9F6E}" srcOrd="0" destOrd="0" presId="urn:microsoft.com/office/officeart/2005/8/layout/hProcess11"/>
    <dgm:cxn modelId="{A2B07EFF-B24C-4403-8B92-74549151FD6F}" type="presOf" srcId="{01D0DEE0-3EEA-4944-BECD-71D0654886DC}" destId="{A1495441-7DBE-4A2D-BD7D-6E70E435B405}" srcOrd="0" destOrd="0" presId="urn:microsoft.com/office/officeart/2005/8/layout/hProcess11"/>
    <dgm:cxn modelId="{489B1031-E502-4930-B5B8-44367E16AF53}" type="presParOf" srcId="{59736C00-7853-4EB5-9AF0-775C03E34F8D}" destId="{B2D6EB2B-5422-4485-9169-F6D14EEA85CA}" srcOrd="0" destOrd="0" presId="urn:microsoft.com/office/officeart/2005/8/layout/hProcess11"/>
    <dgm:cxn modelId="{DA5263EB-C710-40BB-B382-AD3140C3F7F5}" type="presParOf" srcId="{59736C00-7853-4EB5-9AF0-775C03E34F8D}" destId="{39477521-5798-4ADB-A7C9-B1047030E95D}" srcOrd="1" destOrd="0" presId="urn:microsoft.com/office/officeart/2005/8/layout/hProcess11"/>
    <dgm:cxn modelId="{02ABDA64-F3EF-4A1E-A36C-E5E48CF7B759}" type="presParOf" srcId="{39477521-5798-4ADB-A7C9-B1047030E95D}" destId="{B1951D24-9536-45EC-A438-A20EB97E1AEB}" srcOrd="0" destOrd="0" presId="urn:microsoft.com/office/officeart/2005/8/layout/hProcess11"/>
    <dgm:cxn modelId="{60337367-A377-488D-8481-9F58D5FB3BAC}" type="presParOf" srcId="{B1951D24-9536-45EC-A438-A20EB97E1AEB}" destId="{AA6CD69A-B7B1-46DA-B73A-4F3E31FC1073}" srcOrd="0" destOrd="0" presId="urn:microsoft.com/office/officeart/2005/8/layout/hProcess11"/>
    <dgm:cxn modelId="{AE7D8139-DB67-4E1B-992E-82A2A16F1BDE}" type="presParOf" srcId="{B1951D24-9536-45EC-A438-A20EB97E1AEB}" destId="{A3EABD19-B3A5-4659-8DCC-43C16DE91310}" srcOrd="1" destOrd="0" presId="urn:microsoft.com/office/officeart/2005/8/layout/hProcess11"/>
    <dgm:cxn modelId="{C5764375-1690-40B0-B520-1E06E39AD3AD}" type="presParOf" srcId="{B1951D24-9536-45EC-A438-A20EB97E1AEB}" destId="{6D67B064-41D4-4DD6-AED3-58619D6A1355}" srcOrd="2" destOrd="0" presId="urn:microsoft.com/office/officeart/2005/8/layout/hProcess11"/>
    <dgm:cxn modelId="{11181566-BE91-4A09-A57F-0EF8CA18CCA7}" type="presParOf" srcId="{39477521-5798-4ADB-A7C9-B1047030E95D}" destId="{ACB53DD2-37D4-47BA-826E-F2828A6A5211}" srcOrd="1" destOrd="0" presId="urn:microsoft.com/office/officeart/2005/8/layout/hProcess11"/>
    <dgm:cxn modelId="{B98B6EF5-9C6E-4560-88D0-B1E11781385A}" type="presParOf" srcId="{39477521-5798-4ADB-A7C9-B1047030E95D}" destId="{8F76BF2A-534B-457F-8266-96FE409AABDD}" srcOrd="2" destOrd="0" presId="urn:microsoft.com/office/officeart/2005/8/layout/hProcess11"/>
    <dgm:cxn modelId="{61C8DB65-9F8F-43F6-9B2D-09E36F2EC186}" type="presParOf" srcId="{8F76BF2A-534B-457F-8266-96FE409AABDD}" destId="{A1495441-7DBE-4A2D-BD7D-6E70E435B405}" srcOrd="0" destOrd="0" presId="urn:microsoft.com/office/officeart/2005/8/layout/hProcess11"/>
    <dgm:cxn modelId="{2C5D8060-DA9C-4945-907F-66B86A694A6E}" type="presParOf" srcId="{8F76BF2A-534B-457F-8266-96FE409AABDD}" destId="{B282AC83-81D6-4B73-A096-7D94353A3B63}" srcOrd="1" destOrd="0" presId="urn:microsoft.com/office/officeart/2005/8/layout/hProcess11"/>
    <dgm:cxn modelId="{088C1530-9055-46D5-9EE3-025B0A170F31}" type="presParOf" srcId="{8F76BF2A-534B-457F-8266-96FE409AABDD}" destId="{EACCCA8C-CC00-456C-AF38-1575BE1198D8}" srcOrd="2" destOrd="0" presId="urn:microsoft.com/office/officeart/2005/8/layout/hProcess11"/>
    <dgm:cxn modelId="{CD92EEE5-F554-4C16-B607-98978CB82EBB}" type="presParOf" srcId="{39477521-5798-4ADB-A7C9-B1047030E95D}" destId="{9142A6AD-47C8-4C4F-A1AC-936974D3BEF0}" srcOrd="3" destOrd="0" presId="urn:microsoft.com/office/officeart/2005/8/layout/hProcess11"/>
    <dgm:cxn modelId="{1ACF0F95-D5C5-4F39-8546-DECBB111FAE0}" type="presParOf" srcId="{39477521-5798-4ADB-A7C9-B1047030E95D}" destId="{3410E5BB-6788-4854-B2F6-F93CAC33407E}" srcOrd="4" destOrd="0" presId="urn:microsoft.com/office/officeart/2005/8/layout/hProcess11"/>
    <dgm:cxn modelId="{CD76D6DE-AC90-458D-B329-570181E54E90}" type="presParOf" srcId="{3410E5BB-6788-4854-B2F6-F93CAC33407E}" destId="{A7EC990A-AFE9-4633-80A9-B9CE03AA9F6E}" srcOrd="0" destOrd="0" presId="urn:microsoft.com/office/officeart/2005/8/layout/hProcess11"/>
    <dgm:cxn modelId="{5A4C1C27-589C-4226-96ED-C35C2297B405}" type="presParOf" srcId="{3410E5BB-6788-4854-B2F6-F93CAC33407E}" destId="{79178627-063D-4DFD-8872-09CAA68F1D80}" srcOrd="1" destOrd="0" presId="urn:microsoft.com/office/officeart/2005/8/layout/hProcess11"/>
    <dgm:cxn modelId="{0ED0CBF7-1B31-4C86-AF92-C5D0FE97F317}" type="presParOf" srcId="{3410E5BB-6788-4854-B2F6-F93CAC33407E}" destId="{35A52886-DE90-409A-A69F-9B4207F0A562}" srcOrd="2" destOrd="0" presId="urn:microsoft.com/office/officeart/2005/8/layout/hProcess11"/>
    <dgm:cxn modelId="{3F55B0BF-2BFC-4362-B693-E222348D685E}" type="presParOf" srcId="{39477521-5798-4ADB-A7C9-B1047030E95D}" destId="{4EF99E7E-0446-4791-B0FF-220F993DD512}" srcOrd="5" destOrd="0" presId="urn:microsoft.com/office/officeart/2005/8/layout/hProcess11"/>
    <dgm:cxn modelId="{EB76A2C3-3ED8-4C1F-ABF8-B4D0AB6BAE6D}" type="presParOf" srcId="{39477521-5798-4ADB-A7C9-B1047030E95D}" destId="{58957FED-EC93-4DE5-AF07-FA04BDB0A3A8}" srcOrd="6" destOrd="0" presId="urn:microsoft.com/office/officeart/2005/8/layout/hProcess11"/>
    <dgm:cxn modelId="{45F69808-F862-4B19-94F1-E29DFB3B0DD8}" type="presParOf" srcId="{58957FED-EC93-4DE5-AF07-FA04BDB0A3A8}" destId="{152AC171-328F-4A1B-B389-B5AC5EBCDAD7}" srcOrd="0" destOrd="0" presId="urn:microsoft.com/office/officeart/2005/8/layout/hProcess11"/>
    <dgm:cxn modelId="{A85EB188-5E87-4972-AB54-FD61AEBCB8AB}" type="presParOf" srcId="{58957FED-EC93-4DE5-AF07-FA04BDB0A3A8}" destId="{826D8C22-6329-433B-9CBF-8DE09DA49299}" srcOrd="1" destOrd="0" presId="urn:microsoft.com/office/officeart/2005/8/layout/hProcess11"/>
    <dgm:cxn modelId="{8533A3EE-0F0D-490E-B4FF-DD0360D302B4}" type="presParOf" srcId="{58957FED-EC93-4DE5-AF07-FA04BDB0A3A8}" destId="{F3CD5508-F3C0-44D2-AA1C-543F30C55C4C}" srcOrd="2" destOrd="0" presId="urn:microsoft.com/office/officeart/2005/8/layout/hProcess11"/>
    <dgm:cxn modelId="{32CB8DE0-22C2-40FE-BCCB-A903DC06D3FC}" type="presParOf" srcId="{39477521-5798-4ADB-A7C9-B1047030E95D}" destId="{1108B12E-0F99-4FD8-8D5C-F06AD766225D}" srcOrd="7" destOrd="0" presId="urn:microsoft.com/office/officeart/2005/8/layout/hProcess11"/>
    <dgm:cxn modelId="{932D396C-4BAC-4155-90A4-F3AB5E9ECDA2}" type="presParOf" srcId="{39477521-5798-4ADB-A7C9-B1047030E95D}" destId="{8769C5E3-E1F8-4B44-BF35-1B1DC6283AE1}" srcOrd="8" destOrd="0" presId="urn:microsoft.com/office/officeart/2005/8/layout/hProcess11"/>
    <dgm:cxn modelId="{6F0EDC14-A24B-4AF1-B594-CC1162627C1F}" type="presParOf" srcId="{8769C5E3-E1F8-4B44-BF35-1B1DC6283AE1}" destId="{AE4399DB-C2EC-4EA0-8C81-2347C307DE87}" srcOrd="0" destOrd="0" presId="urn:microsoft.com/office/officeart/2005/8/layout/hProcess11"/>
    <dgm:cxn modelId="{E6009E98-36AE-490E-A481-5FBCE7541093}" type="presParOf" srcId="{8769C5E3-E1F8-4B44-BF35-1B1DC6283AE1}" destId="{E7A620D0-C9A5-428B-8C06-21BF1E8B1F59}" srcOrd="1" destOrd="0" presId="urn:microsoft.com/office/officeart/2005/8/layout/hProcess11"/>
    <dgm:cxn modelId="{EDE69EFC-5457-44F9-8CF4-F95067DD73B0}" type="presParOf" srcId="{8769C5E3-E1F8-4B44-BF35-1B1DC6283AE1}" destId="{EC50E3B4-29F4-401E-AA14-9E51CD8CBAF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A2AF49-E074-4A4A-B6DA-F32CB922A4A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4A67D30-D89E-431D-A0AA-E94AC8F1F246}">
      <dgm:prSet/>
      <dgm:spPr/>
      <dgm:t>
        <a:bodyPr/>
        <a:lstStyle/>
        <a:p>
          <a:r>
            <a:rPr lang="en-US" b="1"/>
            <a:t>Merging the Tables </a:t>
          </a:r>
          <a:endParaRPr lang="en-US"/>
        </a:p>
      </dgm:t>
    </dgm:pt>
    <dgm:pt modelId="{E053418C-2F59-4964-9BDD-41E38716AB10}" type="parTrans" cxnId="{CE4D9357-214E-4362-B33D-31A353745373}">
      <dgm:prSet/>
      <dgm:spPr/>
      <dgm:t>
        <a:bodyPr/>
        <a:lstStyle/>
        <a:p>
          <a:endParaRPr lang="en-US"/>
        </a:p>
      </dgm:t>
    </dgm:pt>
    <dgm:pt modelId="{68C8DCFC-B99F-4C8B-8BAC-5B185E3A3097}" type="sibTrans" cxnId="{CE4D9357-214E-4362-B33D-31A353745373}">
      <dgm:prSet/>
      <dgm:spPr/>
      <dgm:t>
        <a:bodyPr/>
        <a:lstStyle/>
        <a:p>
          <a:endParaRPr lang="en-US"/>
        </a:p>
      </dgm:t>
    </dgm:pt>
    <dgm:pt modelId="{E8DE13F3-02C1-4575-A27F-17E21EFBE4FB}">
      <dgm:prSet/>
      <dgm:spPr/>
      <dgm:t>
        <a:bodyPr/>
        <a:lstStyle/>
        <a:p>
          <a:r>
            <a:rPr lang="en-US" b="1"/>
            <a:t>We faced tough challenge initially to merge tables which are having duplicate and blank values in common columns. We created unique index column for both the tables to overcome this problem.</a:t>
          </a:r>
          <a:endParaRPr lang="en-US"/>
        </a:p>
      </dgm:t>
    </dgm:pt>
    <dgm:pt modelId="{98985D11-8043-46CA-9671-5BAAD9471BCB}" type="parTrans" cxnId="{5D0CDCEF-A163-4F11-8E5B-A51F8ADAB2B4}">
      <dgm:prSet/>
      <dgm:spPr/>
      <dgm:t>
        <a:bodyPr/>
        <a:lstStyle/>
        <a:p>
          <a:endParaRPr lang="en-US"/>
        </a:p>
      </dgm:t>
    </dgm:pt>
    <dgm:pt modelId="{A432484B-2E1C-4041-B4B5-68E0B3D00FF1}" type="sibTrans" cxnId="{5D0CDCEF-A163-4F11-8E5B-A51F8ADAB2B4}">
      <dgm:prSet/>
      <dgm:spPr/>
      <dgm:t>
        <a:bodyPr/>
        <a:lstStyle/>
        <a:p>
          <a:endParaRPr lang="en-US"/>
        </a:p>
      </dgm:t>
    </dgm:pt>
    <dgm:pt modelId="{555D1322-0810-4A7B-BADD-0E45FE0EEECD}">
      <dgm:prSet/>
      <dgm:spPr/>
      <dgm:t>
        <a:bodyPr/>
        <a:lstStyle/>
        <a:p>
          <a:r>
            <a:rPr lang="en-US" b="1" dirty="0"/>
            <a:t>Making Relationship</a:t>
          </a:r>
          <a:endParaRPr lang="en-US" dirty="0"/>
        </a:p>
      </dgm:t>
    </dgm:pt>
    <dgm:pt modelId="{B4DF162E-0499-4F1C-AC3E-2674527B3686}" type="parTrans" cxnId="{6268A9C3-7E10-4355-81C3-02EFEC362A3B}">
      <dgm:prSet/>
      <dgm:spPr/>
      <dgm:t>
        <a:bodyPr/>
        <a:lstStyle/>
        <a:p>
          <a:endParaRPr lang="en-US"/>
        </a:p>
      </dgm:t>
    </dgm:pt>
    <dgm:pt modelId="{A2F28BE5-D461-4C26-B2E9-E50D92632411}" type="sibTrans" cxnId="{6268A9C3-7E10-4355-81C3-02EFEC362A3B}">
      <dgm:prSet/>
      <dgm:spPr/>
      <dgm:t>
        <a:bodyPr/>
        <a:lstStyle/>
        <a:p>
          <a:endParaRPr lang="en-US"/>
        </a:p>
      </dgm:t>
    </dgm:pt>
    <dgm:pt modelId="{168F925E-17FA-4A7E-9835-ED5A48835A1B}">
      <dgm:prSet/>
      <dgm:spPr/>
      <dgm:t>
        <a:bodyPr/>
        <a:lstStyle/>
        <a:p>
          <a:r>
            <a:rPr lang="en-US" b="1"/>
            <a:t>We faced tough challenge initially to make relationship between tables which are having duplicate and blank values in common columns. We created unique index column for both the tables to overcome this problem.</a:t>
          </a:r>
          <a:endParaRPr lang="en-US"/>
        </a:p>
      </dgm:t>
    </dgm:pt>
    <dgm:pt modelId="{7ABD7D61-DC64-4497-81AC-1D77D4C47E87}" type="parTrans" cxnId="{F1F3F685-CAFA-440A-9E7E-529E1C78A5A2}">
      <dgm:prSet/>
      <dgm:spPr/>
      <dgm:t>
        <a:bodyPr/>
        <a:lstStyle/>
        <a:p>
          <a:endParaRPr lang="en-US"/>
        </a:p>
      </dgm:t>
    </dgm:pt>
    <dgm:pt modelId="{C34B6762-3CB9-47BC-88F0-B17ECB5CBB04}" type="sibTrans" cxnId="{F1F3F685-CAFA-440A-9E7E-529E1C78A5A2}">
      <dgm:prSet/>
      <dgm:spPr/>
      <dgm:t>
        <a:bodyPr/>
        <a:lstStyle/>
        <a:p>
          <a:endParaRPr lang="en-US"/>
        </a:p>
      </dgm:t>
    </dgm:pt>
    <dgm:pt modelId="{CC8CC223-5E59-4845-9BFE-82D8CE9D8812}">
      <dgm:prSet/>
      <dgm:spPr/>
      <dgm:t>
        <a:bodyPr/>
        <a:lstStyle/>
        <a:p>
          <a:r>
            <a:rPr lang="en-US" b="1"/>
            <a:t>Importing large files to MySQL</a:t>
          </a:r>
          <a:endParaRPr lang="en-US"/>
        </a:p>
      </dgm:t>
    </dgm:pt>
    <dgm:pt modelId="{4B1D7559-8F80-41CB-92EC-6DBFC63EE1A5}" type="parTrans" cxnId="{DD96647A-1BB1-46AB-934B-1F4A9E2148AF}">
      <dgm:prSet/>
      <dgm:spPr/>
      <dgm:t>
        <a:bodyPr/>
        <a:lstStyle/>
        <a:p>
          <a:endParaRPr lang="en-US"/>
        </a:p>
      </dgm:t>
    </dgm:pt>
    <dgm:pt modelId="{752F9F41-C694-498A-8B0E-318795C4C59D}" type="sibTrans" cxnId="{DD96647A-1BB1-46AB-934B-1F4A9E2148AF}">
      <dgm:prSet/>
      <dgm:spPr/>
      <dgm:t>
        <a:bodyPr/>
        <a:lstStyle/>
        <a:p>
          <a:endParaRPr lang="en-US"/>
        </a:p>
      </dgm:t>
    </dgm:pt>
    <dgm:pt modelId="{14A02182-7C07-43FE-9BF0-104C17370294}">
      <dgm:prSet/>
      <dgm:spPr/>
      <dgm:t>
        <a:bodyPr/>
        <a:lstStyle/>
        <a:p>
          <a:r>
            <a:rPr lang="en-US" b="1"/>
            <a:t>Importing large csv files to MySQL takes lot of time to overcome this problem we created text files using python and then by using insert statement created tables.</a:t>
          </a:r>
          <a:endParaRPr lang="en-US"/>
        </a:p>
      </dgm:t>
    </dgm:pt>
    <dgm:pt modelId="{96259D30-08B4-445E-AE92-0F7B92AC4CAF}" type="parTrans" cxnId="{D9EE60C9-964C-4BD1-AE21-1BB26F503634}">
      <dgm:prSet/>
      <dgm:spPr/>
      <dgm:t>
        <a:bodyPr/>
        <a:lstStyle/>
        <a:p>
          <a:endParaRPr lang="en-US"/>
        </a:p>
      </dgm:t>
    </dgm:pt>
    <dgm:pt modelId="{E912AD6C-5BBC-4E1F-B421-F3AC4B341C1C}" type="sibTrans" cxnId="{D9EE60C9-964C-4BD1-AE21-1BB26F503634}">
      <dgm:prSet/>
      <dgm:spPr/>
      <dgm:t>
        <a:bodyPr/>
        <a:lstStyle/>
        <a:p>
          <a:endParaRPr lang="en-US"/>
        </a:p>
      </dgm:t>
    </dgm:pt>
    <dgm:pt modelId="{7FE9C238-6AEC-4239-8FC8-F91B2E98C2DF}">
      <dgm:prSet/>
      <dgm:spPr/>
      <dgm:t>
        <a:bodyPr/>
        <a:lstStyle/>
        <a:p>
          <a:r>
            <a:rPr lang="en-US" b="1"/>
            <a:t>Dealing with null and blank values/records</a:t>
          </a:r>
          <a:endParaRPr lang="en-US"/>
        </a:p>
      </dgm:t>
    </dgm:pt>
    <dgm:pt modelId="{72D64188-A8E0-42A9-9B6C-61091140654C}" type="parTrans" cxnId="{1D8B2ECF-00B7-4DA1-9A07-E2B8BD2F9CB4}">
      <dgm:prSet/>
      <dgm:spPr/>
      <dgm:t>
        <a:bodyPr/>
        <a:lstStyle/>
        <a:p>
          <a:endParaRPr lang="en-US"/>
        </a:p>
      </dgm:t>
    </dgm:pt>
    <dgm:pt modelId="{C5CBD608-3958-42E4-8C4C-99BFDC1AED19}" type="sibTrans" cxnId="{1D8B2ECF-00B7-4DA1-9A07-E2B8BD2F9CB4}">
      <dgm:prSet/>
      <dgm:spPr/>
      <dgm:t>
        <a:bodyPr/>
        <a:lstStyle/>
        <a:p>
          <a:endParaRPr lang="en-US"/>
        </a:p>
      </dgm:t>
    </dgm:pt>
    <dgm:pt modelId="{B4B037BB-9979-4EE1-92C1-FFEAECA738F7}">
      <dgm:prSet/>
      <dgm:spPr/>
      <dgm:t>
        <a:bodyPr/>
        <a:lstStyle/>
        <a:p>
          <a:r>
            <a:rPr lang="en-US" b="1" dirty="0"/>
            <a:t>We faced a challenge of having large number  of blank records in  dataset by using power query cleaned the dataset and removed the unwanted columns which are having 80% of null and blank values.</a:t>
          </a:r>
          <a:endParaRPr lang="en-US" dirty="0"/>
        </a:p>
      </dgm:t>
    </dgm:pt>
    <dgm:pt modelId="{108ADCCC-EB76-4264-A120-98457D191335}" type="parTrans" cxnId="{6DA3FFAA-3059-41E0-8165-4E13D89EF578}">
      <dgm:prSet/>
      <dgm:spPr/>
      <dgm:t>
        <a:bodyPr/>
        <a:lstStyle/>
        <a:p>
          <a:endParaRPr lang="en-US"/>
        </a:p>
      </dgm:t>
    </dgm:pt>
    <dgm:pt modelId="{866424F8-93BE-48AF-B9A9-95BC6F204E89}" type="sibTrans" cxnId="{6DA3FFAA-3059-41E0-8165-4E13D89EF578}">
      <dgm:prSet/>
      <dgm:spPr/>
      <dgm:t>
        <a:bodyPr/>
        <a:lstStyle/>
        <a:p>
          <a:endParaRPr lang="en-US"/>
        </a:p>
      </dgm:t>
    </dgm:pt>
    <dgm:pt modelId="{EBA5CDB3-3599-4637-B0AF-861890787578}" type="pres">
      <dgm:prSet presAssocID="{88A2AF49-E074-4A4A-B6DA-F32CB922A4A0}" presName="root" presStyleCnt="0">
        <dgm:presLayoutVars>
          <dgm:dir/>
          <dgm:resizeHandles val="exact"/>
        </dgm:presLayoutVars>
      </dgm:prSet>
      <dgm:spPr/>
    </dgm:pt>
    <dgm:pt modelId="{FC70EC43-8B47-4C07-9FCC-BE2182093AC8}" type="pres">
      <dgm:prSet presAssocID="{F4A67D30-D89E-431D-A0AA-E94AC8F1F246}" presName="compNode" presStyleCnt="0"/>
      <dgm:spPr/>
    </dgm:pt>
    <dgm:pt modelId="{5B7D0D3C-E193-4287-8C5E-2F915A2F3190}" type="pres">
      <dgm:prSet presAssocID="{F4A67D30-D89E-431D-A0AA-E94AC8F1F246}" presName="bgRect" presStyleLbl="bgShp" presStyleIdx="0" presStyleCnt="4" custScaleY="117520"/>
      <dgm:spPr/>
    </dgm:pt>
    <dgm:pt modelId="{CE23D147-8847-43F2-AEA6-8AAF6ABB9C54}" type="pres">
      <dgm:prSet presAssocID="{F4A67D30-D89E-431D-A0AA-E94AC8F1F24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DB7F39DC-A71E-4F9B-B6D1-9966A04FC6DD}" type="pres">
      <dgm:prSet presAssocID="{F4A67D30-D89E-431D-A0AA-E94AC8F1F246}" presName="spaceRect" presStyleCnt="0"/>
      <dgm:spPr/>
    </dgm:pt>
    <dgm:pt modelId="{BC1E45A3-3F1E-4A7C-BE14-1A35F4837B83}" type="pres">
      <dgm:prSet presAssocID="{F4A67D30-D89E-431D-A0AA-E94AC8F1F246}" presName="parTx" presStyleLbl="revTx" presStyleIdx="0" presStyleCnt="8">
        <dgm:presLayoutVars>
          <dgm:chMax val="0"/>
          <dgm:chPref val="0"/>
        </dgm:presLayoutVars>
      </dgm:prSet>
      <dgm:spPr/>
    </dgm:pt>
    <dgm:pt modelId="{CF4A5AF0-62E1-48C7-9E09-369957EE4D9D}" type="pres">
      <dgm:prSet presAssocID="{F4A67D30-D89E-431D-A0AA-E94AC8F1F246}" presName="desTx" presStyleLbl="revTx" presStyleIdx="1" presStyleCnt="8">
        <dgm:presLayoutVars/>
      </dgm:prSet>
      <dgm:spPr/>
    </dgm:pt>
    <dgm:pt modelId="{29E7FD1D-D0ED-4687-9738-741A2540D653}" type="pres">
      <dgm:prSet presAssocID="{68C8DCFC-B99F-4C8B-8BAC-5B185E3A3097}" presName="sibTrans" presStyleCnt="0"/>
      <dgm:spPr/>
    </dgm:pt>
    <dgm:pt modelId="{9E6A1F42-A019-4471-A01B-63D759C2FF6B}" type="pres">
      <dgm:prSet presAssocID="{555D1322-0810-4A7B-BADD-0E45FE0EEECD}" presName="compNode" presStyleCnt="0"/>
      <dgm:spPr/>
    </dgm:pt>
    <dgm:pt modelId="{33F887E6-1B43-4BD4-9782-7350D4F08B94}" type="pres">
      <dgm:prSet presAssocID="{555D1322-0810-4A7B-BADD-0E45FE0EEECD}" presName="bgRect" presStyleLbl="bgShp" presStyleIdx="1" presStyleCnt="4" custScaleY="129428"/>
      <dgm:spPr/>
    </dgm:pt>
    <dgm:pt modelId="{3C2DD465-3B71-47E1-8453-36821E904206}" type="pres">
      <dgm:prSet presAssocID="{555D1322-0810-4A7B-BADD-0E45FE0EEEC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CDF6A3A-D518-42E5-BD41-52FD7AE1BB57}" type="pres">
      <dgm:prSet presAssocID="{555D1322-0810-4A7B-BADD-0E45FE0EEECD}" presName="spaceRect" presStyleCnt="0"/>
      <dgm:spPr/>
    </dgm:pt>
    <dgm:pt modelId="{C1E7C371-E2B0-4D56-A589-C30EBBF7C197}" type="pres">
      <dgm:prSet presAssocID="{555D1322-0810-4A7B-BADD-0E45FE0EEECD}" presName="parTx" presStyleLbl="revTx" presStyleIdx="2" presStyleCnt="8">
        <dgm:presLayoutVars>
          <dgm:chMax val="0"/>
          <dgm:chPref val="0"/>
        </dgm:presLayoutVars>
      </dgm:prSet>
      <dgm:spPr/>
    </dgm:pt>
    <dgm:pt modelId="{A27E569A-92C6-49B5-80C2-D73A8C86C967}" type="pres">
      <dgm:prSet presAssocID="{555D1322-0810-4A7B-BADD-0E45FE0EEECD}" presName="desTx" presStyleLbl="revTx" presStyleIdx="3" presStyleCnt="8">
        <dgm:presLayoutVars/>
      </dgm:prSet>
      <dgm:spPr/>
    </dgm:pt>
    <dgm:pt modelId="{27205934-0217-4326-83FF-0675A7468B8C}" type="pres">
      <dgm:prSet presAssocID="{A2F28BE5-D461-4C26-B2E9-E50D92632411}" presName="sibTrans" presStyleCnt="0"/>
      <dgm:spPr/>
    </dgm:pt>
    <dgm:pt modelId="{CC7DECB3-26EF-4C4A-9BC7-15A7C4598043}" type="pres">
      <dgm:prSet presAssocID="{CC8CC223-5E59-4845-9BFE-82D8CE9D8812}" presName="compNode" presStyleCnt="0"/>
      <dgm:spPr/>
    </dgm:pt>
    <dgm:pt modelId="{5A68A9C5-66D6-4ED0-9E7E-7BB08A8E98A2}" type="pres">
      <dgm:prSet presAssocID="{CC8CC223-5E59-4845-9BFE-82D8CE9D8812}" presName="bgRect" presStyleLbl="bgShp" presStyleIdx="2" presStyleCnt="4" custScaleY="122025"/>
      <dgm:spPr/>
    </dgm:pt>
    <dgm:pt modelId="{1A03E3F0-2AEC-45FC-82C9-A9E6441D5D80}" type="pres">
      <dgm:prSet presAssocID="{CC8CC223-5E59-4845-9BFE-82D8CE9D881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1328CB2B-BAFB-48C0-9F16-020F2FF71F51}" type="pres">
      <dgm:prSet presAssocID="{CC8CC223-5E59-4845-9BFE-82D8CE9D8812}" presName="spaceRect" presStyleCnt="0"/>
      <dgm:spPr/>
    </dgm:pt>
    <dgm:pt modelId="{A051B955-5D1B-4602-BC95-FC3650401BD0}" type="pres">
      <dgm:prSet presAssocID="{CC8CC223-5E59-4845-9BFE-82D8CE9D8812}" presName="parTx" presStyleLbl="revTx" presStyleIdx="4" presStyleCnt="8">
        <dgm:presLayoutVars>
          <dgm:chMax val="0"/>
          <dgm:chPref val="0"/>
        </dgm:presLayoutVars>
      </dgm:prSet>
      <dgm:spPr/>
    </dgm:pt>
    <dgm:pt modelId="{CB6129BE-76AA-4502-9BD5-84115152422B}" type="pres">
      <dgm:prSet presAssocID="{CC8CC223-5E59-4845-9BFE-82D8CE9D8812}" presName="desTx" presStyleLbl="revTx" presStyleIdx="5" presStyleCnt="8">
        <dgm:presLayoutVars/>
      </dgm:prSet>
      <dgm:spPr/>
    </dgm:pt>
    <dgm:pt modelId="{41A415A5-B0B1-4414-BF6C-31A4743492EE}" type="pres">
      <dgm:prSet presAssocID="{752F9F41-C694-498A-8B0E-318795C4C59D}" presName="sibTrans" presStyleCnt="0"/>
      <dgm:spPr/>
    </dgm:pt>
    <dgm:pt modelId="{FF855603-C80B-44DB-93D0-1CE3794FCE99}" type="pres">
      <dgm:prSet presAssocID="{7FE9C238-6AEC-4239-8FC8-F91B2E98C2DF}" presName="compNode" presStyleCnt="0"/>
      <dgm:spPr/>
    </dgm:pt>
    <dgm:pt modelId="{A3F949E3-2574-4162-A516-82689C0F9EB1}" type="pres">
      <dgm:prSet presAssocID="{7FE9C238-6AEC-4239-8FC8-F91B2E98C2DF}" presName="bgRect" presStyleLbl="bgShp" presStyleIdx="3" presStyleCnt="4" custScaleY="124756"/>
      <dgm:spPr/>
    </dgm:pt>
    <dgm:pt modelId="{8D64E3AA-1899-4694-A8C7-82A8D7D4A03D}" type="pres">
      <dgm:prSet presAssocID="{7FE9C238-6AEC-4239-8FC8-F91B2E98C2D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2A028475-EE45-4E48-8223-D29BBEAB2588}" type="pres">
      <dgm:prSet presAssocID="{7FE9C238-6AEC-4239-8FC8-F91B2E98C2DF}" presName="spaceRect" presStyleCnt="0"/>
      <dgm:spPr/>
    </dgm:pt>
    <dgm:pt modelId="{970E776B-ECD3-40EC-B572-EFD930F296AA}" type="pres">
      <dgm:prSet presAssocID="{7FE9C238-6AEC-4239-8FC8-F91B2E98C2DF}" presName="parTx" presStyleLbl="revTx" presStyleIdx="6" presStyleCnt="8">
        <dgm:presLayoutVars>
          <dgm:chMax val="0"/>
          <dgm:chPref val="0"/>
        </dgm:presLayoutVars>
      </dgm:prSet>
      <dgm:spPr/>
    </dgm:pt>
    <dgm:pt modelId="{46744A4D-0D8B-4FCB-B54F-49FC8F3B8669}" type="pres">
      <dgm:prSet presAssocID="{7FE9C238-6AEC-4239-8FC8-F91B2E98C2DF}" presName="desTx" presStyleLbl="revTx" presStyleIdx="7" presStyleCnt="8">
        <dgm:presLayoutVars/>
      </dgm:prSet>
      <dgm:spPr/>
    </dgm:pt>
  </dgm:ptLst>
  <dgm:cxnLst>
    <dgm:cxn modelId="{26982C04-21D4-488D-9985-2A9B54E91291}" type="presOf" srcId="{7FE9C238-6AEC-4239-8FC8-F91B2E98C2DF}" destId="{970E776B-ECD3-40EC-B572-EFD930F296AA}" srcOrd="0" destOrd="0" presId="urn:microsoft.com/office/officeart/2018/2/layout/IconVerticalSolidList"/>
    <dgm:cxn modelId="{4384B734-D589-442B-A43A-066252C54A97}" type="presOf" srcId="{E8DE13F3-02C1-4575-A27F-17E21EFBE4FB}" destId="{CF4A5AF0-62E1-48C7-9E09-369957EE4D9D}" srcOrd="0" destOrd="0" presId="urn:microsoft.com/office/officeart/2018/2/layout/IconVerticalSolidList"/>
    <dgm:cxn modelId="{A6E73064-B85A-489E-BD36-F0328D28019D}" type="presOf" srcId="{CC8CC223-5E59-4845-9BFE-82D8CE9D8812}" destId="{A051B955-5D1B-4602-BC95-FC3650401BD0}" srcOrd="0" destOrd="0" presId="urn:microsoft.com/office/officeart/2018/2/layout/IconVerticalSolidList"/>
    <dgm:cxn modelId="{77BC7567-B92D-40D9-B239-437F18A0CE67}" type="presOf" srcId="{F4A67D30-D89E-431D-A0AA-E94AC8F1F246}" destId="{BC1E45A3-3F1E-4A7C-BE14-1A35F4837B83}" srcOrd="0" destOrd="0" presId="urn:microsoft.com/office/officeart/2018/2/layout/IconVerticalSolidList"/>
    <dgm:cxn modelId="{17C58557-F069-44DC-95B4-5C1C61A96BFD}" type="presOf" srcId="{88A2AF49-E074-4A4A-B6DA-F32CB922A4A0}" destId="{EBA5CDB3-3599-4637-B0AF-861890787578}" srcOrd="0" destOrd="0" presId="urn:microsoft.com/office/officeart/2018/2/layout/IconVerticalSolidList"/>
    <dgm:cxn modelId="{CE4D9357-214E-4362-B33D-31A353745373}" srcId="{88A2AF49-E074-4A4A-B6DA-F32CB922A4A0}" destId="{F4A67D30-D89E-431D-A0AA-E94AC8F1F246}" srcOrd="0" destOrd="0" parTransId="{E053418C-2F59-4964-9BDD-41E38716AB10}" sibTransId="{68C8DCFC-B99F-4C8B-8BAC-5B185E3A3097}"/>
    <dgm:cxn modelId="{DD96647A-1BB1-46AB-934B-1F4A9E2148AF}" srcId="{88A2AF49-E074-4A4A-B6DA-F32CB922A4A0}" destId="{CC8CC223-5E59-4845-9BFE-82D8CE9D8812}" srcOrd="2" destOrd="0" parTransId="{4B1D7559-8F80-41CB-92EC-6DBFC63EE1A5}" sibTransId="{752F9F41-C694-498A-8B0E-318795C4C59D}"/>
    <dgm:cxn modelId="{F1F3F685-CAFA-440A-9E7E-529E1C78A5A2}" srcId="{555D1322-0810-4A7B-BADD-0E45FE0EEECD}" destId="{168F925E-17FA-4A7E-9835-ED5A48835A1B}" srcOrd="0" destOrd="0" parTransId="{7ABD7D61-DC64-4497-81AC-1D77D4C47E87}" sibTransId="{C34B6762-3CB9-47BC-88F0-B17ECB5CBB04}"/>
    <dgm:cxn modelId="{E94C719E-F71E-45E4-975F-C3F67A93B6F2}" type="presOf" srcId="{168F925E-17FA-4A7E-9835-ED5A48835A1B}" destId="{A27E569A-92C6-49B5-80C2-D73A8C86C967}" srcOrd="0" destOrd="0" presId="urn:microsoft.com/office/officeart/2018/2/layout/IconVerticalSolidList"/>
    <dgm:cxn modelId="{6DA3FFAA-3059-41E0-8165-4E13D89EF578}" srcId="{7FE9C238-6AEC-4239-8FC8-F91B2E98C2DF}" destId="{B4B037BB-9979-4EE1-92C1-FFEAECA738F7}" srcOrd="0" destOrd="0" parTransId="{108ADCCC-EB76-4264-A120-98457D191335}" sibTransId="{866424F8-93BE-48AF-B9A9-95BC6F204E89}"/>
    <dgm:cxn modelId="{6268A9C3-7E10-4355-81C3-02EFEC362A3B}" srcId="{88A2AF49-E074-4A4A-B6DA-F32CB922A4A0}" destId="{555D1322-0810-4A7B-BADD-0E45FE0EEECD}" srcOrd="1" destOrd="0" parTransId="{B4DF162E-0499-4F1C-AC3E-2674527B3686}" sibTransId="{A2F28BE5-D461-4C26-B2E9-E50D92632411}"/>
    <dgm:cxn modelId="{D9EE60C9-964C-4BD1-AE21-1BB26F503634}" srcId="{CC8CC223-5E59-4845-9BFE-82D8CE9D8812}" destId="{14A02182-7C07-43FE-9BF0-104C17370294}" srcOrd="0" destOrd="0" parTransId="{96259D30-08B4-445E-AE92-0F7B92AC4CAF}" sibTransId="{E912AD6C-5BBC-4E1F-B421-F3AC4B341C1C}"/>
    <dgm:cxn modelId="{1D8B2ECF-00B7-4DA1-9A07-E2B8BD2F9CB4}" srcId="{88A2AF49-E074-4A4A-B6DA-F32CB922A4A0}" destId="{7FE9C238-6AEC-4239-8FC8-F91B2E98C2DF}" srcOrd="3" destOrd="0" parTransId="{72D64188-A8E0-42A9-9B6C-61091140654C}" sibTransId="{C5CBD608-3958-42E4-8C4C-99BFDC1AED19}"/>
    <dgm:cxn modelId="{8878EACF-1726-4D5C-B8A2-A8CBF1668DD5}" type="presOf" srcId="{B4B037BB-9979-4EE1-92C1-FFEAECA738F7}" destId="{46744A4D-0D8B-4FCB-B54F-49FC8F3B8669}" srcOrd="0" destOrd="0" presId="urn:microsoft.com/office/officeart/2018/2/layout/IconVerticalSolidList"/>
    <dgm:cxn modelId="{6DF918D0-303F-422C-B5FC-E00FAAC4773E}" type="presOf" srcId="{555D1322-0810-4A7B-BADD-0E45FE0EEECD}" destId="{C1E7C371-E2B0-4D56-A589-C30EBBF7C197}" srcOrd="0" destOrd="0" presId="urn:microsoft.com/office/officeart/2018/2/layout/IconVerticalSolidList"/>
    <dgm:cxn modelId="{3776DAD9-C126-4746-9C4F-D0AF881FDD30}" type="presOf" srcId="{14A02182-7C07-43FE-9BF0-104C17370294}" destId="{CB6129BE-76AA-4502-9BD5-84115152422B}" srcOrd="0" destOrd="0" presId="urn:microsoft.com/office/officeart/2018/2/layout/IconVerticalSolidList"/>
    <dgm:cxn modelId="{5D0CDCEF-A163-4F11-8E5B-A51F8ADAB2B4}" srcId="{F4A67D30-D89E-431D-A0AA-E94AC8F1F246}" destId="{E8DE13F3-02C1-4575-A27F-17E21EFBE4FB}" srcOrd="0" destOrd="0" parTransId="{98985D11-8043-46CA-9671-5BAAD9471BCB}" sibTransId="{A432484B-2E1C-4041-B4B5-68E0B3D00FF1}"/>
    <dgm:cxn modelId="{9A8EE550-150A-4035-9F94-CFB05C767168}" type="presParOf" srcId="{EBA5CDB3-3599-4637-B0AF-861890787578}" destId="{FC70EC43-8B47-4C07-9FCC-BE2182093AC8}" srcOrd="0" destOrd="0" presId="urn:microsoft.com/office/officeart/2018/2/layout/IconVerticalSolidList"/>
    <dgm:cxn modelId="{70B1962F-C23F-43C7-AEE6-EBCFE7C554B8}" type="presParOf" srcId="{FC70EC43-8B47-4C07-9FCC-BE2182093AC8}" destId="{5B7D0D3C-E193-4287-8C5E-2F915A2F3190}" srcOrd="0" destOrd="0" presId="urn:microsoft.com/office/officeart/2018/2/layout/IconVerticalSolidList"/>
    <dgm:cxn modelId="{F009F00C-BAF3-4264-98BB-4DEFD3DE28B5}" type="presParOf" srcId="{FC70EC43-8B47-4C07-9FCC-BE2182093AC8}" destId="{CE23D147-8847-43F2-AEA6-8AAF6ABB9C54}" srcOrd="1" destOrd="0" presId="urn:microsoft.com/office/officeart/2018/2/layout/IconVerticalSolidList"/>
    <dgm:cxn modelId="{B8F76DB9-CDE7-41DC-9F7D-91472A32A0DB}" type="presParOf" srcId="{FC70EC43-8B47-4C07-9FCC-BE2182093AC8}" destId="{DB7F39DC-A71E-4F9B-B6D1-9966A04FC6DD}" srcOrd="2" destOrd="0" presId="urn:microsoft.com/office/officeart/2018/2/layout/IconVerticalSolidList"/>
    <dgm:cxn modelId="{CC32AC4B-D3B5-4E21-82CD-CD20F917CF8F}" type="presParOf" srcId="{FC70EC43-8B47-4C07-9FCC-BE2182093AC8}" destId="{BC1E45A3-3F1E-4A7C-BE14-1A35F4837B83}" srcOrd="3" destOrd="0" presId="urn:microsoft.com/office/officeart/2018/2/layout/IconVerticalSolidList"/>
    <dgm:cxn modelId="{7D8E48BF-31EA-4BCB-9784-895E1CBCB038}" type="presParOf" srcId="{FC70EC43-8B47-4C07-9FCC-BE2182093AC8}" destId="{CF4A5AF0-62E1-48C7-9E09-369957EE4D9D}" srcOrd="4" destOrd="0" presId="urn:microsoft.com/office/officeart/2018/2/layout/IconVerticalSolidList"/>
    <dgm:cxn modelId="{046BA256-BC53-4DFF-AD90-CC7388A80FA7}" type="presParOf" srcId="{EBA5CDB3-3599-4637-B0AF-861890787578}" destId="{29E7FD1D-D0ED-4687-9738-741A2540D653}" srcOrd="1" destOrd="0" presId="urn:microsoft.com/office/officeart/2018/2/layout/IconVerticalSolidList"/>
    <dgm:cxn modelId="{9D54E4B8-E6AF-456E-9D50-B0B5BA8A16FC}" type="presParOf" srcId="{EBA5CDB3-3599-4637-B0AF-861890787578}" destId="{9E6A1F42-A019-4471-A01B-63D759C2FF6B}" srcOrd="2" destOrd="0" presId="urn:microsoft.com/office/officeart/2018/2/layout/IconVerticalSolidList"/>
    <dgm:cxn modelId="{9E16A4AF-4C8E-4202-8ED5-7B5D36EE294C}" type="presParOf" srcId="{9E6A1F42-A019-4471-A01B-63D759C2FF6B}" destId="{33F887E6-1B43-4BD4-9782-7350D4F08B94}" srcOrd="0" destOrd="0" presId="urn:microsoft.com/office/officeart/2018/2/layout/IconVerticalSolidList"/>
    <dgm:cxn modelId="{A6881796-B64B-457C-B087-F02CCB9F2C11}" type="presParOf" srcId="{9E6A1F42-A019-4471-A01B-63D759C2FF6B}" destId="{3C2DD465-3B71-47E1-8453-36821E904206}" srcOrd="1" destOrd="0" presId="urn:microsoft.com/office/officeart/2018/2/layout/IconVerticalSolidList"/>
    <dgm:cxn modelId="{55C30511-B316-4164-B998-90EA745C53D7}" type="presParOf" srcId="{9E6A1F42-A019-4471-A01B-63D759C2FF6B}" destId="{5CDF6A3A-D518-42E5-BD41-52FD7AE1BB57}" srcOrd="2" destOrd="0" presId="urn:microsoft.com/office/officeart/2018/2/layout/IconVerticalSolidList"/>
    <dgm:cxn modelId="{DCD25097-5004-4311-B8B9-F2FBE592B491}" type="presParOf" srcId="{9E6A1F42-A019-4471-A01B-63D759C2FF6B}" destId="{C1E7C371-E2B0-4D56-A589-C30EBBF7C197}" srcOrd="3" destOrd="0" presId="urn:microsoft.com/office/officeart/2018/2/layout/IconVerticalSolidList"/>
    <dgm:cxn modelId="{36DB6A3E-B47D-457C-B809-805DAB30FD14}" type="presParOf" srcId="{9E6A1F42-A019-4471-A01B-63D759C2FF6B}" destId="{A27E569A-92C6-49B5-80C2-D73A8C86C967}" srcOrd="4" destOrd="0" presId="urn:microsoft.com/office/officeart/2018/2/layout/IconVerticalSolidList"/>
    <dgm:cxn modelId="{FD9DF344-E960-4EDC-8B78-9A1F6B44A26F}" type="presParOf" srcId="{EBA5CDB3-3599-4637-B0AF-861890787578}" destId="{27205934-0217-4326-83FF-0675A7468B8C}" srcOrd="3" destOrd="0" presId="urn:microsoft.com/office/officeart/2018/2/layout/IconVerticalSolidList"/>
    <dgm:cxn modelId="{8A5DB7EC-C903-4A97-BFE6-D1DD0F957922}" type="presParOf" srcId="{EBA5CDB3-3599-4637-B0AF-861890787578}" destId="{CC7DECB3-26EF-4C4A-9BC7-15A7C4598043}" srcOrd="4" destOrd="0" presId="urn:microsoft.com/office/officeart/2018/2/layout/IconVerticalSolidList"/>
    <dgm:cxn modelId="{FE1C30FF-8367-4505-8E20-400BB065F505}" type="presParOf" srcId="{CC7DECB3-26EF-4C4A-9BC7-15A7C4598043}" destId="{5A68A9C5-66D6-4ED0-9E7E-7BB08A8E98A2}" srcOrd="0" destOrd="0" presId="urn:microsoft.com/office/officeart/2018/2/layout/IconVerticalSolidList"/>
    <dgm:cxn modelId="{36BF30F0-7EC3-48CC-86EC-CFE36B037951}" type="presParOf" srcId="{CC7DECB3-26EF-4C4A-9BC7-15A7C4598043}" destId="{1A03E3F0-2AEC-45FC-82C9-A9E6441D5D80}" srcOrd="1" destOrd="0" presId="urn:microsoft.com/office/officeart/2018/2/layout/IconVerticalSolidList"/>
    <dgm:cxn modelId="{70F4E4B7-B939-4FE4-8AF3-C3C9E3F8FD4A}" type="presParOf" srcId="{CC7DECB3-26EF-4C4A-9BC7-15A7C4598043}" destId="{1328CB2B-BAFB-48C0-9F16-020F2FF71F51}" srcOrd="2" destOrd="0" presId="urn:microsoft.com/office/officeart/2018/2/layout/IconVerticalSolidList"/>
    <dgm:cxn modelId="{E36DD9DA-9C7D-4249-AAA3-DDBBA7AD92F8}" type="presParOf" srcId="{CC7DECB3-26EF-4C4A-9BC7-15A7C4598043}" destId="{A051B955-5D1B-4602-BC95-FC3650401BD0}" srcOrd="3" destOrd="0" presId="urn:microsoft.com/office/officeart/2018/2/layout/IconVerticalSolidList"/>
    <dgm:cxn modelId="{FDC89564-D165-4810-9A8A-41C4906BC7A3}" type="presParOf" srcId="{CC7DECB3-26EF-4C4A-9BC7-15A7C4598043}" destId="{CB6129BE-76AA-4502-9BD5-84115152422B}" srcOrd="4" destOrd="0" presId="urn:microsoft.com/office/officeart/2018/2/layout/IconVerticalSolidList"/>
    <dgm:cxn modelId="{D3479E90-8D49-495A-8198-8FC2953A4DE4}" type="presParOf" srcId="{EBA5CDB3-3599-4637-B0AF-861890787578}" destId="{41A415A5-B0B1-4414-BF6C-31A4743492EE}" srcOrd="5" destOrd="0" presId="urn:microsoft.com/office/officeart/2018/2/layout/IconVerticalSolidList"/>
    <dgm:cxn modelId="{B7E8EA15-8B5E-4859-9446-34F1864A2DB1}" type="presParOf" srcId="{EBA5CDB3-3599-4637-B0AF-861890787578}" destId="{FF855603-C80B-44DB-93D0-1CE3794FCE99}" srcOrd="6" destOrd="0" presId="urn:microsoft.com/office/officeart/2018/2/layout/IconVerticalSolidList"/>
    <dgm:cxn modelId="{3C33630A-6FE6-4F5A-B726-383FBA6B0F48}" type="presParOf" srcId="{FF855603-C80B-44DB-93D0-1CE3794FCE99}" destId="{A3F949E3-2574-4162-A516-82689C0F9EB1}" srcOrd="0" destOrd="0" presId="urn:microsoft.com/office/officeart/2018/2/layout/IconVerticalSolidList"/>
    <dgm:cxn modelId="{9F48C281-A264-4DBE-B085-F92A89758B98}" type="presParOf" srcId="{FF855603-C80B-44DB-93D0-1CE3794FCE99}" destId="{8D64E3AA-1899-4694-A8C7-82A8D7D4A03D}" srcOrd="1" destOrd="0" presId="urn:microsoft.com/office/officeart/2018/2/layout/IconVerticalSolidList"/>
    <dgm:cxn modelId="{9DFBDF62-3824-4FFD-9B2F-DE3348949D12}" type="presParOf" srcId="{FF855603-C80B-44DB-93D0-1CE3794FCE99}" destId="{2A028475-EE45-4E48-8223-D29BBEAB2588}" srcOrd="2" destOrd="0" presId="urn:microsoft.com/office/officeart/2018/2/layout/IconVerticalSolidList"/>
    <dgm:cxn modelId="{FC7A1FE6-247A-4056-B636-6CA57981A56B}" type="presParOf" srcId="{FF855603-C80B-44DB-93D0-1CE3794FCE99}" destId="{970E776B-ECD3-40EC-B572-EFD930F296AA}" srcOrd="3" destOrd="0" presId="urn:microsoft.com/office/officeart/2018/2/layout/IconVerticalSolidList"/>
    <dgm:cxn modelId="{E5A32043-2210-4804-9263-64E8B10022A2}" type="presParOf" srcId="{FF855603-C80B-44DB-93D0-1CE3794FCE99}" destId="{46744A4D-0D8B-4FCB-B54F-49FC8F3B8669}"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24E43-28ED-45FC-8ECD-FEDFC6BC4208}">
      <dsp:nvSpPr>
        <dsp:cNvPr id="0" name=""/>
        <dsp:cNvSpPr/>
      </dsp:nvSpPr>
      <dsp:spPr>
        <a:xfrm>
          <a:off x="1585224" y="1108847"/>
          <a:ext cx="1001194" cy="100131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2BAE50B-516E-4333-8B48-269B6175AA51}">
      <dsp:nvSpPr>
        <dsp:cNvPr id="0" name=""/>
        <dsp:cNvSpPr/>
      </dsp:nvSpPr>
      <dsp:spPr>
        <a:xfrm>
          <a:off x="1512220" y="327316"/>
          <a:ext cx="1147201" cy="6139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B0F0"/>
              </a:solidFill>
            </a:rPr>
            <a:t>Group Members</a:t>
          </a:r>
          <a:endParaRPr lang="en-IN" sz="1800" kern="1200" dirty="0">
            <a:solidFill>
              <a:srgbClr val="00B0F0"/>
            </a:solidFill>
          </a:endParaRPr>
        </a:p>
      </dsp:txBody>
      <dsp:txXfrm>
        <a:off x="1512220" y="327316"/>
        <a:ext cx="1147201" cy="613928"/>
      </dsp:txXfrm>
    </dsp:sp>
    <dsp:sp modelId="{F7FF865A-5616-499C-A3DB-429233F0AB63}">
      <dsp:nvSpPr>
        <dsp:cNvPr id="0" name=""/>
        <dsp:cNvSpPr/>
      </dsp:nvSpPr>
      <dsp:spPr>
        <a:xfrm>
          <a:off x="1878908" y="1250050"/>
          <a:ext cx="1001194" cy="100131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8CEE2E6-9685-4C23-9B86-B7A6C671D52F}">
      <dsp:nvSpPr>
        <dsp:cNvPr id="0" name=""/>
        <dsp:cNvSpPr/>
      </dsp:nvSpPr>
      <dsp:spPr>
        <a:xfrm>
          <a:off x="3003582" y="910548"/>
          <a:ext cx="1084627" cy="6753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Madathala Satya Raj</a:t>
          </a:r>
          <a:endParaRPr lang="en-IN" sz="1500" kern="1200" dirty="0"/>
        </a:p>
      </dsp:txBody>
      <dsp:txXfrm>
        <a:off x="3003582" y="910548"/>
        <a:ext cx="1084627" cy="675321"/>
      </dsp:txXfrm>
    </dsp:sp>
    <dsp:sp modelId="{481047A9-9F6A-43D9-ABF7-11F8D7FC68A1}">
      <dsp:nvSpPr>
        <dsp:cNvPr id="0" name=""/>
        <dsp:cNvSpPr/>
      </dsp:nvSpPr>
      <dsp:spPr>
        <a:xfrm>
          <a:off x="1951077" y="1567758"/>
          <a:ext cx="1001194" cy="100131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8356CF1-D661-4056-B06F-C6D72F69CC91}">
      <dsp:nvSpPr>
        <dsp:cNvPr id="0" name=""/>
        <dsp:cNvSpPr/>
      </dsp:nvSpPr>
      <dsp:spPr>
        <a:xfrm>
          <a:off x="3107874" y="1770048"/>
          <a:ext cx="1063768" cy="72136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Sumit Kumar Das</a:t>
          </a:r>
          <a:endParaRPr lang="en-IN" sz="1500" kern="1200" dirty="0"/>
        </a:p>
      </dsp:txBody>
      <dsp:txXfrm>
        <a:off x="3107874" y="1770048"/>
        <a:ext cx="1063768" cy="721365"/>
      </dsp:txXfrm>
    </dsp:sp>
    <dsp:sp modelId="{EF35BA17-1630-45EA-8B09-489BA345940D}">
      <dsp:nvSpPr>
        <dsp:cNvPr id="0" name=""/>
        <dsp:cNvSpPr/>
      </dsp:nvSpPr>
      <dsp:spPr>
        <a:xfrm>
          <a:off x="1747918" y="1822539"/>
          <a:ext cx="1001194" cy="100131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2CD6193-9903-410D-8D13-1C0CE302EA00}">
      <dsp:nvSpPr>
        <dsp:cNvPr id="0" name=""/>
        <dsp:cNvSpPr/>
      </dsp:nvSpPr>
      <dsp:spPr>
        <a:xfrm>
          <a:off x="2648993" y="2736985"/>
          <a:ext cx="1147201" cy="65997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Gunisetty Harshitha</a:t>
          </a:r>
          <a:endParaRPr lang="en-IN" sz="1500" kern="1200" dirty="0"/>
        </a:p>
      </dsp:txBody>
      <dsp:txXfrm>
        <a:off x="2648993" y="2736985"/>
        <a:ext cx="1147201" cy="659972"/>
      </dsp:txXfrm>
    </dsp:sp>
    <dsp:sp modelId="{9FCF85BA-57AC-4B4A-A553-D9A271CAD6D7}">
      <dsp:nvSpPr>
        <dsp:cNvPr id="0" name=""/>
        <dsp:cNvSpPr/>
      </dsp:nvSpPr>
      <dsp:spPr>
        <a:xfrm>
          <a:off x="1422530" y="1822539"/>
          <a:ext cx="1001194" cy="100131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8E3E911-12AD-47D9-9D5F-0B567255AD14}">
      <dsp:nvSpPr>
        <dsp:cNvPr id="0" name=""/>
        <dsp:cNvSpPr/>
      </dsp:nvSpPr>
      <dsp:spPr>
        <a:xfrm>
          <a:off x="375447" y="2736985"/>
          <a:ext cx="1147201" cy="65997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IN" sz="1500" kern="1200" dirty="0"/>
            <a:t>Rutuja Ranjendra Mahamunkar</a:t>
          </a:r>
        </a:p>
      </dsp:txBody>
      <dsp:txXfrm>
        <a:off x="375447" y="2736985"/>
        <a:ext cx="1147201" cy="659972"/>
      </dsp:txXfrm>
    </dsp:sp>
    <dsp:sp modelId="{A395F096-B724-43D0-A4FC-1F3C6AAFB2D2}">
      <dsp:nvSpPr>
        <dsp:cNvPr id="0" name=""/>
        <dsp:cNvSpPr/>
      </dsp:nvSpPr>
      <dsp:spPr>
        <a:xfrm>
          <a:off x="1219371" y="1567758"/>
          <a:ext cx="1001194" cy="100131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B16051-AE89-47F2-8C24-28DC7ACC1A31}">
      <dsp:nvSpPr>
        <dsp:cNvPr id="0" name=""/>
        <dsp:cNvSpPr/>
      </dsp:nvSpPr>
      <dsp:spPr>
        <a:xfrm>
          <a:off x="0" y="1770048"/>
          <a:ext cx="1063768" cy="72136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IN" sz="1500" kern="1200" dirty="0"/>
            <a:t>Nilesh Changdev Borkar</a:t>
          </a:r>
        </a:p>
      </dsp:txBody>
      <dsp:txXfrm>
        <a:off x="0" y="1770048"/>
        <a:ext cx="1063768" cy="721365"/>
      </dsp:txXfrm>
    </dsp:sp>
    <dsp:sp modelId="{B600232F-F343-441B-B329-61C804E44E44}">
      <dsp:nvSpPr>
        <dsp:cNvPr id="0" name=""/>
        <dsp:cNvSpPr/>
      </dsp:nvSpPr>
      <dsp:spPr>
        <a:xfrm>
          <a:off x="1291540" y="1250050"/>
          <a:ext cx="1001194" cy="1001317"/>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89BF780-B042-412E-B41D-407D452CB4CD}">
      <dsp:nvSpPr>
        <dsp:cNvPr id="0" name=""/>
        <dsp:cNvSpPr/>
      </dsp:nvSpPr>
      <dsp:spPr>
        <a:xfrm>
          <a:off x="83432" y="910548"/>
          <a:ext cx="1084627" cy="6753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IN" sz="1500" kern="1200" dirty="0"/>
            <a:t>Vijayavitthal R Balambeed</a:t>
          </a:r>
        </a:p>
      </dsp:txBody>
      <dsp:txXfrm>
        <a:off x="83432" y="910548"/>
        <a:ext cx="1084627" cy="675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6EB2B-5422-4485-9169-F6D14EEA85CA}">
      <dsp:nvSpPr>
        <dsp:cNvPr id="0" name=""/>
        <dsp:cNvSpPr/>
      </dsp:nvSpPr>
      <dsp:spPr>
        <a:xfrm>
          <a:off x="0" y="1206767"/>
          <a:ext cx="11506199" cy="160902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6CD69A-B7B1-46DA-B73A-4F3E31FC1073}">
      <dsp:nvSpPr>
        <dsp:cNvPr id="0" name=""/>
        <dsp:cNvSpPr/>
      </dsp:nvSpPr>
      <dsp:spPr>
        <a:xfrm>
          <a:off x="4550" y="0"/>
          <a:ext cx="1989707" cy="16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IN" sz="2600" kern="1200" dirty="0"/>
            <a:t>Preparation</a:t>
          </a:r>
        </a:p>
      </dsp:txBody>
      <dsp:txXfrm>
        <a:off x="4550" y="0"/>
        <a:ext cx="1989707" cy="1609022"/>
      </dsp:txXfrm>
    </dsp:sp>
    <dsp:sp modelId="{A3EABD19-B3A5-4659-8DCC-43C16DE91310}">
      <dsp:nvSpPr>
        <dsp:cNvPr id="0" name=""/>
        <dsp:cNvSpPr/>
      </dsp:nvSpPr>
      <dsp:spPr>
        <a:xfrm>
          <a:off x="798276" y="1810150"/>
          <a:ext cx="402255" cy="40225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495441-7DBE-4A2D-BD7D-6E70E435B405}">
      <dsp:nvSpPr>
        <dsp:cNvPr id="0" name=""/>
        <dsp:cNvSpPr/>
      </dsp:nvSpPr>
      <dsp:spPr>
        <a:xfrm>
          <a:off x="2093743" y="2413534"/>
          <a:ext cx="1989707" cy="16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IN" sz="2600" kern="1200" dirty="0"/>
            <a:t>Overview</a:t>
          </a:r>
        </a:p>
      </dsp:txBody>
      <dsp:txXfrm>
        <a:off x="2093743" y="2413534"/>
        <a:ext cx="1989707" cy="1609022"/>
      </dsp:txXfrm>
    </dsp:sp>
    <dsp:sp modelId="{B282AC83-81D6-4B73-A096-7D94353A3B63}">
      <dsp:nvSpPr>
        <dsp:cNvPr id="0" name=""/>
        <dsp:cNvSpPr/>
      </dsp:nvSpPr>
      <dsp:spPr>
        <a:xfrm>
          <a:off x="2887469" y="1810150"/>
          <a:ext cx="402255" cy="40225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EC990A-AFE9-4633-80A9-B9CE03AA9F6E}">
      <dsp:nvSpPr>
        <dsp:cNvPr id="0" name=""/>
        <dsp:cNvSpPr/>
      </dsp:nvSpPr>
      <dsp:spPr>
        <a:xfrm>
          <a:off x="4182935" y="0"/>
          <a:ext cx="1989707" cy="16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IN" sz="2600" kern="1200" dirty="0"/>
            <a:t>KPI’s</a:t>
          </a:r>
        </a:p>
      </dsp:txBody>
      <dsp:txXfrm>
        <a:off x="4182935" y="0"/>
        <a:ext cx="1989707" cy="1609022"/>
      </dsp:txXfrm>
    </dsp:sp>
    <dsp:sp modelId="{79178627-063D-4DFD-8872-09CAA68F1D80}">
      <dsp:nvSpPr>
        <dsp:cNvPr id="0" name=""/>
        <dsp:cNvSpPr/>
      </dsp:nvSpPr>
      <dsp:spPr>
        <a:xfrm>
          <a:off x="4976661" y="1810150"/>
          <a:ext cx="402255" cy="40225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2AC171-328F-4A1B-B389-B5AC5EBCDAD7}">
      <dsp:nvSpPr>
        <dsp:cNvPr id="0" name=""/>
        <dsp:cNvSpPr/>
      </dsp:nvSpPr>
      <dsp:spPr>
        <a:xfrm>
          <a:off x="6272128" y="2413534"/>
          <a:ext cx="1989707" cy="16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IN" sz="2600" kern="1200" dirty="0"/>
            <a:t>Dashboards</a:t>
          </a:r>
        </a:p>
      </dsp:txBody>
      <dsp:txXfrm>
        <a:off x="6272128" y="2413534"/>
        <a:ext cx="1989707" cy="1609022"/>
      </dsp:txXfrm>
    </dsp:sp>
    <dsp:sp modelId="{826D8C22-6329-433B-9CBF-8DE09DA49299}">
      <dsp:nvSpPr>
        <dsp:cNvPr id="0" name=""/>
        <dsp:cNvSpPr/>
      </dsp:nvSpPr>
      <dsp:spPr>
        <a:xfrm>
          <a:off x="7065854" y="1810150"/>
          <a:ext cx="402255" cy="40225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4399DB-C2EC-4EA0-8C81-2347C307DE87}">
      <dsp:nvSpPr>
        <dsp:cNvPr id="0" name=""/>
        <dsp:cNvSpPr/>
      </dsp:nvSpPr>
      <dsp:spPr>
        <a:xfrm>
          <a:off x="8361321" y="0"/>
          <a:ext cx="1989707" cy="160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dirty="0"/>
            <a:t>Challenges</a:t>
          </a:r>
          <a:endParaRPr lang="en-IN" sz="2600" kern="1200" dirty="0"/>
        </a:p>
      </dsp:txBody>
      <dsp:txXfrm>
        <a:off x="8361321" y="0"/>
        <a:ext cx="1989707" cy="1609022"/>
      </dsp:txXfrm>
    </dsp:sp>
    <dsp:sp modelId="{E7A620D0-C9A5-428B-8C06-21BF1E8B1F59}">
      <dsp:nvSpPr>
        <dsp:cNvPr id="0" name=""/>
        <dsp:cNvSpPr/>
      </dsp:nvSpPr>
      <dsp:spPr>
        <a:xfrm>
          <a:off x="9155046" y="1810150"/>
          <a:ext cx="402255" cy="40225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D0D3C-E193-4287-8C5E-2F915A2F3190}">
      <dsp:nvSpPr>
        <dsp:cNvPr id="0" name=""/>
        <dsp:cNvSpPr/>
      </dsp:nvSpPr>
      <dsp:spPr>
        <a:xfrm>
          <a:off x="0" y="3527"/>
          <a:ext cx="5741533" cy="11579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3D147-8847-43F2-AEA6-8AAF6ABB9C54}">
      <dsp:nvSpPr>
        <dsp:cNvPr id="0" name=""/>
        <dsp:cNvSpPr/>
      </dsp:nvSpPr>
      <dsp:spPr>
        <a:xfrm>
          <a:off x="298061" y="311541"/>
          <a:ext cx="541930" cy="5419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1E45A3-3F1E-4A7C-BE14-1A35F4837B83}">
      <dsp:nvSpPr>
        <dsp:cNvPr id="0" name=""/>
        <dsp:cNvSpPr/>
      </dsp:nvSpPr>
      <dsp:spPr>
        <a:xfrm>
          <a:off x="1138054" y="89842"/>
          <a:ext cx="2583690"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933450">
            <a:lnSpc>
              <a:spcPct val="90000"/>
            </a:lnSpc>
            <a:spcBef>
              <a:spcPct val="0"/>
            </a:spcBef>
            <a:spcAft>
              <a:spcPct val="35000"/>
            </a:spcAft>
            <a:buNone/>
          </a:pPr>
          <a:r>
            <a:rPr lang="en-US" sz="2100" b="1" kern="1200"/>
            <a:t>Merging the Tables </a:t>
          </a:r>
          <a:endParaRPr lang="en-US" sz="2100" kern="1200"/>
        </a:p>
      </dsp:txBody>
      <dsp:txXfrm>
        <a:off x="1138054" y="89842"/>
        <a:ext cx="2583690" cy="985328"/>
      </dsp:txXfrm>
    </dsp:sp>
    <dsp:sp modelId="{CF4A5AF0-62E1-48C7-9E09-369957EE4D9D}">
      <dsp:nvSpPr>
        <dsp:cNvPr id="0" name=""/>
        <dsp:cNvSpPr/>
      </dsp:nvSpPr>
      <dsp:spPr>
        <a:xfrm>
          <a:off x="3721744" y="89842"/>
          <a:ext cx="2018676"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488950">
            <a:lnSpc>
              <a:spcPct val="90000"/>
            </a:lnSpc>
            <a:spcBef>
              <a:spcPct val="0"/>
            </a:spcBef>
            <a:spcAft>
              <a:spcPct val="35000"/>
            </a:spcAft>
            <a:buNone/>
          </a:pPr>
          <a:r>
            <a:rPr lang="en-US" sz="1100" b="1" kern="1200"/>
            <a:t>We faced tough challenge initially to merge tables which are having duplicate and blank values in common columns. We created unique index column for both the tables to overcome this problem.</a:t>
          </a:r>
          <a:endParaRPr lang="en-US" sz="1100" kern="1200"/>
        </a:p>
      </dsp:txBody>
      <dsp:txXfrm>
        <a:off x="3721744" y="89842"/>
        <a:ext cx="2018676" cy="985328"/>
      </dsp:txXfrm>
    </dsp:sp>
    <dsp:sp modelId="{33F887E6-1B43-4BD4-9782-7350D4F08B94}">
      <dsp:nvSpPr>
        <dsp:cNvPr id="0" name=""/>
        <dsp:cNvSpPr/>
      </dsp:nvSpPr>
      <dsp:spPr>
        <a:xfrm>
          <a:off x="0" y="1407817"/>
          <a:ext cx="5741533" cy="12752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DD465-3B71-47E1-8453-36821E904206}">
      <dsp:nvSpPr>
        <dsp:cNvPr id="0" name=""/>
        <dsp:cNvSpPr/>
      </dsp:nvSpPr>
      <dsp:spPr>
        <a:xfrm>
          <a:off x="298061" y="1774497"/>
          <a:ext cx="541930" cy="5419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E7C371-E2B0-4D56-A589-C30EBBF7C197}">
      <dsp:nvSpPr>
        <dsp:cNvPr id="0" name=""/>
        <dsp:cNvSpPr/>
      </dsp:nvSpPr>
      <dsp:spPr>
        <a:xfrm>
          <a:off x="1138054" y="1552798"/>
          <a:ext cx="2583690"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933450">
            <a:lnSpc>
              <a:spcPct val="90000"/>
            </a:lnSpc>
            <a:spcBef>
              <a:spcPct val="0"/>
            </a:spcBef>
            <a:spcAft>
              <a:spcPct val="35000"/>
            </a:spcAft>
            <a:buNone/>
          </a:pPr>
          <a:r>
            <a:rPr lang="en-US" sz="2100" b="1" kern="1200" dirty="0"/>
            <a:t>Making Relationship</a:t>
          </a:r>
          <a:endParaRPr lang="en-US" sz="2100" kern="1200" dirty="0"/>
        </a:p>
      </dsp:txBody>
      <dsp:txXfrm>
        <a:off x="1138054" y="1552798"/>
        <a:ext cx="2583690" cy="985328"/>
      </dsp:txXfrm>
    </dsp:sp>
    <dsp:sp modelId="{A27E569A-92C6-49B5-80C2-D73A8C86C967}">
      <dsp:nvSpPr>
        <dsp:cNvPr id="0" name=""/>
        <dsp:cNvSpPr/>
      </dsp:nvSpPr>
      <dsp:spPr>
        <a:xfrm>
          <a:off x="3721744" y="1552798"/>
          <a:ext cx="2018676"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488950">
            <a:lnSpc>
              <a:spcPct val="90000"/>
            </a:lnSpc>
            <a:spcBef>
              <a:spcPct val="0"/>
            </a:spcBef>
            <a:spcAft>
              <a:spcPct val="35000"/>
            </a:spcAft>
            <a:buNone/>
          </a:pPr>
          <a:r>
            <a:rPr lang="en-US" sz="1100" b="1" kern="1200"/>
            <a:t>We faced tough challenge initially to make relationship between tables which are having duplicate and blank values in common columns. We created unique index column for both the tables to overcome this problem.</a:t>
          </a:r>
          <a:endParaRPr lang="en-US" sz="1100" kern="1200"/>
        </a:p>
      </dsp:txBody>
      <dsp:txXfrm>
        <a:off x="3721744" y="1552798"/>
        <a:ext cx="2018676" cy="985328"/>
      </dsp:txXfrm>
    </dsp:sp>
    <dsp:sp modelId="{5A68A9C5-66D6-4ED0-9E7E-7BB08A8E98A2}">
      <dsp:nvSpPr>
        <dsp:cNvPr id="0" name=""/>
        <dsp:cNvSpPr/>
      </dsp:nvSpPr>
      <dsp:spPr>
        <a:xfrm>
          <a:off x="0" y="2929440"/>
          <a:ext cx="5741533" cy="12023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03E3F0-2AEC-45FC-82C9-A9E6441D5D80}">
      <dsp:nvSpPr>
        <dsp:cNvPr id="0" name=""/>
        <dsp:cNvSpPr/>
      </dsp:nvSpPr>
      <dsp:spPr>
        <a:xfrm>
          <a:off x="298061" y="3259649"/>
          <a:ext cx="541930" cy="5419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51B955-5D1B-4602-BC95-FC3650401BD0}">
      <dsp:nvSpPr>
        <dsp:cNvPr id="0" name=""/>
        <dsp:cNvSpPr/>
      </dsp:nvSpPr>
      <dsp:spPr>
        <a:xfrm>
          <a:off x="1138054" y="3037950"/>
          <a:ext cx="2583690"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933450">
            <a:lnSpc>
              <a:spcPct val="90000"/>
            </a:lnSpc>
            <a:spcBef>
              <a:spcPct val="0"/>
            </a:spcBef>
            <a:spcAft>
              <a:spcPct val="35000"/>
            </a:spcAft>
            <a:buNone/>
          </a:pPr>
          <a:r>
            <a:rPr lang="en-US" sz="2100" b="1" kern="1200"/>
            <a:t>Importing large files to MySQL</a:t>
          </a:r>
          <a:endParaRPr lang="en-US" sz="2100" kern="1200"/>
        </a:p>
      </dsp:txBody>
      <dsp:txXfrm>
        <a:off x="1138054" y="3037950"/>
        <a:ext cx="2583690" cy="985328"/>
      </dsp:txXfrm>
    </dsp:sp>
    <dsp:sp modelId="{CB6129BE-76AA-4502-9BD5-84115152422B}">
      <dsp:nvSpPr>
        <dsp:cNvPr id="0" name=""/>
        <dsp:cNvSpPr/>
      </dsp:nvSpPr>
      <dsp:spPr>
        <a:xfrm>
          <a:off x="3721744" y="3037950"/>
          <a:ext cx="2018676"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488950">
            <a:lnSpc>
              <a:spcPct val="90000"/>
            </a:lnSpc>
            <a:spcBef>
              <a:spcPct val="0"/>
            </a:spcBef>
            <a:spcAft>
              <a:spcPct val="35000"/>
            </a:spcAft>
            <a:buNone/>
          </a:pPr>
          <a:r>
            <a:rPr lang="en-US" sz="1100" b="1" kern="1200"/>
            <a:t>Importing large csv files to MySQL takes lot of time to overcome this problem we created text files using python and then by using insert statement created tables.</a:t>
          </a:r>
          <a:endParaRPr lang="en-US" sz="1100" kern="1200"/>
        </a:p>
      </dsp:txBody>
      <dsp:txXfrm>
        <a:off x="3721744" y="3037950"/>
        <a:ext cx="2018676" cy="985328"/>
      </dsp:txXfrm>
    </dsp:sp>
    <dsp:sp modelId="{A3F949E3-2574-4162-A516-82689C0F9EB1}">
      <dsp:nvSpPr>
        <dsp:cNvPr id="0" name=""/>
        <dsp:cNvSpPr/>
      </dsp:nvSpPr>
      <dsp:spPr>
        <a:xfrm>
          <a:off x="0" y="4378120"/>
          <a:ext cx="5741533" cy="12292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4E3AA-1899-4694-A8C7-82A8D7D4A03D}">
      <dsp:nvSpPr>
        <dsp:cNvPr id="0" name=""/>
        <dsp:cNvSpPr/>
      </dsp:nvSpPr>
      <dsp:spPr>
        <a:xfrm>
          <a:off x="298061" y="4721782"/>
          <a:ext cx="541930" cy="5419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0E776B-ECD3-40EC-B572-EFD930F296AA}">
      <dsp:nvSpPr>
        <dsp:cNvPr id="0" name=""/>
        <dsp:cNvSpPr/>
      </dsp:nvSpPr>
      <dsp:spPr>
        <a:xfrm>
          <a:off x="1138054" y="4500084"/>
          <a:ext cx="2583690"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933450">
            <a:lnSpc>
              <a:spcPct val="90000"/>
            </a:lnSpc>
            <a:spcBef>
              <a:spcPct val="0"/>
            </a:spcBef>
            <a:spcAft>
              <a:spcPct val="35000"/>
            </a:spcAft>
            <a:buNone/>
          </a:pPr>
          <a:r>
            <a:rPr lang="en-US" sz="2100" b="1" kern="1200"/>
            <a:t>Dealing with null and blank values/records</a:t>
          </a:r>
          <a:endParaRPr lang="en-US" sz="2100" kern="1200"/>
        </a:p>
      </dsp:txBody>
      <dsp:txXfrm>
        <a:off x="1138054" y="4500084"/>
        <a:ext cx="2583690" cy="985328"/>
      </dsp:txXfrm>
    </dsp:sp>
    <dsp:sp modelId="{46744A4D-0D8B-4FCB-B54F-49FC8F3B8669}">
      <dsp:nvSpPr>
        <dsp:cNvPr id="0" name=""/>
        <dsp:cNvSpPr/>
      </dsp:nvSpPr>
      <dsp:spPr>
        <a:xfrm>
          <a:off x="3721744" y="4500084"/>
          <a:ext cx="2018676" cy="9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81" tIns="104281" rIns="104281" bIns="104281" numCol="1" spcCol="1270" anchor="ctr" anchorCtr="0">
          <a:noAutofit/>
        </a:bodyPr>
        <a:lstStyle/>
        <a:p>
          <a:pPr marL="0" lvl="0" indent="0" algn="l" defTabSz="488950">
            <a:lnSpc>
              <a:spcPct val="90000"/>
            </a:lnSpc>
            <a:spcBef>
              <a:spcPct val="0"/>
            </a:spcBef>
            <a:spcAft>
              <a:spcPct val="35000"/>
            </a:spcAft>
            <a:buNone/>
          </a:pPr>
          <a:r>
            <a:rPr lang="en-US" sz="1100" b="1" kern="1200" dirty="0"/>
            <a:t>We faced a challenge of having large number  of blank records in  dataset by using power query cleaned the dataset and removed the unwanted columns which are having 80% of null and blank values.</a:t>
          </a:r>
          <a:endParaRPr lang="en-US" sz="1100" kern="1200" dirty="0"/>
        </a:p>
      </dsp:txBody>
      <dsp:txXfrm>
        <a:off x="3721744" y="4500084"/>
        <a:ext cx="2018676" cy="98532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5.sv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8.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8BF775F-BB39-B0D0-7F46-0C6774C64E11}"/>
              </a:ext>
            </a:extLst>
          </p:cNvPr>
          <p:cNvSpPr>
            <a:spLocks noGrp="1"/>
          </p:cNvSpPr>
          <p:nvPr>
            <p:ph type="ctrTitle"/>
          </p:nvPr>
        </p:nvSpPr>
        <p:spPr>
          <a:xfrm>
            <a:off x="7865806" y="643463"/>
            <a:ext cx="3706762" cy="1156762"/>
          </a:xfrm>
        </p:spPr>
        <p:txBody>
          <a:bodyPr vert="horz" lIns="91440" tIns="45720" rIns="91440" bIns="45720" rtlCol="0" anchor="ctr">
            <a:normAutofit/>
          </a:bodyPr>
          <a:lstStyle/>
          <a:p>
            <a:pPr algn="l"/>
            <a:r>
              <a:rPr lang="en-US" sz="3600" b="1" dirty="0">
                <a:ln w="3175" cmpd="sng">
                  <a:solidFill>
                    <a:srgbClr val="FFFF00"/>
                  </a:solidFill>
                </a:ln>
                <a:solidFill>
                  <a:srgbClr val="FFC000"/>
                </a:solidFill>
                <a:effectLst>
                  <a:glow rad="63500">
                    <a:schemeClr val="accent1">
                      <a:satMod val="175000"/>
                      <a:alpha val="40000"/>
                    </a:schemeClr>
                  </a:glow>
                  <a:outerShdw blurRad="50800" dist="38100" dir="2700000" algn="tl" rotWithShape="0">
                    <a:prstClr val="black">
                      <a:alpha val="40000"/>
                    </a:prstClr>
                  </a:outerShdw>
                </a:effectLst>
              </a:rPr>
              <a:t>Aviation PROJECT</a:t>
            </a:r>
          </a:p>
        </p:txBody>
      </p:sp>
      <p:pic>
        <p:nvPicPr>
          <p:cNvPr id="99" name="Graphic 98" descr="Airplane">
            <a:extLst>
              <a:ext uri="{FF2B5EF4-FFF2-40B4-BE49-F238E27FC236}">
                <a16:creationId xmlns:a16="http://schemas.microsoft.com/office/drawing/2014/main" id="{8BA6BF2F-6554-DE6B-A0EE-75AECB3DEB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25" y="643463"/>
            <a:ext cx="5580356"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graphicFrame>
        <p:nvGraphicFramePr>
          <p:cNvPr id="9" name="Diagram 8">
            <a:extLst>
              <a:ext uri="{FF2B5EF4-FFF2-40B4-BE49-F238E27FC236}">
                <a16:creationId xmlns:a16="http://schemas.microsoft.com/office/drawing/2014/main" id="{2C6B8280-0593-2176-9473-4BF3740A2267}"/>
              </a:ext>
            </a:extLst>
          </p:cNvPr>
          <p:cNvGraphicFramePr/>
          <p:nvPr>
            <p:extLst>
              <p:ext uri="{D42A27DB-BD31-4B8C-83A1-F6EECF244321}">
                <p14:modId xmlns:p14="http://schemas.microsoft.com/office/powerpoint/2010/main" val="2547745533"/>
              </p:ext>
            </p:extLst>
          </p:nvPr>
        </p:nvGraphicFramePr>
        <p:xfrm>
          <a:off x="7400925" y="2152650"/>
          <a:ext cx="4171643" cy="37242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957211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C44D-1014-3291-F120-C4D5D13B1FCB}"/>
              </a:ext>
            </a:extLst>
          </p:cNvPr>
          <p:cNvSpPr>
            <a:spLocks noGrp="1"/>
          </p:cNvSpPr>
          <p:nvPr>
            <p:ph type="title"/>
          </p:nvPr>
        </p:nvSpPr>
        <p:spPr>
          <a:xfrm>
            <a:off x="1262063" y="257175"/>
            <a:ext cx="9667874" cy="809625"/>
          </a:xfrm>
        </p:spPr>
        <p:style>
          <a:lnRef idx="2">
            <a:schemeClr val="accent2"/>
          </a:lnRef>
          <a:fillRef idx="1">
            <a:schemeClr val="lt1"/>
          </a:fillRef>
          <a:effectRef idx="0">
            <a:schemeClr val="accent2"/>
          </a:effectRef>
          <a:fontRef idx="minor">
            <a:schemeClr val="dk1"/>
          </a:fontRef>
        </p:style>
        <p:txBody>
          <a:bodyPr>
            <a:noAutofit/>
          </a:bodyPr>
          <a:lstStyle/>
          <a:p>
            <a:pPr algn="ctr"/>
            <a:r>
              <a:rPr lang="en-IN" sz="2600" b="1" dirty="0">
                <a:solidFill>
                  <a:srgbClr val="FFC000"/>
                </a:solidFill>
              </a:rPr>
              <a:t>Kpi 4 : </a:t>
            </a:r>
            <a:r>
              <a:rPr lang="en-IN" sz="2600" b="1" dirty="0"/>
              <a:t>Total distance covered by n190aa on 1</a:t>
            </a:r>
            <a:r>
              <a:rPr lang="en-IN" sz="2600" b="1" baseline="30000" dirty="0"/>
              <a:t>st</a:t>
            </a:r>
            <a:r>
              <a:rPr lang="en-IN" sz="2600" b="1" dirty="0"/>
              <a:t>  January with air time 50</a:t>
            </a:r>
          </a:p>
        </p:txBody>
      </p:sp>
      <p:sp>
        <p:nvSpPr>
          <p:cNvPr id="6" name="Content Placeholder 5">
            <a:extLst>
              <a:ext uri="{FF2B5EF4-FFF2-40B4-BE49-F238E27FC236}">
                <a16:creationId xmlns:a16="http://schemas.microsoft.com/office/drawing/2014/main" id="{297B6C08-6807-7CA7-AC50-38CFE684C258}"/>
              </a:ext>
            </a:extLst>
          </p:cNvPr>
          <p:cNvSpPr>
            <a:spLocks noGrp="1"/>
          </p:cNvSpPr>
          <p:nvPr>
            <p:ph idx="1"/>
          </p:nvPr>
        </p:nvSpPr>
        <p:spPr>
          <a:xfrm>
            <a:off x="685802" y="1752600"/>
            <a:ext cx="4086223" cy="3924300"/>
          </a:xfrm>
        </p:spPr>
        <p:txBody>
          <a:bodyPr anchor="t">
            <a:normAutofit/>
          </a:bodyPr>
          <a:lstStyle/>
          <a:p>
            <a:pPr marL="0" indent="0">
              <a:lnSpc>
                <a:spcPct val="107000"/>
              </a:lnSpc>
              <a:spcAft>
                <a:spcPts val="800"/>
              </a:spcAft>
              <a:buNone/>
            </a:pPr>
            <a:r>
              <a:rPr lang="en-US" sz="20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OBSERVATION :</a:t>
            </a:r>
            <a:endParaRPr lang="en-IN" sz="20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	Distance travelled by Flight (639) with Tail Number N190AA and Air Time 50 is </a:t>
            </a:r>
            <a:r>
              <a:rPr lang="en-US" sz="18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304km</a:t>
            </a:r>
            <a:r>
              <a:rPr lang="en-US" sz="1800" dirty="0">
                <a:effectLst/>
                <a:latin typeface="Aptos" panose="020B0004020202020204" pitchFamily="34" charset="0"/>
                <a:ea typeface="Aptos" panose="020B0004020202020204" pitchFamily="34" charset="0"/>
                <a:cs typeface="Times New Roman" panose="02020603050405020304" pitchFamily="18" charset="0"/>
              </a:rPr>
              <a:t>.</a:t>
            </a:r>
          </a:p>
          <a:p>
            <a:pPr marL="0" indent="0">
              <a:buNone/>
            </a:pP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24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Reasons : </a:t>
            </a:r>
            <a:endParaRPr lang="en-IN" sz="24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Average flight distance with around airtime 50 is </a:t>
            </a:r>
            <a:r>
              <a:rPr lang="en-US" sz="18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288km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our case flight travelled 16km more may be due to good weather conditions/light traffic.</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graphicFrame>
        <p:nvGraphicFramePr>
          <p:cNvPr id="4" name="Table 3">
            <a:extLst>
              <a:ext uri="{FF2B5EF4-FFF2-40B4-BE49-F238E27FC236}">
                <a16:creationId xmlns:a16="http://schemas.microsoft.com/office/drawing/2014/main" id="{CAFFD4EF-DF17-A691-7247-3BE25D70757A}"/>
              </a:ext>
            </a:extLst>
          </p:cNvPr>
          <p:cNvGraphicFramePr>
            <a:graphicFrameLocks noGrp="1"/>
          </p:cNvGraphicFramePr>
          <p:nvPr>
            <p:extLst>
              <p:ext uri="{D42A27DB-BD31-4B8C-83A1-F6EECF244321}">
                <p14:modId xmlns:p14="http://schemas.microsoft.com/office/powerpoint/2010/main" val="3089083269"/>
              </p:ext>
            </p:extLst>
          </p:nvPr>
        </p:nvGraphicFramePr>
        <p:xfrm>
          <a:off x="4972050" y="2761721"/>
          <a:ext cx="6962777" cy="2000250"/>
        </p:xfrm>
        <a:graphic>
          <a:graphicData uri="http://schemas.openxmlformats.org/drawingml/2006/table">
            <a:tbl>
              <a:tblPr>
                <a:tableStyleId>{5C22544A-7EE6-4342-B048-85BDC9FD1C3A}</a:tableStyleId>
              </a:tblPr>
              <a:tblGrid>
                <a:gridCol w="1131690">
                  <a:extLst>
                    <a:ext uri="{9D8B030D-6E8A-4147-A177-3AD203B41FA5}">
                      <a16:colId xmlns:a16="http://schemas.microsoft.com/office/drawing/2014/main" val="2754875538"/>
                    </a:ext>
                  </a:extLst>
                </a:gridCol>
                <a:gridCol w="911107">
                  <a:extLst>
                    <a:ext uri="{9D8B030D-6E8A-4147-A177-3AD203B41FA5}">
                      <a16:colId xmlns:a16="http://schemas.microsoft.com/office/drawing/2014/main" val="2938797733"/>
                    </a:ext>
                  </a:extLst>
                </a:gridCol>
                <a:gridCol w="824792">
                  <a:extLst>
                    <a:ext uri="{9D8B030D-6E8A-4147-A177-3AD203B41FA5}">
                      <a16:colId xmlns:a16="http://schemas.microsoft.com/office/drawing/2014/main" val="3880156195"/>
                    </a:ext>
                  </a:extLst>
                </a:gridCol>
                <a:gridCol w="930289">
                  <a:extLst>
                    <a:ext uri="{9D8B030D-6E8A-4147-A177-3AD203B41FA5}">
                      <a16:colId xmlns:a16="http://schemas.microsoft.com/office/drawing/2014/main" val="1517643391"/>
                    </a:ext>
                  </a:extLst>
                </a:gridCol>
                <a:gridCol w="1150872">
                  <a:extLst>
                    <a:ext uri="{9D8B030D-6E8A-4147-A177-3AD203B41FA5}">
                      <a16:colId xmlns:a16="http://schemas.microsoft.com/office/drawing/2014/main" val="3121558821"/>
                    </a:ext>
                  </a:extLst>
                </a:gridCol>
                <a:gridCol w="1218007">
                  <a:extLst>
                    <a:ext uri="{9D8B030D-6E8A-4147-A177-3AD203B41FA5}">
                      <a16:colId xmlns:a16="http://schemas.microsoft.com/office/drawing/2014/main" val="2720248676"/>
                    </a:ext>
                  </a:extLst>
                </a:gridCol>
                <a:gridCol w="796020">
                  <a:extLst>
                    <a:ext uri="{9D8B030D-6E8A-4147-A177-3AD203B41FA5}">
                      <a16:colId xmlns:a16="http://schemas.microsoft.com/office/drawing/2014/main" val="3296131807"/>
                    </a:ext>
                  </a:extLst>
                </a:gridCol>
              </a:tblGrid>
              <a:tr h="1000125">
                <a:tc>
                  <a:txBody>
                    <a:bodyPr/>
                    <a:lstStyle/>
                    <a:p>
                      <a:pPr algn="ctr" fontAlgn="ctr"/>
                      <a:r>
                        <a:rPr lang="en-IN" sz="1800" u="none" strike="noStrike" dirty="0">
                          <a:effectLst/>
                        </a:rPr>
                        <a:t>Flight Date</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Tail Num</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AirTime</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Flight No</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Origin City</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Dest City</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Distance</a:t>
                      </a:r>
                      <a:endParaRPr lang="en-IN" sz="18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6332464"/>
                  </a:ext>
                </a:extLst>
              </a:tr>
              <a:tr h="1000125">
                <a:tc>
                  <a:txBody>
                    <a:bodyPr/>
                    <a:lstStyle/>
                    <a:p>
                      <a:pPr algn="ctr" fontAlgn="ctr"/>
                      <a:r>
                        <a:rPr lang="en-IN" sz="1800" u="none" strike="noStrike" dirty="0">
                          <a:effectLst/>
                        </a:rPr>
                        <a:t>01-01-2017</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N190AA</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50</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639</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Phoenix, AZ</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San Diego, CA</a:t>
                      </a:r>
                      <a:endParaRPr lang="en-IN" sz="18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IN" sz="1800" u="none" strike="noStrike" dirty="0">
                          <a:effectLst/>
                        </a:rPr>
                        <a:t>304</a:t>
                      </a:r>
                      <a:endParaRPr lang="en-IN" sz="18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606635112"/>
                  </a:ext>
                </a:extLst>
              </a:tr>
            </a:tbl>
          </a:graphicData>
        </a:graphic>
      </p:graphicFrame>
    </p:spTree>
    <p:extLst>
      <p:ext uri="{BB962C8B-B14F-4D97-AF65-F5344CB8AC3E}">
        <p14:creationId xmlns:p14="http://schemas.microsoft.com/office/powerpoint/2010/main" val="138630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DF24-39E1-ED40-D007-57AF3BE4291B}"/>
              </a:ext>
            </a:extLst>
          </p:cNvPr>
          <p:cNvSpPr>
            <a:spLocks noGrp="1"/>
          </p:cNvSpPr>
          <p:nvPr>
            <p:ph type="title"/>
          </p:nvPr>
        </p:nvSpPr>
        <p:spPr>
          <a:xfrm>
            <a:off x="1611745" y="378690"/>
            <a:ext cx="8968509" cy="459509"/>
          </a:xfrm>
        </p:spPr>
        <p:style>
          <a:lnRef idx="2">
            <a:schemeClr val="accent2"/>
          </a:lnRef>
          <a:fillRef idx="1">
            <a:schemeClr val="lt1"/>
          </a:fillRef>
          <a:effectRef idx="0">
            <a:schemeClr val="accent2"/>
          </a:effectRef>
          <a:fontRef idx="minor">
            <a:schemeClr val="dk1"/>
          </a:fontRef>
        </p:style>
        <p:txBody>
          <a:bodyPr>
            <a:noAutofit/>
          </a:bodyPr>
          <a:lstStyle/>
          <a:p>
            <a:r>
              <a:rPr lang="en-US" b="1" dirty="0">
                <a:solidFill>
                  <a:srgbClr val="FFC000"/>
                </a:solidFill>
              </a:rPr>
              <a:t>KPI 5 : </a:t>
            </a:r>
            <a:r>
              <a:rPr lang="en-US" b="1" dirty="0"/>
              <a:t>Day-wise total flights ,Cancelled and diverted flights</a:t>
            </a:r>
            <a:endParaRPr lang="en-IN" b="1" dirty="0"/>
          </a:p>
        </p:txBody>
      </p:sp>
      <p:sp>
        <p:nvSpPr>
          <p:cNvPr id="4" name="Text Placeholder 3">
            <a:extLst>
              <a:ext uri="{FF2B5EF4-FFF2-40B4-BE49-F238E27FC236}">
                <a16:creationId xmlns:a16="http://schemas.microsoft.com/office/drawing/2014/main" id="{88A95F5E-3CFB-FCC2-34C2-A49C96F9A124}"/>
              </a:ext>
            </a:extLst>
          </p:cNvPr>
          <p:cNvSpPr>
            <a:spLocks noGrp="1"/>
          </p:cNvSpPr>
          <p:nvPr>
            <p:ph type="body" sz="half" idx="2"/>
          </p:nvPr>
        </p:nvSpPr>
        <p:spPr>
          <a:xfrm>
            <a:off x="7259782" y="1253836"/>
            <a:ext cx="4655127" cy="4943764"/>
          </a:xfrm>
        </p:spPr>
        <p:txBody>
          <a:bodyPr>
            <a:normAutofit fontScale="92500" lnSpcReduction="10000"/>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100" b="1" kern="100" dirty="0">
                <a:solidFill>
                  <a:srgbClr val="FFC000"/>
                </a:solidFill>
                <a:latin typeface="Aptos" panose="020B0004020202020204" pitchFamily="34" charset="0"/>
                <a:ea typeface="Aptos" panose="020B0004020202020204" pitchFamily="34" charset="0"/>
                <a:cs typeface="Times New Roman" panose="02020603050405020304" pitchFamily="18" charset="0"/>
              </a:rPr>
              <a:t>OBSERVATIONS</a:t>
            </a:r>
            <a:r>
              <a:rPr lang="en-US" sz="21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endParaRPr lang="en-IN" sz="21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Maximum  Flights(13,523) on 5</a:t>
            </a:r>
            <a:r>
              <a:rPr lang="en-IN"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IN" kern="100" dirty="0">
                <a:effectLst/>
                <a:latin typeface="Aptos" panose="020B0004020202020204" pitchFamily="34" charset="0"/>
                <a:ea typeface="Aptos" panose="020B0004020202020204" pitchFamily="34" charset="0"/>
                <a:cs typeface="Times New Roman" panose="02020603050405020304" pitchFamily="18" charset="0"/>
              </a:rPr>
              <a:t>  day (Thursday) of second week i.e.12-01-2017.</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Average Flights in whole month is 9,060</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Minimum  Flights(2952) on 7</a:t>
            </a:r>
            <a:r>
              <a:rPr lang="en-IN"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IN" kern="100" dirty="0">
                <a:effectLst/>
                <a:latin typeface="Aptos" panose="020B0004020202020204" pitchFamily="34" charset="0"/>
                <a:ea typeface="Aptos" panose="020B0004020202020204" pitchFamily="34" charset="0"/>
                <a:cs typeface="Times New Roman" panose="02020603050405020304" pitchFamily="18" charset="0"/>
              </a:rPr>
              <a:t> day (Saturday) of second week i.e.14-01-2017.</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Maximum Cancelled Flights(1,282) on 7</a:t>
            </a:r>
            <a:r>
              <a:rPr lang="en-IN"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IN" kern="100" dirty="0">
                <a:effectLst/>
                <a:latin typeface="Aptos" panose="020B0004020202020204" pitchFamily="34" charset="0"/>
                <a:ea typeface="Aptos" panose="020B0004020202020204" pitchFamily="34" charset="0"/>
                <a:cs typeface="Times New Roman" panose="02020603050405020304" pitchFamily="18" charset="0"/>
              </a:rPr>
              <a:t> day (Saturday) of first week i.e. 07-01-2017.</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Average Cancelled Flights in whole month is 195</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Minimum Cancelled Flights(8) on 5</a:t>
            </a:r>
            <a:r>
              <a:rPr lang="en-IN"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IN" kern="100" dirty="0">
                <a:effectLst/>
                <a:latin typeface="Aptos" panose="020B0004020202020204" pitchFamily="34" charset="0"/>
                <a:ea typeface="Aptos" panose="020B0004020202020204" pitchFamily="34" charset="0"/>
                <a:cs typeface="Times New Roman" panose="02020603050405020304" pitchFamily="18" charset="0"/>
              </a:rPr>
              <a:t> day (Thursday) of fourth week i.e. 26-01-2017.</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Maximum Diverted Flights(130) on 1</a:t>
            </a:r>
            <a:r>
              <a:rPr lang="en-IN" kern="100" baseline="30000" dirty="0">
                <a:effectLst/>
                <a:latin typeface="Aptos" panose="020B0004020202020204" pitchFamily="34" charset="0"/>
                <a:ea typeface="Aptos" panose="020B0004020202020204" pitchFamily="34" charset="0"/>
                <a:cs typeface="Times New Roman" panose="02020603050405020304" pitchFamily="18" charset="0"/>
              </a:rPr>
              <a:t>st</a:t>
            </a:r>
            <a:r>
              <a:rPr lang="en-IN" kern="100" dirty="0">
                <a:effectLst/>
                <a:latin typeface="Aptos" panose="020B0004020202020204" pitchFamily="34" charset="0"/>
                <a:ea typeface="Aptos" panose="020B0004020202020204" pitchFamily="34" charset="0"/>
                <a:cs typeface="Times New Roman" panose="02020603050405020304" pitchFamily="18" charset="0"/>
              </a:rPr>
              <a:t>  day (Sunday) of fourth week i.e. 22-01-2017.</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Average Diverted Flights in whole month is 29</a:t>
            </a:r>
          </a:p>
          <a:p>
            <a:pPr marL="285750" indent="-285750">
              <a:lnSpc>
                <a:spcPct val="107000"/>
              </a:lnSpc>
              <a:spcAft>
                <a:spcPts val="800"/>
              </a:spcAft>
              <a:buFont typeface="Wingdings" panose="05000000000000000000" pitchFamily="2" charset="2"/>
              <a:buChar char="Ø"/>
            </a:pPr>
            <a:r>
              <a:rPr lang="en-IN" kern="100" dirty="0">
                <a:effectLst/>
                <a:latin typeface="Aptos" panose="020B0004020202020204" pitchFamily="34" charset="0"/>
                <a:ea typeface="Aptos" panose="020B0004020202020204" pitchFamily="34" charset="0"/>
                <a:cs typeface="Times New Roman" panose="02020603050405020304" pitchFamily="18" charset="0"/>
              </a:rPr>
              <a:t>Minimum Diverted Flights(2) on 5</a:t>
            </a:r>
            <a:r>
              <a:rPr lang="en-IN"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IN" kern="100" dirty="0">
                <a:effectLst/>
                <a:latin typeface="Aptos" panose="020B0004020202020204" pitchFamily="34" charset="0"/>
                <a:ea typeface="Aptos" panose="020B0004020202020204" pitchFamily="34" charset="0"/>
                <a:cs typeface="Times New Roman" panose="02020603050405020304" pitchFamily="18" charset="0"/>
              </a:rPr>
              <a:t> day (Thursday) of fourth week i.e. 26-01-2017.</a:t>
            </a:r>
          </a:p>
          <a:p>
            <a:endParaRPr lang="en-IN" dirty="0"/>
          </a:p>
        </p:txBody>
      </p:sp>
      <p:graphicFrame>
        <p:nvGraphicFramePr>
          <p:cNvPr id="9" name="Chart 8">
            <a:extLst>
              <a:ext uri="{FF2B5EF4-FFF2-40B4-BE49-F238E27FC236}">
                <a16:creationId xmlns:a16="http://schemas.microsoft.com/office/drawing/2014/main" id="{D90B3E4C-C8C4-2907-F1C1-F69F3FD8B1C6}"/>
              </a:ext>
            </a:extLst>
          </p:cNvPr>
          <p:cNvGraphicFramePr>
            <a:graphicFrameLocks/>
          </p:cNvGraphicFramePr>
          <p:nvPr>
            <p:extLst>
              <p:ext uri="{D42A27DB-BD31-4B8C-83A1-F6EECF244321}">
                <p14:modId xmlns:p14="http://schemas.microsoft.com/office/powerpoint/2010/main" val="2737442903"/>
              </p:ext>
            </p:extLst>
          </p:nvPr>
        </p:nvGraphicFramePr>
        <p:xfrm>
          <a:off x="508230" y="4503906"/>
          <a:ext cx="6576060" cy="14881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D259A3AB-239C-4313-BEB7-373805B630D4}"/>
              </a:ext>
            </a:extLst>
          </p:cNvPr>
          <p:cNvGraphicFramePr>
            <a:graphicFrameLocks/>
          </p:cNvGraphicFramePr>
          <p:nvPr>
            <p:extLst>
              <p:ext uri="{D42A27DB-BD31-4B8C-83A1-F6EECF244321}">
                <p14:modId xmlns:p14="http://schemas.microsoft.com/office/powerpoint/2010/main" val="1099256406"/>
              </p:ext>
            </p:extLst>
          </p:nvPr>
        </p:nvGraphicFramePr>
        <p:xfrm>
          <a:off x="508227" y="2859932"/>
          <a:ext cx="6576059" cy="1682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A8268BC3-B997-4852-910B-BEC0C8D32518}"/>
              </a:ext>
            </a:extLst>
          </p:cNvPr>
          <p:cNvGraphicFramePr>
            <a:graphicFrameLocks/>
          </p:cNvGraphicFramePr>
          <p:nvPr>
            <p:extLst>
              <p:ext uri="{D42A27DB-BD31-4B8C-83A1-F6EECF244321}">
                <p14:modId xmlns:p14="http://schemas.microsoft.com/office/powerpoint/2010/main" val="2726367473"/>
              </p:ext>
            </p:extLst>
          </p:nvPr>
        </p:nvGraphicFramePr>
        <p:xfrm>
          <a:off x="508228" y="1332689"/>
          <a:ext cx="6576059" cy="156615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6098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7229-945F-6099-211B-EC21838549CB}"/>
              </a:ext>
            </a:extLst>
          </p:cNvPr>
          <p:cNvSpPr>
            <a:spLocks noGrp="1"/>
          </p:cNvSpPr>
          <p:nvPr>
            <p:ph type="title"/>
          </p:nvPr>
        </p:nvSpPr>
        <p:spPr>
          <a:xfrm>
            <a:off x="2656867" y="284759"/>
            <a:ext cx="6878266" cy="455128"/>
          </a:xfrm>
        </p:spPr>
        <p:style>
          <a:lnRef idx="2">
            <a:schemeClr val="accent2"/>
          </a:lnRef>
          <a:fillRef idx="1">
            <a:schemeClr val="lt1"/>
          </a:fillRef>
          <a:effectRef idx="0">
            <a:schemeClr val="accent2"/>
          </a:effectRef>
          <a:fontRef idx="minor">
            <a:schemeClr val="dk1"/>
          </a:fontRef>
        </p:style>
        <p:txBody>
          <a:bodyPr>
            <a:noAutofit/>
          </a:bodyPr>
          <a:lstStyle/>
          <a:p>
            <a:r>
              <a:rPr lang="en-US" b="1" dirty="0">
                <a:solidFill>
                  <a:srgbClr val="FFC000"/>
                </a:solidFill>
              </a:rPr>
              <a:t>KPI 6 : </a:t>
            </a:r>
            <a:r>
              <a:rPr lang="en-US" b="1" dirty="0"/>
              <a:t>Distance Vs Air Delay (&gt;= 15 minutes)</a:t>
            </a:r>
            <a:endParaRPr lang="en-IN" b="1" dirty="0"/>
          </a:p>
        </p:txBody>
      </p:sp>
      <p:sp>
        <p:nvSpPr>
          <p:cNvPr id="4" name="Text Placeholder 3">
            <a:extLst>
              <a:ext uri="{FF2B5EF4-FFF2-40B4-BE49-F238E27FC236}">
                <a16:creationId xmlns:a16="http://schemas.microsoft.com/office/drawing/2014/main" id="{54C56514-DD62-98EA-2D47-5CB12FCD8648}"/>
              </a:ext>
            </a:extLst>
          </p:cNvPr>
          <p:cNvSpPr>
            <a:spLocks noGrp="1"/>
          </p:cNvSpPr>
          <p:nvPr>
            <p:ph type="body" sz="half" idx="2"/>
          </p:nvPr>
        </p:nvSpPr>
        <p:spPr>
          <a:xfrm>
            <a:off x="807396" y="1663430"/>
            <a:ext cx="3735421" cy="4114800"/>
          </a:xfrm>
        </p:spPr>
        <p:txBody>
          <a:bodyPr/>
          <a:lstStyle/>
          <a:p>
            <a:r>
              <a:rPr lang="en-US" sz="1800" dirty="0">
                <a:solidFill>
                  <a:srgbClr val="FFC000"/>
                </a:solidFill>
              </a:rPr>
              <a:t>OBSERVATIONS :</a:t>
            </a:r>
          </a:p>
          <a:p>
            <a:r>
              <a:rPr lang="en-US" dirty="0"/>
              <a:t>	From the graph ,we can observe that as the flight travel distance increases arrival delay (&gt;= 15 minutes) also increases.</a:t>
            </a:r>
          </a:p>
          <a:p>
            <a:r>
              <a:rPr lang="en-US" dirty="0"/>
              <a:t>	Correlation Coefficient = 0.899207</a:t>
            </a:r>
          </a:p>
          <a:p>
            <a:endParaRPr lang="en-US" dirty="0"/>
          </a:p>
          <a:p>
            <a:endParaRPr lang="en-US" dirty="0"/>
          </a:p>
          <a:p>
            <a:r>
              <a:rPr lang="en-US" sz="1800" dirty="0">
                <a:solidFill>
                  <a:srgbClr val="FFC000"/>
                </a:solidFill>
              </a:rPr>
              <a:t>POSSIBLE REASONS :</a:t>
            </a:r>
          </a:p>
          <a:p>
            <a:pPr marL="285750" indent="-285750">
              <a:buFont typeface="Wingdings" panose="05000000000000000000" pitchFamily="2" charset="2"/>
              <a:buChar char="Ø"/>
            </a:pPr>
            <a:r>
              <a:rPr lang="en-US" dirty="0"/>
              <a:t>Bad weather conditions.</a:t>
            </a:r>
          </a:p>
          <a:p>
            <a:pPr marL="285750" indent="-285750">
              <a:buFont typeface="Wingdings" panose="05000000000000000000" pitchFamily="2" charset="2"/>
              <a:buChar char="Ø"/>
            </a:pPr>
            <a:r>
              <a:rPr lang="en-US" dirty="0"/>
              <a:t>Higher traffic in that route.</a:t>
            </a:r>
          </a:p>
          <a:p>
            <a:pPr marL="285750" indent="-285750">
              <a:buFont typeface="Wingdings" panose="05000000000000000000" pitchFamily="2" charset="2"/>
              <a:buChar char="Ø"/>
            </a:pPr>
            <a:r>
              <a:rPr lang="en-US" dirty="0"/>
              <a:t>Unprecedented problems.</a:t>
            </a:r>
            <a:endParaRPr lang="en-IN" dirty="0"/>
          </a:p>
        </p:txBody>
      </p:sp>
      <p:graphicFrame>
        <p:nvGraphicFramePr>
          <p:cNvPr id="3" name="Chart 2">
            <a:extLst>
              <a:ext uri="{FF2B5EF4-FFF2-40B4-BE49-F238E27FC236}">
                <a16:creationId xmlns:a16="http://schemas.microsoft.com/office/drawing/2014/main" id="{5C8AEB77-4C47-D03F-F3FB-2E4FA1505158}"/>
              </a:ext>
            </a:extLst>
          </p:cNvPr>
          <p:cNvGraphicFramePr>
            <a:graphicFrameLocks/>
          </p:cNvGraphicFramePr>
          <p:nvPr>
            <p:extLst>
              <p:ext uri="{D42A27DB-BD31-4B8C-83A1-F6EECF244321}">
                <p14:modId xmlns:p14="http://schemas.microsoft.com/office/powerpoint/2010/main" val="1449558265"/>
              </p:ext>
            </p:extLst>
          </p:nvPr>
        </p:nvGraphicFramePr>
        <p:xfrm>
          <a:off x="4884997" y="1792970"/>
          <a:ext cx="6042660" cy="38557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048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0642A14-F8EF-38CD-2DF4-4F43B879ADF9}"/>
              </a:ext>
            </a:extLst>
          </p:cNvPr>
          <p:cNvSpPr>
            <a:spLocks noGrp="1"/>
          </p:cNvSpPr>
          <p:nvPr>
            <p:ph type="title"/>
          </p:nvPr>
        </p:nvSpPr>
        <p:spPr>
          <a:xfrm>
            <a:off x="7422203" y="5671226"/>
            <a:ext cx="4418159" cy="809800"/>
          </a:xfrm>
        </p:spPr>
        <p:txBody>
          <a:bodyPr vert="horz" lIns="91440" tIns="45720" rIns="91440" bIns="45720" rtlCol="0" anchor="b">
            <a:normAutofit fontScale="90000"/>
          </a:bodyPr>
          <a:lstStyle/>
          <a:p>
            <a:pPr algn="r"/>
            <a:r>
              <a:rPr lang="en-US" sz="4800" b="1" dirty="0"/>
              <a:t>EXCEL dashboard</a:t>
            </a:r>
          </a:p>
        </p:txBody>
      </p:sp>
      <p:pic>
        <p:nvPicPr>
          <p:cNvPr id="4" name="Picture 3" descr="A screenshot of a computer&#10;&#10;Description automatically generated">
            <a:extLst>
              <a:ext uri="{FF2B5EF4-FFF2-40B4-BE49-F238E27FC236}">
                <a16:creationId xmlns:a16="http://schemas.microsoft.com/office/drawing/2014/main" id="{8FCB99FE-B783-DF81-22DA-19C980204FD0}"/>
              </a:ext>
            </a:extLst>
          </p:cNvPr>
          <p:cNvPicPr>
            <a:picLocks noChangeAspect="1"/>
          </p:cNvPicPr>
          <p:nvPr/>
        </p:nvPicPr>
        <p:blipFill>
          <a:blip r:embed="rId4"/>
          <a:stretch>
            <a:fillRect/>
          </a:stretch>
        </p:blipFill>
        <p:spPr>
          <a:xfrm>
            <a:off x="612843" y="456206"/>
            <a:ext cx="10452554" cy="457299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8290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9DE2D068-9A1D-AD41-A84D-2E06829EEA3B}"/>
              </a:ext>
            </a:extLst>
          </p:cNvPr>
          <p:cNvPicPr>
            <a:picLocks noChangeAspect="1"/>
          </p:cNvPicPr>
          <p:nvPr/>
        </p:nvPicPr>
        <p:blipFill rotWithShape="1">
          <a:blip r:embed="rId4"/>
          <a:srcRect/>
          <a:stretch/>
        </p:blipFill>
        <p:spPr>
          <a:xfrm>
            <a:off x="20" y="10"/>
            <a:ext cx="12191980" cy="6857990"/>
          </a:xfrm>
          <a:prstGeom prst="rect">
            <a:avLst/>
          </a:prstGeom>
        </p:spPr>
      </p:pic>
      <p:pic>
        <p:nvPicPr>
          <p:cNvPr id="31" name="Picture 30">
            <a:extLst>
              <a:ext uri="{FF2B5EF4-FFF2-40B4-BE49-F238E27FC236}">
                <a16:creationId xmlns:a16="http://schemas.microsoft.com/office/drawing/2014/main" id="{F28C5E77-0080-4457-B42A-3E5420A7C8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3" name="Rectangle 32">
            <a:extLst>
              <a:ext uri="{FF2B5EF4-FFF2-40B4-BE49-F238E27FC236}">
                <a16:creationId xmlns:a16="http://schemas.microsoft.com/office/drawing/2014/main" id="{DE6F2CF7-0423-4CC7-90FD-1FEBA0CA5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22AAC671-190D-E968-FA87-A6D4171EDBC4}"/>
              </a:ext>
            </a:extLst>
          </p:cNvPr>
          <p:cNvSpPr>
            <a:spLocks noGrp="1"/>
          </p:cNvSpPr>
          <p:nvPr>
            <p:ph type="title"/>
          </p:nvPr>
        </p:nvSpPr>
        <p:spPr>
          <a:xfrm>
            <a:off x="1922991" y="2298700"/>
            <a:ext cx="8347076" cy="1595952"/>
          </a:xfrm>
        </p:spPr>
        <p:txBody>
          <a:bodyPr vert="horz" lIns="91440" tIns="45720" rIns="91440" bIns="45720" rtlCol="0" anchor="b">
            <a:normAutofit/>
          </a:bodyPr>
          <a:lstStyle/>
          <a:p>
            <a:pPr algn="ctr"/>
            <a:r>
              <a:rPr lang="en-US" sz="4800" b="1"/>
              <a:t>Power bi dashboard</a:t>
            </a:r>
          </a:p>
        </p:txBody>
      </p:sp>
    </p:spTree>
    <p:extLst>
      <p:ext uri="{BB962C8B-B14F-4D97-AF65-F5344CB8AC3E}">
        <p14:creationId xmlns:p14="http://schemas.microsoft.com/office/powerpoint/2010/main" val="80350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436B-DB56-24EB-6B62-352CBA439F44}"/>
              </a:ext>
            </a:extLst>
          </p:cNvPr>
          <p:cNvSpPr>
            <a:spLocks noGrp="1"/>
          </p:cNvSpPr>
          <p:nvPr>
            <p:ph type="title"/>
          </p:nvPr>
        </p:nvSpPr>
        <p:spPr>
          <a:xfrm>
            <a:off x="4094534" y="87548"/>
            <a:ext cx="4002931" cy="645629"/>
          </a:xfrm>
        </p:spPr>
        <p:txBody>
          <a:bodyPr>
            <a:normAutofit fontScale="90000"/>
          </a:bodyPr>
          <a:lstStyle/>
          <a:p>
            <a:r>
              <a:rPr lang="en-US" b="1" dirty="0"/>
              <a:t>TABLEAU DASHBOARD</a:t>
            </a:r>
            <a:endParaRPr lang="en-IN" b="1" dirty="0"/>
          </a:p>
        </p:txBody>
      </p:sp>
      <p:pic>
        <p:nvPicPr>
          <p:cNvPr id="4" name="Picture 3" descr="A close-up of a graph&#10;&#10;Description automatically generated">
            <a:extLst>
              <a:ext uri="{FF2B5EF4-FFF2-40B4-BE49-F238E27FC236}">
                <a16:creationId xmlns:a16="http://schemas.microsoft.com/office/drawing/2014/main" id="{657DF230-B85D-C711-1FBA-9285A145BB76}"/>
              </a:ext>
            </a:extLst>
          </p:cNvPr>
          <p:cNvPicPr>
            <a:picLocks noChangeAspect="1"/>
          </p:cNvPicPr>
          <p:nvPr/>
        </p:nvPicPr>
        <p:blipFill>
          <a:blip r:embed="rId2"/>
          <a:stretch>
            <a:fillRect/>
          </a:stretch>
        </p:blipFill>
        <p:spPr>
          <a:xfrm>
            <a:off x="243191" y="908274"/>
            <a:ext cx="11687372" cy="5618985"/>
          </a:xfrm>
          <a:prstGeom prst="rect">
            <a:avLst/>
          </a:prstGeom>
        </p:spPr>
      </p:pic>
    </p:spTree>
    <p:extLst>
      <p:ext uri="{BB962C8B-B14F-4D97-AF65-F5344CB8AC3E}">
        <p14:creationId xmlns:p14="http://schemas.microsoft.com/office/powerpoint/2010/main" val="23110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4CCE171-CEED-C468-AB2B-6E498AA35061}"/>
              </a:ext>
            </a:extLst>
          </p:cNvPr>
          <p:cNvSpPr>
            <a:spLocks noGrp="1"/>
          </p:cNvSpPr>
          <p:nvPr>
            <p:ph type="title"/>
          </p:nvPr>
        </p:nvSpPr>
        <p:spPr>
          <a:xfrm>
            <a:off x="718457" y="531278"/>
            <a:ext cx="3211517" cy="5292579"/>
          </a:xfrm>
        </p:spPr>
        <p:style>
          <a:lnRef idx="0">
            <a:scrgbClr r="0" g="0" b="0"/>
          </a:lnRef>
          <a:fillRef idx="0">
            <a:scrgbClr r="0" g="0" b="0"/>
          </a:fillRef>
          <a:effectRef idx="0">
            <a:scrgbClr r="0" g="0" b="0"/>
          </a:effectRef>
          <a:fontRef idx="minor">
            <a:schemeClr val="accent3"/>
          </a:fontRef>
        </p:style>
        <p:txBody>
          <a:bodyPr vert="horz" lIns="91440" tIns="45720" rIns="91440" bIns="45720" rtlCol="0" anchor="ctr">
            <a:normAutofit/>
          </a:bodyPr>
          <a:lstStyle/>
          <a:p>
            <a:r>
              <a:rPr lang="en-US" b="1">
                <a:solidFill>
                  <a:srgbClr val="FFFFFF"/>
                </a:solidFill>
                <a:latin typeface="+mj-lt"/>
                <a:ea typeface="+mj-ea"/>
                <a:cs typeface="+mj-cs"/>
              </a:rPr>
              <a:t>CHALLENGES </a:t>
            </a:r>
          </a:p>
        </p:txBody>
      </p:sp>
      <p:sp useBgFill="1">
        <p:nvSpPr>
          <p:cNvPr id="17" name="Freeform: Shape 16">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TextBox 2">
            <a:extLst>
              <a:ext uri="{FF2B5EF4-FFF2-40B4-BE49-F238E27FC236}">
                <a16:creationId xmlns:a16="http://schemas.microsoft.com/office/drawing/2014/main" id="{6E19ECE0-3713-A5A7-346B-D2209AF9EDAA}"/>
              </a:ext>
            </a:extLst>
          </p:cNvPr>
          <p:cNvGraphicFramePr/>
          <p:nvPr>
            <p:extLst>
              <p:ext uri="{D42A27DB-BD31-4B8C-83A1-F6EECF244321}">
                <p14:modId xmlns:p14="http://schemas.microsoft.com/office/powerpoint/2010/main" val="2402489259"/>
              </p:ext>
            </p:extLst>
          </p:nvPr>
        </p:nvGraphicFramePr>
        <p:xfrm>
          <a:off x="5617029" y="531278"/>
          <a:ext cx="5741534" cy="56109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1089931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DB1F448E-7905-75D8-61CB-D22078373F5F}"/>
              </a:ext>
            </a:extLst>
          </p:cNvPr>
          <p:cNvSpPr txBox="1"/>
          <p:nvPr/>
        </p:nvSpPr>
        <p:spPr>
          <a:xfrm>
            <a:off x="643464" y="639097"/>
            <a:ext cx="4789678" cy="3746634"/>
          </a:xfrm>
          <a:prstGeom prst="rect">
            <a:avLst/>
          </a:prstGeom>
        </p:spPr>
        <p:txBody>
          <a:bodyPr vert="horz" lIns="91440" tIns="45720" rIns="91440" bIns="45720" rtlCol="0" anchor="b">
            <a:normAutofit/>
          </a:bodyPr>
          <a:lstStyle/>
          <a:p>
            <a:pPr algn="r">
              <a:spcBef>
                <a:spcPct val="0"/>
              </a:spcBef>
              <a:spcAft>
                <a:spcPts val="600"/>
              </a:spcAft>
            </a:pPr>
            <a:r>
              <a:rPr lang="en-US" sz="4800" cap="all">
                <a:ln w="3175" cmpd="sng">
                  <a:noFill/>
                </a:ln>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C7B5AC9B-659F-35DD-C435-4C025B7450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0636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0E60-6403-2D6F-EDE0-CB7D71ABDB84}"/>
              </a:ext>
            </a:extLst>
          </p:cNvPr>
          <p:cNvSpPr>
            <a:spLocks noGrp="1"/>
          </p:cNvSpPr>
          <p:nvPr>
            <p:ph type="title"/>
          </p:nvPr>
        </p:nvSpPr>
        <p:spPr>
          <a:xfrm>
            <a:off x="787401" y="1062182"/>
            <a:ext cx="2648525" cy="1062181"/>
          </a:xfrm>
        </p:spPr>
        <p:txBody>
          <a:bodyPr>
            <a:normAutofit/>
          </a:bodyPr>
          <a:lstStyle/>
          <a:p>
            <a:r>
              <a:rPr lang="en-IN" sz="4400" b="1" dirty="0">
                <a:solidFill>
                  <a:srgbClr val="FFC000"/>
                </a:solidFill>
                <a:latin typeface="ADLaM Display" panose="020F0502020204030204" pitchFamily="2" charset="0"/>
                <a:ea typeface="ADLaM Display" panose="020F0502020204030204" pitchFamily="2" charset="0"/>
                <a:cs typeface="ADLaM Display" panose="020F0502020204030204" pitchFamily="2" charset="0"/>
              </a:rPr>
              <a:t>Agenda</a:t>
            </a:r>
          </a:p>
        </p:txBody>
      </p:sp>
      <p:graphicFrame>
        <p:nvGraphicFramePr>
          <p:cNvPr id="6" name="Content Placeholder 5">
            <a:extLst>
              <a:ext uri="{FF2B5EF4-FFF2-40B4-BE49-F238E27FC236}">
                <a16:creationId xmlns:a16="http://schemas.microsoft.com/office/drawing/2014/main" id="{8ED071B4-397B-C6F9-1B20-BB0EC30B8476}"/>
              </a:ext>
            </a:extLst>
          </p:cNvPr>
          <p:cNvGraphicFramePr>
            <a:graphicFrameLocks noGrp="1"/>
          </p:cNvGraphicFramePr>
          <p:nvPr>
            <p:ph idx="1"/>
            <p:extLst>
              <p:ext uri="{D42A27DB-BD31-4B8C-83A1-F6EECF244321}">
                <p14:modId xmlns:p14="http://schemas.microsoft.com/office/powerpoint/2010/main" val="493573501"/>
              </p:ext>
            </p:extLst>
          </p:nvPr>
        </p:nvGraphicFramePr>
        <p:xfrm>
          <a:off x="342900" y="1976583"/>
          <a:ext cx="11506199" cy="4022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705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6B55-C276-0E72-B2DC-D667662E4B60}"/>
              </a:ext>
            </a:extLst>
          </p:cNvPr>
          <p:cNvSpPr>
            <a:spLocks noGrp="1"/>
          </p:cNvSpPr>
          <p:nvPr>
            <p:ph type="title"/>
          </p:nvPr>
        </p:nvSpPr>
        <p:spPr>
          <a:xfrm>
            <a:off x="1030287" y="1044447"/>
            <a:ext cx="10131425" cy="599626"/>
          </a:xfrm>
        </p:spPr>
        <p:txBody>
          <a:bodyPr>
            <a:normAutofit fontScale="90000"/>
          </a:bodyPr>
          <a:lstStyle/>
          <a:p>
            <a:r>
              <a:rPr lang="en-IN" sz="1800" cap="none" dirty="0"/>
              <a:t>We have established connection between two tables and removed some of the columns which contains more than 80% null and blank values.</a:t>
            </a:r>
            <a:endParaRPr lang="en-IN" sz="2400" dirty="0"/>
          </a:p>
        </p:txBody>
      </p:sp>
      <p:pic>
        <p:nvPicPr>
          <p:cNvPr id="9" name="Content Placeholder 8">
            <a:extLst>
              <a:ext uri="{FF2B5EF4-FFF2-40B4-BE49-F238E27FC236}">
                <a16:creationId xmlns:a16="http://schemas.microsoft.com/office/drawing/2014/main" id="{F3397DC2-22E3-976A-5915-D1453C55E896}"/>
              </a:ext>
            </a:extLst>
          </p:cNvPr>
          <p:cNvPicPr>
            <a:picLocks noGrp="1" noChangeAspect="1"/>
          </p:cNvPicPr>
          <p:nvPr>
            <p:ph sz="half" idx="1"/>
          </p:nvPr>
        </p:nvPicPr>
        <p:blipFill>
          <a:blip r:embed="rId2"/>
          <a:stretch>
            <a:fillRect/>
          </a:stretch>
        </p:blipFill>
        <p:spPr>
          <a:xfrm>
            <a:off x="306421" y="1865745"/>
            <a:ext cx="3671903" cy="4599709"/>
          </a:xfrm>
        </p:spPr>
      </p:pic>
      <p:pic>
        <p:nvPicPr>
          <p:cNvPr id="12" name="Content Placeholder 11">
            <a:extLst>
              <a:ext uri="{FF2B5EF4-FFF2-40B4-BE49-F238E27FC236}">
                <a16:creationId xmlns:a16="http://schemas.microsoft.com/office/drawing/2014/main" id="{D323AAFB-36E2-1A17-9D59-8729C4C1D709}"/>
              </a:ext>
            </a:extLst>
          </p:cNvPr>
          <p:cNvPicPr>
            <a:picLocks noGrp="1" noChangeAspect="1"/>
          </p:cNvPicPr>
          <p:nvPr>
            <p:ph sz="half" idx="2"/>
          </p:nvPr>
        </p:nvPicPr>
        <p:blipFill>
          <a:blip r:embed="rId3"/>
          <a:stretch>
            <a:fillRect/>
          </a:stretch>
        </p:blipFill>
        <p:spPr>
          <a:xfrm>
            <a:off x="7999406" y="1865746"/>
            <a:ext cx="3886173" cy="4592776"/>
          </a:xfrm>
        </p:spPr>
      </p:pic>
      <p:sp>
        <p:nvSpPr>
          <p:cNvPr id="3" name="TextBox 2">
            <a:extLst>
              <a:ext uri="{FF2B5EF4-FFF2-40B4-BE49-F238E27FC236}">
                <a16:creationId xmlns:a16="http://schemas.microsoft.com/office/drawing/2014/main" id="{E6C750D2-136D-5F7B-F963-5938469C6A2F}"/>
              </a:ext>
            </a:extLst>
          </p:cNvPr>
          <p:cNvSpPr txBox="1"/>
          <p:nvPr/>
        </p:nvSpPr>
        <p:spPr>
          <a:xfrm>
            <a:off x="4657927" y="257816"/>
            <a:ext cx="2876144" cy="715089"/>
          </a:xfrm>
          <a:prstGeom prst="roundRect">
            <a:avLst/>
          </a:prstGeom>
          <a:solidFill>
            <a:schemeClr val="accent2">
              <a:lumMod val="40000"/>
              <a:lumOff val="60000"/>
            </a:schemeClr>
          </a:solidFill>
        </p:spPr>
        <p:txBody>
          <a:bodyPr wrap="square" rtlCol="0">
            <a:spAutoFit/>
          </a:bodyPr>
          <a:lstStyle/>
          <a:p>
            <a:r>
              <a:rPr lang="en-US" sz="3600" dirty="0">
                <a:ln>
                  <a:solidFill>
                    <a:srgbClr val="FFFF00"/>
                  </a:solidFill>
                </a:ln>
                <a:solidFill>
                  <a:srgbClr val="FFC000"/>
                </a:solidFill>
                <a:effectLst>
                  <a:outerShdw blurRad="38100" dist="38100" dir="2700000" algn="tl">
                    <a:srgbClr val="000000">
                      <a:alpha val="43137"/>
                    </a:srgbClr>
                  </a:outerShdw>
                </a:effectLst>
              </a:rPr>
              <a:t>PREPARATION</a:t>
            </a:r>
            <a:endParaRPr lang="en-IN" sz="3600" dirty="0">
              <a:ln>
                <a:solidFill>
                  <a:srgbClr val="FFFF00"/>
                </a:solidFill>
              </a:ln>
              <a:solidFill>
                <a:srgbClr val="FFC000"/>
              </a:solidFill>
              <a:effectLst>
                <a:outerShdw blurRad="38100" dist="38100" dir="2700000" algn="tl">
                  <a:srgbClr val="000000">
                    <a:alpha val="43137"/>
                  </a:srgbClr>
                </a:outerShdw>
              </a:effectLst>
            </a:endParaRPr>
          </a:p>
        </p:txBody>
      </p:sp>
      <p:pic>
        <p:nvPicPr>
          <p:cNvPr id="5" name="Picture 4" descr="A screenshot of a computer&#10;&#10;Description automatically generated">
            <a:extLst>
              <a:ext uri="{FF2B5EF4-FFF2-40B4-BE49-F238E27FC236}">
                <a16:creationId xmlns:a16="http://schemas.microsoft.com/office/drawing/2014/main" id="{D7FB8B50-D647-CFB4-B590-824BF87532DA}"/>
              </a:ext>
            </a:extLst>
          </p:cNvPr>
          <p:cNvPicPr>
            <a:picLocks noChangeAspect="1"/>
          </p:cNvPicPr>
          <p:nvPr/>
        </p:nvPicPr>
        <p:blipFill>
          <a:blip r:embed="rId4"/>
          <a:stretch>
            <a:fillRect/>
          </a:stretch>
        </p:blipFill>
        <p:spPr>
          <a:xfrm>
            <a:off x="4091709" y="1865744"/>
            <a:ext cx="3772789" cy="4592775"/>
          </a:xfrm>
          <a:prstGeom prst="rect">
            <a:avLst/>
          </a:prstGeom>
        </p:spPr>
      </p:pic>
    </p:spTree>
    <p:extLst>
      <p:ext uri="{BB962C8B-B14F-4D97-AF65-F5344CB8AC3E}">
        <p14:creationId xmlns:p14="http://schemas.microsoft.com/office/powerpoint/2010/main" val="156084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3" name="Title 2">
            <a:extLst>
              <a:ext uri="{FF2B5EF4-FFF2-40B4-BE49-F238E27FC236}">
                <a16:creationId xmlns:a16="http://schemas.microsoft.com/office/drawing/2014/main" id="{B390917A-D0C8-95F9-923D-01009A53B83C}"/>
              </a:ext>
            </a:extLst>
          </p:cNvPr>
          <p:cNvSpPr>
            <a:spLocks noGrp="1"/>
          </p:cNvSpPr>
          <p:nvPr>
            <p:ph type="title"/>
          </p:nvPr>
        </p:nvSpPr>
        <p:spPr>
          <a:xfrm>
            <a:off x="685801" y="643466"/>
            <a:ext cx="2590799" cy="4995333"/>
          </a:xfrm>
        </p:spPr>
        <p:txBody>
          <a:bodyPr>
            <a:normAutofit/>
          </a:bodyPr>
          <a:lstStyle/>
          <a:p>
            <a:r>
              <a:rPr lang="en-US" b="1" dirty="0">
                <a:ln w="3175" cmpd="sng">
                  <a:solidFill>
                    <a:srgbClr val="FFFF00"/>
                  </a:solidFill>
                </a:ln>
                <a:solidFill>
                  <a:srgbClr val="FFFFFF"/>
                </a:solidFill>
                <a:effectLst>
                  <a:outerShdw blurRad="50800" dist="38100" dir="2700000" algn="tl" rotWithShape="0">
                    <a:prstClr val="black">
                      <a:alpha val="40000"/>
                    </a:prstClr>
                  </a:outerShdw>
                </a:effectLst>
                <a:latin typeface="ADLaM Display" panose="02010000000000000000" pitchFamily="2" charset="0"/>
                <a:ea typeface="ADLaM Display" panose="02010000000000000000" pitchFamily="2" charset="0"/>
                <a:cs typeface="ADLaM Display" panose="02010000000000000000" pitchFamily="2" charset="0"/>
              </a:rPr>
              <a:t>OVERVIEW</a:t>
            </a:r>
            <a:endParaRPr lang="en-IN" b="1" dirty="0">
              <a:ln w="3175" cmpd="sng">
                <a:solidFill>
                  <a:srgbClr val="FFFF00"/>
                </a:solidFill>
              </a:ln>
              <a:solidFill>
                <a:srgbClr val="FFFFFF"/>
              </a:solidFill>
              <a:effectLst>
                <a:outerShdw blurRad="50800" dist="38100" dir="2700000" algn="tl" rotWithShape="0">
                  <a:prstClr val="black">
                    <a:alpha val="40000"/>
                  </a:prst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Content Placeholder 5">
            <a:extLst>
              <a:ext uri="{FF2B5EF4-FFF2-40B4-BE49-F238E27FC236}">
                <a16:creationId xmlns:a16="http://schemas.microsoft.com/office/drawing/2014/main" id="{C45B70D9-E5CA-5061-17F4-B20516188DD6}"/>
              </a:ext>
            </a:extLst>
          </p:cNvPr>
          <p:cNvSpPr>
            <a:spLocks/>
          </p:cNvSpPr>
          <p:nvPr/>
        </p:nvSpPr>
        <p:spPr>
          <a:xfrm>
            <a:off x="4514272" y="874375"/>
            <a:ext cx="6927272" cy="5292437"/>
          </a:xfrm>
          <a:prstGeom prst="rect">
            <a:avLst/>
          </a:prstGeom>
        </p:spPr>
        <p:txBody>
          <a:bodyPr anchor="t">
            <a:normAutofit lnSpcReduction="10000"/>
          </a:bodyPr>
          <a:lstStyle/>
          <a:p>
            <a:pPr algn="just" defTabSz="283464">
              <a:spcAft>
                <a:spcPts val="600"/>
              </a:spcAft>
            </a:pPr>
            <a:r>
              <a:rPr lang="en-IN" sz="2000" b="1" kern="1200" dirty="0">
                <a:solidFill>
                  <a:srgbClr val="FFC000"/>
                </a:solidFill>
                <a:latin typeface="+mn-lt"/>
                <a:ea typeface="+mn-ea"/>
                <a:cs typeface="+mn-cs"/>
              </a:rPr>
              <a:t>INTRODUCTION :</a:t>
            </a:r>
          </a:p>
          <a:p>
            <a:pPr defTabSz="283464">
              <a:spcAft>
                <a:spcPts val="600"/>
              </a:spcAft>
            </a:pPr>
            <a:r>
              <a:rPr lang="en-US" sz="1600" kern="1200" dirty="0">
                <a:solidFill>
                  <a:schemeClr val="tx1"/>
                </a:solidFill>
                <a:latin typeface="+mn-lt"/>
                <a:ea typeface="+mn-ea"/>
                <a:cs typeface="+mn-cs"/>
              </a:rPr>
              <a:t>	</a:t>
            </a:r>
            <a:r>
              <a:rPr lang="en-US" kern="1200" dirty="0">
                <a:solidFill>
                  <a:schemeClr val="tx1"/>
                </a:solidFill>
                <a:latin typeface="+mn-lt"/>
                <a:ea typeface="+mn-ea"/>
                <a:cs typeface="+mn-cs"/>
              </a:rPr>
              <a:t>In the evolving of the aviation industry, the performance checks of airline projects has been provided to assess the performance, operations, and analyze the aviation industry. Understanding the economic growth of aviation . This analysis aims to provide valuable insights for better decision making and strategic planning.</a:t>
            </a:r>
          </a:p>
          <a:p>
            <a:pPr defTabSz="283464">
              <a:spcAft>
                <a:spcPts val="600"/>
              </a:spcAft>
            </a:pPr>
            <a:endParaRPr lang="en-US" sz="1600" kern="1200" dirty="0">
              <a:solidFill>
                <a:schemeClr val="tx1"/>
              </a:solidFill>
              <a:latin typeface="+mn-lt"/>
              <a:ea typeface="+mn-ea"/>
              <a:cs typeface="+mn-cs"/>
            </a:endParaRPr>
          </a:p>
          <a:p>
            <a:pPr defTabSz="283464">
              <a:spcAft>
                <a:spcPts val="600"/>
              </a:spcAft>
            </a:pPr>
            <a:r>
              <a:rPr lang="en-US" sz="2000" b="1" kern="1200" dirty="0">
                <a:solidFill>
                  <a:srgbClr val="FFC000"/>
                </a:solidFill>
                <a:latin typeface="+mn-lt"/>
                <a:ea typeface="+mn-ea"/>
                <a:cs typeface="+mn-cs"/>
              </a:rPr>
              <a:t>OBJECTIVE :</a:t>
            </a:r>
          </a:p>
          <a:p>
            <a:pPr defTabSz="283464">
              <a:spcAft>
                <a:spcPts val="600"/>
              </a:spcAft>
            </a:pPr>
            <a:r>
              <a:rPr lang="en-US" kern="1200" dirty="0">
                <a:solidFill>
                  <a:schemeClr val="tx1"/>
                </a:solidFill>
                <a:latin typeface="+mn-lt"/>
                <a:ea typeface="+mn-ea"/>
                <a:cs typeface="+mn-cs"/>
              </a:rPr>
              <a:t>	To provide the relevant information through some interactive visualizations by analyzing the data to assess the further better operations.</a:t>
            </a:r>
          </a:p>
          <a:p>
            <a:pPr defTabSz="283464">
              <a:spcAft>
                <a:spcPts val="600"/>
              </a:spcAft>
            </a:pPr>
            <a:endParaRPr lang="en-US" sz="1600" kern="1200" dirty="0">
              <a:solidFill>
                <a:schemeClr val="tx1"/>
              </a:solidFill>
              <a:latin typeface="+mn-lt"/>
              <a:ea typeface="+mn-ea"/>
              <a:cs typeface="+mn-cs"/>
            </a:endParaRPr>
          </a:p>
          <a:p>
            <a:pPr defTabSz="283464">
              <a:spcAft>
                <a:spcPts val="600"/>
              </a:spcAft>
            </a:pPr>
            <a:r>
              <a:rPr lang="en-US" sz="2000" b="1" kern="1200" dirty="0">
                <a:solidFill>
                  <a:srgbClr val="FFC000"/>
                </a:solidFill>
                <a:latin typeface="+mn-lt"/>
                <a:ea typeface="+mn-ea"/>
                <a:cs typeface="+mn-cs"/>
              </a:rPr>
              <a:t>CONCLUSION :</a:t>
            </a:r>
          </a:p>
          <a:p>
            <a:pPr defTabSz="283464">
              <a:spcAft>
                <a:spcPts val="600"/>
              </a:spcAft>
            </a:pPr>
            <a:r>
              <a:rPr lang="en-US" kern="1200" dirty="0">
                <a:solidFill>
                  <a:schemeClr val="tx1"/>
                </a:solidFill>
                <a:latin typeface="+mn-lt"/>
                <a:ea typeface="+mn-ea"/>
                <a:cs typeface="+mn-cs"/>
              </a:rPr>
              <a:t>	In summary, our project will provide detailed information on how flights will work on a weekly basis, number of flights travelled, number of cancelled flights ,</a:t>
            </a:r>
            <a:r>
              <a:rPr lang="en-US" dirty="0"/>
              <a:t>number of diverted flights </a:t>
            </a:r>
            <a:r>
              <a:rPr lang="en-US" kern="1200" dirty="0">
                <a:solidFill>
                  <a:schemeClr val="tx1"/>
                </a:solidFill>
                <a:latin typeface="+mn-lt"/>
                <a:ea typeface="+mn-ea"/>
                <a:cs typeface="+mn-cs"/>
              </a:rPr>
              <a:t>and total distance covered. This result will help to perform better manage risk and better decision making for future flights.</a:t>
            </a:r>
            <a:endParaRPr lang="en-IN" dirty="0"/>
          </a:p>
          <a:p>
            <a:pPr defTabSz="283464">
              <a:spcAft>
                <a:spcPts val="600"/>
              </a:spcAft>
            </a:pPr>
            <a:endParaRPr lang="en-US" sz="992" kern="1200" dirty="0">
              <a:solidFill>
                <a:schemeClr val="tx1"/>
              </a:solidFill>
              <a:latin typeface="+mn-lt"/>
              <a:ea typeface="+mn-ea"/>
              <a:cs typeface="+mn-cs"/>
            </a:endParaRPr>
          </a:p>
          <a:p>
            <a:pPr marL="0" indent="0">
              <a:spcAft>
                <a:spcPts val="600"/>
              </a:spcAft>
              <a:buNone/>
            </a:pPr>
            <a:endParaRPr lang="en-IN" sz="1600" dirty="0"/>
          </a:p>
        </p:txBody>
      </p:sp>
    </p:spTree>
    <p:extLst>
      <p:ext uri="{BB962C8B-B14F-4D97-AF65-F5344CB8AC3E}">
        <p14:creationId xmlns:p14="http://schemas.microsoft.com/office/powerpoint/2010/main" val="331371561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descr="Landscape and plane wing">
            <a:extLst>
              <a:ext uri="{FF2B5EF4-FFF2-40B4-BE49-F238E27FC236}">
                <a16:creationId xmlns:a16="http://schemas.microsoft.com/office/drawing/2014/main" id="{315CE50F-A13C-3CD3-7F4B-4C9D55A0943F}"/>
              </a:ext>
            </a:extLst>
          </p:cNvPr>
          <p:cNvPicPr>
            <a:picLocks noChangeAspect="1"/>
          </p:cNvPicPr>
          <p:nvPr/>
        </p:nvPicPr>
        <p:blipFill rotWithShape="1">
          <a:blip r:embed="rId3"/>
          <a:srcRect l="14056" r="12980" b="-1"/>
          <a:stretch/>
        </p:blipFill>
        <p:spPr>
          <a:xfrm>
            <a:off x="20" y="975"/>
            <a:ext cx="6631689" cy="6858000"/>
          </a:xfrm>
          <a:prstGeom prst="rect">
            <a:avLst/>
          </a:prstGeom>
        </p:spPr>
      </p:pic>
      <p:sp>
        <p:nvSpPr>
          <p:cNvPr id="8" name="Content Placeholder 2">
            <a:extLst>
              <a:ext uri="{FF2B5EF4-FFF2-40B4-BE49-F238E27FC236}">
                <a16:creationId xmlns:a16="http://schemas.microsoft.com/office/drawing/2014/main" id="{0839A1A8-59AE-3E54-C87B-666D6655CB64}"/>
              </a:ext>
            </a:extLst>
          </p:cNvPr>
          <p:cNvSpPr>
            <a:spLocks noGrp="1"/>
          </p:cNvSpPr>
          <p:nvPr>
            <p:ph idx="1"/>
          </p:nvPr>
        </p:nvSpPr>
        <p:spPr>
          <a:xfrm>
            <a:off x="7028873" y="1750979"/>
            <a:ext cx="4829143" cy="4813754"/>
          </a:xfrm>
        </p:spPr>
        <p:txBody>
          <a:bodyPr>
            <a:normAutofit/>
          </a:bodyPr>
          <a:lstStyle/>
          <a:p>
            <a:pPr marL="800100" lvl="1" indent="-342900">
              <a:buFont typeface="+mj-lt"/>
              <a:buAutoNum type="arabicPeriod"/>
            </a:pPr>
            <a:r>
              <a:rPr lang="en-IN" sz="1800" b="1" dirty="0"/>
              <a:t>Week-day Vs Week-end total flights.</a:t>
            </a:r>
          </a:p>
          <a:p>
            <a:pPr marL="800100" lvl="1" indent="-342900">
              <a:buFont typeface="+mj-lt"/>
              <a:buAutoNum type="arabicPeriod"/>
            </a:pPr>
            <a:endParaRPr lang="en-IN" sz="1800" b="1" dirty="0"/>
          </a:p>
          <a:p>
            <a:pPr marL="800100" lvl="1" indent="-342900">
              <a:buFont typeface="+mj-lt"/>
              <a:buAutoNum type="arabicPeriod"/>
            </a:pPr>
            <a:r>
              <a:rPr lang="en-IN" sz="1800" b="1" dirty="0"/>
              <a:t>Number of Cancelled flights for Honolulu, HI (Origin City )</a:t>
            </a:r>
          </a:p>
          <a:p>
            <a:pPr marL="800100" lvl="1" indent="-342900">
              <a:buFont typeface="+mj-lt"/>
              <a:buAutoNum type="arabicPeriod"/>
            </a:pPr>
            <a:endParaRPr lang="en-IN" sz="1800" b="1" dirty="0"/>
          </a:p>
          <a:p>
            <a:pPr marL="800100" lvl="1" indent="-342900">
              <a:buFont typeface="+mj-lt"/>
              <a:buAutoNum type="arabicPeriod"/>
            </a:pPr>
            <a:r>
              <a:rPr lang="en-IN" sz="1800" b="1" dirty="0"/>
              <a:t>Week-wise statistics of arrival of flights from Manchester ,NH and departure of flights from Manchester ,NH</a:t>
            </a:r>
          </a:p>
          <a:p>
            <a:pPr marL="800100" lvl="1" indent="-342900">
              <a:buFont typeface="+mj-lt"/>
              <a:buAutoNum type="arabicPeriod"/>
            </a:pPr>
            <a:endParaRPr lang="en-IN" sz="1800" b="1" dirty="0"/>
          </a:p>
          <a:p>
            <a:pPr marL="800100" lvl="1" indent="-342900">
              <a:buFont typeface="+mj-lt"/>
              <a:buAutoNum type="arabicPeriod"/>
            </a:pPr>
            <a:r>
              <a:rPr lang="en-IN" sz="1800" b="1" dirty="0"/>
              <a:t>Total distance covered by N190AA on 1</a:t>
            </a:r>
            <a:r>
              <a:rPr lang="en-IN" sz="1800" b="1" baseline="30000" dirty="0"/>
              <a:t>ST</a:t>
            </a:r>
            <a:r>
              <a:rPr lang="en-IN" sz="1800" b="1" dirty="0"/>
              <a:t> January with Air Time 50</a:t>
            </a:r>
          </a:p>
          <a:p>
            <a:pPr marL="800100" lvl="1" indent="-342900">
              <a:buFont typeface="+mj-lt"/>
              <a:buAutoNum type="arabicPeriod"/>
            </a:pPr>
            <a:endParaRPr lang="en-IN" dirty="0"/>
          </a:p>
        </p:txBody>
      </p:sp>
      <p:sp>
        <p:nvSpPr>
          <p:cNvPr id="9" name="TextBox 8">
            <a:extLst>
              <a:ext uri="{FF2B5EF4-FFF2-40B4-BE49-F238E27FC236}">
                <a16:creationId xmlns:a16="http://schemas.microsoft.com/office/drawing/2014/main" id="{B4F12DD0-A820-6BED-6B1F-2AA1ADB89A6E}"/>
              </a:ext>
            </a:extLst>
          </p:cNvPr>
          <p:cNvSpPr txBox="1"/>
          <p:nvPr/>
        </p:nvSpPr>
        <p:spPr>
          <a:xfrm>
            <a:off x="8451273" y="692726"/>
            <a:ext cx="2142836" cy="646331"/>
          </a:xfrm>
          <a:prstGeom prst="rect">
            <a:avLst/>
          </a:prstGeom>
          <a:noFill/>
        </p:spPr>
        <p:txBody>
          <a:bodyPr wrap="square" rtlCol="0">
            <a:spAutoFit/>
          </a:bodyPr>
          <a:lstStyle/>
          <a:p>
            <a:r>
              <a:rPr lang="en-US" sz="3600" dirty="0">
                <a:ln>
                  <a:solidFill>
                    <a:srgbClr val="FFFF00"/>
                  </a:solidFill>
                </a:ln>
                <a:solidFill>
                  <a:srgbClr val="FFC000"/>
                </a:solidFill>
                <a:effectLst>
                  <a:outerShdw blurRad="50800" dist="38100" dir="2700000" algn="tl" rotWithShape="0">
                    <a:prstClr val="black">
                      <a:alpha val="40000"/>
                    </a:prstClr>
                  </a:outerShdw>
                </a:effectLst>
              </a:rPr>
              <a:t>KPI’s</a:t>
            </a:r>
            <a:endParaRPr lang="en-IN" sz="3600" dirty="0">
              <a:ln>
                <a:solidFill>
                  <a:srgbClr val="FFFF00"/>
                </a:solidFill>
              </a:ln>
              <a:solidFill>
                <a:srgbClr val="FFC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47819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33B5-CC9E-97F5-0DD5-DADFB0DA8385}"/>
              </a:ext>
            </a:extLst>
          </p:cNvPr>
          <p:cNvSpPr>
            <a:spLocks noGrp="1"/>
          </p:cNvSpPr>
          <p:nvPr>
            <p:ph type="title"/>
          </p:nvPr>
        </p:nvSpPr>
        <p:spPr>
          <a:xfrm>
            <a:off x="2495550" y="314326"/>
            <a:ext cx="7200900" cy="533399"/>
          </a:xfrm>
        </p:spPr>
        <p:style>
          <a:lnRef idx="2">
            <a:schemeClr val="accent2"/>
          </a:lnRef>
          <a:fillRef idx="1">
            <a:schemeClr val="lt1"/>
          </a:fillRef>
          <a:effectRef idx="0">
            <a:schemeClr val="accent2"/>
          </a:effectRef>
          <a:fontRef idx="minor">
            <a:schemeClr val="dk1"/>
          </a:fontRef>
        </p:style>
        <p:txBody>
          <a:bodyPr>
            <a:normAutofit/>
          </a:bodyPr>
          <a:lstStyle/>
          <a:p>
            <a:r>
              <a:rPr lang="en-IN" sz="2800" b="1" dirty="0">
                <a:solidFill>
                  <a:srgbClr val="FFC000"/>
                </a:solidFill>
              </a:rPr>
              <a:t>KPI 1 : </a:t>
            </a:r>
            <a:r>
              <a:rPr lang="en-IN" sz="2800" b="1" dirty="0"/>
              <a:t>Week-day vs week-end total flights</a:t>
            </a:r>
          </a:p>
        </p:txBody>
      </p:sp>
      <p:sp>
        <p:nvSpPr>
          <p:cNvPr id="3" name="Content Placeholder 2">
            <a:extLst>
              <a:ext uri="{FF2B5EF4-FFF2-40B4-BE49-F238E27FC236}">
                <a16:creationId xmlns:a16="http://schemas.microsoft.com/office/drawing/2014/main" id="{F2CF8E81-7127-8C8D-7986-01217EBBBA95}"/>
              </a:ext>
            </a:extLst>
          </p:cNvPr>
          <p:cNvSpPr>
            <a:spLocks noGrp="1"/>
          </p:cNvSpPr>
          <p:nvPr>
            <p:ph idx="1"/>
          </p:nvPr>
        </p:nvSpPr>
        <p:spPr>
          <a:xfrm>
            <a:off x="752477" y="1761067"/>
            <a:ext cx="6372224" cy="4030133"/>
          </a:xfrm>
        </p:spPr>
        <p:txBody>
          <a:bodyPr anchor="t">
            <a:normAutofit lnSpcReduction="10000"/>
          </a:bodyPr>
          <a:lstStyle/>
          <a:p>
            <a:pPr marL="0" indent="0">
              <a:buNone/>
            </a:pPr>
            <a:r>
              <a:rPr lang="en-IN" sz="2000" b="1" dirty="0">
                <a:solidFill>
                  <a:srgbClr val="FFC000"/>
                </a:solidFill>
              </a:rPr>
              <a:t>OBSERVATIONS :</a:t>
            </a:r>
          </a:p>
          <a:p>
            <a:pPr>
              <a:buFont typeface="Wingdings" panose="05000000000000000000" pitchFamily="2" charset="2"/>
              <a:buChar char="Ø"/>
            </a:pPr>
            <a:r>
              <a:rPr lang="en-US" dirty="0"/>
              <a:t>Total Flights on week-days is </a:t>
            </a:r>
            <a:r>
              <a:rPr lang="en-US" dirty="0">
                <a:solidFill>
                  <a:srgbClr val="FFFF00"/>
                </a:solidFill>
              </a:rPr>
              <a:t>206k</a:t>
            </a:r>
            <a:r>
              <a:rPr lang="en-US" dirty="0"/>
              <a:t>.</a:t>
            </a:r>
          </a:p>
          <a:p>
            <a:pPr>
              <a:buFont typeface="Wingdings" panose="05000000000000000000" pitchFamily="2" charset="2"/>
              <a:buChar char="Ø"/>
            </a:pPr>
            <a:r>
              <a:rPr lang="en-US" dirty="0"/>
              <a:t>Average Flights per week-day is </a:t>
            </a:r>
            <a:r>
              <a:rPr lang="en-US" dirty="0">
                <a:solidFill>
                  <a:srgbClr val="FFFF00"/>
                </a:solidFill>
              </a:rPr>
              <a:t>9.3k</a:t>
            </a:r>
            <a:r>
              <a:rPr lang="en-US" dirty="0"/>
              <a:t>.</a:t>
            </a:r>
          </a:p>
          <a:p>
            <a:pPr>
              <a:buFont typeface="Wingdings" panose="05000000000000000000" pitchFamily="2" charset="2"/>
              <a:buChar char="Ø"/>
            </a:pPr>
            <a:r>
              <a:rPr lang="en-US" dirty="0"/>
              <a:t>Total Flights on week-ends is </a:t>
            </a:r>
            <a:r>
              <a:rPr lang="en-US" dirty="0">
                <a:solidFill>
                  <a:srgbClr val="FFFF00"/>
                </a:solidFill>
              </a:rPr>
              <a:t>75k</a:t>
            </a:r>
            <a:r>
              <a:rPr lang="en-US" dirty="0"/>
              <a:t>.</a:t>
            </a:r>
          </a:p>
          <a:p>
            <a:pPr>
              <a:buFont typeface="Wingdings" panose="05000000000000000000" pitchFamily="2" charset="2"/>
              <a:buChar char="Ø"/>
            </a:pPr>
            <a:r>
              <a:rPr lang="en-US" dirty="0"/>
              <a:t>Average Flights per week-end is </a:t>
            </a:r>
            <a:r>
              <a:rPr lang="en-US" dirty="0">
                <a:solidFill>
                  <a:srgbClr val="FFFF00"/>
                </a:solidFill>
              </a:rPr>
              <a:t>8.3k</a:t>
            </a:r>
            <a:r>
              <a:rPr lang="en-US" dirty="0"/>
              <a:t>.</a:t>
            </a:r>
          </a:p>
          <a:p>
            <a:pPr marL="0" indent="0">
              <a:buNone/>
            </a:pPr>
            <a:endParaRPr lang="en-US" dirty="0"/>
          </a:p>
          <a:p>
            <a:pPr marL="0" indent="0">
              <a:buNone/>
            </a:pPr>
            <a:r>
              <a:rPr lang="en-US" sz="2000" b="1" dirty="0">
                <a:solidFill>
                  <a:srgbClr val="FFC000"/>
                </a:solidFill>
              </a:rPr>
              <a:t>CONCLUSION :</a:t>
            </a:r>
          </a:p>
          <a:p>
            <a:pPr marL="0" indent="0">
              <a:buNone/>
            </a:pPr>
            <a:r>
              <a:rPr lang="en-US" dirty="0"/>
              <a:t>	An airline launched the best flight deals on weekdays compared to weekends. This could lead to the highest number of flights deals on weekdays. The flight prices on Saturday and Sunday were higher on average than flights on Monday to Friday.</a:t>
            </a:r>
            <a:endParaRPr lang="en-IN" dirty="0"/>
          </a:p>
          <a:p>
            <a:endParaRPr lang="en-IN" dirty="0"/>
          </a:p>
          <a:p>
            <a:pPr algn="just"/>
            <a:endParaRPr lang="en-IN" dirty="0"/>
          </a:p>
        </p:txBody>
      </p:sp>
      <p:graphicFrame>
        <p:nvGraphicFramePr>
          <p:cNvPr id="5" name="Chart 4">
            <a:extLst>
              <a:ext uri="{FF2B5EF4-FFF2-40B4-BE49-F238E27FC236}">
                <a16:creationId xmlns:a16="http://schemas.microsoft.com/office/drawing/2014/main" id="{00000000-0008-0000-0800-000002000000}"/>
              </a:ext>
            </a:extLst>
          </p:cNvPr>
          <p:cNvGraphicFramePr>
            <a:graphicFrameLocks/>
          </p:cNvGraphicFramePr>
          <p:nvPr>
            <p:extLst>
              <p:ext uri="{D42A27DB-BD31-4B8C-83A1-F6EECF244321}">
                <p14:modId xmlns:p14="http://schemas.microsoft.com/office/powerpoint/2010/main" val="3369573107"/>
              </p:ext>
            </p:extLst>
          </p:nvPr>
        </p:nvGraphicFramePr>
        <p:xfrm>
          <a:off x="7029450" y="2066926"/>
          <a:ext cx="4619625"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599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3CDD-6ACC-0703-12E2-96E3311B2DEC}"/>
              </a:ext>
            </a:extLst>
          </p:cNvPr>
          <p:cNvSpPr>
            <a:spLocks noGrp="1"/>
          </p:cNvSpPr>
          <p:nvPr>
            <p:ph type="title"/>
          </p:nvPr>
        </p:nvSpPr>
        <p:spPr>
          <a:xfrm>
            <a:off x="1081088" y="295275"/>
            <a:ext cx="10029824" cy="466725"/>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IN" sz="2800" b="1" dirty="0">
                <a:solidFill>
                  <a:srgbClr val="FFC000"/>
                </a:solidFill>
              </a:rPr>
              <a:t>KPI 2 : </a:t>
            </a:r>
            <a:r>
              <a:rPr lang="en-IN" sz="2800" b="1" dirty="0"/>
              <a:t>NUMBER OF CANCELLED FLIGHTS FOR HONOLULU, HI (origin city)</a:t>
            </a:r>
            <a:endParaRPr lang="en-IN" b="1" dirty="0"/>
          </a:p>
        </p:txBody>
      </p:sp>
      <p:sp>
        <p:nvSpPr>
          <p:cNvPr id="3" name="Content Placeholder 2">
            <a:extLst>
              <a:ext uri="{FF2B5EF4-FFF2-40B4-BE49-F238E27FC236}">
                <a16:creationId xmlns:a16="http://schemas.microsoft.com/office/drawing/2014/main" id="{1235A136-B03C-5886-B5BD-90B29D10C07C}"/>
              </a:ext>
            </a:extLst>
          </p:cNvPr>
          <p:cNvSpPr>
            <a:spLocks noGrp="1"/>
          </p:cNvSpPr>
          <p:nvPr>
            <p:ph idx="1"/>
          </p:nvPr>
        </p:nvSpPr>
        <p:spPr>
          <a:xfrm>
            <a:off x="685801" y="1619250"/>
            <a:ext cx="5410199" cy="4210049"/>
          </a:xfrm>
        </p:spPr>
        <p:txBody>
          <a:bodyPr anchor="t">
            <a:normAutofit/>
          </a:bodyPr>
          <a:lstStyle/>
          <a:p>
            <a:pPr marL="0" indent="0" algn="just">
              <a:buNone/>
            </a:pPr>
            <a:r>
              <a:rPr lang="en-IN" sz="2000" dirty="0">
                <a:solidFill>
                  <a:srgbClr val="FFC000"/>
                </a:solidFill>
              </a:rPr>
              <a:t>OBSERVATIONS :</a:t>
            </a:r>
          </a:p>
          <a:p>
            <a:pPr algn="just">
              <a:buFont typeface="Wingdings" panose="05000000000000000000" pitchFamily="2" charset="2"/>
              <a:buChar char="Ø"/>
            </a:pPr>
            <a:r>
              <a:rPr lang="en-IN" dirty="0"/>
              <a:t>Cancelled flights from Honolulu ,HI (Origin City) is </a:t>
            </a:r>
            <a:r>
              <a:rPr lang="en-IN" sz="2000" dirty="0">
                <a:solidFill>
                  <a:srgbClr val="FFFF00"/>
                </a:solidFill>
              </a:rPr>
              <a:t>8.</a:t>
            </a:r>
          </a:p>
          <a:p>
            <a:pPr algn="just">
              <a:buFont typeface="Wingdings" panose="05000000000000000000" pitchFamily="2" charset="2"/>
              <a:buChar char="Ø"/>
            </a:pPr>
            <a:r>
              <a:rPr lang="en-IN" dirty="0"/>
              <a:t>Half of the cancelled flights is scheduled  to the nearby cities in the  same state and travel distance is around 100km.</a:t>
            </a:r>
          </a:p>
          <a:p>
            <a:pPr marL="0" indent="0" algn="just">
              <a:buNone/>
            </a:pPr>
            <a:r>
              <a:rPr lang="en-IN" dirty="0"/>
              <a:t> </a:t>
            </a:r>
          </a:p>
          <a:p>
            <a:pPr marL="0" indent="0" algn="just">
              <a:buNone/>
            </a:pPr>
            <a:r>
              <a:rPr lang="en-IN" sz="2000" dirty="0">
                <a:solidFill>
                  <a:srgbClr val="FFC000"/>
                </a:solidFill>
              </a:rPr>
              <a:t>POSSIBLE REASONS  :</a:t>
            </a:r>
          </a:p>
          <a:p>
            <a:pPr algn="just">
              <a:buFont typeface="Wingdings" panose="05000000000000000000" pitchFamily="2" charset="2"/>
              <a:buChar char="Ø"/>
            </a:pPr>
            <a:r>
              <a:rPr lang="en-IN" dirty="0"/>
              <a:t>Due to lack of bookings to nearby cities in the same state.</a:t>
            </a:r>
          </a:p>
          <a:p>
            <a:pPr algn="just">
              <a:buFont typeface="Wingdings" panose="05000000000000000000" pitchFamily="2" charset="2"/>
              <a:buChar char="Ø"/>
            </a:pPr>
            <a:r>
              <a:rPr lang="en-IN" dirty="0"/>
              <a:t>Alternate Mode of transport is preferable for shorter distances.</a:t>
            </a:r>
          </a:p>
        </p:txBody>
      </p:sp>
      <p:graphicFrame>
        <p:nvGraphicFramePr>
          <p:cNvPr id="5" name="Content Placeholder 4">
            <a:extLst>
              <a:ext uri="{FF2B5EF4-FFF2-40B4-BE49-F238E27FC236}">
                <a16:creationId xmlns:a16="http://schemas.microsoft.com/office/drawing/2014/main" id="{4DEA04F1-5D34-22B0-98C2-32DB997BDA0E}"/>
              </a:ext>
            </a:extLst>
          </p:cNvPr>
          <p:cNvGraphicFramePr>
            <a:graphicFrameLocks/>
          </p:cNvGraphicFramePr>
          <p:nvPr>
            <p:extLst>
              <p:ext uri="{D42A27DB-BD31-4B8C-83A1-F6EECF244321}">
                <p14:modId xmlns:p14="http://schemas.microsoft.com/office/powerpoint/2010/main" val="2736710506"/>
              </p:ext>
            </p:extLst>
          </p:nvPr>
        </p:nvGraphicFramePr>
        <p:xfrm>
          <a:off x="6315076" y="1857376"/>
          <a:ext cx="5495924" cy="3676651"/>
        </p:xfrm>
        <a:graphic>
          <a:graphicData uri="http://schemas.openxmlformats.org/drawingml/2006/table">
            <a:tbl>
              <a:tblPr firstRow="1" firstCol="1" bandRow="1">
                <a:tableStyleId>{5C22544A-7EE6-4342-B048-85BDC9FD1C3A}</a:tableStyleId>
              </a:tblPr>
              <a:tblGrid>
                <a:gridCol w="1314757">
                  <a:extLst>
                    <a:ext uri="{9D8B030D-6E8A-4147-A177-3AD203B41FA5}">
                      <a16:colId xmlns:a16="http://schemas.microsoft.com/office/drawing/2014/main" val="637930399"/>
                    </a:ext>
                  </a:extLst>
                </a:gridCol>
                <a:gridCol w="1610875">
                  <a:extLst>
                    <a:ext uri="{9D8B030D-6E8A-4147-A177-3AD203B41FA5}">
                      <a16:colId xmlns:a16="http://schemas.microsoft.com/office/drawing/2014/main" val="4098986922"/>
                    </a:ext>
                  </a:extLst>
                </a:gridCol>
                <a:gridCol w="1003835">
                  <a:extLst>
                    <a:ext uri="{9D8B030D-6E8A-4147-A177-3AD203B41FA5}">
                      <a16:colId xmlns:a16="http://schemas.microsoft.com/office/drawing/2014/main" val="3369161869"/>
                    </a:ext>
                  </a:extLst>
                </a:gridCol>
                <a:gridCol w="1566457">
                  <a:extLst>
                    <a:ext uri="{9D8B030D-6E8A-4147-A177-3AD203B41FA5}">
                      <a16:colId xmlns:a16="http://schemas.microsoft.com/office/drawing/2014/main" val="167321274"/>
                    </a:ext>
                  </a:extLst>
                </a:gridCol>
              </a:tblGrid>
              <a:tr h="371456">
                <a:tc>
                  <a:txBody>
                    <a:bodyPr/>
                    <a:lstStyle/>
                    <a:p>
                      <a:pPr>
                        <a:lnSpc>
                          <a:spcPct val="107000"/>
                        </a:lnSpc>
                        <a:spcAft>
                          <a:spcPts val="800"/>
                        </a:spcAft>
                      </a:pPr>
                      <a:r>
                        <a:rPr lang="en-IN" sz="1200" kern="0" dirty="0">
                          <a:effectLst/>
                        </a:rPr>
                        <a:t>FlightNum</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DestCityName</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Distance</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Sum of Cancelled</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56108718"/>
                  </a:ext>
                </a:extLst>
              </a:tr>
              <a:tr h="371456">
                <a:tc>
                  <a:txBody>
                    <a:bodyPr/>
                    <a:lstStyle/>
                    <a:p>
                      <a:pPr algn="r">
                        <a:lnSpc>
                          <a:spcPct val="107000"/>
                        </a:lnSpc>
                        <a:spcAft>
                          <a:spcPts val="800"/>
                        </a:spcAft>
                      </a:pPr>
                      <a:r>
                        <a:rPr lang="en-IN" sz="1200" kern="0" dirty="0">
                          <a:effectLst/>
                        </a:rPr>
                        <a:t>14</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Newark, NJ</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4962</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86303171"/>
                  </a:ext>
                </a:extLst>
              </a:tr>
              <a:tr h="371456">
                <a:tc>
                  <a:txBody>
                    <a:bodyPr/>
                    <a:lstStyle/>
                    <a:p>
                      <a:pPr algn="r">
                        <a:lnSpc>
                          <a:spcPct val="107000"/>
                        </a:lnSpc>
                        <a:spcAft>
                          <a:spcPts val="800"/>
                        </a:spcAft>
                      </a:pPr>
                      <a:r>
                        <a:rPr lang="en-IN" sz="1200" kern="0" dirty="0">
                          <a:effectLst/>
                        </a:rPr>
                        <a:t>183</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Lihue, HI</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102</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89263894"/>
                  </a:ext>
                </a:extLst>
              </a:tr>
              <a:tr h="371456">
                <a:tc>
                  <a:txBody>
                    <a:bodyPr/>
                    <a:lstStyle/>
                    <a:p>
                      <a:pPr algn="r">
                        <a:lnSpc>
                          <a:spcPct val="107000"/>
                        </a:lnSpc>
                        <a:spcAft>
                          <a:spcPts val="800"/>
                        </a:spcAft>
                      </a:pPr>
                      <a:r>
                        <a:rPr lang="en-IN" sz="1200" kern="0" dirty="0">
                          <a:effectLst/>
                        </a:rPr>
                        <a:t>246</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Kahului, HI</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100</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85578675"/>
                  </a:ext>
                </a:extLst>
              </a:tr>
              <a:tr h="371456">
                <a:tc>
                  <a:txBody>
                    <a:bodyPr/>
                    <a:lstStyle/>
                    <a:p>
                      <a:pPr algn="r">
                        <a:lnSpc>
                          <a:spcPct val="107000"/>
                        </a:lnSpc>
                        <a:spcAft>
                          <a:spcPts val="800"/>
                        </a:spcAft>
                      </a:pPr>
                      <a:r>
                        <a:rPr lang="en-IN" sz="1200" kern="0" dirty="0">
                          <a:effectLst/>
                        </a:rPr>
                        <a:t>353</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Lihue, HI</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102</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72259645"/>
                  </a:ext>
                </a:extLst>
              </a:tr>
              <a:tr h="371456">
                <a:tc>
                  <a:txBody>
                    <a:bodyPr/>
                    <a:lstStyle/>
                    <a:p>
                      <a:pPr algn="r">
                        <a:lnSpc>
                          <a:spcPct val="107000"/>
                        </a:lnSpc>
                        <a:spcAft>
                          <a:spcPts val="800"/>
                        </a:spcAft>
                      </a:pPr>
                      <a:r>
                        <a:rPr lang="en-IN" sz="1200" kern="0" dirty="0">
                          <a:effectLst/>
                        </a:rPr>
                        <a:t>356</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Kahului, HI</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100</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4639553"/>
                  </a:ext>
                </a:extLst>
              </a:tr>
              <a:tr h="371456">
                <a:tc>
                  <a:txBody>
                    <a:bodyPr/>
                    <a:lstStyle/>
                    <a:p>
                      <a:pPr algn="r">
                        <a:lnSpc>
                          <a:spcPct val="107000"/>
                        </a:lnSpc>
                        <a:spcAft>
                          <a:spcPts val="800"/>
                        </a:spcAft>
                      </a:pPr>
                      <a:r>
                        <a:rPr lang="en-IN" sz="1200" kern="0" dirty="0">
                          <a:effectLst/>
                        </a:rPr>
                        <a:t>693</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Phoenix, AZ</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2917</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73541901"/>
                  </a:ext>
                </a:extLst>
              </a:tr>
              <a:tr h="371456">
                <a:tc>
                  <a:txBody>
                    <a:bodyPr/>
                    <a:lstStyle/>
                    <a:p>
                      <a:pPr algn="r">
                        <a:lnSpc>
                          <a:spcPct val="107000"/>
                        </a:lnSpc>
                        <a:spcAft>
                          <a:spcPts val="800"/>
                        </a:spcAft>
                      </a:pPr>
                      <a:r>
                        <a:rPr lang="en-IN" sz="1200" kern="0" dirty="0">
                          <a:effectLst/>
                        </a:rPr>
                        <a:t>834</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Portland, OR</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2603</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2083065"/>
                  </a:ext>
                </a:extLst>
              </a:tr>
              <a:tr h="371456">
                <a:tc>
                  <a:txBody>
                    <a:bodyPr/>
                    <a:lstStyle/>
                    <a:p>
                      <a:pPr algn="r">
                        <a:lnSpc>
                          <a:spcPct val="107000"/>
                        </a:lnSpc>
                        <a:spcAft>
                          <a:spcPts val="800"/>
                        </a:spcAft>
                      </a:pPr>
                      <a:r>
                        <a:rPr lang="en-IN" sz="1200" kern="0" dirty="0">
                          <a:effectLst/>
                        </a:rPr>
                        <a:t>1212</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200" kern="0" dirty="0">
                          <a:effectLst/>
                        </a:rPr>
                        <a:t>Los Angeles, CA</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2556</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200" kern="0" dirty="0">
                          <a:effectLst/>
                        </a:rPr>
                        <a:t>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69461260"/>
                  </a:ext>
                </a:extLst>
              </a:tr>
              <a:tr h="333547">
                <a:tc>
                  <a:txBody>
                    <a:bodyPr/>
                    <a:lstStyle/>
                    <a:p>
                      <a:pPr>
                        <a:lnSpc>
                          <a:spcPct val="107000"/>
                        </a:lnSpc>
                        <a:spcAft>
                          <a:spcPts val="800"/>
                        </a:spcAft>
                      </a:pPr>
                      <a:r>
                        <a:rPr lang="en-IN" sz="1200" kern="0" dirty="0">
                          <a:effectLst/>
                        </a:rPr>
                        <a:t>Grand Total</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07000"/>
                        </a:lnSpc>
                      </a:pPr>
                      <a:endParaRPr lang="en-IN" sz="1100" kern="100" dirty="0">
                        <a:effectLst/>
                        <a:latin typeface="Aptos" panose="020B0004020202020204" pitchFamily="34" charset="0"/>
                      </a:endParaRPr>
                    </a:p>
                  </a:txBody>
                  <a:tcPr marL="68580" marR="68580" marT="0" marB="0" anchor="b"/>
                </a:tc>
                <a:tc>
                  <a:txBody>
                    <a:bodyPr/>
                    <a:lstStyle/>
                    <a:p>
                      <a:pPr>
                        <a:lnSpc>
                          <a:spcPct val="107000"/>
                        </a:lnSpc>
                      </a:pPr>
                      <a:endParaRPr lang="en-IN" sz="1100" kern="100" dirty="0">
                        <a:effectLst/>
                        <a:latin typeface="Aptos" panose="020B0004020202020204" pitchFamily="34" charset="0"/>
                      </a:endParaRPr>
                    </a:p>
                  </a:txBody>
                  <a:tcPr marL="68580" marR="68580" marT="0" marB="0" anchor="b"/>
                </a:tc>
                <a:tc>
                  <a:txBody>
                    <a:bodyPr/>
                    <a:lstStyle/>
                    <a:p>
                      <a:pPr algn="r">
                        <a:lnSpc>
                          <a:spcPct val="107000"/>
                        </a:lnSpc>
                        <a:spcAft>
                          <a:spcPts val="800"/>
                        </a:spcAft>
                      </a:pPr>
                      <a:r>
                        <a:rPr lang="en-IN" sz="1200" kern="0" dirty="0">
                          <a:effectLst/>
                        </a:rPr>
                        <a:t>8</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726114"/>
                  </a:ext>
                </a:extLst>
              </a:tr>
            </a:tbl>
          </a:graphicData>
        </a:graphic>
      </p:graphicFrame>
    </p:spTree>
    <p:extLst>
      <p:ext uri="{BB962C8B-B14F-4D97-AF65-F5344CB8AC3E}">
        <p14:creationId xmlns:p14="http://schemas.microsoft.com/office/powerpoint/2010/main" val="203617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7CA8-00BB-A4D5-7427-6043433ACBE9}"/>
              </a:ext>
            </a:extLst>
          </p:cNvPr>
          <p:cNvSpPr>
            <a:spLocks noGrp="1"/>
          </p:cNvSpPr>
          <p:nvPr>
            <p:ph type="title"/>
          </p:nvPr>
        </p:nvSpPr>
        <p:spPr>
          <a:xfrm>
            <a:off x="1262063" y="128587"/>
            <a:ext cx="9667874" cy="852488"/>
          </a:xfrm>
        </p:spPr>
        <p:style>
          <a:lnRef idx="2">
            <a:schemeClr val="accent2"/>
          </a:lnRef>
          <a:fillRef idx="1">
            <a:schemeClr val="lt1"/>
          </a:fillRef>
          <a:effectRef idx="0">
            <a:schemeClr val="accent2"/>
          </a:effectRef>
          <a:fontRef idx="minor">
            <a:schemeClr val="dk1"/>
          </a:fontRef>
        </p:style>
        <p:txBody>
          <a:bodyPr>
            <a:normAutofit/>
          </a:bodyPr>
          <a:lstStyle/>
          <a:p>
            <a:pPr algn="ctr"/>
            <a:r>
              <a:rPr lang="en-IN" sz="2400" b="1" dirty="0">
                <a:solidFill>
                  <a:srgbClr val="FFC000"/>
                </a:solidFill>
              </a:rPr>
              <a:t>Kpi 3 : </a:t>
            </a:r>
            <a:r>
              <a:rPr lang="en-IN" sz="2400" b="1" dirty="0"/>
              <a:t>Week wise statistics of arrival of flights from Manchester 	and departure of flights of flights to Manchester ,nh</a:t>
            </a:r>
          </a:p>
        </p:txBody>
      </p:sp>
      <p:sp>
        <p:nvSpPr>
          <p:cNvPr id="3" name="Content Placeholder 2">
            <a:extLst>
              <a:ext uri="{FF2B5EF4-FFF2-40B4-BE49-F238E27FC236}">
                <a16:creationId xmlns:a16="http://schemas.microsoft.com/office/drawing/2014/main" id="{D242BAA1-9785-1D9F-3C82-014C30342295}"/>
              </a:ext>
            </a:extLst>
          </p:cNvPr>
          <p:cNvSpPr>
            <a:spLocks noGrp="1"/>
          </p:cNvSpPr>
          <p:nvPr>
            <p:ph idx="1"/>
          </p:nvPr>
        </p:nvSpPr>
        <p:spPr>
          <a:xfrm>
            <a:off x="819151" y="2347383"/>
            <a:ext cx="5924549" cy="3805767"/>
          </a:xfrm>
        </p:spPr>
        <p:txBody>
          <a:bodyPr anchor="t">
            <a:normAutofit/>
          </a:bodyPr>
          <a:lstStyle/>
          <a:p>
            <a:pPr marL="0" indent="0">
              <a:lnSpc>
                <a:spcPct val="107000"/>
              </a:lnSpc>
              <a:spcAft>
                <a:spcPts val="800"/>
              </a:spcAft>
              <a:buNone/>
            </a:pPr>
            <a:r>
              <a:rPr lang="en-US"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OBSERVATIONS : </a:t>
            </a:r>
            <a:endParaRPr lang="en-IN"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Highest number of flights(above average) were departed from  Manchester ,NH in the 3</a:t>
            </a:r>
            <a:r>
              <a:rPr lang="en-US" sz="1600" kern="100" baseline="30000" dirty="0">
                <a:effectLst/>
                <a:latin typeface="Aptos" panose="020B0004020202020204" pitchFamily="34" charset="0"/>
                <a:ea typeface="Aptos" panose="020B0004020202020204" pitchFamily="34" charset="0"/>
                <a:cs typeface="Times New Roman" panose="02020603050405020304" pitchFamily="18" charset="0"/>
              </a:rPr>
              <a:t>rd</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week of January is </a:t>
            </a:r>
            <a:r>
              <a:rPr lang="en-US"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81</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Lowest number of flights(below average) were departed from Manchester ,NH in  the 5</a:t>
            </a:r>
            <a:r>
              <a:rPr lang="en-US" sz="1600"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week of January is </a:t>
            </a:r>
            <a:r>
              <a:rPr lang="en-US"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34</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Average number of flights were departed from Manchester ,NH in the remaining weeks is </a:t>
            </a:r>
            <a:r>
              <a:rPr lang="en-US"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60</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POSSIBLE REASONS :</a:t>
            </a:r>
            <a:endParaRPr lang="en-IN"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Discounted prices on tickets in the middle of the month on weekdays.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Last week of the month results in lowest number of flights.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
        <p:nvSpPr>
          <p:cNvPr id="7" name="TextBox 6">
            <a:extLst>
              <a:ext uri="{FF2B5EF4-FFF2-40B4-BE49-F238E27FC236}">
                <a16:creationId xmlns:a16="http://schemas.microsoft.com/office/drawing/2014/main" id="{B198555D-DFF7-B58F-A107-F7CEEE42BDCF}"/>
              </a:ext>
            </a:extLst>
          </p:cNvPr>
          <p:cNvSpPr txBox="1"/>
          <p:nvPr/>
        </p:nvSpPr>
        <p:spPr>
          <a:xfrm>
            <a:off x="809625" y="1350823"/>
            <a:ext cx="5991224" cy="523220"/>
          </a:xfrm>
          <a:prstGeom prst="rect">
            <a:avLst/>
          </a:prstGeom>
          <a:noFill/>
        </p:spPr>
        <p:txBody>
          <a:bodyPr wrap="square" rtlCol="0">
            <a:spAutoFit/>
          </a:bodyPr>
          <a:lstStyle/>
          <a:p>
            <a:r>
              <a:rPr lang="en-US" sz="2800" b="1" dirty="0">
                <a:solidFill>
                  <a:schemeClr val="accent4"/>
                </a:solidFill>
              </a:rPr>
              <a:t>DEPARTURE FLIGHTS (Manchester ,NH)</a:t>
            </a:r>
            <a:endParaRPr lang="en-IN" sz="2800" b="1" dirty="0">
              <a:solidFill>
                <a:schemeClr val="accent4"/>
              </a:solidFill>
            </a:endParaRPr>
          </a:p>
        </p:txBody>
      </p:sp>
      <p:graphicFrame>
        <p:nvGraphicFramePr>
          <p:cNvPr id="9" name="Chart 8">
            <a:extLst>
              <a:ext uri="{FF2B5EF4-FFF2-40B4-BE49-F238E27FC236}">
                <a16:creationId xmlns:a16="http://schemas.microsoft.com/office/drawing/2014/main" id="{EF507FE3-8FFB-94B6-CFFF-36E5C23642CE}"/>
              </a:ext>
            </a:extLst>
          </p:cNvPr>
          <p:cNvGraphicFramePr>
            <a:graphicFrameLocks/>
          </p:cNvGraphicFramePr>
          <p:nvPr>
            <p:extLst>
              <p:ext uri="{D42A27DB-BD31-4B8C-83A1-F6EECF244321}">
                <p14:modId xmlns:p14="http://schemas.microsoft.com/office/powerpoint/2010/main" val="1928055611"/>
              </p:ext>
            </p:extLst>
          </p:nvPr>
        </p:nvGraphicFramePr>
        <p:xfrm>
          <a:off x="6800849" y="2347382"/>
          <a:ext cx="5000625" cy="35295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180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128B1-32EC-1B25-BD4D-DD12C7B6BD50}"/>
              </a:ext>
            </a:extLst>
          </p:cNvPr>
          <p:cNvSpPr>
            <a:spLocks noGrp="1"/>
          </p:cNvSpPr>
          <p:nvPr>
            <p:ph idx="1"/>
          </p:nvPr>
        </p:nvSpPr>
        <p:spPr>
          <a:xfrm>
            <a:off x="713510" y="1515340"/>
            <a:ext cx="5639665" cy="4761635"/>
          </a:xfrm>
        </p:spPr>
        <p:txBody>
          <a:bodyPr anchor="t">
            <a:normAutofit/>
          </a:bodyPr>
          <a:lstStyle/>
          <a:p>
            <a:pPr marL="0" indent="0">
              <a:lnSpc>
                <a:spcPct val="107000"/>
              </a:lnSpc>
              <a:spcAft>
                <a:spcPts val="800"/>
              </a:spcAft>
              <a:buNone/>
            </a:pPr>
            <a:r>
              <a:rPr lang="en-US" sz="20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O</a:t>
            </a:r>
            <a:r>
              <a:rPr lang="en-US" sz="2000" b="1" kern="100" dirty="0">
                <a:solidFill>
                  <a:srgbClr val="FFC000"/>
                </a:solidFill>
                <a:latin typeface="Aptos" panose="020B0004020202020204" pitchFamily="34" charset="0"/>
                <a:ea typeface="Aptos" panose="020B0004020202020204" pitchFamily="34" charset="0"/>
                <a:cs typeface="Times New Roman" panose="02020603050405020304" pitchFamily="18" charset="0"/>
              </a:rPr>
              <a:t>BSERVATIONS</a:t>
            </a:r>
            <a:r>
              <a:rPr lang="en-US" sz="20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 </a:t>
            </a:r>
            <a:endParaRPr lang="en-IN" sz="20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Highest number of flights(above average) were arrived at Manchester ,NH in the  3</a:t>
            </a:r>
            <a:r>
              <a:rPr lang="en-US" sz="1600" kern="100" baseline="30000" dirty="0">
                <a:effectLst/>
                <a:latin typeface="Aptos" panose="020B0004020202020204" pitchFamily="34" charset="0"/>
                <a:ea typeface="Aptos" panose="020B0004020202020204" pitchFamily="34" charset="0"/>
                <a:cs typeface="Times New Roman" panose="02020603050405020304" pitchFamily="18" charset="0"/>
              </a:rPr>
              <a:t>rd</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week of January is </a:t>
            </a:r>
            <a:r>
              <a:rPr lang="en-US"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74</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Lowest number of flights(below average) were arrived at Manchester ,NH in the 5</a:t>
            </a:r>
            <a:r>
              <a:rPr lang="en-US" sz="1600"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week of January is </a:t>
            </a:r>
            <a:r>
              <a:rPr lang="en-US"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37</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Average number of flights were arrived at  Manchester ,NH in the remaining weeks is </a:t>
            </a:r>
            <a:r>
              <a:rPr lang="en-US"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55</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endParaRPr lang="en-US" sz="2000" b="1" kern="100" dirty="0">
              <a:solidFill>
                <a:srgbClr val="FFC000"/>
              </a:solidFill>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2000" b="1" kern="100" dirty="0">
                <a:solidFill>
                  <a:srgbClr val="FFC000"/>
                </a:solidFill>
                <a:latin typeface="Aptos" panose="020B0004020202020204" pitchFamily="34" charset="0"/>
                <a:ea typeface="Aptos" panose="020B0004020202020204" pitchFamily="34" charset="0"/>
                <a:cs typeface="Times New Roman" panose="02020603050405020304" pitchFamily="18" charset="0"/>
              </a:rPr>
              <a:t>POSSIBLE </a:t>
            </a:r>
            <a:r>
              <a:rPr lang="en-US" sz="20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REASONS :</a:t>
            </a:r>
            <a:endParaRPr lang="en-IN" sz="20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Discounted prices on tickets in the middle of the month on weekdays.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Last week of the month results in lowest number of flights.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IN" sz="2000" kern="100" dirty="0">
                <a:effectLst/>
                <a:latin typeface="Aptos" panose="020B0004020202020204" pitchFamily="34" charset="0"/>
                <a:ea typeface="Aptos" panose="020B0004020202020204" pitchFamily="34" charset="0"/>
                <a:cs typeface="Times New Roman" panose="02020603050405020304" pitchFamily="18" charset="0"/>
              </a:rPr>
              <a:t> </a:t>
            </a:r>
          </a:p>
          <a:p>
            <a:pPr marL="0" indent="0">
              <a:buNone/>
            </a:pPr>
            <a:endParaRPr lang="en-IN" dirty="0"/>
          </a:p>
        </p:txBody>
      </p:sp>
      <p:sp>
        <p:nvSpPr>
          <p:cNvPr id="2" name="TextBox 1">
            <a:extLst>
              <a:ext uri="{FF2B5EF4-FFF2-40B4-BE49-F238E27FC236}">
                <a16:creationId xmlns:a16="http://schemas.microsoft.com/office/drawing/2014/main" id="{22978CF2-2A6B-E85A-E6B2-277C1F954188}"/>
              </a:ext>
            </a:extLst>
          </p:cNvPr>
          <p:cNvSpPr txBox="1"/>
          <p:nvPr/>
        </p:nvSpPr>
        <p:spPr>
          <a:xfrm>
            <a:off x="713510" y="581025"/>
            <a:ext cx="5457824" cy="523220"/>
          </a:xfrm>
          <a:prstGeom prst="rect">
            <a:avLst/>
          </a:prstGeom>
          <a:noFill/>
        </p:spPr>
        <p:txBody>
          <a:bodyPr wrap="square" rtlCol="0">
            <a:spAutoFit/>
          </a:bodyPr>
          <a:lstStyle/>
          <a:p>
            <a:r>
              <a:rPr lang="en-US" sz="2800" b="1" dirty="0">
                <a:solidFill>
                  <a:schemeClr val="accent4"/>
                </a:solidFill>
              </a:rPr>
              <a:t>ARRIVAL FLIGHTS (Manchester ,NH)</a:t>
            </a:r>
            <a:endParaRPr lang="en-IN" sz="2800" b="1" dirty="0">
              <a:solidFill>
                <a:schemeClr val="accent4"/>
              </a:solidFill>
            </a:endParaRPr>
          </a:p>
        </p:txBody>
      </p:sp>
      <p:graphicFrame>
        <p:nvGraphicFramePr>
          <p:cNvPr id="4" name="Chart 3">
            <a:extLst>
              <a:ext uri="{FF2B5EF4-FFF2-40B4-BE49-F238E27FC236}">
                <a16:creationId xmlns:a16="http://schemas.microsoft.com/office/drawing/2014/main" id="{199E7709-585B-D3C5-7F56-6F4967C12946}"/>
              </a:ext>
            </a:extLst>
          </p:cNvPr>
          <p:cNvGraphicFramePr>
            <a:graphicFrameLocks/>
          </p:cNvGraphicFramePr>
          <p:nvPr>
            <p:extLst>
              <p:ext uri="{D42A27DB-BD31-4B8C-83A1-F6EECF244321}">
                <p14:modId xmlns:p14="http://schemas.microsoft.com/office/powerpoint/2010/main" val="1236657302"/>
              </p:ext>
            </p:extLst>
          </p:nvPr>
        </p:nvGraphicFramePr>
        <p:xfrm>
          <a:off x="6353175" y="2057399"/>
          <a:ext cx="5372100" cy="3514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1323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{71C59587-0516-4552-A9F5-A0A2B8D2FDD3}tf03457452</Template>
  <TotalTime>1156</TotalTime>
  <Words>1170</Words>
  <Application>Microsoft Office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ADLaM Display</vt:lpstr>
      <vt:lpstr>Aptos</vt:lpstr>
      <vt:lpstr>Arial</vt:lpstr>
      <vt:lpstr>Calibri</vt:lpstr>
      <vt:lpstr>Calibri Light</vt:lpstr>
      <vt:lpstr>Wingdings</vt:lpstr>
      <vt:lpstr>Celestial</vt:lpstr>
      <vt:lpstr>Aviation PROJECT</vt:lpstr>
      <vt:lpstr>Agenda</vt:lpstr>
      <vt:lpstr>We have established connection between two tables and removed some of the columns which contains more than 80% null and blank values.</vt:lpstr>
      <vt:lpstr>OVERVIEW</vt:lpstr>
      <vt:lpstr>PowerPoint Presentation</vt:lpstr>
      <vt:lpstr>KPI 1 : Week-day vs week-end total flights</vt:lpstr>
      <vt:lpstr>KPI 2 : NUMBER OF CANCELLED FLIGHTS FOR HONOLULU, HI (origin city)</vt:lpstr>
      <vt:lpstr>Kpi 3 : Week wise statistics of arrival of flights from Manchester  and departure of flights of flights to Manchester ,nh</vt:lpstr>
      <vt:lpstr>PowerPoint Presentation</vt:lpstr>
      <vt:lpstr>Kpi 4 : Total distance covered by n190aa on 1st  January with air time 50</vt:lpstr>
      <vt:lpstr>KPI 5 : Day-wise total flights ,Cancelled and diverted flights</vt:lpstr>
      <vt:lpstr>KPI 6 : Distance Vs Air Delay (&gt;= 15 minutes)</vt:lpstr>
      <vt:lpstr>EXCEL dashboard</vt:lpstr>
      <vt:lpstr>Power bi dashboard</vt:lpstr>
      <vt:lpstr>TABLEAU DASHBOARD</vt:lpstr>
      <vt:lpstr>CHALLENGES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AVITION PROJECT</dc:title>
  <dc:creator>Sumit Das</dc:creator>
  <cp:lastModifiedBy>Satya Raj Madathala</cp:lastModifiedBy>
  <cp:revision>15</cp:revision>
  <dcterms:created xsi:type="dcterms:W3CDTF">2023-12-06T16:23:06Z</dcterms:created>
  <dcterms:modified xsi:type="dcterms:W3CDTF">2023-12-09T04:56:32Z</dcterms:modified>
</cp:coreProperties>
</file>