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92" r:id="rId8"/>
    <p:sldId id="288" r:id="rId9"/>
    <p:sldId id="286" r:id="rId10"/>
    <p:sldId id="287" r:id="rId11"/>
    <p:sldId id="278" r:id="rId12"/>
    <p:sldId id="279" r:id="rId13"/>
    <p:sldId id="289" r:id="rId14"/>
    <p:sldId id="290" r:id="rId15"/>
    <p:sldId id="280" r:id="rId16"/>
    <p:sldId id="281" r:id="rId17"/>
    <p:sldId id="283" r:id="rId18"/>
    <p:sldId id="282" r:id="rId19"/>
    <p:sldId id="291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68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6!PivotTable7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Stock Deviation</a:t>
            </a:r>
            <a:r>
              <a:rPr lang="en-IN" b="1" baseline="0">
                <a:solidFill>
                  <a:schemeClr val="tx1"/>
                </a:solidFill>
              </a:rPr>
              <a:t> from the 52 week high </a:t>
            </a:r>
            <a:endParaRPr lang="en-IN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6'!$B$4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6'!$B$5:$B$10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C-45E4-9C24-826DAF158619}"/>
            </c:ext>
          </c:extLst>
        </c:ser>
        <c:ser>
          <c:idx val="1"/>
          <c:order val="1"/>
          <c:tx>
            <c:strRef>
              <c:f>'KPI 6'!$C$4</c:f>
              <c:strCache>
                <c:ptCount val="1"/>
                <c:pt idx="0">
                  <c:v>Max of 52 Week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6'!$C$5:$C$10</c:f>
              <c:numCache>
                <c:formatCode>General</c:formatCode>
                <c:ptCount val="5"/>
                <c:pt idx="0">
                  <c:v>1543.87</c:v>
                </c:pt>
                <c:pt idx="1">
                  <c:v>1543.87</c:v>
                </c:pt>
                <c:pt idx="2">
                  <c:v>1543.87</c:v>
                </c:pt>
                <c:pt idx="3">
                  <c:v>1543.87</c:v>
                </c:pt>
                <c:pt idx="4">
                  <c:v>1543.87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C-45E4-9C24-826DAF158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47807"/>
        <c:axId val="243171551"/>
      </c:barChart>
      <c:catAx>
        <c:axId val="19394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171551"/>
        <c:crosses val="autoZero"/>
        <c:auto val="1"/>
        <c:lblAlgn val="ctr"/>
        <c:lblOffset val="100"/>
        <c:noMultiLvlLbl val="0"/>
      </c:catAx>
      <c:valAx>
        <c:axId val="243171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4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7!PivotTable8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chemeClr val="tx1"/>
                </a:solidFill>
              </a:rPr>
              <a:t>Stock Deviation from the 52 week low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7'!$B$3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7'!$B$4:$B$8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9-4FEB-A16B-C450FE88D366}"/>
            </c:ext>
          </c:extLst>
        </c:ser>
        <c:ser>
          <c:idx val="1"/>
          <c:order val="1"/>
          <c:tx>
            <c:strRef>
              <c:f>'KPI 7'!$C$3</c:f>
              <c:strCache>
                <c:ptCount val="1"/>
                <c:pt idx="0">
                  <c:v>Min of 52 Week 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7'!$C$4:$C$8</c:f>
              <c:numCache>
                <c:formatCode>General</c:formatCode>
                <c:ptCount val="5"/>
                <c:pt idx="0">
                  <c:v>53.67</c:v>
                </c:pt>
                <c:pt idx="1">
                  <c:v>53.67</c:v>
                </c:pt>
                <c:pt idx="2">
                  <c:v>53.67</c:v>
                </c:pt>
                <c:pt idx="3">
                  <c:v>53.67</c:v>
                </c:pt>
                <c:pt idx="4">
                  <c:v>53.67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9-4FEB-A16B-C450FE88D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47535"/>
        <c:axId val="1063285583"/>
      </c:barChart>
      <c:catAx>
        <c:axId val="15434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285583"/>
        <c:crosses val="autoZero"/>
        <c:auto val="1"/>
        <c:lblAlgn val="ctr"/>
        <c:lblOffset val="100"/>
        <c:noMultiLvlLbl val="0"/>
      </c:catAx>
      <c:valAx>
        <c:axId val="1063285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4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1972-AC7F-2DB5-90D8-F9CFFC9D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8A659-70FC-7B44-D9D1-0BB9F6CB5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4D3F2-5AFF-0A52-CDB7-FD7410D9E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99F7-8393-028B-8C7A-A421008DB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AFC4-971F-3B44-CC1A-3EE1FE36C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905F2-9907-9807-65CA-18A455605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A7102-8CC2-FC41-78A6-954F522E9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DEAD-9B54-260C-298B-2BE179EE7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09B9-7679-AA8F-69B7-8D8F05AB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A837-6C60-864B-4A75-04FFD25CE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71FBB-2CE2-998E-9DDB-7E05E430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44E8-3928-7830-6306-E6CE5AB6A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F8D9-0A98-80F7-62D6-FF010D756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26A46-75B4-9DE5-288C-30D1908AE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070DA-FD0C-8A93-07CE-D592861B4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EFB3-D904-D2CB-DA1F-10A0CE9D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6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541A5-82F2-97BA-7774-00C30AED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8218C-96DE-A5D9-63F0-6AEA87C81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EFC01-A49C-7C3E-4B94-337A84F37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26EC0-949E-24CB-D8C2-86AEA53CC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5A67-2A49-6BB9-3896-767E6BE9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7D6F9-394C-19C6-5670-5A2C49B8A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34177-0F32-ACBF-5889-D02688452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D31D5-4BE9-9710-EB62-DFC382A7C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2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C8D42-7EF0-16A2-B474-ED9F7D52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6CD03-7F7E-D086-CF0D-A98518A03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F563B-BD78-35E3-8CA5-7FE3AC0F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A5D6-332F-DED5-CCDF-84F7DBBA0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7" y="3161623"/>
            <a:ext cx="9144000" cy="664797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Stock Performance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4819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9F4C002-F9A1-A85C-AB4C-644C7E590B7E}"/>
              </a:ext>
            </a:extLst>
          </p:cNvPr>
          <p:cNvSpPr txBox="1">
            <a:spLocks/>
          </p:cNvSpPr>
          <p:nvPr/>
        </p:nvSpPr>
        <p:spPr>
          <a:xfrm>
            <a:off x="4440885" y="4012495"/>
            <a:ext cx="3261231" cy="202209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C000"/>
                </a:solidFill>
              </a:rPr>
              <a:t>Group Members</a:t>
            </a:r>
          </a:p>
          <a:p>
            <a:r>
              <a:rPr lang="en-US" sz="1800" dirty="0">
                <a:solidFill>
                  <a:schemeClr val="bg1"/>
                </a:solidFill>
              </a:rPr>
              <a:t>Poonam Amol Mathane</a:t>
            </a:r>
          </a:p>
          <a:p>
            <a:r>
              <a:rPr lang="en-US" sz="1800" dirty="0">
                <a:solidFill>
                  <a:schemeClr val="bg1"/>
                </a:solidFill>
              </a:rPr>
              <a:t>Sumit Kumar Das</a:t>
            </a:r>
          </a:p>
          <a:p>
            <a:r>
              <a:rPr lang="en-US" sz="1800" dirty="0">
                <a:solidFill>
                  <a:schemeClr val="bg1"/>
                </a:solidFill>
              </a:rPr>
              <a:t>Madathala Satya Raj</a:t>
            </a:r>
          </a:p>
          <a:p>
            <a:r>
              <a:rPr lang="en-IN" sz="1800" i="0" dirty="0">
                <a:solidFill>
                  <a:schemeClr val="bg1"/>
                </a:solidFill>
                <a:effectLst/>
              </a:rPr>
              <a:t>Gunisetty Harshitha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</a:rPr>
              <a:t>Arpita Hiremath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</a:rPr>
              <a:t>Aditya Bipin Raval</a:t>
            </a:r>
          </a:p>
          <a:p>
            <a:r>
              <a:rPr lang="en-IN" sz="1800" b="0" i="0" dirty="0">
                <a:solidFill>
                  <a:schemeClr val="bg1"/>
                </a:solidFill>
                <a:effectLst/>
              </a:rPr>
              <a:t>Richa Mishra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08EC-690C-FFE6-EA26-6FB3E24C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AA9BEBA-BF0B-06A4-F560-B73E5F5D3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4FCA89-E43F-72D8-EA3F-A563F3A0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21D77E9-D8E4-7CC3-CE56-3F6ACDCC5363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AFF02-4FDB-67E2-F6DA-837B66C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013BD4-8A50-0DAB-4256-2C873DBCCAD7}"/>
              </a:ext>
            </a:extLst>
          </p:cNvPr>
          <p:cNvSpPr txBox="1"/>
          <p:nvPr/>
        </p:nvSpPr>
        <p:spPr>
          <a:xfrm>
            <a:off x="498763" y="1159995"/>
            <a:ext cx="63730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6:- </a:t>
            </a:r>
            <a:r>
              <a:rPr lang="en-US" sz="2000" b="1" dirty="0">
                <a:latin typeface="+mj-lt"/>
              </a:rPr>
              <a:t>Stock-wise 52 week high and 52 week low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the companies having almost same 52 week high and 52 week low stock prices.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companies are MNC’s and top performing companies in the world.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77F8DA-213F-6365-169D-5BFE70C98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31775"/>
              </p:ext>
            </p:extLst>
          </p:nvPr>
        </p:nvGraphicFramePr>
        <p:xfrm>
          <a:off x="6871854" y="8615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E22075-7284-C5DB-7703-B49085149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61883"/>
              </p:ext>
            </p:extLst>
          </p:nvPr>
        </p:nvGraphicFramePr>
        <p:xfrm>
          <a:off x="6871854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6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2BE9D-DBB5-51F2-06DB-7CDDD650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F08C755-6E3A-4581-9227-FAD6F5F7C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ED5B0-6CA6-B840-11B8-4B3AD6DAF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BE33D7A-F898-F1AE-60B7-6C4FE50CDD9F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8C487-A1A7-FD34-2167-A64C2992F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7F14B1-E28D-17E6-5280-72C5164B7CDA}"/>
              </a:ext>
            </a:extLst>
          </p:cNvPr>
          <p:cNvSpPr txBox="1"/>
          <p:nvPr/>
        </p:nvSpPr>
        <p:spPr>
          <a:xfrm>
            <a:off x="969818" y="1209964"/>
            <a:ext cx="5264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7:- </a:t>
            </a:r>
            <a:r>
              <a:rPr lang="en-US" sz="2000" b="1" dirty="0">
                <a:latin typeface="+mj-lt"/>
              </a:rPr>
              <a:t>Buy/Wait/Sell Signal for stocks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614(1.2%) days sell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9,400(18.8%) days buy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39,986(79.9%) days wait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Hardly no negative performance by any company.</a:t>
            </a:r>
            <a:endParaRPr lang="en-IN" dirty="0">
              <a:latin typeface="+mj-lt"/>
            </a:endParaRPr>
          </a:p>
        </p:txBody>
      </p:sp>
      <p:pic>
        <p:nvPicPr>
          <p:cNvPr id="7" name="Picture 6" descr="A graph of stocks with numbers and a bar chart&#10;&#10;Description automatically generated">
            <a:extLst>
              <a:ext uri="{FF2B5EF4-FFF2-40B4-BE49-F238E27FC236}">
                <a16:creationId xmlns:a16="http://schemas.microsoft.com/office/drawing/2014/main" id="{EB41E25E-3385-322E-A81E-E174184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5" y="1608609"/>
            <a:ext cx="6097252" cy="430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213DA-E36B-A8F9-A4FF-80E270CF368F}"/>
              </a:ext>
            </a:extLst>
          </p:cNvPr>
          <p:cNvSpPr txBox="1"/>
          <p:nvPr/>
        </p:nvSpPr>
        <p:spPr>
          <a:xfrm>
            <a:off x="10950961" y="2350754"/>
            <a:ext cx="180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1-&gt;buy</a:t>
            </a:r>
          </a:p>
          <a:p>
            <a:r>
              <a:rPr lang="en-US" sz="1100" dirty="0"/>
              <a:t>-1-&gt;sell</a:t>
            </a:r>
          </a:p>
          <a:p>
            <a:r>
              <a:rPr lang="en-US" sz="1100" dirty="0"/>
              <a:t>0-&gt;wait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930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455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4CC426-409C-A3DF-95E5-8A7965F8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4" y="1790708"/>
            <a:ext cx="11087812" cy="4572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AAC92-CA98-35DE-CFEA-648862B5DA49}"/>
              </a:ext>
            </a:extLst>
          </p:cNvPr>
          <p:cNvSpPr txBox="1"/>
          <p:nvPr/>
        </p:nvSpPr>
        <p:spPr>
          <a:xfrm>
            <a:off x="3357562" y="1159995"/>
            <a:ext cx="54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EXCEL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655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9E5B0ED-CEF0-D387-A46D-E7B331AF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75" y="1151655"/>
            <a:ext cx="9786620" cy="5517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37026-174B-074D-DFC0-32DA16718CD6}"/>
              </a:ext>
            </a:extLst>
          </p:cNvPr>
          <p:cNvSpPr txBox="1"/>
          <p:nvPr/>
        </p:nvSpPr>
        <p:spPr>
          <a:xfrm>
            <a:off x="120073" y="3264239"/>
            <a:ext cx="186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POWER BI</a:t>
            </a:r>
          </a:p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Dashboard</a:t>
            </a:r>
            <a:endParaRPr lang="en-IN" sz="2400" b="1" i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9095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4E117181-1861-CADC-FB8C-E6251536B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904114"/>
            <a:ext cx="11102110" cy="5046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EC07C-89AC-BEFC-8108-3FA93766653A}"/>
              </a:ext>
            </a:extLst>
          </p:cNvPr>
          <p:cNvSpPr txBox="1"/>
          <p:nvPr/>
        </p:nvSpPr>
        <p:spPr>
          <a:xfrm>
            <a:off x="4202545" y="6006190"/>
            <a:ext cx="378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TABLEAU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20122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62582D8-CCEB-219D-BFAC-7A9E58CBC231}"/>
              </a:ext>
            </a:extLst>
          </p:cNvPr>
          <p:cNvSpPr/>
          <p:nvPr/>
        </p:nvSpPr>
        <p:spPr>
          <a:xfrm>
            <a:off x="960582" y="1413164"/>
            <a:ext cx="4507345" cy="4211782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A7E61-AF06-FF6B-45AF-DB1BF5442CFC}"/>
              </a:ext>
            </a:extLst>
          </p:cNvPr>
          <p:cNvSpPr txBox="1"/>
          <p:nvPr/>
        </p:nvSpPr>
        <p:spPr>
          <a:xfrm>
            <a:off x="1731818" y="3226667"/>
            <a:ext cx="296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+mj-lt"/>
              </a:rPr>
              <a:t>CHALLENGES</a:t>
            </a:r>
            <a:endParaRPr lang="en-IN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818F4-A828-41FB-636B-BE37F96B945C}"/>
              </a:ext>
            </a:extLst>
          </p:cNvPr>
          <p:cNvSpPr txBox="1"/>
          <p:nvPr/>
        </p:nvSpPr>
        <p:spPr>
          <a:xfrm>
            <a:off x="6096000" y="2103282"/>
            <a:ext cx="5375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Dealing with date column in excel.</a:t>
            </a:r>
          </a:p>
          <a:p>
            <a:endParaRPr lang="en-US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+mj-lt"/>
              </a:rPr>
              <a:t>Understanding attributes of the data(domain knowledge).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5DA19-0C6D-5C44-741A-FB7D7F5F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424E6EA5-1C9C-1919-A52E-7DA6E6B46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32FF6-6236-1C7C-9A10-72CB6D934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C4BE53F-F57E-6597-D381-B6A377D7FA56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CBDC9-DEFA-8623-F544-A822F097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47;p44">
            <a:extLst>
              <a:ext uri="{FF2B5EF4-FFF2-40B4-BE49-F238E27FC236}">
                <a16:creationId xmlns:a16="http://schemas.microsoft.com/office/drawing/2014/main" id="{40FF2F7B-3012-B8FD-4630-B421C7300B86}"/>
              </a:ext>
            </a:extLst>
          </p:cNvPr>
          <p:cNvSpPr txBox="1"/>
          <p:nvPr/>
        </p:nvSpPr>
        <p:spPr>
          <a:xfrm>
            <a:off x="4086225" y="732735"/>
            <a:ext cx="3620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sz="2400" b="1" dirty="0">
              <a:solidFill>
                <a:schemeClr val="bg2">
                  <a:lumMod val="2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" name="Google Shape;1075;p44">
            <a:extLst>
              <a:ext uri="{FF2B5EF4-FFF2-40B4-BE49-F238E27FC236}">
                <a16:creationId xmlns:a16="http://schemas.microsoft.com/office/drawing/2014/main" id="{656488C7-3602-8D40-3828-9CEF79C41BB0}"/>
              </a:ext>
            </a:extLst>
          </p:cNvPr>
          <p:cNvCxnSpPr>
            <a:cxnSpLocks/>
          </p:cNvCxnSpPr>
          <p:nvPr/>
        </p:nvCxnSpPr>
        <p:spPr>
          <a:xfrm rot="5400000">
            <a:off x="3671923" y="412142"/>
            <a:ext cx="1387753" cy="2847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1075;p44">
            <a:extLst>
              <a:ext uri="{FF2B5EF4-FFF2-40B4-BE49-F238E27FC236}">
                <a16:creationId xmlns:a16="http://schemas.microsoft.com/office/drawing/2014/main" id="{FC09330A-513B-77E5-B45D-D57A3E275D19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1140644" y="1836091"/>
            <a:ext cx="2945587" cy="67439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078;p44">
            <a:extLst>
              <a:ext uri="{FF2B5EF4-FFF2-40B4-BE49-F238E27FC236}">
                <a16:creationId xmlns:a16="http://schemas.microsoft.com/office/drawing/2014/main" id="{531CBC9B-CF45-561D-87FF-613F56C75D19}"/>
              </a:ext>
            </a:extLst>
          </p:cNvPr>
          <p:cNvCxnSpPr>
            <a:cxnSpLocks/>
          </p:cNvCxnSpPr>
          <p:nvPr/>
        </p:nvCxnSpPr>
        <p:spPr>
          <a:xfrm>
            <a:off x="5608373" y="1847002"/>
            <a:ext cx="1546572" cy="663489"/>
          </a:xfrm>
          <a:prstGeom prst="bentConnector3">
            <a:avLst>
              <a:gd name="adj1" fmla="val 9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076;p44">
            <a:extLst>
              <a:ext uri="{FF2B5EF4-FFF2-40B4-BE49-F238E27FC236}">
                <a16:creationId xmlns:a16="http://schemas.microsoft.com/office/drawing/2014/main" id="{5A6301B3-E582-A33D-0591-C42A9EC8C786}"/>
              </a:ext>
            </a:extLst>
          </p:cNvPr>
          <p:cNvCxnSpPr>
            <a:cxnSpLocks/>
          </p:cNvCxnSpPr>
          <p:nvPr/>
        </p:nvCxnSpPr>
        <p:spPr>
          <a:xfrm rot="5400000">
            <a:off x="4413250" y="1177099"/>
            <a:ext cx="1401816" cy="1346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078;p44">
            <a:extLst>
              <a:ext uri="{FF2B5EF4-FFF2-40B4-BE49-F238E27FC236}">
                <a16:creationId xmlns:a16="http://schemas.microsoft.com/office/drawing/2014/main" id="{1DF2F4B5-F164-C0FD-DAC9-742371BBC385}"/>
              </a:ext>
            </a:extLst>
          </p:cNvPr>
          <p:cNvCxnSpPr>
            <a:cxnSpLocks/>
          </p:cNvCxnSpPr>
          <p:nvPr/>
        </p:nvCxnSpPr>
        <p:spPr>
          <a:xfrm>
            <a:off x="6607480" y="1843389"/>
            <a:ext cx="1803478" cy="693878"/>
          </a:xfrm>
          <a:prstGeom prst="bentConnector3">
            <a:avLst>
              <a:gd name="adj1" fmla="val 1001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078;p44">
            <a:extLst>
              <a:ext uri="{FF2B5EF4-FFF2-40B4-BE49-F238E27FC236}">
                <a16:creationId xmlns:a16="http://schemas.microsoft.com/office/drawing/2014/main" id="{04CBEE49-53B7-12E1-698C-709CDBE0C6DA}"/>
              </a:ext>
            </a:extLst>
          </p:cNvPr>
          <p:cNvCxnSpPr>
            <a:cxnSpLocks/>
          </p:cNvCxnSpPr>
          <p:nvPr/>
        </p:nvCxnSpPr>
        <p:spPr>
          <a:xfrm>
            <a:off x="6975836" y="1843389"/>
            <a:ext cx="3136096" cy="693878"/>
          </a:xfrm>
          <a:prstGeom prst="bentConnector3">
            <a:avLst>
              <a:gd name="adj1" fmla="val 1004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635;p29">
            <a:extLst>
              <a:ext uri="{FF2B5EF4-FFF2-40B4-BE49-F238E27FC236}">
                <a16:creationId xmlns:a16="http://schemas.microsoft.com/office/drawing/2014/main" id="{470805A5-EF17-D660-029E-569FC327C494}"/>
              </a:ext>
            </a:extLst>
          </p:cNvPr>
          <p:cNvSpPr txBox="1"/>
          <p:nvPr/>
        </p:nvSpPr>
        <p:spPr>
          <a:xfrm>
            <a:off x="890222" y="2510491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Google Shape;635;p29">
            <a:extLst>
              <a:ext uri="{FF2B5EF4-FFF2-40B4-BE49-F238E27FC236}">
                <a16:creationId xmlns:a16="http://schemas.microsoft.com/office/drawing/2014/main" id="{D5976041-3F4A-5340-86BD-4D901F83E107}"/>
              </a:ext>
            </a:extLst>
          </p:cNvPr>
          <p:cNvSpPr txBox="1"/>
          <p:nvPr/>
        </p:nvSpPr>
        <p:spPr>
          <a:xfrm>
            <a:off x="2691424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Google Shape;635;p29">
            <a:extLst>
              <a:ext uri="{FF2B5EF4-FFF2-40B4-BE49-F238E27FC236}">
                <a16:creationId xmlns:a16="http://schemas.microsoft.com/office/drawing/2014/main" id="{D4BA1D55-BD71-C90C-F3E4-3064BF0C2787}"/>
              </a:ext>
            </a:extLst>
          </p:cNvPr>
          <p:cNvSpPr txBox="1"/>
          <p:nvPr/>
        </p:nvSpPr>
        <p:spPr>
          <a:xfrm>
            <a:off x="4190412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2B68EC-27FB-3D87-E718-F98B9FA0B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87482" y="1039700"/>
            <a:ext cx="0" cy="1497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635;p29">
            <a:extLst>
              <a:ext uri="{FF2B5EF4-FFF2-40B4-BE49-F238E27FC236}">
                <a16:creationId xmlns:a16="http://schemas.microsoft.com/office/drawing/2014/main" id="{4F1D4244-B840-9386-2C01-CA16CE96D548}"/>
              </a:ext>
            </a:extLst>
          </p:cNvPr>
          <p:cNvSpPr txBox="1"/>
          <p:nvPr/>
        </p:nvSpPr>
        <p:spPr>
          <a:xfrm>
            <a:off x="5537063" y="2558626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635;p29">
            <a:extLst>
              <a:ext uri="{FF2B5EF4-FFF2-40B4-BE49-F238E27FC236}">
                <a16:creationId xmlns:a16="http://schemas.microsoft.com/office/drawing/2014/main" id="{05774807-7B8B-C56F-218D-2AB8C171FA55}"/>
              </a:ext>
            </a:extLst>
          </p:cNvPr>
          <p:cNvSpPr txBox="1"/>
          <p:nvPr/>
        </p:nvSpPr>
        <p:spPr>
          <a:xfrm>
            <a:off x="6905660" y="2510491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635;p29">
            <a:extLst>
              <a:ext uri="{FF2B5EF4-FFF2-40B4-BE49-F238E27FC236}">
                <a16:creationId xmlns:a16="http://schemas.microsoft.com/office/drawing/2014/main" id="{FC1A286E-F64D-62A5-238C-467178192882}"/>
              </a:ext>
            </a:extLst>
          </p:cNvPr>
          <p:cNvSpPr txBox="1"/>
          <p:nvPr/>
        </p:nvSpPr>
        <p:spPr>
          <a:xfrm>
            <a:off x="8208297" y="2523879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" name="Google Shape;635;p29">
            <a:extLst>
              <a:ext uri="{FF2B5EF4-FFF2-40B4-BE49-F238E27FC236}">
                <a16:creationId xmlns:a16="http://schemas.microsoft.com/office/drawing/2014/main" id="{A51494B8-1A34-9CEA-05BF-3E493C2E7B0D}"/>
              </a:ext>
            </a:extLst>
          </p:cNvPr>
          <p:cNvSpPr txBox="1"/>
          <p:nvPr/>
        </p:nvSpPr>
        <p:spPr>
          <a:xfrm>
            <a:off x="9861511" y="2491350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1" name="Google Shape;1071;p44">
            <a:extLst>
              <a:ext uri="{FF2B5EF4-FFF2-40B4-BE49-F238E27FC236}">
                <a16:creationId xmlns:a16="http://schemas.microsoft.com/office/drawing/2014/main" id="{BAC8D4D7-01CB-4376-9C5D-B0E1F024CD5A}"/>
              </a:ext>
            </a:extLst>
          </p:cNvPr>
          <p:cNvCxnSpPr>
            <a:cxnSpLocks/>
          </p:cNvCxnSpPr>
          <p:nvPr/>
        </p:nvCxnSpPr>
        <p:spPr>
          <a:xfrm>
            <a:off x="1140642" y="2967868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1071;p44">
            <a:extLst>
              <a:ext uri="{FF2B5EF4-FFF2-40B4-BE49-F238E27FC236}">
                <a16:creationId xmlns:a16="http://schemas.microsoft.com/office/drawing/2014/main" id="{595F818C-E718-3715-ADCD-56529399147A}"/>
              </a:ext>
            </a:extLst>
          </p:cNvPr>
          <p:cNvCxnSpPr>
            <a:cxnSpLocks/>
          </p:cNvCxnSpPr>
          <p:nvPr/>
        </p:nvCxnSpPr>
        <p:spPr>
          <a:xfrm>
            <a:off x="2943063" y="2967868"/>
            <a:ext cx="6506" cy="1830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1071;p44">
            <a:extLst>
              <a:ext uri="{FF2B5EF4-FFF2-40B4-BE49-F238E27FC236}">
                <a16:creationId xmlns:a16="http://schemas.microsoft.com/office/drawing/2014/main" id="{C97F28E2-3A3A-6DA2-0F63-4E9D660BFAC9}"/>
              </a:ext>
            </a:extLst>
          </p:cNvPr>
          <p:cNvCxnSpPr>
            <a:cxnSpLocks/>
          </p:cNvCxnSpPr>
          <p:nvPr/>
        </p:nvCxnSpPr>
        <p:spPr>
          <a:xfrm>
            <a:off x="4448614" y="2967868"/>
            <a:ext cx="605" cy="4611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1071;p44">
            <a:extLst>
              <a:ext uri="{FF2B5EF4-FFF2-40B4-BE49-F238E27FC236}">
                <a16:creationId xmlns:a16="http://schemas.microsoft.com/office/drawing/2014/main" id="{4D171E88-3A0E-C8A7-2BB0-80EFDC351AB8}"/>
              </a:ext>
            </a:extLst>
          </p:cNvPr>
          <p:cNvCxnSpPr>
            <a:cxnSpLocks/>
          </p:cNvCxnSpPr>
          <p:nvPr/>
        </p:nvCxnSpPr>
        <p:spPr>
          <a:xfrm flipH="1">
            <a:off x="5787482" y="2901457"/>
            <a:ext cx="1215" cy="1848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1071;p44">
            <a:extLst>
              <a:ext uri="{FF2B5EF4-FFF2-40B4-BE49-F238E27FC236}">
                <a16:creationId xmlns:a16="http://schemas.microsoft.com/office/drawing/2014/main" id="{04669849-F47F-4AB4-88E2-59FE5B402DAF}"/>
              </a:ext>
            </a:extLst>
          </p:cNvPr>
          <p:cNvCxnSpPr>
            <a:cxnSpLocks/>
          </p:cNvCxnSpPr>
          <p:nvPr/>
        </p:nvCxnSpPr>
        <p:spPr>
          <a:xfrm>
            <a:off x="7156164" y="2929871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" name="Google Shape;1071;p44">
            <a:extLst>
              <a:ext uri="{FF2B5EF4-FFF2-40B4-BE49-F238E27FC236}">
                <a16:creationId xmlns:a16="http://schemas.microsoft.com/office/drawing/2014/main" id="{0F4C7743-1446-68E7-E038-F9BC7DF1EDAF}"/>
              </a:ext>
            </a:extLst>
          </p:cNvPr>
          <p:cNvCxnSpPr>
            <a:cxnSpLocks/>
          </p:cNvCxnSpPr>
          <p:nvPr/>
        </p:nvCxnSpPr>
        <p:spPr>
          <a:xfrm>
            <a:off x="8458717" y="2937299"/>
            <a:ext cx="0" cy="1728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" name="Google Shape;1071;p44">
            <a:extLst>
              <a:ext uri="{FF2B5EF4-FFF2-40B4-BE49-F238E27FC236}">
                <a16:creationId xmlns:a16="http://schemas.microsoft.com/office/drawing/2014/main" id="{F776D1FA-B9B2-64B3-F45A-C73D6145BB81}"/>
              </a:ext>
            </a:extLst>
          </p:cNvPr>
          <p:cNvCxnSpPr>
            <a:cxnSpLocks/>
          </p:cNvCxnSpPr>
          <p:nvPr/>
        </p:nvCxnSpPr>
        <p:spPr>
          <a:xfrm>
            <a:off x="10107545" y="2891743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8C268E-AC26-F30B-7AAF-ECFA58A22FEF}"/>
              </a:ext>
            </a:extLst>
          </p:cNvPr>
          <p:cNvSpPr txBox="1"/>
          <p:nvPr/>
        </p:nvSpPr>
        <p:spPr>
          <a:xfrm>
            <a:off x="228600" y="3657600"/>
            <a:ext cx="2133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 Market Popularity and Liquidity.</a:t>
            </a:r>
            <a:endParaRPr lang="en-I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Volatility and Price Movements.</a:t>
            </a:r>
            <a:endParaRPr lang="en-IN" sz="1400" i="0" dirty="0"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F5CBDF-2B70-EAF2-B07E-6492B1A028C7}"/>
              </a:ext>
            </a:extLst>
          </p:cNvPr>
          <p:cNvSpPr txBox="1"/>
          <p:nvPr/>
        </p:nvSpPr>
        <p:spPr>
          <a:xfrm>
            <a:off x="3461681" y="3685790"/>
            <a:ext cx="210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Dividend History.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Company Performance.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31B703-E73A-1304-5556-A21036D8B057}"/>
              </a:ext>
            </a:extLst>
          </p:cNvPr>
          <p:cNvSpPr txBox="1"/>
          <p:nvPr/>
        </p:nvSpPr>
        <p:spPr>
          <a:xfrm>
            <a:off x="2099845" y="5123709"/>
            <a:ext cx="198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Diversification.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Risk and     Returns.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DADDEB-C621-175A-89C3-019FEB7222F9}"/>
              </a:ext>
            </a:extLst>
          </p:cNvPr>
          <p:cNvSpPr txBox="1"/>
          <p:nvPr/>
        </p:nvSpPr>
        <p:spPr>
          <a:xfrm>
            <a:off x="4600280" y="5105512"/>
            <a:ext cx="235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Investor Sentiment.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Earnings Stability.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AC1171-7F90-635D-419B-160D94BEB888}"/>
              </a:ext>
            </a:extLst>
          </p:cNvPr>
          <p:cNvSpPr txBox="1"/>
          <p:nvPr/>
        </p:nvSpPr>
        <p:spPr>
          <a:xfrm>
            <a:off x="6340985" y="3646151"/>
            <a:ext cx="2100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Amazon’s Dominance.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Google’s Relative Position..</a:t>
            </a:r>
            <a:endParaRPr lang="en-IN" sz="1400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404143-A617-7DD2-A0DD-766C617954E4}"/>
              </a:ext>
            </a:extLst>
          </p:cNvPr>
          <p:cNvSpPr txBox="1"/>
          <p:nvPr/>
        </p:nvSpPr>
        <p:spPr>
          <a:xfrm>
            <a:off x="7840461" y="5038868"/>
            <a:ext cx="1737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Potential for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Sector-wide Trends.</a:t>
            </a:r>
          </a:p>
          <a:p>
            <a:endParaRPr lang="en-IN" sz="1400" i="0" dirty="0">
              <a:effectLst/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325D1E-A77F-1002-7A2C-9669A4F140E7}"/>
              </a:ext>
            </a:extLst>
          </p:cNvPr>
          <p:cNvSpPr txBox="1"/>
          <p:nvPr/>
        </p:nvSpPr>
        <p:spPr>
          <a:xfrm>
            <a:off x="8963761" y="3700875"/>
            <a:ext cx="2287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Emphasis on Bullish Bias.</a:t>
            </a:r>
          </a:p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 Frequent Buy Signals.</a:t>
            </a:r>
          </a:p>
        </p:txBody>
      </p:sp>
    </p:spTree>
    <p:extLst>
      <p:ext uri="{BB962C8B-B14F-4D97-AF65-F5344CB8AC3E}">
        <p14:creationId xmlns:p14="http://schemas.microsoft.com/office/powerpoint/2010/main" val="395451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4075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Agenda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DATA TRANSFORMATION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KPI’s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CHALLENGES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DASHBOARD’s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4971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6F1F294F-E9AC-D3B2-E5C4-DFD7B5DA3A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4238" y="3379299"/>
            <a:ext cx="651851" cy="651851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16C8E4-B86F-093A-DB17-39A76C6BDE7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2" y="5303615"/>
            <a:ext cx="472535" cy="472535"/>
          </a:xfrm>
          <a:prstGeom prst="rect">
            <a:avLst/>
          </a:prstGeom>
        </p:spPr>
      </p:pic>
      <p:pic>
        <p:nvPicPr>
          <p:cNvPr id="43" name="Graphic 42" descr="Hurdle outline">
            <a:extLst>
              <a:ext uri="{FF2B5EF4-FFF2-40B4-BE49-F238E27FC236}">
                <a16:creationId xmlns:a16="http://schemas.microsoft.com/office/drawing/2014/main" id="{11687990-EDD5-1B88-C019-449261A6CBB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2528" y="3422037"/>
            <a:ext cx="566373" cy="566373"/>
          </a:xfrm>
          <a:prstGeom prst="rect">
            <a:avLst/>
          </a:prstGeom>
        </p:spPr>
      </p:pic>
      <p:pic>
        <p:nvPicPr>
          <p:cNvPr id="45" name="Graphic 44" descr="Scroll outline">
            <a:extLst>
              <a:ext uri="{FF2B5EF4-FFF2-40B4-BE49-F238E27FC236}">
                <a16:creationId xmlns:a16="http://schemas.microsoft.com/office/drawing/2014/main" id="{01D34B6E-34EF-F976-C236-82C3B0B05A4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3232" y="17557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76A35-C6F9-CA2C-266A-1A32F1A0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4" y="913214"/>
            <a:ext cx="11000509" cy="5421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                                </a:t>
            </a:r>
            <a:r>
              <a:rPr lang="en-I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presentation introduces the world of stock market performance, shedding light on its importance and key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It covers metrics like stock indices, market capitalization, and volatility, while explaining the concepts of bull and bear markets.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influence of economic indicators, corporate earnings, and global events on market behavior is explored.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significance of diversified sectors and historical performance analysis is highlighted.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presentation also touches on investor sentiment, acknowledging challenges and risks such as market corrections and behavioral biases.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Lastly, it discusses adapting to emerging trends, strategic investment approaches, and the enduring value of a long-term perspective for investors.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5B65-6356-B709-A679-4BD98DB56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D68729E1-F857-B18E-566D-EC237D57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D5585-B048-665D-352A-439434265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A8485AF-2A86-F90D-8AE5-ACEF500E8E74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A391EA-AE8E-5CAD-E146-1C5D7D828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 shot of a computer">
            <a:extLst>
              <a:ext uri="{FF2B5EF4-FFF2-40B4-BE49-F238E27FC236}">
                <a16:creationId xmlns:a16="http://schemas.microsoft.com/office/drawing/2014/main" id="{3CE35E0E-64D2-AE8B-4AC6-C44CDFA7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8" y="1466467"/>
            <a:ext cx="10855412" cy="49932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ADAE-5277-8520-69FB-8ADD31958F15}"/>
              </a:ext>
            </a:extLst>
          </p:cNvPr>
          <p:cNvSpPr txBox="1"/>
          <p:nvPr/>
        </p:nvSpPr>
        <p:spPr>
          <a:xfrm>
            <a:off x="498388" y="765620"/>
            <a:ext cx="417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DATA TRANSFORMATION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66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4BB5F-4EC9-0D78-EBDB-8D57BD4A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71799C21-2FBA-1965-42E5-DB9771EF2D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54F7C1-5D10-060E-B133-4D4FE3E7B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8F42DD5-1508-DDEE-17F1-A91C40594A19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94F957-E18F-890E-0CBE-C95B0D03C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F4AA17-C57A-7A6A-69F6-AA9E948BD58B}"/>
              </a:ext>
            </a:extLst>
          </p:cNvPr>
          <p:cNvSpPr txBox="1"/>
          <p:nvPr/>
        </p:nvSpPr>
        <p:spPr>
          <a:xfrm>
            <a:off x="591721" y="1352700"/>
            <a:ext cx="441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:1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000" b="1" i="0" u="none" strike="noStrike" baseline="0" dirty="0">
                <a:latin typeface="Calibri-Bold"/>
              </a:rPr>
              <a:t>Average Daily Trading Volume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711D2-7EA8-8918-3DC5-13038A38F890}"/>
              </a:ext>
            </a:extLst>
          </p:cNvPr>
          <p:cNvSpPr txBox="1"/>
          <p:nvPr/>
        </p:nvSpPr>
        <p:spPr>
          <a:xfrm>
            <a:off x="582704" y="1810787"/>
            <a:ext cx="11380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Average Trading Volume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Average Trading Volume.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 the level of liquidity in the market. In this specific dataset: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1.FB-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indicates that buying and selling shares can be done with ease without significantly affecting the stock's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highly liquid.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2.AAPL-It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that buying or selling shares </a:t>
            </a:r>
            <a:r>
              <a:rPr lang="en-US" b="0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AAPL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might have a more significant impact on its stock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liquidity 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2" name="Picture 11" descr="A graph with a line and a blue line">
            <a:extLst>
              <a:ext uri="{FF2B5EF4-FFF2-40B4-BE49-F238E27FC236}">
                <a16:creationId xmlns:a16="http://schemas.microsoft.com/office/drawing/2014/main" id="{A337C52B-6EFF-1D1F-D838-E73FB397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93441"/>
            <a:ext cx="5405020" cy="28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E21C-F732-E62C-EB7A-66CC6A550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04462027-D421-94D2-40B9-D647BD2B6D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83EE7D-3E34-C58E-F16A-B89141295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0C2CC2F-E2CF-86C7-1066-0C0D0C2EA67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34EDBA-01E8-7341-6912-4BB61ACA9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A35669-327A-FB18-CDDE-CC68D3AC04CE}"/>
              </a:ext>
            </a:extLst>
          </p:cNvPr>
          <p:cNvSpPr txBox="1"/>
          <p:nvPr/>
        </p:nvSpPr>
        <p:spPr>
          <a:xfrm>
            <a:off x="-246659" y="965710"/>
            <a:ext cx="6102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2: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Most Volatile Stocks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95434-BF03-EF6C-A9EB-6C208DCAC9A0}"/>
              </a:ext>
            </a:extLst>
          </p:cNvPr>
          <p:cNvSpPr txBox="1"/>
          <p:nvPr/>
        </p:nvSpPr>
        <p:spPr>
          <a:xfrm>
            <a:off x="1009184" y="1726449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09C10-4EF6-30CE-9C68-183E6401C754}"/>
              </a:ext>
            </a:extLst>
          </p:cNvPr>
          <p:cNvSpPr txBox="1"/>
          <p:nvPr/>
        </p:nvSpPr>
        <p:spPr>
          <a:xfrm>
            <a:off x="1035017" y="2374183"/>
            <a:ext cx="610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highest beta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lowest beta value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45134-BB8E-0D4F-AE01-1FDD838FBC16}"/>
              </a:ext>
            </a:extLst>
          </p:cNvPr>
          <p:cNvSpPr txBox="1"/>
          <p:nvPr/>
        </p:nvSpPr>
        <p:spPr>
          <a:xfrm>
            <a:off x="1035017" y="3441680"/>
            <a:ext cx="108165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Beta is a measure of a stock's price sensitivity to market movements.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MSFT-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more volatile and has higher price sensitivity to market movement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Investors should be aware that higher volatility can lead to larger price fluctuations, both 		upward and downward.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FB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less volatile and has lower price sensitivity to market movements.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stock's price is expected to be less affected by general market fluctuations. While this can 	offer a more stable investment, it may also mean potentially lower returns during strong market 	upswings.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33A85-86C1-573E-7955-BB43C04D754E}"/>
              </a:ext>
            </a:extLst>
          </p:cNvPr>
          <p:cNvSpPr txBox="1"/>
          <p:nvPr/>
        </p:nvSpPr>
        <p:spPr>
          <a:xfrm>
            <a:off x="1155031" y="4483817"/>
            <a:ext cx="10723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br>
              <a:rPr lang="en-US" dirty="0"/>
            </a:br>
            <a:endParaRPr lang="en-US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01" y="830684"/>
            <a:ext cx="3814147" cy="3086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343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538E-73D1-269C-31B3-693E1105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5CEF0C8-C96B-DDFE-1A3E-6EAAE6C985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327F5-3435-F153-BAB4-126F8BF84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DAC5BE8-A35D-7808-B640-0D873CC80ECE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208B9A-757B-3740-E835-E5CD3A773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3731" y="1378049"/>
            <a:ext cx="43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:3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Dividend Amount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3731" y="233799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225" y="30281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more dividend amount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least dividend amount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33460" y="5112995"/>
            <a:ext cx="9560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Microsoft is sharing more of its profits with its investors compared to Apple, Amazon, Facebook, and Google.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3731" y="451543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0274"/>
            <a:ext cx="4303359" cy="33919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9567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410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9119" y="1458850"/>
            <a:ext cx="3542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:4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P/E Ratio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4925" y="285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p/e ratio.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p/e ratio.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361" y="248958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925" y="429746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4925" y="4843436"/>
            <a:ext cx="10493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companies have relatively high average P/E ratios, indicating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investors are willing to pay a premium for their stocks and these  companies have a lot of potential for growth and earnings, making them attractive to investors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5" y="1198681"/>
            <a:ext cx="4025470" cy="3387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1576" y="2705641"/>
            <a:ext cx="5308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Amazon, Facebook, Microsoft, Apple, and Google are all seen as very close in value.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 the highest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Google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lowest market cap.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033" y="4621094"/>
            <a:ext cx="10511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Among these companies, Amazon has the highest perceived value at $4.44 billion.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It's currently holding the top spot in terms of market capitalization in this graph.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reflects positive investor confidence in the overall strength of the tech industry amidst favorable market conditions</a:t>
            </a:r>
            <a:r>
              <a:rPr lang="en-US" b="1" dirty="0">
                <a:latin typeface="Söhne"/>
              </a:rPr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739" y="214156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28033" y="399894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739" y="1231444"/>
            <a:ext cx="3645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:5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Market 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39" y="906076"/>
            <a:ext cx="4240416" cy="34822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352</TotalTime>
  <Words>920</Words>
  <Application>Microsoft Office PowerPoint</Application>
  <PresentationFormat>Widescreen</PresentationFormat>
  <Paragraphs>188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Calibri-Bold</vt:lpstr>
      <vt:lpstr>Century Gothic</vt:lpstr>
      <vt:lpstr>DM Sans</vt:lpstr>
      <vt:lpstr>Segoe UI Light</vt:lpstr>
      <vt:lpstr>Söhne</vt:lpstr>
      <vt:lpstr>Wingdings</vt:lpstr>
      <vt:lpstr>Office Theme</vt:lpstr>
      <vt:lpstr>Stock Performance Analysis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4</vt:lpstr>
      <vt:lpstr>Project analysis slide 5</vt:lpstr>
      <vt:lpstr>Project analysis slide 5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 Analysis</dc:title>
  <dc:creator>Satya Raj Madathala</dc:creator>
  <cp:lastModifiedBy>Satya Raj Madathala</cp:lastModifiedBy>
  <cp:revision>26</cp:revision>
  <dcterms:created xsi:type="dcterms:W3CDTF">2024-01-21T08:11:15Z</dcterms:created>
  <dcterms:modified xsi:type="dcterms:W3CDTF">2024-01-22T08:10:58Z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