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fdb0d41a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fdb0d41a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fdb0d41a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fdb0d41a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fdb0d41a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fdb0d41a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fdb0d41a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fdb0d41a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fdb0d41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fdb0d41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fdb0d41a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fdb0d41a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8fa80e8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8fa80e8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8fa80e8e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68fa80e8e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8fa80e8e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8fa80e8e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cd41b35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6cd41b35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fdb0d41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fdb0d41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cd41b35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6cd41b35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cd41b35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cd41b35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cd41b39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cd41b39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ac658aa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6ac658aa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d350bf4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d350bf4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fdb0d41a3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fdb0d41a3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fdb0d41a3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fdb0d41a3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d41b39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d41b39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fdb0d41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fdb0d41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fdb0d41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fdb0d41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fdb0d41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fdb0d41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fdb0d41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fdb0d41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757750e9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757750e9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757750e9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757750e9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757750e9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757750e9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151000"/>
            <a:ext cx="76881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Blockchains vs. Distributed Databases: Dichotomy and Fusion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766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87" name="Google Shape;87;p13"/>
          <p:cNvSpPr txBox="1"/>
          <p:nvPr/>
        </p:nvSpPr>
        <p:spPr>
          <a:xfrm>
            <a:off x="727950" y="3078000"/>
            <a:ext cx="3949500" cy="19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Submitted By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Group 2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21366035 - Md. Sabbir Ahmed</a:t>
            </a:r>
            <a:endParaRPr b="1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22366029 - Khondoker Nazia Iqbal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Fusion of Blockchains and Databases</a:t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835825" y="1882900"/>
            <a:ext cx="6695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Out-of-the-blockchain Databases: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hybrid approach that starts with a blockchain (or a blockchain-like system) and build database features on top of 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Examples of this approach include BlockchainDB, Veritas, and FalconDB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They are more security-driven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Out-of-the-database Blockchains: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Another hybrid design approach is to start with a database, then add blockchain features to it.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Examples of this approach include BigchainDB , Blockchain Relational Database (BRD), and ChainifyDB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Main goal is performance.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000" y="642950"/>
            <a:ext cx="7504001" cy="431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30000" y="1318650"/>
            <a:ext cx="330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68" name="Google Shape;168;p24"/>
          <p:cNvSpPr txBox="1"/>
          <p:nvPr>
            <p:ph idx="2" type="body"/>
          </p:nvPr>
        </p:nvSpPr>
        <p:spPr>
          <a:xfrm>
            <a:off x="4721575" y="652950"/>
            <a:ext cx="42996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Two permissioned blockchains </a:t>
            </a:r>
            <a:r>
              <a:rPr lang="en" sz="1400">
                <a:solidFill>
                  <a:srgbClr val="000000"/>
                </a:solidFill>
              </a:rPr>
              <a:t>selected</a:t>
            </a:r>
            <a:r>
              <a:rPr lang="en" sz="1400">
                <a:solidFill>
                  <a:srgbClr val="000000"/>
                </a:solidFill>
              </a:rPr>
              <a:t> by the authors: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 sz="1400">
                <a:solidFill>
                  <a:srgbClr val="000000"/>
                </a:solidFill>
              </a:rPr>
              <a:t>Quorum: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It represents order-execute blockchains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 sz="1400">
                <a:solidFill>
                  <a:srgbClr val="000000"/>
                </a:solidFill>
              </a:rPr>
              <a:t>Hyperledger Fabric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It represents execute order-validate blockchains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Two distributed databases selected by the authors: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 sz="1400">
                <a:solidFill>
                  <a:srgbClr val="000000"/>
                </a:solidFill>
              </a:rPr>
              <a:t>TiDB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It represent NewSQL distributed database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 sz="1400">
                <a:solidFill>
                  <a:srgbClr val="000000"/>
                </a:solidFill>
              </a:rPr>
              <a:t>e</a:t>
            </a:r>
            <a:r>
              <a:rPr b="1" lang="en" sz="1400">
                <a:solidFill>
                  <a:srgbClr val="000000"/>
                </a:solidFill>
              </a:rPr>
              <a:t>tcd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It represent NoSQL distributed database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730000" y="18919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30000" y="1318650"/>
            <a:ext cx="330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76" name="Google Shape;176;p25"/>
          <p:cNvSpPr txBox="1"/>
          <p:nvPr>
            <p:ph idx="2" type="body"/>
          </p:nvPr>
        </p:nvSpPr>
        <p:spPr>
          <a:xfrm>
            <a:off x="4751700" y="1318650"/>
            <a:ext cx="40788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ll systems were ran in full replication 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Fabric transaction was executed and endorsed by all peers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TiDB, the replication factor was same as the number of nodes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Quorum and Fabric were configured to use Raft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Experiments were conducted on an in-house cluster consisting of 96 nodes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node was equipped with Intel Xeon E5-1650 CPU, 32GB RAM, and 2TB hard disk</a:t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730000" y="18919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9450" y="115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Analysis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</a:t>
            </a:r>
            <a:r>
              <a:rPr lang="en"/>
              <a:t>summarizing the main findings, the detailed experimental analysis was provided with the below mentioned parameters: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Peak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Concurrency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Sharding</a:t>
            </a:r>
            <a:endParaRPr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9450" y="115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Analysis (continued)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Peak Performance</a:t>
            </a:r>
            <a:endParaRPr b="1" sz="15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YCSB:</a:t>
            </a:r>
            <a:endParaRPr b="1" sz="14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Analyzed the peak performance of the four systems under the default configurations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Populated each system with 100K records, each of size 1 KB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Measured the throughput and latency against two YCSB workloads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 measured  the performance of TiKV, the replicated storage of TiDB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Figure 1 shows the peak throughput of the five systems</a:t>
            </a:r>
            <a:endParaRPr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50" y="547500"/>
            <a:ext cx="8528974" cy="38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2049350" y="4540725"/>
            <a:ext cx="63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Figure-1: Throughput of YCSB workload (log scale)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9450" y="115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Analysis (continued)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612800" y="2078875"/>
            <a:ext cx="5153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Peak Performance</a:t>
            </a:r>
            <a:endParaRPr b="1" sz="15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Smallbank</a:t>
            </a:r>
            <a:r>
              <a:rPr b="1" lang="en" sz="1400"/>
              <a:t>: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Figure 2 compares the OLTP performance under the Smallbank workload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request key follows a Zipfian distribution with coefficient θ = 1 on 1M records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</a:t>
            </a:r>
            <a:r>
              <a:rPr lang="en" sz="1400"/>
              <a:t>id not include etcd because it does not support general transactional workloads</a:t>
            </a:r>
            <a:endParaRPr sz="1400"/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500" y="1607350"/>
            <a:ext cx="3013775" cy="241537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6469550" y="4022725"/>
            <a:ext cx="254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Figure-2: Throughput of the skewed Smallbank workload (1M records)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9450" y="115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Analysis (continued)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729450" y="2078875"/>
            <a:ext cx="43137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Replication</a:t>
            </a:r>
            <a:endParaRPr b="1" sz="15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Effect of replication model</a:t>
            </a:r>
            <a:r>
              <a:rPr b="1" lang="en" sz="1400"/>
              <a:t>:</a:t>
            </a:r>
            <a:endParaRPr b="1" sz="14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Figure 3 compares the latency of a transaction when the systems are both unsaturated and saturated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Fabric exhibits a significant increase in latency when the system is saturated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Fabric is unsaturated, the order and validate phases take roughly 700ms each, while the execute phase takes below 500ms</a:t>
            </a:r>
            <a:endParaRPr/>
          </a:p>
        </p:txBody>
      </p: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100" y="1671372"/>
            <a:ext cx="3443925" cy="253815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/>
        </p:nvSpPr>
        <p:spPr>
          <a:xfrm>
            <a:off x="6070150" y="4301650"/>
            <a:ext cx="254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Figure-3: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Latency breakdown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729450" y="115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Analysis (continued)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792625" y="2066225"/>
            <a:ext cx="6789900" cy="23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Replication</a:t>
            </a:r>
            <a:endParaRPr b="1" sz="15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 Effect of failure model</a:t>
            </a:r>
            <a:r>
              <a:rPr b="1" lang="en" sz="1400"/>
              <a:t>:</a:t>
            </a:r>
            <a:endParaRPr b="1" sz="14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Compared the performance of Raft and Istanbul Byzantine Fault Tolerant (IBFT)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Recall that Raft tolerates only crash failures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IBFT shares the crux of PBFT, which consists of a three phase commit</a:t>
            </a:r>
            <a:endParaRPr/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15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784950"/>
            <a:ext cx="7878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</a:t>
            </a:r>
            <a:r>
              <a:rPr lang="en" sz="1400"/>
              <a:t>rovided a principled framework for analyzing the emerging trend of blockchain-database fusion.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Proposed a taxonomy to illustrates the dichotomy across four dimensions: </a:t>
            </a:r>
            <a:r>
              <a:rPr b="1" lang="en" sz="1400"/>
              <a:t>Replication, Concurrency, Storage, and Sharding.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 choices goal: </a:t>
            </a:r>
            <a:r>
              <a:rPr b="1" lang="en" sz="1400"/>
              <a:t>Security for blockchains</a:t>
            </a:r>
            <a:r>
              <a:rPr lang="en" sz="1400"/>
              <a:t>, and </a:t>
            </a:r>
            <a:r>
              <a:rPr b="1" lang="en" sz="1400"/>
              <a:t>Performance for distributed databases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Conducted performances analysis on: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Blockchains: </a:t>
            </a:r>
            <a:r>
              <a:rPr b="1" lang="en" sz="1400"/>
              <a:t>Quorum </a:t>
            </a:r>
            <a:r>
              <a:rPr lang="en" sz="1400"/>
              <a:t>and </a:t>
            </a:r>
            <a:r>
              <a:rPr b="1" lang="en" sz="1400"/>
              <a:t>Hyperledger Fabric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Distributed Databases: </a:t>
            </a:r>
            <a:r>
              <a:rPr b="1" lang="en" sz="1400"/>
              <a:t>TiDB</a:t>
            </a:r>
            <a:r>
              <a:rPr lang="en" sz="1400"/>
              <a:t>, and </a:t>
            </a:r>
            <a:r>
              <a:rPr b="1" lang="en" sz="1400"/>
              <a:t>etcd</a:t>
            </a:r>
            <a:r>
              <a:rPr lang="en" sz="1400"/>
              <a:t>.</a:t>
            </a:r>
            <a:endParaRPr sz="14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729450" y="115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Analysis (continued)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792625" y="2066225"/>
            <a:ext cx="43365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Concurrency</a:t>
            </a:r>
            <a:endParaRPr b="1" sz="15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 </a:t>
            </a:r>
            <a:r>
              <a:rPr b="1" lang="en" sz="1400"/>
              <a:t> Effect of skewness</a:t>
            </a:r>
            <a:r>
              <a:rPr b="1" lang="en" sz="1400"/>
              <a:t>:</a:t>
            </a:r>
            <a:endParaRPr b="1" sz="14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skewed workloads in which each transaction modifies a single record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records’ keys follow a Zipfian distribution that varies based on the skewness coefficient θ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Figure 4 shows the throughputs and the corresponding abort rates</a:t>
            </a:r>
            <a:endParaRPr/>
          </a:p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475" y="1812275"/>
            <a:ext cx="2896575" cy="245935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>
            <a:off x="5840900" y="4395375"/>
            <a:ext cx="275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Figure-4: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Throughput (log scale)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729450" y="115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Analysis (continued)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729450" y="2078875"/>
            <a:ext cx="64992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Concurrency</a:t>
            </a:r>
            <a:endParaRPr b="1" sz="15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  Effect of operation count</a:t>
            </a:r>
            <a:r>
              <a:rPr b="1" lang="en" sz="1400"/>
              <a:t>:</a:t>
            </a:r>
            <a:endParaRPr b="1" sz="14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 operations per transaction to analyze the impact of transaction atomicity on performance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</a:t>
            </a:r>
            <a:r>
              <a:rPr lang="en"/>
              <a:t>ary the record size to remove the effect of transaction size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example, if a transaction writes 10 records, then each record contains 100 bytes</a:t>
            </a:r>
            <a:endParaRPr/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729450" y="115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Analysis (continued)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729450" y="1906925"/>
            <a:ext cx="43710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Storage</a:t>
            </a:r>
            <a:endParaRPr b="1" sz="15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  </a:t>
            </a:r>
            <a:r>
              <a:rPr b="1" lang="en" sz="1400"/>
              <a:t> Effect of record size on storage</a:t>
            </a:r>
            <a:r>
              <a:rPr b="1" lang="en" sz="1400"/>
              <a:t>:</a:t>
            </a:r>
            <a:endParaRPr b="1" sz="14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Figure 5 shows the storage cost per record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Fabric incurs a much higher storage overhead than TiDB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additional storage used by TiDB because no historical information is maintained</a:t>
            </a:r>
            <a:endParaRPr/>
          </a:p>
        </p:txBody>
      </p:sp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550" y="1793375"/>
            <a:ext cx="3015175" cy="22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 txBox="1"/>
          <p:nvPr/>
        </p:nvSpPr>
        <p:spPr>
          <a:xfrm>
            <a:off x="5662600" y="4162575"/>
            <a:ext cx="287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Figure-5: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Storage breakdown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Fabric and TiDB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729450" y="115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Analysis (continued)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729450" y="2078875"/>
            <a:ext cx="4464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Sharding</a:t>
            </a:r>
            <a:endParaRPr b="1" sz="14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Authors disable full replication in TiDB, and compare its performance with Spanner, a cloud-based NewSQL database, and Attested Hyperledger (AHL)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AHL leverages trusted hardware to reduce shard size and to improve throughput per shard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nodes in a shard was set to 3 for all the systems, and they pre-populate the state with 1M 1KB-size records</a:t>
            </a:r>
            <a:endParaRPr/>
          </a:p>
        </p:txBody>
      </p:sp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725" y="1551175"/>
            <a:ext cx="3583925" cy="26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 txBox="1"/>
          <p:nvPr/>
        </p:nvSpPr>
        <p:spPr>
          <a:xfrm>
            <a:off x="5903950" y="4162575"/>
            <a:ext cx="287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Figure-6: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Throughput of the skewed workload (log scale)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729450" y="115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Analysis (continued)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729450" y="2078875"/>
            <a:ext cx="64992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Performance of Hybrid Systems</a:t>
            </a:r>
            <a:endParaRPr b="1" sz="1500" u="sng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authors propose a framework for comparing the performance of existing hybrid systems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he framework only supports high-level, back-of-the-envelope comparison according to the authors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framework explains the performance differences among systems according to their reported results</a:t>
            </a:r>
            <a:endParaRPr/>
          </a:p>
        </p:txBody>
      </p:sp>
      <p:sp>
        <p:nvSpPr>
          <p:cNvPr id="265" name="Google Shape;265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729450" y="115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Existing works that compare blockchains and databases have highlighted their high-level differences.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some works that conduct separate surveys and benchmarking of distributed databases and blockchains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work of this paper is more comprehensive as the authors considered systems that are related to blockchains in their designs</a:t>
            </a:r>
            <a:endParaRPr/>
          </a:p>
        </p:txBody>
      </p:sp>
      <p:sp>
        <p:nvSpPr>
          <p:cNvPr id="272" name="Google Shape;272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729450" y="115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729450" y="2078875"/>
            <a:ext cx="679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paper presented a comprehensive dichotomy between blockchains and distributed databases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proposed a taxonomy consisting of four design dimensions: replication, concurrency, storage, and sharding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this taxonomy, they discussed how both system types make different design choices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Finally, this work provides the first framework to explore future database-blockchain design fusions</a:t>
            </a:r>
            <a:endParaRPr/>
          </a:p>
        </p:txBody>
      </p:sp>
      <p:sp>
        <p:nvSpPr>
          <p:cNvPr id="279" name="Google Shape;279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1718050" y="2342500"/>
            <a:ext cx="49440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  <p:sp>
        <p:nvSpPr>
          <p:cNvPr id="285" name="Google Shape;285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14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781850"/>
            <a:ext cx="7688700" cy="25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</a:t>
            </a:r>
            <a:r>
              <a:rPr lang="en" sz="1400"/>
              <a:t>xisting works that compare blockchains and databases focused only on </a:t>
            </a:r>
            <a:r>
              <a:rPr b="1" lang="en" sz="1400"/>
              <a:t>throughput and security.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overcome these limitations, the paper provided a comprehensive dichotomy of blockchains and databases.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Performed a twin study of blockchains and distributed database systems as two types of transactional systems.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Proposed a </a:t>
            </a:r>
            <a:r>
              <a:rPr lang="en" sz="1400"/>
              <a:t>framework </a:t>
            </a:r>
            <a:r>
              <a:rPr lang="en" sz="1400"/>
              <a:t>that explains the performance differences and estimates the performance of future hyb</a:t>
            </a:r>
            <a:r>
              <a:rPr lang="en" sz="1400"/>
              <a:t>rid </a:t>
            </a:r>
            <a:r>
              <a:rPr lang="en" sz="1400"/>
              <a:t>systems.</a:t>
            </a:r>
            <a:endParaRPr sz="1400"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1225" y="1135125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Background</a:t>
            </a:r>
            <a:endParaRPr sz="23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1225" y="162445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Blockchain</a:t>
            </a:r>
            <a:endParaRPr sz="2100"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21225" y="2286525"/>
            <a:ext cx="6792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 system in which a record of transactions made in bitcoin or another cryptocurrency are maintained across several computers that are linked in a peer-to-peer network.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Divided into two categories: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Permissionless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Permissioned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1375" y="11351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Background</a:t>
            </a:r>
            <a:endParaRPr sz="230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00525" y="1644425"/>
            <a:ext cx="33426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Distributed Databases</a:t>
            </a:r>
            <a:endParaRPr sz="2100"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21375" y="2424825"/>
            <a:ext cx="7058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database that consists of two or more files located in different sites either on the same network or on entirely different networks.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Two distinctive movements under this distributed direction: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Lato"/>
              <a:buChar char="○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NoSQL system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Lato"/>
              <a:buChar char="○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NewSQL system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30000" y="1318650"/>
            <a:ext cx="330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Taxonomy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858775" y="562750"/>
            <a:ext cx="3967800" cy="4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Replication is the technique of storing copies of the data on multiple nodes called replicas.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 key challenge is to ensure consistency under failures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/>
              <a:t>Replication Model:  </a:t>
            </a:r>
            <a:endParaRPr b="1"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Blockchains replicate an ordered log of transactions (or ledger).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Distributed databases replicate the ordered log of read and write operations on top of the storage.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/>
              <a:t>Replication Approach:</a:t>
            </a:r>
            <a:endParaRPr b="1"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Primary-backup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State-machine replication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/>
              <a:t>Failure Model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730000" y="18919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30000" y="1318650"/>
            <a:ext cx="330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Taxonomy</a:t>
            </a:r>
            <a:endParaRPr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849600" y="571925"/>
            <a:ext cx="3967800" cy="4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Concurrency refers to the extent to which transactions are executed at the same time.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Transactions are executed either: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S</a:t>
            </a:r>
            <a:r>
              <a:rPr lang="en" sz="1450"/>
              <a:t>erially (Sequentially)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Concurrently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Blockchain </a:t>
            </a:r>
            <a:r>
              <a:rPr lang="en" sz="1450"/>
              <a:t>supports</a:t>
            </a:r>
            <a:r>
              <a:rPr b="1" lang="en" sz="1450"/>
              <a:t> serial </a:t>
            </a:r>
            <a:r>
              <a:rPr lang="en" sz="1450"/>
              <a:t>execution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Distributed database </a:t>
            </a:r>
            <a:r>
              <a:rPr lang="en" sz="1450"/>
              <a:t>supports </a:t>
            </a:r>
            <a:r>
              <a:rPr b="1" lang="en" sz="1450"/>
              <a:t>concurrent </a:t>
            </a:r>
            <a:r>
              <a:rPr lang="en" sz="1450"/>
              <a:t>execution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Recent blockchains are adopting some simple concurrency techniques often found in databases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730000" y="18919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30000" y="1318650"/>
            <a:ext cx="330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Taxonomy</a:t>
            </a:r>
            <a:endParaRPr/>
          </a:p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4849600" y="571925"/>
            <a:ext cx="3967800" cy="4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450"/>
              <a:t>Storage Model:</a:t>
            </a:r>
            <a:endParaRPr b="1" sz="145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50"/>
              <a:t>In Blockchain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Append-only ledger abstraction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In Distributed Databases: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Direct access without historical query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Index</a:t>
            </a:r>
            <a:r>
              <a:rPr lang="en" sz="1450"/>
              <a:t>: 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Indexes play an instrumental role on the state storage to facilitate data access.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In Blockchain: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Authenticated data structure: Merkle Tree, etc.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In Distributed Databases: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Hardware-conscious index: PSL, FAST, etc</a:t>
            </a:r>
            <a:endParaRPr sz="1450"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0"/>
          <p:cNvSpPr txBox="1"/>
          <p:nvPr>
            <p:ph idx="1" type="subTitle"/>
          </p:nvPr>
        </p:nvSpPr>
        <p:spPr>
          <a:xfrm>
            <a:off x="730000" y="18919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30000" y="1318650"/>
            <a:ext cx="330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Taxonomy</a:t>
            </a:r>
            <a:endParaRPr/>
          </a:p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849600" y="571925"/>
            <a:ext cx="3866700" cy="4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50"/>
              <a:t>Sharding is a common technique in distributed databases for achieving scalability. </a:t>
            </a:r>
            <a:endParaRPr sz="145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450"/>
              <a:t>Shard Formation:</a:t>
            </a:r>
            <a:endParaRPr b="1"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Blockchains: Node-aware shard formation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Distributed Databases: Workload-aware shard formation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Atomicity:</a:t>
            </a:r>
            <a:endParaRPr b="1"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Blockchains: 2PC and BFT-based replication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Distributed Databases: 2PC with centralized coordinator</a:t>
            </a:r>
            <a:endParaRPr sz="1450"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730000" y="18919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