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Montserrat-bold.fntdata"/><Relationship Id="rId10" Type="http://schemas.openxmlformats.org/officeDocument/2006/relationships/slide" Target="slides/slide5.xml"/><Relationship Id="rId21" Type="http://schemas.openxmlformats.org/officeDocument/2006/relationships/font" Target="fonts/Montserrat-regular.fntdata"/><Relationship Id="rId13" Type="http://schemas.openxmlformats.org/officeDocument/2006/relationships/slide" Target="slides/slide8.xml"/><Relationship Id="rId24" Type="http://schemas.openxmlformats.org/officeDocument/2006/relationships/font" Target="fonts/Montserrat-boldItalic.fntdata"/><Relationship Id="rId12" Type="http://schemas.openxmlformats.org/officeDocument/2006/relationships/slide" Target="slides/slide7.xml"/><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39cfd9f1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39cfd9f1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39cfd9f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39cfd9f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39cfd9f1c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39cfd9f1c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39cfd9f1c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39cfd9f1c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e7d68a72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e7d68a72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e7d68a72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e7d68a72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4b5b09e858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4b5b09e858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b5b09e858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b5b09e858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b5b09e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b5b09e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4b5b09e9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4b5b09e9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fe7d68a7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fe7d68a7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e7d68a72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e7d68a72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e7d68a7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e7d68a7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539cfd9f1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539cfd9f1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85375"/>
            <a:ext cx="8520600" cy="1269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sz="2400">
                <a:latin typeface="Montserrat"/>
                <a:ea typeface="Montserrat"/>
                <a:cs typeface="Montserrat"/>
                <a:sym typeface="Montserrat"/>
              </a:rPr>
              <a:t>Comparative Analysis of Interpretable Mushroom Classification using Several Machine Learning Models</a:t>
            </a:r>
            <a:endParaRPr b="1" sz="2400">
              <a:latin typeface="Montserrat"/>
              <a:ea typeface="Montserrat"/>
              <a:cs typeface="Montserrat"/>
              <a:sym typeface="Montserrat"/>
            </a:endParaRPr>
          </a:p>
        </p:txBody>
      </p:sp>
      <p:sp>
        <p:nvSpPr>
          <p:cNvPr id="55" name="Google Shape;55;p13"/>
          <p:cNvSpPr txBox="1"/>
          <p:nvPr>
            <p:ph idx="1" type="subTitle"/>
          </p:nvPr>
        </p:nvSpPr>
        <p:spPr>
          <a:xfrm>
            <a:off x="828125" y="2743100"/>
            <a:ext cx="3461700" cy="161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400">
                <a:latin typeface="Montserrat"/>
                <a:ea typeface="Montserrat"/>
                <a:cs typeface="Montserrat"/>
                <a:sym typeface="Montserrat"/>
              </a:rPr>
              <a:t>Submitted By:</a:t>
            </a:r>
            <a:endParaRPr b="1" sz="1400">
              <a:latin typeface="Montserrat"/>
              <a:ea typeface="Montserrat"/>
              <a:cs typeface="Montserrat"/>
              <a:sym typeface="Montserrat"/>
            </a:endParaRPr>
          </a:p>
          <a:p>
            <a:pPr indent="0" lvl="0" marL="0" rtl="0" algn="ctr">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Sadia Afrose                                  21266004</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Md. Sabbir Ahmed                       21366035</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Ashik Adnan 	             	      	     22166003</a:t>
            </a:r>
            <a:endParaRPr b="1" sz="1000">
              <a:latin typeface="Montserrat"/>
              <a:ea typeface="Montserrat"/>
              <a:cs typeface="Montserrat"/>
              <a:sym typeface="Montserrat"/>
            </a:endParaRPr>
          </a:p>
          <a:p>
            <a:pPr indent="0" lvl="0" marL="0" rtl="0" algn="l">
              <a:spcBef>
                <a:spcPts val="0"/>
              </a:spcBef>
              <a:spcAft>
                <a:spcPts val="0"/>
              </a:spcAft>
              <a:buNone/>
            </a:pPr>
            <a:r>
              <a:rPr b="1" lang="en" sz="1000">
                <a:latin typeface="Montserrat"/>
                <a:ea typeface="Montserrat"/>
                <a:cs typeface="Montserrat"/>
                <a:sym typeface="Montserrat"/>
              </a:rPr>
              <a:t>Nazifa Khanom 		     22166009</a:t>
            </a:r>
            <a:endParaRPr b="1" sz="1000">
              <a:latin typeface="Montserrat"/>
              <a:ea typeface="Montserrat"/>
              <a:cs typeface="Montserrat"/>
              <a:sym typeface="Montserrat"/>
            </a:endParaRPr>
          </a:p>
        </p:txBody>
      </p:sp>
      <p:sp>
        <p:nvSpPr>
          <p:cNvPr id="56" name="Google Shape;56;p13"/>
          <p:cNvSpPr txBox="1"/>
          <p:nvPr/>
        </p:nvSpPr>
        <p:spPr>
          <a:xfrm>
            <a:off x="4943225" y="2743100"/>
            <a:ext cx="3067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Montserrat"/>
                <a:ea typeface="Montserrat"/>
                <a:cs typeface="Montserrat"/>
                <a:sym typeface="Montserrat"/>
              </a:rPr>
              <a:t>Submitted To:</a:t>
            </a:r>
            <a:endParaRPr b="1">
              <a:solidFill>
                <a:schemeClr val="lt2"/>
              </a:solidFill>
              <a:latin typeface="Montserrat"/>
              <a:ea typeface="Montserrat"/>
              <a:cs typeface="Montserrat"/>
              <a:sym typeface="Montserrat"/>
            </a:endParaRPr>
          </a:p>
          <a:p>
            <a:pPr indent="0" lvl="0" marL="0" rtl="0" algn="l">
              <a:spcBef>
                <a:spcPts val="0"/>
              </a:spcBef>
              <a:spcAft>
                <a:spcPts val="0"/>
              </a:spcAft>
              <a:buNone/>
            </a:pPr>
            <a:r>
              <a:t/>
            </a:r>
            <a:endParaRPr b="1" sz="1000">
              <a:solidFill>
                <a:schemeClr val="lt2"/>
              </a:solidFill>
              <a:latin typeface="Montserrat"/>
              <a:ea typeface="Montserrat"/>
              <a:cs typeface="Montserrat"/>
              <a:sym typeface="Montserrat"/>
            </a:endParaRPr>
          </a:p>
          <a:p>
            <a:pPr indent="0" lvl="0" marL="0" rtl="0" algn="l">
              <a:spcBef>
                <a:spcPts val="0"/>
              </a:spcBef>
              <a:spcAft>
                <a:spcPts val="0"/>
              </a:spcAft>
              <a:buNone/>
            </a:pPr>
            <a:r>
              <a:rPr b="1" lang="en" sz="1000">
                <a:solidFill>
                  <a:schemeClr val="lt2"/>
                </a:solidFill>
                <a:latin typeface="Montserrat"/>
                <a:ea typeface="Montserrat"/>
                <a:cs typeface="Montserrat"/>
                <a:sym typeface="Montserrat"/>
              </a:rPr>
              <a:t>Annajiat Alim Rasel</a:t>
            </a:r>
            <a:endParaRPr b="1" sz="1000">
              <a:solidFill>
                <a:schemeClr val="lt2"/>
              </a:solidFill>
              <a:latin typeface="Montserrat"/>
              <a:ea typeface="Montserrat"/>
              <a:cs typeface="Montserrat"/>
              <a:sym typeface="Montserrat"/>
            </a:endParaRPr>
          </a:p>
          <a:p>
            <a:pPr indent="0" lvl="0" marL="0" rtl="0" algn="l">
              <a:spcBef>
                <a:spcPts val="0"/>
              </a:spcBef>
              <a:spcAft>
                <a:spcPts val="0"/>
              </a:spcAft>
              <a:buNone/>
            </a:pPr>
            <a:r>
              <a:rPr b="1" lang="en" sz="1000">
                <a:solidFill>
                  <a:schemeClr val="lt2"/>
                </a:solidFill>
                <a:latin typeface="Montserrat"/>
                <a:ea typeface="Montserrat"/>
                <a:cs typeface="Montserrat"/>
                <a:sym typeface="Montserrat"/>
              </a:rPr>
              <a:t>Lecturer, Computer Science and Engineering, BRAC University</a:t>
            </a:r>
            <a:endParaRPr>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109300" y="0"/>
            <a:ext cx="4238350" cy="4358950"/>
          </a:xfrm>
          <a:prstGeom prst="rect">
            <a:avLst/>
          </a:prstGeom>
          <a:noFill/>
          <a:ln>
            <a:noFill/>
          </a:ln>
        </p:spPr>
      </p:pic>
      <p:pic>
        <p:nvPicPr>
          <p:cNvPr id="111" name="Google Shape;111;p22"/>
          <p:cNvPicPr preferRelativeResize="0"/>
          <p:nvPr/>
        </p:nvPicPr>
        <p:blipFill>
          <a:blip r:embed="rId4">
            <a:alphaModFix/>
          </a:blip>
          <a:stretch>
            <a:fillRect/>
          </a:stretch>
        </p:blipFill>
        <p:spPr>
          <a:xfrm>
            <a:off x="4655000" y="0"/>
            <a:ext cx="4310200" cy="4358951"/>
          </a:xfrm>
          <a:prstGeom prst="rect">
            <a:avLst/>
          </a:prstGeom>
          <a:noFill/>
          <a:ln>
            <a:noFill/>
          </a:ln>
        </p:spPr>
      </p:pic>
      <p:sp>
        <p:nvSpPr>
          <p:cNvPr id="112" name="Google Shape;112;p22"/>
          <p:cNvSpPr txBox="1"/>
          <p:nvPr/>
        </p:nvSpPr>
        <p:spPr>
          <a:xfrm>
            <a:off x="382250" y="4525700"/>
            <a:ext cx="396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Fig-1: Summary of SHAP values over all features for Decision Tree</a:t>
            </a:r>
            <a:endParaRPr>
              <a:solidFill>
                <a:schemeClr val="dk1"/>
              </a:solidFill>
            </a:endParaRPr>
          </a:p>
        </p:txBody>
      </p:sp>
      <p:sp>
        <p:nvSpPr>
          <p:cNvPr id="113" name="Google Shape;113;p22"/>
          <p:cNvSpPr txBox="1"/>
          <p:nvPr/>
        </p:nvSpPr>
        <p:spPr>
          <a:xfrm>
            <a:off x="4884875" y="4525700"/>
            <a:ext cx="396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Fig-2: Summary of SHAP values over all features for Random Forest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3"/>
          <p:cNvPicPr preferRelativeResize="0"/>
          <p:nvPr/>
        </p:nvPicPr>
        <p:blipFill>
          <a:blip r:embed="rId3">
            <a:alphaModFix/>
          </a:blip>
          <a:stretch>
            <a:fillRect/>
          </a:stretch>
        </p:blipFill>
        <p:spPr>
          <a:xfrm>
            <a:off x="152400" y="71825"/>
            <a:ext cx="4189800" cy="4482625"/>
          </a:xfrm>
          <a:prstGeom prst="rect">
            <a:avLst/>
          </a:prstGeom>
          <a:noFill/>
          <a:ln>
            <a:noFill/>
          </a:ln>
        </p:spPr>
      </p:pic>
      <p:sp>
        <p:nvSpPr>
          <p:cNvPr id="119" name="Google Shape;119;p23"/>
          <p:cNvSpPr txBox="1"/>
          <p:nvPr/>
        </p:nvSpPr>
        <p:spPr>
          <a:xfrm>
            <a:off x="382250" y="4525700"/>
            <a:ext cx="418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Fig-3: Summary of SHAP values over all features for </a:t>
            </a:r>
            <a:r>
              <a:rPr lang="en">
                <a:solidFill>
                  <a:schemeClr val="dk1"/>
                </a:solidFill>
              </a:rPr>
              <a:t>K-Nearest Neighbour (KNN)</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20" name="Google Shape;120;p23"/>
          <p:cNvPicPr preferRelativeResize="0"/>
          <p:nvPr/>
        </p:nvPicPr>
        <p:blipFill>
          <a:blip r:embed="rId4">
            <a:alphaModFix/>
          </a:blip>
          <a:stretch>
            <a:fillRect/>
          </a:stretch>
        </p:blipFill>
        <p:spPr>
          <a:xfrm>
            <a:off x="4640650" y="71825"/>
            <a:ext cx="4281450" cy="4482624"/>
          </a:xfrm>
          <a:prstGeom prst="rect">
            <a:avLst/>
          </a:prstGeom>
          <a:noFill/>
          <a:ln>
            <a:noFill/>
          </a:ln>
        </p:spPr>
      </p:pic>
      <p:sp>
        <p:nvSpPr>
          <p:cNvPr id="121" name="Google Shape;121;p23"/>
          <p:cNvSpPr txBox="1"/>
          <p:nvPr/>
        </p:nvSpPr>
        <p:spPr>
          <a:xfrm>
            <a:off x="4686475" y="4525700"/>
            <a:ext cx="4189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Fig-4: </a:t>
            </a:r>
            <a:r>
              <a:rPr lang="en">
                <a:solidFill>
                  <a:schemeClr val="dk1"/>
                </a:solidFill>
              </a:rPr>
              <a:t>LIME explainability for a single instance of the Decision Tree mode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382250" y="4525700"/>
            <a:ext cx="418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Fig-5: L</a:t>
            </a:r>
            <a:r>
              <a:rPr lang="en">
                <a:solidFill>
                  <a:schemeClr val="dk1"/>
                </a:solidFill>
              </a:rPr>
              <a:t>IME explainability for a single instance of the Random Forest mode</a:t>
            </a:r>
            <a:endParaRPr>
              <a:solidFill>
                <a:schemeClr val="dk1"/>
              </a:solidFill>
            </a:endParaRPr>
          </a:p>
        </p:txBody>
      </p:sp>
      <p:sp>
        <p:nvSpPr>
          <p:cNvPr id="127" name="Google Shape;127;p24"/>
          <p:cNvSpPr txBox="1"/>
          <p:nvPr/>
        </p:nvSpPr>
        <p:spPr>
          <a:xfrm>
            <a:off x="4686475" y="4525700"/>
            <a:ext cx="4189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Fig-6: LIME explainability for a single instance of the </a:t>
            </a:r>
            <a:r>
              <a:rPr lang="en">
                <a:solidFill>
                  <a:schemeClr val="dk1"/>
                </a:solidFill>
              </a:rPr>
              <a:t>K-Nearest Neighbour (KNN) mode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28" name="Google Shape;128;p24"/>
          <p:cNvPicPr preferRelativeResize="0"/>
          <p:nvPr/>
        </p:nvPicPr>
        <p:blipFill>
          <a:blip r:embed="rId3">
            <a:alphaModFix/>
          </a:blip>
          <a:stretch>
            <a:fillRect/>
          </a:stretch>
        </p:blipFill>
        <p:spPr>
          <a:xfrm>
            <a:off x="152400" y="143675"/>
            <a:ext cx="4258375" cy="4382026"/>
          </a:xfrm>
          <a:prstGeom prst="rect">
            <a:avLst/>
          </a:prstGeom>
          <a:noFill/>
          <a:ln>
            <a:noFill/>
          </a:ln>
        </p:spPr>
      </p:pic>
      <p:pic>
        <p:nvPicPr>
          <p:cNvPr id="129" name="Google Shape;129;p24"/>
          <p:cNvPicPr preferRelativeResize="0"/>
          <p:nvPr/>
        </p:nvPicPr>
        <p:blipFill>
          <a:blip r:embed="rId4">
            <a:alphaModFix/>
          </a:blip>
          <a:stretch>
            <a:fillRect/>
          </a:stretch>
        </p:blipFill>
        <p:spPr>
          <a:xfrm>
            <a:off x="4686475" y="143675"/>
            <a:ext cx="4336200" cy="4382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nvSpPr>
        <p:spPr>
          <a:xfrm>
            <a:off x="0" y="804550"/>
            <a:ext cx="85197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three best models for our proposed classification system have been discussed in terms of their SHAP values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It is clear that key features, such as gill color, spore print color, and odor, are shared by all three models as being among their most significant features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 Therefore, we may infer that these features are the most crucial characteristics for classifying edible and poisonous mushrooms.</a:t>
            </a:r>
            <a:endParaRPr>
              <a:solidFill>
                <a:schemeClr val="dk1"/>
              </a:solidFill>
            </a:endParaRPr>
          </a:p>
        </p:txBody>
      </p:sp>
      <p:sp>
        <p:nvSpPr>
          <p:cNvPr id="135" name="Google Shape;135;p25"/>
          <p:cNvSpPr txBox="1"/>
          <p:nvPr>
            <p:ph type="title"/>
          </p:nvPr>
        </p:nvSpPr>
        <p:spPr>
          <a:xfrm>
            <a:off x="100125" y="130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from SHAP</a:t>
            </a:r>
            <a:endParaRPr/>
          </a:p>
        </p:txBody>
      </p:sp>
      <p:sp>
        <p:nvSpPr>
          <p:cNvPr id="136" name="Google Shape;136;p25"/>
          <p:cNvSpPr txBox="1"/>
          <p:nvPr>
            <p:ph type="title"/>
          </p:nvPr>
        </p:nvSpPr>
        <p:spPr>
          <a:xfrm>
            <a:off x="100125" y="292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Observations from LIME</a:t>
            </a:r>
            <a:endParaRPr/>
          </a:p>
        </p:txBody>
      </p:sp>
      <p:sp>
        <p:nvSpPr>
          <p:cNvPr id="137" name="Google Shape;137;p25"/>
          <p:cNvSpPr txBox="1"/>
          <p:nvPr/>
        </p:nvSpPr>
        <p:spPr>
          <a:xfrm>
            <a:off x="100575" y="3428125"/>
            <a:ext cx="8519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The three best models for our proposed classification system have been discussed in terms of LIME using a single instance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Just like SHAP, LIME also showed that some features plays more important role in case of the classification</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143" name="Google Shape;143;p26"/>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Char char="●"/>
            </a:pPr>
            <a:r>
              <a:rPr lang="en" sz="1300">
                <a:solidFill>
                  <a:schemeClr val="dk1"/>
                </a:solidFill>
              </a:rPr>
              <a:t>The objective of our proposed research was to demonstrate the interpretability of machine learning models for classifying edible and poisonous mushrooms.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We demonstrated the global and local interpretability of the top three ML models from our proposed work, and as a result, we obtained some crucial knowledge about the best features for the classification task.</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combination of various XAI models with Deep Learning and Machine Learning models may be a potential future research work.</a:t>
            </a:r>
            <a:endParaRPr sz="13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lnSpc>
                <a:spcPct val="95000"/>
              </a:lnSpc>
              <a:spcBef>
                <a:spcPts val="0"/>
              </a:spcBef>
              <a:spcAft>
                <a:spcPts val="1200"/>
              </a:spcAft>
              <a:buSzPts val="770"/>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2761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34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t>
            </a:r>
            <a:r>
              <a:rPr lang="en"/>
              <a:t>t’s important to classify edible and poisonous mushrooms. </a:t>
            </a:r>
            <a:endParaRPr/>
          </a:p>
          <a:p>
            <a:pPr indent="0" lvl="0" marL="0" rtl="0" algn="l">
              <a:spcBef>
                <a:spcPts val="1200"/>
              </a:spcBef>
              <a:spcAft>
                <a:spcPts val="0"/>
              </a:spcAft>
              <a:buNone/>
            </a:pPr>
            <a:r>
              <a:rPr lang="en"/>
              <a:t>An interpretable system for the identification of mushrooms is being developed using machine learning methods and Explainable Artificial Intelligence (XAI) models.</a:t>
            </a:r>
            <a:endParaRPr/>
          </a:p>
          <a:p>
            <a:pPr indent="0" lvl="0" marL="0" rtl="0" algn="l">
              <a:spcBef>
                <a:spcPts val="1200"/>
              </a:spcBef>
              <a:spcAft>
                <a:spcPts val="1200"/>
              </a:spcAft>
              <a:buNone/>
            </a:pPr>
            <a:r>
              <a:rPr lang="en"/>
              <a:t>Among six ML models, Decision Tree, Random Forest, and KNN performed flawlessly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Mushroom has the meaty substance of a fungus which bears lots of spores on its body. It is also known as toadstool and scientifically known as Agaricus bisporus.</a:t>
            </a:r>
            <a:endParaRPr/>
          </a:p>
          <a:p>
            <a:pPr indent="0" lvl="0" marL="0" rtl="0" algn="l">
              <a:spcBef>
                <a:spcPts val="1200"/>
              </a:spcBef>
              <a:spcAft>
                <a:spcPts val="0"/>
              </a:spcAft>
              <a:buNone/>
            </a:pPr>
            <a:r>
              <a:rPr lang="en"/>
              <a:t>Mushroom recently refers to a robotic technique used in the food sector. This method was used to restrict attributes like color. </a:t>
            </a:r>
            <a:endParaRPr/>
          </a:p>
          <a:p>
            <a:pPr indent="0" lvl="0" marL="0" rtl="0" algn="l">
              <a:spcBef>
                <a:spcPts val="1200"/>
              </a:spcBef>
              <a:spcAft>
                <a:spcPts val="0"/>
              </a:spcAft>
              <a:buNone/>
            </a:pPr>
            <a:r>
              <a:rPr lang="en"/>
              <a:t>Many research works have discussed the interpretability of how a model is identifying an instance of mushroom </a:t>
            </a:r>
            <a:r>
              <a:rPr lang="en"/>
              <a:t>is</a:t>
            </a:r>
            <a:r>
              <a:rPr lang="en"/>
              <a:t> Edible or Poisonous.</a:t>
            </a:r>
            <a:endParaRPr/>
          </a:p>
          <a:p>
            <a:pPr indent="0" lvl="0" marL="0" rtl="0" algn="l">
              <a:spcBef>
                <a:spcPts val="1200"/>
              </a:spcBef>
              <a:spcAft>
                <a:spcPts val="1200"/>
              </a:spcAft>
              <a:buNone/>
            </a:pPr>
            <a:r>
              <a:rPr lang="en"/>
              <a:t>SHAP (SHapley Additive exPlanations) will be used for global explainability and LIME (Local Interpretable Model Agnostic Explanation) for local or individual interpretability.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 paper, it is found that the result of K-NN showed 100% accuracy rate. The reason for having the best result is simply for the dataset which was numeric data with discrete value. This kind of dataset is highly suitable for K-NN algorithm, which is why the accuracy rate is this high.</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another paper, In static dataset, deep CNN or DCNN works better. Based on a CNN model, mushroom is classified to be either edible or not; they had 93% of accuracy.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Work</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a:t>
            </a:r>
            <a:r>
              <a:rPr lang="en"/>
              <a:t>ccording to the paper, a mushroom is more likely to be inedible if it has an odor. Due to the data set’s cleanliness,the majority of classifiers appear to perform well on it.Nevertheless, the decision tree, ANN, and SVM classifiers perform better than the other classifiers. Moreover, in order to increase accuracy, they proposed a hybrid model that combines the most effective classifiers</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another paper</a:t>
            </a:r>
            <a:r>
              <a:rPr lang="en"/>
              <a:t>, certain physical characteristics of mushrooms, such as cup sizes, stem heights, color, and textures can be used for getting better outcome</a:t>
            </a:r>
            <a:r>
              <a:rPr lang="en"/>
              <a:t>. </a:t>
            </a:r>
            <a:r>
              <a:rPr lang="en"/>
              <a:t>Their</a:t>
            </a:r>
            <a:r>
              <a:rPr lang="en"/>
              <a:t> accuracy reached almost 94%.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Char char="●"/>
            </a:pPr>
            <a:r>
              <a:rPr lang="en" sz="1300">
                <a:solidFill>
                  <a:schemeClr val="dk1"/>
                </a:solidFill>
              </a:rPr>
              <a:t>The Audubon Society Field Guide to North American Mushrooms' descriptions of hypothetical samples for 23 species of gilled mushrooms in the Agaricus and Lepiota Family Mushroom are included in this dataset. </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lang="en" sz="1300">
                <a:solidFill>
                  <a:schemeClr val="dk1"/>
                </a:solidFill>
              </a:rPr>
              <a:t>The dataset has 8124 rows and 23 columns, and there are 4208 instances of the Edible class and 3916 instances of the Poisonous class. The dataset is therefore balanced.</a:t>
            </a:r>
            <a:endParaRPr sz="1300">
              <a:solidFill>
                <a:schemeClr val="dk1"/>
              </a:solidFill>
            </a:endParaRPr>
          </a:p>
          <a:p>
            <a:pPr indent="0" lvl="0" marL="0" rtl="0" algn="l">
              <a:lnSpc>
                <a:spcPct val="95000"/>
              </a:lnSpc>
              <a:spcBef>
                <a:spcPts val="0"/>
              </a:spcBef>
              <a:spcAft>
                <a:spcPts val="1200"/>
              </a:spcAft>
              <a:buSzPts val="770"/>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Description</a:t>
            </a:r>
            <a:endParaRPr/>
          </a:p>
        </p:txBody>
      </p:sp>
      <p:sp>
        <p:nvSpPr>
          <p:cNvPr id="92" name="Google Shape;92;p19"/>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Char char="●"/>
            </a:pPr>
            <a:r>
              <a:rPr b="1" lang="en" sz="1300">
                <a:solidFill>
                  <a:schemeClr val="dk1"/>
                </a:solidFill>
              </a:rPr>
              <a:t>Decision Tree: </a:t>
            </a:r>
            <a:r>
              <a:rPr lang="en" sz="1300">
                <a:solidFill>
                  <a:schemeClr val="dk1"/>
                </a:solidFill>
              </a:rPr>
              <a:t>Decision Tree is a different-supervised regression and classification machine learning approach. Decision trees can be used at classification task, training models to predict the target variable's class or value from prior data (training data). Decision Trees compare root and record attribute values and predict the next node's branch from the tree's root.</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b="1" lang="en" sz="1300">
                <a:solidFill>
                  <a:schemeClr val="dk1"/>
                </a:solidFill>
              </a:rPr>
              <a:t>Support Vector Machine (SVM): </a:t>
            </a:r>
            <a:r>
              <a:rPr lang="en" sz="1300">
                <a:solidFill>
                  <a:schemeClr val="dk1"/>
                </a:solidFill>
              </a:rPr>
              <a:t>SVM is a supervised technique for classification and regression. SVM classifies future data points by selecting the optimal line or decision boundary, which helps partition n-dimensional space into classes.</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b="1" lang="en" sz="1300">
                <a:solidFill>
                  <a:schemeClr val="dk1"/>
                </a:solidFill>
              </a:rPr>
              <a:t>Random Forest:</a:t>
            </a:r>
            <a:r>
              <a:rPr lang="en" sz="1300">
                <a:solidFill>
                  <a:schemeClr val="dk1"/>
                </a:solidFill>
              </a:rPr>
              <a:t> The random forest consists of multiple decision trees. It employs bagging and feature randomization to produce an uncorrelated forest of trees whose prediction by committee is more accurate than any individual tree. This approach classifies continuous and categorical variables better than it does regression.</a:t>
            </a:r>
            <a:endParaRPr sz="13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lnSpc>
                <a:spcPct val="95000"/>
              </a:lnSpc>
              <a:spcBef>
                <a:spcPts val="0"/>
              </a:spcBef>
              <a:spcAft>
                <a:spcPts val="1200"/>
              </a:spcAft>
              <a:buSzPts val="770"/>
              <a:buNone/>
            </a:pPr>
            <a:r>
              <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Description</a:t>
            </a:r>
            <a:endParaRPr/>
          </a:p>
        </p:txBody>
      </p:sp>
      <p:sp>
        <p:nvSpPr>
          <p:cNvPr id="98" name="Google Shape;98;p20"/>
          <p:cNvSpPr txBox="1"/>
          <p:nvPr>
            <p:ph idx="1" type="body"/>
          </p:nvPr>
        </p:nvSpPr>
        <p:spPr>
          <a:xfrm>
            <a:off x="311700" y="1304875"/>
            <a:ext cx="8520600" cy="34164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chemeClr val="dk1"/>
              </a:buClr>
              <a:buSzPts val="1300"/>
              <a:buChar char="●"/>
            </a:pPr>
            <a:r>
              <a:rPr b="1" lang="en" sz="1300">
                <a:solidFill>
                  <a:schemeClr val="dk1"/>
                </a:solidFill>
              </a:rPr>
              <a:t>Logistic Regression: </a:t>
            </a:r>
            <a:r>
              <a:rPr lang="en" sz="1300">
                <a:solidFill>
                  <a:schemeClr val="dk1"/>
                </a:solidFill>
              </a:rPr>
              <a:t>Logistic regression predicts the likelihood of a target variable using supervised learning classifications. A dichotomous target or dependent variable has only two classifications. Logistic regression is categorical and discrete or categorical results are required here.</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b="1" lang="en" sz="1300">
                <a:solidFill>
                  <a:schemeClr val="dk1"/>
                </a:solidFill>
              </a:rPr>
              <a:t>K-Nearest Neighbor (KNN): </a:t>
            </a:r>
            <a:r>
              <a:rPr lang="en" sz="1300">
                <a:solidFill>
                  <a:schemeClr val="dk1"/>
                </a:solidFill>
              </a:rPr>
              <a:t>It is a supervised learning classifier which is non-parametric and employs closeness to group data points. It can be used for regression or classification, although it's usually a classification approach that assumes comparable points are close together.</a:t>
            </a:r>
            <a:endParaRPr sz="1300">
              <a:solidFill>
                <a:schemeClr val="dk1"/>
              </a:solidFill>
            </a:endParaRPr>
          </a:p>
          <a:p>
            <a:pPr indent="0" lvl="0" marL="457200" rtl="0" algn="just">
              <a:spcBef>
                <a:spcPts val="0"/>
              </a:spcBef>
              <a:spcAft>
                <a:spcPts val="0"/>
              </a:spcAft>
              <a:buNone/>
            </a:pPr>
            <a:r>
              <a:t/>
            </a:r>
            <a:endParaRPr sz="1300">
              <a:solidFill>
                <a:schemeClr val="dk1"/>
              </a:solidFill>
            </a:endParaRPr>
          </a:p>
          <a:p>
            <a:pPr indent="-311150" lvl="0" marL="457200" rtl="0" algn="just">
              <a:spcBef>
                <a:spcPts val="0"/>
              </a:spcBef>
              <a:spcAft>
                <a:spcPts val="0"/>
              </a:spcAft>
              <a:buClr>
                <a:schemeClr val="dk1"/>
              </a:buClr>
              <a:buSzPts val="1300"/>
              <a:buChar char="●"/>
            </a:pPr>
            <a:r>
              <a:rPr b="1" lang="en" sz="1300">
                <a:solidFill>
                  <a:schemeClr val="dk1"/>
                </a:solidFill>
              </a:rPr>
              <a:t>Naive Bayes: </a:t>
            </a:r>
            <a:r>
              <a:rPr lang="en" sz="1300">
                <a:solidFill>
                  <a:schemeClr val="dk1"/>
                </a:solidFill>
              </a:rPr>
              <a:t>It is a Bayes Theorem-based machine learning algorithm used for categorization. A Naive Bayes classifier presupposes that a class's features are unrelated. It's been used for many purposes, but it excels at NLP.</a:t>
            </a:r>
            <a:endParaRPr sz="13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l">
              <a:lnSpc>
                <a:spcPct val="95000"/>
              </a:lnSpc>
              <a:spcBef>
                <a:spcPts val="0"/>
              </a:spcBef>
              <a:spcAft>
                <a:spcPts val="1200"/>
              </a:spcAft>
              <a:buSzPts val="770"/>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152400" y="43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pic>
        <p:nvPicPr>
          <p:cNvPr id="104" name="Google Shape;104;p21"/>
          <p:cNvPicPr preferRelativeResize="0"/>
          <p:nvPr/>
        </p:nvPicPr>
        <p:blipFill>
          <a:blip r:embed="rId3">
            <a:alphaModFix/>
          </a:blip>
          <a:stretch>
            <a:fillRect/>
          </a:stretch>
        </p:blipFill>
        <p:spPr>
          <a:xfrm>
            <a:off x="152400" y="1170125"/>
            <a:ext cx="8839199" cy="2597650"/>
          </a:xfrm>
          <a:prstGeom prst="rect">
            <a:avLst/>
          </a:prstGeom>
          <a:noFill/>
          <a:ln>
            <a:noFill/>
          </a:ln>
        </p:spPr>
      </p:pic>
      <p:sp>
        <p:nvSpPr>
          <p:cNvPr id="105" name="Google Shape;105;p21"/>
          <p:cNvSpPr txBox="1"/>
          <p:nvPr/>
        </p:nvSpPr>
        <p:spPr>
          <a:xfrm>
            <a:off x="152400" y="3932550"/>
            <a:ext cx="8378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lang="en">
                <a:solidFill>
                  <a:schemeClr val="dk1"/>
                </a:solidFill>
              </a:rPr>
              <a:t>Six ML models that we employed for the classification task performed exceptionally well, and among those three, two of them had 100% accuracy rate.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Our best three models are Decision Tree, Random Forest and K-Nearest Neighbour (KNN)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