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3e80cdc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3e80cdc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3e80cdcd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3e80cdcd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2ea85058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2ea85058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2ea85058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2ea85058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2ea85058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2ea85058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3d6c2ab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3d6c2ab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3c79398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3c79398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3c79398d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3c79398d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3c79398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3c79398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3c79398d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3c79398d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3cb9912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3cb9912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3cb99122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3cb9912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3cb9912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3cb9912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3e80cdc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3e80cdc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Darkness cannot drive out darkness: Investigating Bias in Hate Speech Detection Models</a:t>
            </a:r>
            <a:endParaRPr sz="1400"/>
          </a:p>
          <a:p>
            <a:pPr indent="0" lvl="0" marL="0" rtl="0" algn="ctr">
              <a:spcBef>
                <a:spcPts val="0"/>
              </a:spcBef>
              <a:spcAft>
                <a:spcPts val="0"/>
              </a:spcAft>
              <a:buNone/>
            </a:pPr>
            <a:r>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 sz="2900"/>
              <a:t>Submitted by:</a:t>
            </a:r>
            <a:endParaRPr sz="2900"/>
          </a:p>
          <a:p>
            <a:pPr indent="0" lvl="0" marL="0" rtl="0" algn="ctr">
              <a:spcBef>
                <a:spcPts val="0"/>
              </a:spcBef>
              <a:spcAft>
                <a:spcPts val="0"/>
              </a:spcAft>
              <a:buNone/>
            </a:pPr>
            <a:r>
              <a:rPr lang="en"/>
              <a:t>Sadia Afrose-21266004</a:t>
            </a:r>
            <a:endParaRPr/>
          </a:p>
          <a:p>
            <a:pPr indent="0" lvl="0" marL="0" rtl="0" algn="ctr">
              <a:spcBef>
                <a:spcPts val="0"/>
              </a:spcBef>
              <a:spcAft>
                <a:spcPts val="0"/>
              </a:spcAft>
              <a:buNone/>
            </a:pPr>
            <a:r>
              <a:rPr lang="en"/>
              <a:t>Md. Sabbir Ahmed-21366035</a:t>
            </a:r>
            <a:endParaRPr/>
          </a:p>
          <a:p>
            <a:pPr indent="0" lvl="0" marL="0" rtl="0" algn="ctr">
              <a:spcBef>
                <a:spcPts val="0"/>
              </a:spcBef>
              <a:spcAft>
                <a:spcPts val="0"/>
              </a:spcAft>
              <a:buNone/>
            </a:pPr>
            <a:r>
              <a:rPr lang="en"/>
              <a:t>Ashik Adnan-22166003</a:t>
            </a:r>
            <a:endParaRPr/>
          </a:p>
          <a:p>
            <a:pPr indent="0" lvl="0" marL="0" rtl="0" algn="ctr">
              <a:spcBef>
                <a:spcPts val="0"/>
              </a:spcBef>
              <a:spcAft>
                <a:spcPts val="0"/>
              </a:spcAft>
              <a:buNone/>
            </a:pPr>
            <a:r>
              <a:rPr lang="en"/>
              <a:t>Nazifa Khanom-22166009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408650" y="369925"/>
            <a:ext cx="6192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Roboto"/>
                <a:ea typeface="Roboto"/>
                <a:cs typeface="Roboto"/>
                <a:sym typeface="Roboto"/>
              </a:rPr>
              <a:t>Research objective 2</a:t>
            </a:r>
            <a:endParaRPr sz="2500">
              <a:solidFill>
                <a:schemeClr val="dk1"/>
              </a:solidFill>
              <a:latin typeface="Roboto"/>
              <a:ea typeface="Roboto"/>
              <a:cs typeface="Roboto"/>
              <a:sym typeface="Roboto"/>
            </a:endParaRPr>
          </a:p>
        </p:txBody>
      </p:sp>
      <p:sp>
        <p:nvSpPr>
          <p:cNvPr id="120" name="Google Shape;120;p22"/>
          <p:cNvSpPr txBox="1"/>
          <p:nvPr/>
        </p:nvSpPr>
        <p:spPr>
          <a:xfrm>
            <a:off x="408650" y="1390650"/>
            <a:ext cx="83682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 systematic offensive stereotypes (SOS) from a statistical perspective</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U</a:t>
            </a:r>
            <a:r>
              <a:rPr lang="en" sz="1800">
                <a:solidFill>
                  <a:schemeClr val="dk1"/>
                </a:solidFill>
                <a:latin typeface="Roboto"/>
                <a:ea typeface="Roboto"/>
                <a:cs typeface="Roboto"/>
                <a:sym typeface="Roboto"/>
              </a:rPr>
              <a:t>sing the cosine similarity between swear words and words that describe marginalized social groups using a word list that contains non-offensive identity (NOI) names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a:t>
            </a:r>
            <a:r>
              <a:rPr lang="en" sz="1800">
                <a:solidFill>
                  <a:schemeClr val="dk1"/>
                </a:solidFill>
                <a:latin typeface="Roboto"/>
                <a:ea typeface="Roboto"/>
                <a:cs typeface="Roboto"/>
                <a:sym typeface="Roboto"/>
              </a:rPr>
              <a:t>ome word embeddings are more biased than others and that the biased word embeddings are more biased towards the marginalized group than the non-marginalized groups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Comparison of the SOS bias, measured by the proposed method and state-of-the-art metrics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There is an influence of the SOS bias in the word embeddings on the downstream task of hate speech detection</a:t>
            </a:r>
            <a:endParaRPr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nvSpPr>
        <p:spPr>
          <a:xfrm>
            <a:off x="408650" y="369925"/>
            <a:ext cx="6192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Roboto"/>
                <a:ea typeface="Roboto"/>
                <a:cs typeface="Roboto"/>
                <a:sym typeface="Roboto"/>
              </a:rPr>
              <a:t>Research objective 3</a:t>
            </a:r>
            <a:endParaRPr sz="2500">
              <a:solidFill>
                <a:schemeClr val="dk1"/>
              </a:solidFill>
              <a:latin typeface="Roboto"/>
              <a:ea typeface="Roboto"/>
              <a:cs typeface="Roboto"/>
              <a:sym typeface="Roboto"/>
            </a:endParaRPr>
          </a:p>
        </p:txBody>
      </p:sp>
      <p:sp>
        <p:nvSpPr>
          <p:cNvPr id="126" name="Google Shape;126;p23"/>
          <p:cNvSpPr txBox="1"/>
          <p:nvPr/>
        </p:nvSpPr>
        <p:spPr>
          <a:xfrm>
            <a:off x="387900" y="1608850"/>
            <a:ext cx="83682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Creation of an intersectional bias dataset with focus on intersectionality of gender and race</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a:t>
            </a:r>
            <a:r>
              <a:rPr lang="en" sz="1800">
                <a:solidFill>
                  <a:schemeClr val="dk1"/>
                </a:solidFill>
                <a:latin typeface="Roboto"/>
                <a:ea typeface="Roboto"/>
                <a:cs typeface="Roboto"/>
                <a:sym typeface="Roboto"/>
              </a:rPr>
              <a:t>ompute the Average Treatment Effect (ATE) of the prediction probability distribution of a biased contextual word embeddings on a hate speech dataset (factual)</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a:t>
            </a:r>
            <a:r>
              <a:rPr lang="en" sz="1800">
                <a:solidFill>
                  <a:schemeClr val="dk1"/>
                </a:solidFill>
                <a:latin typeface="Roboto"/>
                <a:ea typeface="Roboto"/>
                <a:cs typeface="Roboto"/>
                <a:sym typeface="Roboto"/>
              </a:rPr>
              <a:t>rediction probability distribution of a debiased contextual word embeddings (counterfactual) on hate speech datasets</a:t>
            </a:r>
            <a:endParaRPr sz="18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132" name="Google Shape;132;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One of the limitation is studying bias only from the western society perspective as the way bias is measured might differ in different societies.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As for intersectional bias, this work focus only on the intersectionality of gender and race. This work focuses only on models and datasets that are in English which is another limitation. Finally, this work studies the influence of bias only on hate speech detection models using only supervised machine learning models.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Ethical Consideration</a:t>
            </a:r>
            <a:endParaRPr/>
          </a:p>
        </p:txBody>
      </p:sp>
      <p:sp>
        <p:nvSpPr>
          <p:cNvPr id="138" name="Google Shape;138;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work has a positive impact on the society since it is targeted at revealing the different biases in the commonly used NLP models. It gives insight into the potential risks and unfairness of these NLP models.</a:t>
            </a:r>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4" name="Google Shape;144;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t>T</a:t>
            </a:r>
            <a:r>
              <a:rPr lang="en"/>
              <a:t>he different types of biases that have been shown in different NLP tasks could have a counter effect on these hate speech and abuse detection models as they could associate minorities with hate and abuse which could lead to flagging their content as inappropriate and silencing which is the exact opposite of the aim of hate speech and abuse detection models.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They look at the different biases in hate speech and abuse detection models and what is the influence of that bias on the performance of hate speech detection models and how this bias could harm the model’s fairness.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This work reveal types of biases other than social bias in some of the most common NLP models.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432400" y="2239949"/>
            <a:ext cx="8368200" cy="663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Recent </a:t>
            </a:r>
            <a:r>
              <a:rPr lang="en"/>
              <a:t>Research</a:t>
            </a:r>
            <a:r>
              <a:rPr lang="en"/>
              <a:t> shows that machine learning models are biased and they might make the right decisions for wrong reasons.</a:t>
            </a:r>
            <a:endParaRPr/>
          </a:p>
          <a:p>
            <a:pPr indent="0" lvl="0" marL="0" rtl="0" algn="l">
              <a:spcBef>
                <a:spcPts val="1200"/>
              </a:spcBef>
              <a:spcAft>
                <a:spcPts val="0"/>
              </a:spcAft>
              <a:buNone/>
            </a:pPr>
            <a:r>
              <a:rPr lang="en"/>
              <a:t>Studies focused mainly on enhancing models performance, </a:t>
            </a:r>
            <a:r>
              <a:rPr lang="en"/>
              <a:t>without</a:t>
            </a:r>
            <a:r>
              <a:rPr lang="en"/>
              <a:t> providing any insight into models inner workings.</a:t>
            </a:r>
            <a:endParaRPr/>
          </a:p>
          <a:p>
            <a:pPr indent="0" lvl="0" marL="0" rtl="0" algn="l">
              <a:spcBef>
                <a:spcPts val="1200"/>
              </a:spcBef>
              <a:spcAft>
                <a:spcPts val="1200"/>
              </a:spcAft>
              <a:buNone/>
            </a:pPr>
            <a:r>
              <a:rPr lang="en"/>
              <a:t>In recent years, the research community started to pay more attention to machine learning models’ explainability and the biases in these models and the datasets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a:t>
            </a:r>
            <a:r>
              <a:rPr lang="en"/>
              <a:t>esearch on bias in NLP have not payed attention to how this type of offensive stereotyping being encoded in machine learning models that are trained on data from social media</a:t>
            </a:r>
            <a:endParaRPr/>
          </a:p>
          <a:p>
            <a:pPr indent="0" lvl="0" marL="0" rtl="0" algn="l">
              <a:spcBef>
                <a:spcPts val="1200"/>
              </a:spcBef>
              <a:spcAft>
                <a:spcPts val="0"/>
              </a:spcAft>
              <a:buNone/>
            </a:pPr>
            <a:r>
              <a:rPr lang="en"/>
              <a:t>Moreover, the proposed methods to study social biases like gender bias in word embeddings focused on studying the statistical association between words that describe women e.g., wife, mother, sister, girl, woman, and words related to femininity e.g. nurturing, sensitive, and emotional</a:t>
            </a:r>
            <a:endParaRPr/>
          </a:p>
          <a:p>
            <a:pPr indent="0" lvl="0" marL="0" rtl="0" algn="l">
              <a:spcBef>
                <a:spcPts val="1200"/>
              </a:spcBef>
              <a:spcAft>
                <a:spcPts val="1200"/>
              </a:spcAft>
              <a:buNone/>
            </a:pPr>
            <a:r>
              <a:rPr lang="en"/>
              <a:t>Hate speech detection models might learn to associate marginalized groups with extremism and abuse.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a:t>
            </a:r>
            <a:r>
              <a:rPr lang="en"/>
              <a:t>esearch goals: 1) Understand the performance of state-of-the-art hate speech and abuse detection models. 2) Inspect other biases than social stereotypical bias in commonly used static word embeddings. 3) Investigate intersectional bias in contextual word embeddings and the causal effect of social and intersectional bias on the task of hate speech detection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Fortuna et al. studied hate speech in the literature in relation to four dimensions: physical violence encouragement, targets, attack language, and humorous hate speech and introduced the following definition “a language that attacks or diminishes, that incites violence or hate against groups, based on specific characteristics such as physical appearance, religion, descent, national or ethnic origin, sexual orientation, gender identity or other, and it can occur with different linguistic styles, even in subtle forms or when humor is used”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WEAT , RND, RNSB, and ECT, these are the most commonly used methods for quantifying.</a:t>
            </a:r>
            <a:endParaRPr/>
          </a:p>
          <a:p>
            <a:pPr indent="0" lvl="0" marL="0" rtl="0" algn="l">
              <a:spcBef>
                <a:spcPts val="1200"/>
              </a:spcBef>
              <a:spcAft>
                <a:spcPts val="0"/>
              </a:spcAft>
              <a:buNone/>
            </a:pPr>
            <a:r>
              <a:rPr lang="en"/>
              <a:t>These metrics, except RNSB, are allowing for binary comparisons based on the polarity between two opposing points, like male and female. This forces practitioners to model gender as a spectrum between more “male” and “female” words.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T</a:t>
            </a:r>
            <a:r>
              <a:rPr lang="en"/>
              <a:t>o describe that Black women experience a different type of bias other than the ones experienced by White women and Black men. It is stated that “This intersectional experience is greater than the sum of racism and sexism, any analysis that does not take intersectionality into account can not sufficiently address the particular manner in which Black women are subordinated”</a:t>
            </a:r>
            <a:endParaRPr/>
          </a:p>
          <a:p>
            <a:pPr indent="0" lvl="0" marL="0" rtl="0" algn="l">
              <a:spcBef>
                <a:spcPts val="1200"/>
              </a:spcBef>
              <a:spcAft>
                <a:spcPts val="0"/>
              </a:spcAft>
              <a:buNone/>
            </a:pPr>
            <a:r>
              <a:rPr lang="en"/>
              <a:t>Intersectionality as a term is coined to describe that Black women get a different kind of bias than the ones got by White women and Black men.</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In a paper, they measured the correlation between the true positive rates gap between genders in the task of occupation classification and the existing gender imbalances in those occupations.</a:t>
            </a:r>
            <a:endParaRPr/>
          </a:p>
          <a:p>
            <a:pPr indent="0" lvl="0" marL="0" rtl="0" algn="l">
              <a:spcBef>
                <a:spcPts val="1200"/>
              </a:spcBef>
              <a:spcAft>
                <a:spcPts val="0"/>
              </a:spcAft>
              <a:buNone/>
            </a:pPr>
            <a:r>
              <a:rPr lang="en"/>
              <a:t>using counterfactual causal inference, some of these studies focused on understanding the causal inference of concepts like social bias in the datasets on the task of text classification.</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Proposed Methods</a:t>
            </a:r>
            <a:endParaRPr/>
          </a:p>
        </p:txBody>
      </p:sp>
      <p:sp>
        <p:nvSpPr>
          <p:cNvPr id="112" name="Google Shape;112;p21"/>
          <p:cNvSpPr txBox="1"/>
          <p:nvPr>
            <p:ph idx="1" type="body"/>
          </p:nvPr>
        </p:nvSpPr>
        <p:spPr>
          <a:xfrm>
            <a:off x="387900" y="1323575"/>
            <a:ext cx="8368200" cy="50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Three research objectives for </a:t>
            </a:r>
            <a:r>
              <a:rPr lang="en"/>
              <a:t>achieving</a:t>
            </a:r>
            <a:r>
              <a:rPr lang="en"/>
              <a:t> three research goals</a:t>
            </a:r>
            <a:endParaRPr/>
          </a:p>
        </p:txBody>
      </p:sp>
      <p:sp>
        <p:nvSpPr>
          <p:cNvPr id="113" name="Google Shape;113;p21"/>
          <p:cNvSpPr txBox="1"/>
          <p:nvPr/>
        </p:nvSpPr>
        <p:spPr>
          <a:xfrm>
            <a:off x="387900" y="1824575"/>
            <a:ext cx="6192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Roboto"/>
                <a:ea typeface="Roboto"/>
                <a:cs typeface="Roboto"/>
                <a:sym typeface="Roboto"/>
              </a:rPr>
              <a:t>Research objective 1</a:t>
            </a:r>
            <a:endParaRPr sz="2500">
              <a:solidFill>
                <a:schemeClr val="dk1"/>
              </a:solidFill>
              <a:latin typeface="Roboto"/>
              <a:ea typeface="Roboto"/>
              <a:cs typeface="Roboto"/>
              <a:sym typeface="Roboto"/>
            </a:endParaRPr>
          </a:p>
        </p:txBody>
      </p:sp>
      <p:sp>
        <p:nvSpPr>
          <p:cNvPr id="114" name="Google Shape;114;p21"/>
          <p:cNvSpPr txBox="1"/>
          <p:nvPr/>
        </p:nvSpPr>
        <p:spPr>
          <a:xfrm>
            <a:off x="500850" y="2393975"/>
            <a:ext cx="85308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Reviewing the literature on hate speech and abuse detection models including the most used ML models, and datasets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BERT, LSTM and Bi-directional LSTM in comparison to RNN models on the task of hate speech and abuse detection</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BERT outperforms other commonly used deep learning models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Attention weights are not meaningful when it comes to the model’s prediction</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BERT relies on syntactical biases and shortcuts in the datasets for its good performance</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