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a4e5e4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a4e5e4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7abc7c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7abc7c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a7abc7c6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a7abc7c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1a2c22f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1a2c22f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1a2c22ff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1a2c22ff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1a7d9fd2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1a7d9fd2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1a7d9fd2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1a7d9fd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a8b65750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a8b65750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c432af8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c432af8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c432af83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c432af83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432af83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c432af83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c432af83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c432af83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42073" y="1099502"/>
            <a:ext cx="4303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CSE712 Midterm Presentation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429987" y="1334381"/>
            <a:ext cx="24663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350"/>
              <a:t>Presented by</a:t>
            </a:r>
            <a:endParaRPr sz="73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950"/>
              <a:t>Group 4</a:t>
            </a:r>
            <a:endParaRPr b="1" sz="89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5304400" y="2264119"/>
            <a:ext cx="3437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21166033 Rafeed Rahman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21366016 Riyo Hayat Khan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21366021 Dibyo Fabian Dofadar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21366035 Md. Sabbir Ahmed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2352574989 Sajib Kumar Saha Joy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772725" y="2635756"/>
            <a:ext cx="405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Emotion Recognition under Consideration of the Emotion Component Process Model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53475" y="365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Prediction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50" y="1003400"/>
            <a:ext cx="7437075" cy="357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5677650" y="36517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85875" y="637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Classification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775" y="1374075"/>
            <a:ext cx="5956162" cy="32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764900" y="-225975"/>
            <a:ext cx="75057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764900" y="858725"/>
            <a:ext cx="7505700" cy="29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59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The authors </a:t>
            </a:r>
            <a:r>
              <a:rPr lang="en" sz="1212"/>
              <a:t>presented the first data sets (based on existing emotion corpora) with emotion component annotation</a:t>
            </a:r>
            <a:endParaRPr sz="1212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2"/>
          </a:p>
          <a:p>
            <a:pPr indent="-30559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With this paper they moved to another psychological theory, namely the emotion component process model, and made the first annotations available that closely follow this theory.</a:t>
            </a:r>
            <a:endParaRPr sz="1212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2"/>
          </a:p>
          <a:p>
            <a:pPr indent="-30559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They have shown that, even with a comparably limited data set size, emotion components contribute to emotion classification. They expect that with a </a:t>
            </a:r>
            <a:r>
              <a:rPr lang="en" sz="1212"/>
              <a:t>larger corpus the improvement would be more substantial than it is already now.</a:t>
            </a:r>
            <a:endParaRPr sz="1212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2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12"/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619788"/>
            <a:ext cx="7505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19150" y="1231545"/>
            <a:ext cx="77616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Emotion classification in text</a:t>
            </a:r>
            <a:endParaRPr sz="1850"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Emotion </a:t>
            </a:r>
            <a:r>
              <a:rPr b="1" lang="en" sz="1850"/>
              <a:t>Component Process Model</a:t>
            </a:r>
            <a:r>
              <a:rPr lang="en" sz="1850"/>
              <a:t> (CPM) by Scherer (2005)</a:t>
            </a:r>
            <a:endParaRPr sz="1850"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b="1" lang="en" sz="1850"/>
              <a:t>Emotion communication</a:t>
            </a:r>
            <a:r>
              <a:rPr lang="en" sz="1850"/>
              <a:t>  in text follow the </a:t>
            </a:r>
            <a:r>
              <a:rPr b="1" lang="en" sz="1850"/>
              <a:t>five subsystems</a:t>
            </a:r>
            <a:r>
              <a:rPr lang="en" sz="1850"/>
              <a:t> of CPM</a:t>
            </a:r>
            <a:endParaRPr sz="1850"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Study of how emotions are communicated following the component model in </a:t>
            </a:r>
            <a:r>
              <a:rPr b="1" lang="en" sz="1850"/>
              <a:t>Tweets</a:t>
            </a:r>
            <a:r>
              <a:rPr lang="en" sz="1850"/>
              <a:t> and in </a:t>
            </a:r>
            <a:r>
              <a:rPr b="1" lang="en" sz="1850"/>
              <a:t>Literature</a:t>
            </a:r>
            <a:endParaRPr b="1" sz="1850"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Research goals</a:t>
            </a:r>
            <a:endParaRPr sz="1850"/>
          </a:p>
          <a:p>
            <a:pPr indent="-3460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50"/>
              <a:buChar char="○"/>
            </a:pPr>
            <a:r>
              <a:rPr lang="en" sz="1850"/>
              <a:t>To understand if emotion components are distributed similarly across emotion categories and domains</a:t>
            </a:r>
            <a:endParaRPr sz="1850"/>
          </a:p>
          <a:p>
            <a:pPr indent="-3460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50"/>
              <a:buChar char="○"/>
            </a:pPr>
            <a:r>
              <a:rPr lang="en" sz="1850"/>
              <a:t>To evaluate if informing an emotion classifier about emotion components improves their performance (and to evaluate various classification approaches).</a:t>
            </a:r>
            <a:endParaRPr sz="18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12"/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649075" y="609338"/>
            <a:ext cx="7505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Models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765200" y="1383750"/>
            <a:ext cx="79053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Calibri"/>
              <a:buChar char="●"/>
            </a:pPr>
            <a:r>
              <a:rPr lang="en" sz="18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Ekman considered anger, disgust, fear, joy, sadness and surprise as basic emotions</a:t>
            </a:r>
            <a:endParaRPr sz="18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Calibri"/>
              <a:buChar char="●"/>
            </a:pPr>
            <a:r>
              <a:rPr lang="en" sz="18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Nine characteristics of a basic emotion </a:t>
            </a:r>
            <a:endParaRPr sz="18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Calibri"/>
              <a:buChar char="●"/>
            </a:pPr>
            <a:r>
              <a:rPr lang="en" sz="18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Plutchik proposed a model with eight main emotions </a:t>
            </a:r>
            <a:endParaRPr sz="18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Calibri"/>
              <a:buChar char="●"/>
            </a:pPr>
            <a:r>
              <a:rPr lang="en" sz="18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Complementary approach to categorizing emotions in discrete sets</a:t>
            </a:r>
            <a:endParaRPr sz="18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Calibri"/>
              <a:buChar char="●"/>
            </a:pPr>
            <a:r>
              <a:rPr lang="en" sz="18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five components of Appraisals model proposed by Scherer</a:t>
            </a:r>
            <a:endParaRPr sz="18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Calibri"/>
              <a:buChar char="●"/>
            </a:pPr>
            <a:r>
              <a:rPr lang="en" sz="18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Infer the emotion experienced by a person by analyzing the set of changes in the five components</a:t>
            </a:r>
            <a:endParaRPr sz="18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635050" y="641438"/>
            <a:ext cx="7505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Analysis in Text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697300" y="1456450"/>
            <a:ext cx="7232100" cy="27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Calibri"/>
              <a:buChar char="●"/>
            </a:pPr>
            <a:r>
              <a:rPr lang="en" sz="18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majority of modelling approaches focuses on the analysis of fundamental emotions</a:t>
            </a:r>
            <a:endParaRPr sz="18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Calibri"/>
              <a:buChar char="●"/>
            </a:pPr>
            <a:r>
              <a:rPr lang="en" sz="18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Work with a focus on other aspects of emotions is rare</a:t>
            </a:r>
            <a:endParaRPr sz="18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Calibri"/>
              <a:buChar char="●"/>
            </a:pPr>
            <a:r>
              <a:rPr lang="en" sz="18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work of Scherer and Wallbott focus on the existence in the described event</a:t>
            </a:r>
            <a:endParaRPr sz="18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Calibri"/>
              <a:buChar char="●"/>
            </a:pPr>
            <a:r>
              <a:rPr lang="en" sz="18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Holfmann and his team’s done a prediction  of emotion categories  based on the component of the CPM</a:t>
            </a:r>
            <a:endParaRPr sz="18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Calibri"/>
              <a:buChar char="●"/>
            </a:pPr>
            <a:r>
              <a:rPr lang="en" sz="18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Kim and Klinger analyze the emotions in fan fictions</a:t>
            </a:r>
            <a:endParaRPr sz="18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537600" y="565238"/>
            <a:ext cx="7505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Corpus Annotation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691200" y="1250150"/>
            <a:ext cx="7761600" cy="3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18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●"/>
            </a:pPr>
            <a:r>
              <a:rPr b="1" lang="en" sz="1867"/>
              <a:t>Corpus Selection</a:t>
            </a:r>
            <a:endParaRPr b="1" sz="1867"/>
          </a:p>
          <a:p>
            <a:pPr indent="-34718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○"/>
            </a:pPr>
            <a:r>
              <a:rPr lang="en" sz="1867"/>
              <a:t>REMAN Corpus</a:t>
            </a:r>
            <a:endParaRPr sz="1867"/>
          </a:p>
          <a:p>
            <a:pPr indent="-34718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○"/>
            </a:pPr>
            <a:r>
              <a:rPr lang="en" sz="1867"/>
              <a:t>Twitter Emotion Corpus (TEC)</a:t>
            </a:r>
            <a:endParaRPr sz="1867"/>
          </a:p>
          <a:p>
            <a:pPr indent="-34718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●"/>
            </a:pPr>
            <a:r>
              <a:rPr b="1" lang="en" sz="1867"/>
              <a:t>Annotation Procedure &amp; Inter-Annotator Agreement</a:t>
            </a:r>
            <a:endParaRPr b="1" sz="1867"/>
          </a:p>
          <a:p>
            <a:pPr indent="-34718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○"/>
            </a:pPr>
            <a:r>
              <a:rPr lang="en" sz="1867"/>
              <a:t>Procedure</a:t>
            </a:r>
            <a:endParaRPr sz="1867"/>
          </a:p>
          <a:p>
            <a:pPr indent="-34718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○"/>
            </a:pPr>
            <a:r>
              <a:rPr lang="en" sz="1867"/>
              <a:t>Guideline Refinement Process</a:t>
            </a:r>
            <a:endParaRPr sz="1867"/>
          </a:p>
          <a:p>
            <a:pPr indent="-34718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●"/>
            </a:pPr>
            <a:r>
              <a:rPr b="1" lang="en" sz="1867"/>
              <a:t>Corpus Statistics</a:t>
            </a:r>
            <a:endParaRPr b="1" sz="1867"/>
          </a:p>
          <a:p>
            <a:pPr indent="-34718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○"/>
            </a:pPr>
            <a:r>
              <a:rPr lang="en" sz="1867"/>
              <a:t>Dominant Emotions</a:t>
            </a:r>
            <a:endParaRPr sz="1867"/>
          </a:p>
          <a:p>
            <a:pPr indent="-34718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Arial"/>
              <a:buChar char="○"/>
            </a:pPr>
            <a:r>
              <a:rPr lang="en" sz="1867"/>
              <a:t>Component Distribution</a:t>
            </a:r>
            <a:endParaRPr sz="1867"/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317250" y="1304275"/>
            <a:ext cx="85095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Emotion Classifier: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300">
                <a:solidFill>
                  <a:srgbClr val="000000"/>
                </a:solidFill>
              </a:rPr>
              <a:t>Are not particularly informed about emotion components</a:t>
            </a:r>
            <a:endParaRPr sz="1300"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300">
                <a:solidFill>
                  <a:srgbClr val="000000"/>
                </a:solidFill>
              </a:rPr>
              <a:t>Emo-ME-Base</a:t>
            </a:r>
            <a:endParaRPr b="1"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300">
                <a:solidFill>
                  <a:srgbClr val="000000"/>
                </a:solidFill>
              </a:rPr>
              <a:t>As preprocessing, they convert all words to lowercase, and stem them with the PorterStemmer.</a:t>
            </a:r>
            <a:endParaRPr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300">
                <a:solidFill>
                  <a:srgbClr val="000000"/>
                </a:solidFill>
              </a:rPr>
              <a:t>TF-IDF-weighted bag-of-words unigram and bigram features.</a:t>
            </a:r>
            <a:endParaRPr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300">
                <a:solidFill>
                  <a:srgbClr val="000000"/>
                </a:solidFill>
              </a:rPr>
              <a:t>On TEC, with its single-label annotation, Emo-ME-Base consists of one model, while on REMAN with multi-label annotation, they use 10 binary classifiers.</a:t>
            </a:r>
            <a:endParaRPr sz="1300"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300">
                <a:solidFill>
                  <a:srgbClr val="000000"/>
                </a:solidFill>
              </a:rPr>
              <a:t>Emo-NN-Base</a:t>
            </a:r>
            <a:endParaRPr b="1"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300">
                <a:solidFill>
                  <a:srgbClr val="000000"/>
                </a:solidFill>
              </a:rPr>
              <a:t>Emo-NN-Base uses pre-trained BERT sentence embeddings as input features. The network architecture</a:t>
            </a:r>
            <a:endParaRPr sz="13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consists of a bidirectional LSTM layer followed by a convolutional layer.</a:t>
            </a:r>
            <a:endParaRPr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300">
                <a:solidFill>
                  <a:srgbClr val="000000"/>
                </a:solidFill>
              </a:rPr>
              <a:t>The outputs of the convolutional layer are max-pooled over the dimension of the input sequence,</a:t>
            </a:r>
            <a:endParaRPr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300">
                <a:solidFill>
                  <a:srgbClr val="000000"/>
                </a:solidFill>
              </a:rPr>
              <a:t>On top of the pooling layer is a fully connected layer. Its outputs are finally fed into an output layer with a sigmoid activation function for making the prediction</a:t>
            </a:r>
            <a:endParaRPr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300">
                <a:solidFill>
                  <a:srgbClr val="000000"/>
                </a:solidFill>
              </a:rPr>
              <a:t>Dropout is used after each layer to tackle overfitting.</a:t>
            </a:r>
            <a:endParaRPr b="1" sz="1300"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300">
                <a:solidFill>
                  <a:srgbClr val="000000"/>
                </a:solidFill>
              </a:rPr>
              <a:t>Emo-Cpm-NN-Pred</a:t>
            </a:r>
            <a:endParaRPr b="1"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300">
                <a:solidFill>
                  <a:srgbClr val="000000"/>
                </a:solidFill>
              </a:rPr>
              <a:t>Predict emotion by combining </a:t>
            </a:r>
            <a:r>
              <a:rPr b="1" lang="en" sz="1300">
                <a:solidFill>
                  <a:srgbClr val="000000"/>
                </a:solidFill>
              </a:rPr>
              <a:t>Emo-NN-Base </a:t>
            </a:r>
            <a:r>
              <a:rPr lang="en" sz="1300">
                <a:solidFill>
                  <a:srgbClr val="000000"/>
                </a:solidFill>
              </a:rPr>
              <a:t>model and </a:t>
            </a:r>
            <a:r>
              <a:rPr b="1" lang="en" sz="1300">
                <a:solidFill>
                  <a:srgbClr val="000000"/>
                </a:solidFill>
              </a:rPr>
              <a:t>Cpm-NN-Base</a:t>
            </a:r>
            <a:r>
              <a:rPr lang="en" sz="1300">
                <a:solidFill>
                  <a:srgbClr val="000000"/>
                </a:solidFill>
              </a:rPr>
              <a:t> model through fully connected layer.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18"/>
          <p:cNvSpPr txBox="1"/>
          <p:nvPr>
            <p:ph idx="4294967295" type="title"/>
          </p:nvPr>
        </p:nvSpPr>
        <p:spPr>
          <a:xfrm>
            <a:off x="537600" y="565238"/>
            <a:ext cx="7505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subTitle"/>
          </p:nvPr>
        </p:nvSpPr>
        <p:spPr>
          <a:xfrm>
            <a:off x="317250" y="1304275"/>
            <a:ext cx="85095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Component </a:t>
            </a:r>
            <a:r>
              <a:rPr b="1" lang="en" sz="2100">
                <a:solidFill>
                  <a:srgbClr val="000000"/>
                </a:solidFill>
              </a:rPr>
              <a:t>Classifier: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The emotion component classifiers predict which of the five CPM components occur in a text instance.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300">
                <a:solidFill>
                  <a:srgbClr val="000000"/>
                </a:solidFill>
              </a:rPr>
              <a:t>Cpm-ME-Base</a:t>
            </a:r>
            <a:endParaRPr b="1"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Cpm-ME-Base baseline models (one for each component) only use bag-of-words features in the same configuration as Emo-ME-Base.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300">
                <a:solidFill>
                  <a:srgbClr val="000000"/>
                </a:solidFill>
              </a:rPr>
              <a:t>Cpm-NN-Base</a:t>
            </a:r>
            <a:endParaRPr b="1"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The Cpm-NN-Base is configured analogously to Emo-NN-Base.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300">
                <a:solidFill>
                  <a:srgbClr val="000000"/>
                </a:solidFill>
              </a:rPr>
              <a:t>Cpm-ME-Adv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Add task specific features, namely features derived from manually crafted small dictionaries with words associated with the different components.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73" name="Google Shape;173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19"/>
          <p:cNvSpPr txBox="1"/>
          <p:nvPr>
            <p:ph idx="4294967295" type="title"/>
          </p:nvPr>
        </p:nvSpPr>
        <p:spPr>
          <a:xfrm>
            <a:off x="537600" y="565238"/>
            <a:ext cx="7505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idx="1" type="subTitle"/>
          </p:nvPr>
        </p:nvSpPr>
        <p:spPr>
          <a:xfrm>
            <a:off x="317250" y="1304275"/>
            <a:ext cx="85095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Joint Modelling and Multi-Task Learning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of Emotions and Components</a:t>
            </a:r>
            <a:r>
              <a:rPr b="1" lang="en" sz="2100">
                <a:solidFill>
                  <a:srgbClr val="000000"/>
                </a:solidFill>
              </a:rPr>
              <a:t>: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Predicts emotion and its component at the same time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To analyze if emotion classification benefits from the component prediction. 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80" name="Google Shape;180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0"/>
          <p:cNvSpPr txBox="1"/>
          <p:nvPr>
            <p:ph idx="4294967295" type="title"/>
          </p:nvPr>
        </p:nvSpPr>
        <p:spPr>
          <a:xfrm>
            <a:off x="537600" y="565238"/>
            <a:ext cx="7505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450" y="457425"/>
            <a:ext cx="3471750" cy="37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2631450" y="4291525"/>
            <a:ext cx="487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Figure: Joint multi tasking model for predicting emotion and its component at the same (</a:t>
            </a: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MTL-XS)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