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57" r:id="rId3"/>
    <p:sldId id="258" r:id="rId4"/>
    <p:sldId id="260" r:id="rId5"/>
    <p:sldId id="274" r:id="rId6"/>
    <p:sldId id="262" r:id="rId7"/>
    <p:sldId id="276" r:id="rId8"/>
    <p:sldId id="277" r:id="rId9"/>
    <p:sldId id="265" r:id="rId10"/>
    <p:sldId id="271" r:id="rId11"/>
    <p:sldId id="272" r:id="rId12"/>
    <p:sldId id="273" r:id="rId13"/>
    <p:sldId id="266" r:id="rId14"/>
    <p:sldId id="259" r:id="rId15"/>
    <p:sldId id="275" r:id="rId16"/>
    <p:sldId id="270"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86740" autoAdjust="0"/>
  </p:normalViewPr>
  <p:slideViewPr>
    <p:cSldViewPr>
      <p:cViewPr varScale="1">
        <p:scale>
          <a:sx n="89" d="100"/>
          <a:sy n="89" d="100"/>
        </p:scale>
        <p:origin x="492"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StoneSansITCStd Medium" pitchFamily="50"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StoneSansITCStd Medium" pitchFamily="50" charset="0"/>
                <a:cs typeface="Arial" panose="020B0604020202020204" pitchFamily="34" charset="0"/>
              </a:rPr>
              <a:t>19.01.2023</a:t>
            </a:fld>
            <a:endParaRPr lang="de-DE">
              <a:latin typeface="StoneSansITCStd Medium" pitchFamily="50"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StoneSansITCStd Medium" pitchFamily="50"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StoneSansITCStd Medium" pitchFamily="50" charset="0"/>
                <a:cs typeface="Arial" panose="020B0604020202020204" pitchFamily="34" charset="0"/>
              </a:rPr>
              <a:t>‹#›</a:t>
            </a:fld>
            <a:endParaRPr lang="de-DE">
              <a:latin typeface="StoneSansITCStd Medium" pitchFamily="50"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536504" cy="457200"/>
          </a:xfrm>
          <a:prstGeom prst="rect">
            <a:avLst/>
          </a:prstGeom>
        </p:spPr>
        <p:txBody>
          <a:bodyPr vert="horz" lIns="91440" tIns="45720" rIns="91440" bIns="45720" rtlCol="0"/>
          <a:lstStyle>
            <a:lvl1pPr algn="l">
              <a:defRPr sz="1200">
                <a:latin typeface="StoneSansITCStd Medium" pitchFamily="50" charset="0"/>
              </a:defRPr>
            </a:lvl1pPr>
          </a:lstStyle>
          <a:p>
            <a:endParaRPr lang="de-DE" dirty="0"/>
          </a:p>
        </p:txBody>
      </p:sp>
      <p:sp>
        <p:nvSpPr>
          <p:cNvPr id="3" name="Datumsplatzhalter 2"/>
          <p:cNvSpPr>
            <a:spLocks noGrp="1"/>
          </p:cNvSpPr>
          <p:nvPr>
            <p:ph type="dt" idx="1"/>
          </p:nvPr>
        </p:nvSpPr>
        <p:spPr>
          <a:xfrm>
            <a:off x="5733256" y="154360"/>
            <a:ext cx="955576" cy="457200"/>
          </a:xfrm>
          <a:prstGeom prst="rect">
            <a:avLst/>
          </a:prstGeom>
        </p:spPr>
        <p:txBody>
          <a:bodyPr vert="horz" lIns="91440" tIns="45720" rIns="91440" bIns="45720" rtlCol="0"/>
          <a:lstStyle>
            <a:lvl1pPr algn="r">
              <a:defRPr sz="1200">
                <a:latin typeface="StoneSansITCStd Medium" pitchFamily="50" charset="0"/>
              </a:defRPr>
            </a:lvl1pPr>
          </a:lstStyle>
          <a:p>
            <a:fld id="{5801EACB-8D12-49F2-9088-5A635C50DDBD}" type="datetimeFigureOut">
              <a:rPr lang="de-DE" smtClean="0"/>
              <a:pPr/>
              <a:t>19.01.2023</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StoneSansITCStd Medium" pitchFamily="50"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StoneSansITCStd Medium" pitchFamily="50"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toneSansITCStd Medium" pitchFamily="50" charset="0"/>
        <a:ea typeface="+mn-ea"/>
        <a:cs typeface="+mn-cs"/>
      </a:defRPr>
    </a:lvl1pPr>
    <a:lvl2pPr marL="457200" algn="l" defTabSz="914400" rtl="0" eaLnBrk="1" latinLnBrk="0" hangingPunct="1">
      <a:defRPr sz="1200" kern="1200">
        <a:solidFill>
          <a:schemeClr val="tx1"/>
        </a:solidFill>
        <a:latin typeface="StoneSansITCStd Medium" pitchFamily="50" charset="0"/>
        <a:ea typeface="+mn-ea"/>
        <a:cs typeface="+mn-cs"/>
      </a:defRPr>
    </a:lvl2pPr>
    <a:lvl3pPr marL="914400" algn="l" defTabSz="914400" rtl="0" eaLnBrk="1" latinLnBrk="0" hangingPunct="1">
      <a:defRPr sz="1200" kern="1200">
        <a:solidFill>
          <a:schemeClr val="tx1"/>
        </a:solidFill>
        <a:latin typeface="StoneSansITCStd Medium" pitchFamily="50" charset="0"/>
        <a:ea typeface="+mn-ea"/>
        <a:cs typeface="+mn-cs"/>
      </a:defRPr>
    </a:lvl3pPr>
    <a:lvl4pPr marL="1371600" algn="l" defTabSz="914400" rtl="0" eaLnBrk="1" latinLnBrk="0" hangingPunct="1">
      <a:defRPr sz="1200" kern="1200">
        <a:solidFill>
          <a:schemeClr val="tx1"/>
        </a:solidFill>
        <a:latin typeface="StoneSansITCStd Medium" pitchFamily="50" charset="0"/>
        <a:ea typeface="+mn-ea"/>
        <a:cs typeface="+mn-cs"/>
      </a:defRPr>
    </a:lvl4pPr>
    <a:lvl5pPr marL="1828800" algn="l" defTabSz="914400" rtl="0" eaLnBrk="1" latinLnBrk="0" hangingPunct="1">
      <a:defRPr sz="1200" kern="1200">
        <a:solidFill>
          <a:schemeClr val="tx1"/>
        </a:solidFill>
        <a:latin typeface="StoneSansITCStd Medium"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Hello this project was done as part of literarure review of my master thesis. Oyster mushrooms the gourmet mushroom that is growing in the lab in Digit. Where cameras where attached to observe the growth of the Oyster Mushrooms moreover uploaded to TU Clasuthal Cloud. The experimental set up is set up in Goslar DIGIt lab.</a:t>
            </a:r>
          </a:p>
          <a:p>
            <a:endParaRPr lang="de-DE" dirty="0"/>
          </a:p>
          <a:p>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pPr/>
              <a:t>1</a:t>
            </a:fld>
            <a:endParaRPr lang="de-DE"/>
          </a:p>
        </p:txBody>
      </p:sp>
    </p:spTree>
    <p:extLst>
      <p:ext uri="{BB962C8B-B14F-4D97-AF65-F5344CB8AC3E}">
        <p14:creationId xmlns:p14="http://schemas.microsoft.com/office/powerpoint/2010/main" val="197519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72E3E51-A3F3-4FD4-9C75-1C612CCCCA5A}" type="slidenum">
              <a:rPr lang="de-DE" smtClean="0"/>
              <a:pPr/>
              <a:t>2</a:t>
            </a:fld>
            <a:endParaRPr lang="de-DE"/>
          </a:p>
        </p:txBody>
      </p:sp>
    </p:spTree>
    <p:extLst>
      <p:ext uri="{BB962C8B-B14F-4D97-AF65-F5344CB8AC3E}">
        <p14:creationId xmlns:p14="http://schemas.microsoft.com/office/powerpoint/2010/main" val="340895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pPr/>
              <a:t>3</a:t>
            </a:fld>
            <a:endParaRPr lang="de-DE"/>
          </a:p>
        </p:txBody>
      </p:sp>
    </p:spTree>
    <p:extLst>
      <p:ext uri="{BB962C8B-B14F-4D97-AF65-F5344CB8AC3E}">
        <p14:creationId xmlns:p14="http://schemas.microsoft.com/office/powerpoint/2010/main" val="53449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E3E51-A3F3-4FD4-9C75-1C612CCCCA5A}" type="slidenum">
              <a:rPr lang="de-DE" smtClean="0"/>
              <a:pPr/>
              <a:t>4</a:t>
            </a:fld>
            <a:endParaRPr lang="de-DE"/>
          </a:p>
        </p:txBody>
      </p:sp>
    </p:spTree>
    <p:extLst>
      <p:ext uri="{BB962C8B-B14F-4D97-AF65-F5344CB8AC3E}">
        <p14:creationId xmlns:p14="http://schemas.microsoft.com/office/powerpoint/2010/main" val="1657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E3E51-A3F3-4FD4-9C75-1C612CCCCA5A}" type="slidenum">
              <a:rPr lang="de-DE" smtClean="0"/>
              <a:pPr/>
              <a:t>10</a:t>
            </a:fld>
            <a:endParaRPr lang="de-DE"/>
          </a:p>
        </p:txBody>
      </p:sp>
    </p:spTree>
    <p:extLst>
      <p:ext uri="{BB962C8B-B14F-4D97-AF65-F5344CB8AC3E}">
        <p14:creationId xmlns:p14="http://schemas.microsoft.com/office/powerpoint/2010/main" val="38766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72E3E51-A3F3-4FD4-9C75-1C612CCCCA5A}" type="slidenum">
              <a:rPr lang="de-DE" smtClean="0"/>
              <a:pPr/>
              <a:t>14</a:t>
            </a:fld>
            <a:endParaRPr lang="de-DE"/>
          </a:p>
        </p:txBody>
      </p:sp>
    </p:spTree>
    <p:extLst>
      <p:ext uri="{BB962C8B-B14F-4D97-AF65-F5344CB8AC3E}">
        <p14:creationId xmlns:p14="http://schemas.microsoft.com/office/powerpoint/2010/main" val="41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en-US" altLang="de-DE" noProof="0"/>
              <a:t>Click to edit Master title style</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en-US" altLang="de-DE" noProof="0"/>
              <a:t>Click to edit Master subtitle style</a:t>
            </a:r>
            <a:endParaRPr lang="de-DE" altLang="de-DE" noProof="0"/>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title style</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en-US"/>
              <a:t>Click to edit Master title style</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19.01.2023</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title style</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0" cap="all"/>
            </a:lvl1pPr>
          </a:lstStyle>
          <a:p>
            <a:r>
              <a:rPr lang="en-US"/>
              <a:t>Click to edit Master title style</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title style</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title style</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a:t>Click to edit Master title style</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0"/>
            </a:lvl1pPr>
          </a:lstStyle>
          <a:p>
            <a:r>
              <a:rPr lang="en-US"/>
              <a:t>Click to edit Master title style</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0"/>
            </a:lvl1pPr>
          </a:lstStyle>
          <a:p>
            <a:r>
              <a:rPr lang="en-US"/>
              <a:t>Click to edit Master title style</a:t>
            </a:r>
            <a:endParaRPr lang="de-DE" dirty="0"/>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365126" y="4738189"/>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a:solidFill>
                  <a:srgbClr val="808080"/>
                </a:solidFill>
                <a:latin typeface="StoneSansITCStd Medium" pitchFamily="50" charset="0"/>
              </a:rPr>
              <a:t>Athira M. Sivachandran</a:t>
            </a:r>
          </a:p>
          <a:p>
            <a:r>
              <a:rPr lang="de-DE" altLang="de-DE" sz="1000" dirty="0">
                <a:solidFill>
                  <a:srgbClr val="808080"/>
                </a:solidFill>
                <a:latin typeface="StoneSansITCStd Medium" pitchFamily="50" charset="0"/>
              </a:rPr>
              <a:t>Informatik </a:t>
            </a:r>
          </a:p>
        </p:txBody>
      </p:sp>
      <p:sp>
        <p:nvSpPr>
          <p:cNvPr id="10" name="Text Box 44"/>
          <p:cNvSpPr txBox="1">
            <a:spLocks noChangeArrowheads="1"/>
          </p:cNvSpPr>
          <p:nvPr/>
        </p:nvSpPr>
        <p:spPr bwMode="auto">
          <a:xfrm>
            <a:off x="3563888" y="4803998"/>
            <a:ext cx="48339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dirty="0">
                <a:solidFill>
                  <a:srgbClr val="808080"/>
                </a:solidFill>
                <a:latin typeface="StoneSansITCStd Medium" pitchFamily="50" charset="0"/>
              </a:rPr>
              <a:t>	</a:t>
            </a:r>
            <a:r>
              <a:rPr lang="de-DE" altLang="de-DE" sz="1000" dirty="0">
                <a:solidFill>
                  <a:srgbClr val="808080"/>
                </a:solidFill>
                <a:latin typeface="StoneSansITCStd Medium" pitchFamily="50" charset="0"/>
              </a:rPr>
              <a:t>Different Stages of Maturity Detection of Oyster Mushrooms</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latin typeface="StoneSansITCStd Medium" pitchFamily="50" charset="0"/>
              </a:rPr>
              <a:pPr algn="ctr">
                <a:spcBef>
                  <a:spcPct val="50000"/>
                </a:spcBef>
              </a:pPr>
              <a:t>‹#›</a:t>
            </a:fld>
            <a:endParaRPr lang="de-DE" altLang="de-DE" sz="1000" dirty="0">
              <a:solidFill>
                <a:srgbClr val="808080"/>
              </a:solidFill>
              <a:latin typeface="StoneSansITCStd Medium" pitchFamily="50" charset="0"/>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0" kern="1200">
          <a:solidFill>
            <a:schemeClr val="tx1"/>
          </a:solidFill>
          <a:latin typeface="StoneSansITCStd SemiBold" pitchFamily="50" charset="0"/>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StoneSansITCStd Medium" pitchFamily="50" charset="0"/>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StoneSansITCStd Medium" pitchFamily="50" charset="0"/>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StoneSansITCStd Medium" pitchFamily="50" charset="0"/>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StoneSansITCStd Medium" pitchFamily="50" charset="0"/>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StoneSansITCStd Medium" pitchFamily="50"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a:xfrm>
            <a:off x="2411760" y="771550"/>
            <a:ext cx="7737475" cy="1152128"/>
          </a:xfrm>
        </p:spPr>
        <p:txBody>
          <a:bodyPr/>
          <a:lstStyle/>
          <a:p>
            <a:r>
              <a:rPr lang="de-DE" dirty="0"/>
              <a:t>Project Report</a:t>
            </a:r>
          </a:p>
        </p:txBody>
      </p:sp>
      <p:sp>
        <p:nvSpPr>
          <p:cNvPr id="25" name="Untertitel 24"/>
          <p:cNvSpPr>
            <a:spLocks noGrp="1"/>
          </p:cNvSpPr>
          <p:nvPr>
            <p:ph type="subTitle" idx="1"/>
          </p:nvPr>
        </p:nvSpPr>
        <p:spPr>
          <a:xfrm>
            <a:off x="359532" y="1340880"/>
            <a:ext cx="8424936" cy="1152128"/>
          </a:xfrm>
        </p:spPr>
        <p:txBody>
          <a:bodyPr/>
          <a:lstStyle/>
          <a:p>
            <a:pPr algn="l"/>
            <a:r>
              <a:rPr lang="en-DE" sz="2400" b="0" i="0" u="none" strike="noStrike" baseline="0" dirty="0">
                <a:latin typeface="Times New Roman" panose="02020603050405020304" pitchFamily="18" charset="0"/>
                <a:cs typeface="Times New Roman" panose="02020603050405020304" pitchFamily="18" charset="0"/>
              </a:rPr>
              <a:t>Different</a:t>
            </a:r>
            <a:r>
              <a:rPr lang="en-US" sz="2400" b="0" i="0" u="none" strike="noStrike" baseline="0" dirty="0">
                <a:latin typeface="Times New Roman" panose="02020603050405020304" pitchFamily="18" charset="0"/>
                <a:cs typeface="Times New Roman" panose="02020603050405020304" pitchFamily="18" charset="0"/>
              </a:rPr>
              <a:t> Stages of Maturity Detection of Oyster</a:t>
            </a:r>
          </a:p>
          <a:p>
            <a:pPr algn="l"/>
            <a:r>
              <a:rPr lang="en-IN" sz="2400" b="0" i="0" u="none" strike="noStrike" baseline="0" dirty="0">
                <a:latin typeface="Times New Roman" panose="02020603050405020304" pitchFamily="18" charset="0"/>
                <a:cs typeface="Times New Roman" panose="02020603050405020304" pitchFamily="18" charset="0"/>
              </a:rPr>
              <a:t>Mushrooms Growing Indoor Chambers</a:t>
            </a:r>
            <a:endParaRPr lang="en-DE" sz="2400" b="0" i="0" u="none" strike="noStrike" baseline="0" dirty="0">
              <a:latin typeface="Times New Roman" panose="02020603050405020304" pitchFamily="18" charset="0"/>
              <a:cs typeface="Times New Roman" panose="02020603050405020304" pitchFamily="18" charset="0"/>
            </a:endParaRPr>
          </a:p>
          <a:p>
            <a:pPr algn="l"/>
            <a:endParaRPr lang="de-DE" sz="3600" dirty="0">
              <a:latin typeface="Times New Roman" panose="02020603050405020304" pitchFamily="18" charset="0"/>
              <a:cs typeface="Times New Roman" panose="02020603050405020304" pitchFamily="18" charset="0"/>
            </a:endParaRPr>
          </a:p>
          <a:p>
            <a:r>
              <a:rPr lang="de-DE" sz="2000" dirty="0">
                <a:latin typeface="Times New Roman" panose="02020603050405020304" pitchFamily="18" charset="0"/>
                <a:cs typeface="Times New Roman" panose="02020603050405020304" pitchFamily="18" charset="0"/>
              </a:rPr>
              <a:t>Prof.Dr. Benjamin Leiding </a:t>
            </a:r>
          </a:p>
          <a:p>
            <a:r>
              <a:rPr lang="en-DE" sz="2000" dirty="0">
                <a:latin typeface="Times New Roman" panose="02020603050405020304" pitchFamily="18" charset="0"/>
                <a:cs typeface="Times New Roman" panose="02020603050405020304" pitchFamily="18" charset="0"/>
              </a:rPr>
              <a:t>12-01-2023</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89262-F0D9-266C-0BDB-BE9D1BD8BF42}"/>
              </a:ext>
            </a:extLst>
          </p:cNvPr>
          <p:cNvSpPr>
            <a:spLocks noGrp="1"/>
          </p:cNvSpPr>
          <p:nvPr>
            <p:ph idx="1"/>
          </p:nvPr>
        </p:nvSpPr>
        <p:spPr>
          <a:xfrm>
            <a:off x="463346" y="1491630"/>
            <a:ext cx="7740352" cy="3312368"/>
          </a:xfrm>
        </p:spPr>
        <p:txBody>
          <a:bodyPr/>
          <a:lstStyle/>
          <a:p>
            <a:pPr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Grey Oyster Mushroom Classification toward a Smart Mushroom Grading System for Agricultural Factory [</a:t>
            </a:r>
            <a:r>
              <a:rPr lang="en-DE" sz="1800" b="0" i="0" u="none" strike="noStrike" dirty="0">
                <a:solidFill>
                  <a:srgbClr val="000000"/>
                </a:solidFill>
                <a:effectLst/>
                <a:latin typeface="Times New Roman" panose="02020603050405020304" pitchFamily="18" charset="0"/>
                <a:cs typeface="Times New Roman" panose="02020603050405020304" pitchFamily="18" charset="0"/>
              </a:rPr>
              <a:t>3</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p>
          <a:p>
            <a:pPr algn="just"/>
            <a:r>
              <a:rPr lang="en-US" sz="1800" dirty="0">
                <a:solidFill>
                  <a:srgbClr val="000000"/>
                </a:solidFill>
                <a:latin typeface="Times New Roman" panose="02020603050405020304" pitchFamily="18" charset="0"/>
                <a:cs typeface="Times New Roman" panose="02020603050405020304" pitchFamily="18" charset="0"/>
              </a:rPr>
              <a:t>Algorithms:- CNN, convolutional neural network</a:t>
            </a:r>
            <a:r>
              <a:rPr lang="en-DE"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large kernel net is used so that the image classification is better in </a:t>
            </a:r>
            <a:r>
              <a:rPr lang="en-DE" sz="1800" dirty="0">
                <a:solidFill>
                  <a:srgbClr val="000000"/>
                </a:solidFill>
                <a:latin typeface="Times New Roman" panose="02020603050405020304" pitchFamily="18" charset="0"/>
                <a:cs typeface="Times New Roman" panose="02020603050405020304" pitchFamily="18" charset="0"/>
              </a:rPr>
              <a:t>greyscale</a:t>
            </a:r>
            <a:r>
              <a:rPr lang="en-US" sz="1800" dirty="0">
                <a:solidFill>
                  <a:srgbClr val="000000"/>
                </a:solidFill>
                <a:latin typeface="Times New Roman" panose="02020603050405020304" pitchFamily="18" charset="0"/>
                <a:cs typeface="Times New Roman" panose="02020603050405020304" pitchFamily="18" charset="0"/>
              </a:rPr>
              <a:t>.</a:t>
            </a:r>
          </a:p>
          <a:p>
            <a:pPr algn="just"/>
            <a:r>
              <a:rPr lang="en-US" sz="1800" dirty="0">
                <a:solidFill>
                  <a:srgbClr val="000000"/>
                </a:solidFill>
                <a:latin typeface="Times New Roman" panose="02020603050405020304" pitchFamily="18" charset="0"/>
                <a:cs typeface="Times New Roman" panose="02020603050405020304" pitchFamily="18" charset="0"/>
              </a:rPr>
              <a:t>VGG16- </a:t>
            </a:r>
            <a:r>
              <a:rPr lang="en-DE" sz="1800" dirty="0">
                <a:solidFill>
                  <a:srgbClr val="000000"/>
                </a:solidFill>
                <a:latin typeface="Times New Roman" panose="02020603050405020304" pitchFamily="18" charset="0"/>
                <a:cs typeface="Times New Roman" panose="02020603050405020304" pitchFamily="18" charset="0"/>
              </a:rPr>
              <a:t>the pre-trained</a:t>
            </a:r>
            <a:r>
              <a:rPr lang="en-US" sz="1800" dirty="0">
                <a:solidFill>
                  <a:srgbClr val="000000"/>
                </a:solidFill>
                <a:latin typeface="Times New Roman" panose="02020603050405020304" pitchFamily="18" charset="0"/>
                <a:cs typeface="Times New Roman" panose="02020603050405020304" pitchFamily="18" charset="0"/>
              </a:rPr>
              <a:t> network is used and </a:t>
            </a:r>
            <a:r>
              <a:rPr lang="en-DE" sz="1800" dirty="0">
                <a:solidFill>
                  <a:srgbClr val="000000"/>
                </a:solidFill>
                <a:latin typeface="Times New Roman" panose="02020603050405020304" pitchFamily="18" charset="0"/>
                <a:cs typeface="Times New Roman" panose="02020603050405020304" pitchFamily="18" charset="0"/>
              </a:rPr>
              <a:t>intra-classification</a:t>
            </a:r>
            <a:r>
              <a:rPr lang="en-US" sz="1800" dirty="0">
                <a:solidFill>
                  <a:srgbClr val="000000"/>
                </a:solidFill>
                <a:latin typeface="Times New Roman" panose="02020603050405020304" pitchFamily="18" charset="0"/>
                <a:cs typeface="Times New Roman" panose="02020603050405020304" pitchFamily="18" charset="0"/>
              </a:rPr>
              <a:t> of grey oyster </a:t>
            </a:r>
            <a:r>
              <a:rPr lang="en-DE" sz="1800" dirty="0">
                <a:solidFill>
                  <a:srgbClr val="000000"/>
                </a:solidFill>
                <a:latin typeface="Times New Roman" panose="02020603050405020304" pitchFamily="18" charset="0"/>
                <a:cs typeface="Times New Roman" panose="02020603050405020304" pitchFamily="18" charset="0"/>
              </a:rPr>
              <a:t>mushrooms</a:t>
            </a:r>
            <a:r>
              <a:rPr lang="en-US" sz="1800" dirty="0">
                <a:solidFill>
                  <a:srgbClr val="000000"/>
                </a:solidFill>
                <a:latin typeface="Times New Roman" panose="02020603050405020304" pitchFamily="18" charset="0"/>
                <a:cs typeface="Times New Roman" panose="02020603050405020304" pitchFamily="18" charset="0"/>
              </a:rPr>
              <a:t> is done. VGG is </a:t>
            </a:r>
            <a:r>
              <a:rPr lang="en-DE" sz="1800" dirty="0">
                <a:solidFill>
                  <a:srgbClr val="000000"/>
                </a:solidFill>
                <a:latin typeface="Times New Roman" panose="02020603050405020304" pitchFamily="18" charset="0"/>
                <a:cs typeface="Times New Roman" panose="02020603050405020304" pitchFamily="18" charset="0"/>
              </a:rPr>
              <a:t>a </a:t>
            </a:r>
            <a:r>
              <a:rPr lang="en-US" sz="1800" dirty="0">
                <a:solidFill>
                  <a:srgbClr val="000000"/>
                </a:solidFill>
                <a:latin typeface="Times New Roman" panose="02020603050405020304" pitchFamily="18" charset="0"/>
                <a:cs typeface="Times New Roman" panose="02020603050405020304" pitchFamily="18" charset="0"/>
              </a:rPr>
              <a:t>specific CNN that is particularly designed for </a:t>
            </a:r>
            <a:r>
              <a:rPr lang="en-DE" sz="1800" dirty="0">
                <a:solidFill>
                  <a:srgbClr val="000000"/>
                </a:solidFill>
                <a:latin typeface="Times New Roman" panose="02020603050405020304" pitchFamily="18" charset="0"/>
                <a:cs typeface="Times New Roman" panose="02020603050405020304" pitchFamily="18" charset="0"/>
              </a:rPr>
              <a:t>the </a:t>
            </a:r>
            <a:r>
              <a:rPr lang="en-US" sz="1800" dirty="0">
                <a:solidFill>
                  <a:srgbClr val="000000"/>
                </a:solidFill>
                <a:latin typeface="Times New Roman" panose="02020603050405020304" pitchFamily="18" charset="0"/>
                <a:cs typeface="Times New Roman" panose="02020603050405020304" pitchFamily="18" charset="0"/>
              </a:rPr>
              <a:t>localization and classification of objects in the picture.</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CE3791E-FC0D-B3DD-DC51-1B3B3653EF45}"/>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CNN-VGG16</a:t>
            </a:r>
          </a:p>
        </p:txBody>
      </p:sp>
    </p:spTree>
    <p:extLst>
      <p:ext uri="{BB962C8B-B14F-4D97-AF65-F5344CB8AC3E}">
        <p14:creationId xmlns:p14="http://schemas.microsoft.com/office/powerpoint/2010/main" val="56906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1D3743-B663-C30F-3BDE-0F02E64410F2}"/>
              </a:ext>
            </a:extLst>
          </p:cNvPr>
          <p:cNvSpPr>
            <a:spLocks noGrp="1"/>
          </p:cNvSpPr>
          <p:nvPr>
            <p:ph idx="1"/>
          </p:nvPr>
        </p:nvSpPr>
        <p:spPr>
          <a:xfrm>
            <a:off x="179512" y="1065868"/>
            <a:ext cx="8234176" cy="3666122"/>
          </a:xfrm>
        </p:spPr>
        <p:txBody>
          <a:bodyPr/>
          <a:lstStyle/>
          <a:p>
            <a:pPr algn="just"/>
            <a:r>
              <a:rPr lang="en-US" sz="1800" b="0" i="0" dirty="0">
                <a:effectLst/>
                <a:latin typeface="Times New Roman" panose="02020603050405020304" pitchFamily="18" charset="0"/>
                <a:cs typeface="Times New Roman" panose="02020603050405020304" pitchFamily="18" charset="0"/>
              </a:rPr>
              <a:t>A Field-Tested Harvesting Robot for Oyster </a:t>
            </a:r>
            <a:r>
              <a:rPr lang="en-DE" sz="1800" b="0" i="0" dirty="0">
                <a:effectLst/>
                <a:latin typeface="Times New Roman" panose="02020603050405020304" pitchFamily="18" charset="0"/>
                <a:cs typeface="Times New Roman" panose="02020603050405020304" pitchFamily="18" charset="0"/>
              </a:rPr>
              <a:t>Mushrooms</a:t>
            </a:r>
            <a:r>
              <a:rPr lang="en-US" sz="1800" b="0" i="0" dirty="0">
                <a:effectLst/>
                <a:latin typeface="Times New Roman" panose="02020603050405020304" pitchFamily="18" charset="0"/>
                <a:cs typeface="Times New Roman" panose="02020603050405020304" pitchFamily="18" charset="0"/>
              </a:rPr>
              <a:t> in </a:t>
            </a:r>
            <a:r>
              <a:rPr lang="en-DE" sz="1800" b="0" i="0" dirty="0">
                <a:effectLst/>
                <a:latin typeface="Times New Roman" panose="02020603050405020304" pitchFamily="18" charset="0"/>
                <a:cs typeface="Times New Roman" panose="02020603050405020304" pitchFamily="18" charset="0"/>
              </a:rPr>
              <a:t>Greenhouse</a:t>
            </a:r>
            <a:r>
              <a:rPr lang="en-US" sz="1800" b="0" i="0" dirty="0">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4</a:t>
            </a:r>
            <a:r>
              <a:rPr lang="en-US" sz="1800" b="0" i="0" dirty="0">
                <a:effectLst/>
                <a:latin typeface="Times New Roman" panose="02020603050405020304" pitchFamily="18" charset="0"/>
                <a:cs typeface="Times New Roman" panose="02020603050405020304" pitchFamily="18" charset="0"/>
              </a:rPr>
              <a:t>]</a:t>
            </a:r>
          </a:p>
          <a:p>
            <a:pPr algn="just"/>
            <a:r>
              <a:rPr lang="en-US" sz="1800" b="0" i="0" u="none" strike="noStrike" dirty="0">
                <a:effectLst/>
                <a:latin typeface="Times New Roman" panose="02020603050405020304" pitchFamily="18" charset="0"/>
                <a:cs typeface="Times New Roman" panose="02020603050405020304" pitchFamily="18" charset="0"/>
              </a:rPr>
              <a:t>Real-time detection and localization using SSD method for oyster mushroom picking robot</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The Oyster mushroom growing </a:t>
            </a: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 the pods </a:t>
            </a:r>
            <a:r>
              <a:rPr lang="en-DE" sz="2000" b="0" i="0" dirty="0">
                <a:effectLst/>
                <a:latin typeface="Times New Roman" panose="02020603050405020304" pitchFamily="18" charset="0"/>
                <a:cs typeface="Times New Roman" panose="02020603050405020304" pitchFamily="18" charset="0"/>
              </a:rPr>
              <a:t>is</a:t>
            </a:r>
            <a:r>
              <a:rPr lang="en-US" sz="2000" b="0" i="0" dirty="0">
                <a:effectLst/>
                <a:latin typeface="Times New Roman" panose="02020603050405020304" pitchFamily="18" charset="0"/>
                <a:cs typeface="Times New Roman" panose="02020603050405020304" pitchFamily="18" charset="0"/>
              </a:rPr>
              <a:t> detected using the algorithm SSD and analyzed</a:t>
            </a:r>
            <a:r>
              <a:rPr lang="en-DE"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maturity.</a:t>
            </a:r>
          </a:p>
          <a:p>
            <a:pPr marL="0" indent="0" algn="just">
              <a:buNone/>
            </a:pPr>
            <a:r>
              <a:rPr lang="en-US" sz="2000" dirty="0">
                <a:latin typeface="Times New Roman" panose="02020603050405020304" pitchFamily="18" charset="0"/>
                <a:cs typeface="Times New Roman" panose="02020603050405020304" pitchFamily="18" charset="0"/>
              </a:rPr>
              <a:t>The position of</a:t>
            </a:r>
            <a:r>
              <a:rPr lang="en-D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mushroom is detected by the bounding box. The presence of the mushroom inside the</a:t>
            </a:r>
            <a:r>
              <a:rPr lang="en-D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bounding box is calculated.</a:t>
            </a:r>
          </a:p>
          <a:p>
            <a:pPr marL="0" indent="0" algn="just">
              <a:buNone/>
            </a:pPr>
            <a:r>
              <a:rPr lang="en-US" sz="2000" dirty="0">
                <a:latin typeface="Times New Roman" panose="02020603050405020304" pitchFamily="18" charset="0"/>
                <a:cs typeface="Times New Roman" panose="02020603050405020304" pitchFamily="18" charset="0"/>
              </a:rPr>
              <a:t>When the bounding box overlaps with the highest degree of other bounding boxes, it results in object prediction (</a:t>
            </a:r>
            <a:r>
              <a:rPr lang="en-IN" sz="1800" b="0" i="0" dirty="0">
                <a:solidFill>
                  <a:srgbClr val="202124"/>
                </a:solidFill>
                <a:effectLst/>
                <a:latin typeface="Times New Roman" panose="02020603050405020304" pitchFamily="18" charset="0"/>
                <a:cs typeface="Times New Roman" panose="02020603050405020304" pitchFamily="18" charset="0"/>
              </a:rPr>
              <a:t>accurately</a:t>
            </a:r>
            <a:r>
              <a:rPr lang="en-US" sz="2000" dirty="0">
                <a:latin typeface="Times New Roman" panose="02020603050405020304" pitchFamily="18" charset="0"/>
                <a:cs typeface="Times New Roman" panose="02020603050405020304" pitchFamily="18" charset="0"/>
              </a:rPr>
              <a:t>)and its location.</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AAADBF5-EBC1-95F3-D147-E21CE2449D09}"/>
              </a:ext>
            </a:extLst>
          </p:cNvPr>
          <p:cNvSpPr>
            <a:spLocks noGrp="1"/>
          </p:cNvSpPr>
          <p:nvPr>
            <p:ph type="title"/>
          </p:nvPr>
        </p:nvSpPr>
        <p:spPr>
          <a:xfrm>
            <a:off x="280416" y="411510"/>
            <a:ext cx="7899400" cy="522059"/>
          </a:xfrm>
        </p:spPr>
        <p:txBody>
          <a:bodyPr/>
          <a:lstStyle/>
          <a:p>
            <a:r>
              <a:rPr lang="en-IN" sz="3200" dirty="0">
                <a:latin typeface="Times New Roman" panose="02020603050405020304" pitchFamily="18" charset="0"/>
                <a:cs typeface="Times New Roman" panose="02020603050405020304" pitchFamily="18" charset="0"/>
              </a:rPr>
              <a:t> </a:t>
            </a:r>
            <a:r>
              <a:rPr lang="en-IN" sz="2400" b="1" i="0" u="none" strike="noStrike" baseline="0" dirty="0">
                <a:latin typeface="Times New Roman" panose="02020603050405020304" pitchFamily="18" charset="0"/>
                <a:cs typeface="Times New Roman" panose="02020603050405020304" pitchFamily="18" charset="0"/>
              </a:rPr>
              <a:t>Single Shot Multi Box Detector-SSD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01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3A204-AAAF-A22B-5E21-59B776200C55}"/>
              </a:ext>
            </a:extLst>
          </p:cNvPr>
          <p:cNvSpPr>
            <a:spLocks noGrp="1"/>
          </p:cNvSpPr>
          <p:nvPr>
            <p:ph idx="1"/>
          </p:nvPr>
        </p:nvSpPr>
        <p:spPr>
          <a:xfrm>
            <a:off x="251520" y="1131590"/>
            <a:ext cx="7981006" cy="3160464"/>
          </a:xfrm>
        </p:spPr>
        <p:txBody>
          <a:bodyPr/>
          <a:lstStyle/>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Recursive-YOLO-v5 Network for Edible Mushroom Detection in Scenes With  Vertical Stick Placement</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a:t>
            </a: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Deep </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learning-based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research on </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quality classification of Shiitake Mushroom [</a:t>
            </a:r>
            <a:r>
              <a:rPr lang="en-IN" sz="2000" dirty="0">
                <a:solidFill>
                  <a:srgbClr val="000000"/>
                </a:solidFill>
                <a:latin typeface="Times New Roman" panose="02020603050405020304" pitchFamily="18" charset="0"/>
                <a:cs typeface="Times New Roman" panose="02020603050405020304" pitchFamily="18" charset="0"/>
              </a:rPr>
              <a:t>7</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r>
              <a:rPr lang="en-DE" sz="2000" dirty="0">
                <a:solidFill>
                  <a:srgbClr val="000000"/>
                </a:solidFill>
                <a:latin typeface="Times New Roman" panose="02020603050405020304" pitchFamily="18" charset="0"/>
                <a:cs typeface="Times New Roman" panose="02020603050405020304" pitchFamily="18" charset="0"/>
              </a:rPr>
              <a:t> Compared</a:t>
            </a:r>
            <a:r>
              <a:rPr lang="en-US" sz="2000" dirty="0">
                <a:solidFill>
                  <a:srgbClr val="000000"/>
                </a:solidFill>
                <a:latin typeface="Times New Roman" panose="02020603050405020304" pitchFamily="18" charset="0"/>
                <a:cs typeface="Times New Roman" panose="02020603050405020304" pitchFamily="18" charset="0"/>
              </a:rPr>
              <a:t> to other DL algorithms, the YOLO gives rapid and </a:t>
            </a:r>
            <a:r>
              <a:rPr lang="en-US" sz="2000" dirty="0" err="1">
                <a:solidFill>
                  <a:srgbClr val="000000"/>
                </a:solidFill>
                <a:latin typeface="Times New Roman" panose="02020603050405020304" pitchFamily="18" charset="0"/>
                <a:cs typeface="Times New Roman" panose="02020603050405020304" pitchFamily="18" charset="0"/>
              </a:rPr>
              <a:t>accur</a:t>
            </a:r>
            <a:r>
              <a:rPr lang="en-DE" sz="2000" dirty="0" err="1">
                <a:solidFill>
                  <a:srgbClr val="000000"/>
                </a:solidFill>
                <a:latin typeface="Times New Roman" panose="02020603050405020304" pitchFamily="18" charset="0"/>
                <a:cs typeface="Times New Roman" panose="02020603050405020304" pitchFamily="18" charset="0"/>
              </a:rPr>
              <a:t>te</a:t>
            </a:r>
            <a:r>
              <a:rPr lang="en-DE"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identification of algorithms and outperforms the other D</a:t>
            </a:r>
            <a:r>
              <a:rPr lang="en-DE" sz="2000" dirty="0">
                <a:solidFill>
                  <a:srgbClr val="000000"/>
                </a:solidFill>
                <a:latin typeface="Times New Roman" panose="02020603050405020304" pitchFamily="18" charset="0"/>
                <a:cs typeface="Times New Roman" panose="02020603050405020304" pitchFamily="18" charset="0"/>
              </a:rPr>
              <a:t>L</a:t>
            </a:r>
            <a:r>
              <a:rPr lang="en-US" sz="2000" dirty="0">
                <a:solidFill>
                  <a:srgbClr val="000000"/>
                </a:solidFill>
                <a:latin typeface="Times New Roman" panose="02020603050405020304" pitchFamily="18" charset="0"/>
                <a:cs typeface="Times New Roman" panose="02020603050405020304" pitchFamily="18" charset="0"/>
              </a:rPr>
              <a:t> algorithms in terms of identification.</a:t>
            </a: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efficiency and</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growth status were calculated. </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The surface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texture of the shiitake</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mushrooms </a:t>
            </a:r>
            <a:r>
              <a:rPr lang="en-DE" sz="2000" b="0" i="0" u="none" strike="noStrike" dirty="0">
                <a:solidFill>
                  <a:srgbClr val="000000"/>
                </a:solidFill>
                <a:effectLst/>
                <a:latin typeface="Times New Roman" panose="02020603050405020304" pitchFamily="18" charset="0"/>
                <a:cs typeface="Times New Roman" panose="02020603050405020304" pitchFamily="18" charset="0"/>
              </a:rPr>
              <a:t>is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correctly observed.</a:t>
            </a:r>
          </a:p>
          <a:p>
            <a:endParaRPr lang="en-IN" dirty="0"/>
          </a:p>
        </p:txBody>
      </p:sp>
      <p:sp>
        <p:nvSpPr>
          <p:cNvPr id="3" name="Title 2">
            <a:extLst>
              <a:ext uri="{FF2B5EF4-FFF2-40B4-BE49-F238E27FC236}">
                <a16:creationId xmlns:a16="http://schemas.microsoft.com/office/drawing/2014/main" id="{5CEB84BC-07B9-12E7-0578-33135439A109}"/>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YOLO  v5</a:t>
            </a:r>
          </a:p>
        </p:txBody>
      </p:sp>
    </p:spTree>
    <p:extLst>
      <p:ext uri="{BB962C8B-B14F-4D97-AF65-F5344CB8AC3E}">
        <p14:creationId xmlns:p14="http://schemas.microsoft.com/office/powerpoint/2010/main" val="225563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722E30-C981-EA7F-EB1D-3797608F1A14}"/>
              </a:ext>
            </a:extLst>
          </p:cNvPr>
          <p:cNvSpPr>
            <a:spLocks noGrp="1"/>
          </p:cNvSpPr>
          <p:nvPr>
            <p:ph idx="1"/>
          </p:nvPr>
        </p:nvSpPr>
        <p:spPr>
          <a:xfrm>
            <a:off x="0" y="1635646"/>
            <a:ext cx="8751256" cy="1584176"/>
          </a:xfrm>
        </p:spPr>
        <p:txBody>
          <a:bodyPr/>
          <a:lstStyle/>
          <a:p>
            <a:r>
              <a:rPr lang="en-IN" sz="2400" dirty="0">
                <a:latin typeface="Times New Roman" panose="02020603050405020304" pitchFamily="18" charset="0"/>
                <a:cs typeface="Times New Roman" panose="02020603050405020304" pitchFamily="18" charset="0"/>
              </a:rPr>
              <a:t>SSD , YOLO,CNN - VGG-16 , R-CNN are the best algorithms for object detection as they outperform the other deep learning algorithms when considering the accuracy and minimum  error rate </a:t>
            </a:r>
          </a:p>
        </p:txBody>
      </p:sp>
      <p:sp>
        <p:nvSpPr>
          <p:cNvPr id="3" name="Title 2">
            <a:extLst>
              <a:ext uri="{FF2B5EF4-FFF2-40B4-BE49-F238E27FC236}">
                <a16:creationId xmlns:a16="http://schemas.microsoft.com/office/drawing/2014/main" id="{ED1E8431-6011-ED17-3CBF-5B9CE4B369BB}"/>
              </a:ext>
            </a:extLst>
          </p:cNvPr>
          <p:cNvSpPr>
            <a:spLocks noGrp="1"/>
          </p:cNvSpPr>
          <p:nvPr>
            <p:ph type="title"/>
          </p:nvPr>
        </p:nvSpPr>
        <p:spPr>
          <a:xfrm>
            <a:off x="179512" y="699542"/>
            <a:ext cx="7899400" cy="522059"/>
          </a:xfrm>
        </p:spPr>
        <p:txBody>
          <a:bodyPr/>
          <a:lstStyle/>
          <a:p>
            <a:r>
              <a:rPr lang="en-IN" sz="2800" dirty="0">
                <a:latin typeface="Times New Roman" panose="02020603050405020304" pitchFamily="18" charset="0"/>
                <a:cs typeface="Times New Roman" panose="02020603050405020304" pitchFamily="18" charset="0"/>
              </a:rPr>
              <a:t>DL Algorithms for object detection and localization   </a:t>
            </a:r>
          </a:p>
        </p:txBody>
      </p:sp>
    </p:spTree>
    <p:extLst>
      <p:ext uri="{BB962C8B-B14F-4D97-AF65-F5344CB8AC3E}">
        <p14:creationId xmlns:p14="http://schemas.microsoft.com/office/powerpoint/2010/main" val="189786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44088" y="1635646"/>
            <a:ext cx="8269038" cy="1648296"/>
          </a:xfrm>
        </p:spPr>
        <p:txBody>
          <a:bodyPr/>
          <a:lstStyle/>
          <a:p>
            <a:r>
              <a:rPr lang="de-DE" sz="2400" dirty="0">
                <a:latin typeface="Times New Roman" panose="02020603050405020304" pitchFamily="18" charset="0"/>
                <a:cs typeface="Times New Roman" panose="02020603050405020304" pitchFamily="18" charset="0"/>
              </a:rPr>
              <a:t>Proceeding with YOLOv5</a:t>
            </a:r>
            <a:r>
              <a:rPr lang="en-DE" sz="2400" dirty="0">
                <a:latin typeface="Times New Roman" panose="02020603050405020304" pitchFamily="18" charset="0"/>
                <a:cs typeface="Times New Roman" panose="02020603050405020304" pitchFamily="18" charset="0"/>
              </a:rPr>
              <a:t>, SSD, and VGG-16</a:t>
            </a:r>
            <a:r>
              <a:rPr lang="de-DE" sz="2400" dirty="0">
                <a:latin typeface="Times New Roman" panose="02020603050405020304" pitchFamily="18" charset="0"/>
                <a:cs typeface="Times New Roman" panose="02020603050405020304" pitchFamily="18" charset="0"/>
              </a:rPr>
              <a:t> being </a:t>
            </a:r>
            <a:r>
              <a:rPr lang="en-DE" sz="2400" dirty="0">
                <a:latin typeface="Times New Roman" panose="02020603050405020304" pitchFamily="18" charset="0"/>
                <a:cs typeface="Times New Roman" panose="02020603050405020304" pitchFamily="18" charset="0"/>
              </a:rPr>
              <a:t>some</a:t>
            </a:r>
            <a:r>
              <a:rPr lang="de-DE" sz="2400" dirty="0">
                <a:latin typeface="Times New Roman" panose="02020603050405020304" pitchFamily="18" charset="0"/>
                <a:cs typeface="Times New Roman" panose="02020603050405020304" pitchFamily="18" charset="0"/>
              </a:rPr>
              <a:t> of the best </a:t>
            </a:r>
            <a:r>
              <a:rPr lang="en-DE" sz="2400" dirty="0">
                <a:latin typeface="Times New Roman" panose="02020603050405020304" pitchFamily="18" charset="0"/>
                <a:cs typeface="Times New Roman" panose="02020603050405020304" pitchFamily="18" charset="0"/>
              </a:rPr>
              <a:t>methods </a:t>
            </a:r>
            <a:r>
              <a:rPr lang="de-DE" sz="2400" dirty="0">
                <a:latin typeface="Times New Roman" panose="02020603050405020304" pitchFamily="18" charset="0"/>
                <a:cs typeface="Times New Roman" panose="02020603050405020304" pitchFamily="18" charset="0"/>
              </a:rPr>
              <a:t>to </a:t>
            </a:r>
            <a:r>
              <a:rPr lang="en-DE" sz="2400" dirty="0">
                <a:latin typeface="Times New Roman" panose="02020603050405020304" pitchFamily="18" charset="0"/>
                <a:cs typeface="Times New Roman" panose="02020603050405020304" pitchFamily="18" charset="0"/>
              </a:rPr>
              <a:t>analyse</a:t>
            </a:r>
            <a:r>
              <a:rPr lang="de-DE" sz="2400" dirty="0">
                <a:latin typeface="Times New Roman" panose="02020603050405020304" pitchFamily="18" charset="0"/>
                <a:cs typeface="Times New Roman" panose="02020603050405020304" pitchFamily="18" charset="0"/>
              </a:rPr>
              <a:t> the image and detect the object in the picture which can be used to detect the oyster mushroom in this study</a:t>
            </a:r>
            <a:r>
              <a:rPr lang="en-DE" sz="2400" dirty="0">
                <a:latin typeface="Times New Roman" panose="02020603050405020304" pitchFamily="18" charset="0"/>
                <a:cs typeface="Times New Roman" panose="02020603050405020304" pitchFamily="18" charset="0"/>
              </a:rPr>
              <a:t>. </a:t>
            </a:r>
          </a:p>
          <a:p>
            <a:endParaRPr lang="en-DE" sz="2400" dirty="0">
              <a:latin typeface="Times New Roman" panose="02020603050405020304" pitchFamily="18" charset="0"/>
              <a:cs typeface="Times New Roman" panose="02020603050405020304" pitchFamily="18" charset="0"/>
            </a:endParaRPr>
          </a:p>
        </p:txBody>
      </p:sp>
      <p:sp>
        <p:nvSpPr>
          <p:cNvPr id="3" name="Titel 2"/>
          <p:cNvSpPr>
            <a:spLocks noGrp="1"/>
          </p:cNvSpPr>
          <p:nvPr>
            <p:ph type="title"/>
          </p:nvPr>
        </p:nvSpPr>
        <p:spPr>
          <a:xfrm>
            <a:off x="428907" y="843558"/>
            <a:ext cx="7899400" cy="522059"/>
          </a:xfrm>
        </p:spPr>
        <p:txBody>
          <a:bodyPr/>
          <a:lstStyle/>
          <a:p>
            <a:r>
              <a:rPr lang="de-DE" sz="32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429338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EB4453-8BB0-21FA-C369-E9B5586DD489}"/>
              </a:ext>
            </a:extLst>
          </p:cNvPr>
          <p:cNvSpPr>
            <a:spLocks noGrp="1"/>
          </p:cNvSpPr>
          <p:nvPr>
            <p:ph idx="1"/>
          </p:nvPr>
        </p:nvSpPr>
        <p:spPr/>
        <p:txBody>
          <a:bodyPr/>
          <a:lstStyle/>
          <a:p>
            <a:pPr algn="l"/>
            <a:r>
              <a:rPr lang="en-IN" sz="1400" b="0" i="0" u="none" strike="noStrike" baseline="0" dirty="0">
                <a:latin typeface="Times New Roman" panose="02020603050405020304" pitchFamily="18" charset="0"/>
                <a:cs typeface="Times New Roman" panose="02020603050405020304" pitchFamily="18" charset="0"/>
              </a:rPr>
              <a:t>[</a:t>
            </a:r>
            <a:r>
              <a:rPr lang="en-DE" sz="1400" b="0" i="0" u="none" strike="noStrike" baseline="0" dirty="0">
                <a:latin typeface="Times New Roman" panose="02020603050405020304" pitchFamily="18" charset="0"/>
                <a:cs typeface="Times New Roman" panose="02020603050405020304" pitchFamily="18" charset="0"/>
              </a:rPr>
              <a:t>1</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Mohd</a:t>
            </a:r>
            <a:r>
              <a:rPr lang="en-IN" sz="1400" b="0" i="0" u="none" strike="noStrike" baseline="0" dirty="0">
                <a:latin typeface="Times New Roman" panose="02020603050405020304" pitchFamily="18" charset="0"/>
                <a:cs typeface="Times New Roman" panose="02020603050405020304" pitchFamily="18" charset="0"/>
              </a:rPr>
              <a:t> Salim Mir, Nasir Bashir </a:t>
            </a:r>
            <a:r>
              <a:rPr lang="en-IN" sz="1400" b="0" i="0" u="none" strike="noStrike" baseline="0" dirty="0" err="1">
                <a:latin typeface="Times New Roman" panose="02020603050405020304" pitchFamily="18" charset="0"/>
                <a:cs typeface="Times New Roman" panose="02020603050405020304" pitchFamily="18" charset="0"/>
              </a:rPr>
              <a:t>Naikoo</a:t>
            </a:r>
            <a:r>
              <a:rPr lang="en-IN" sz="1400" b="0" i="0" u="none" strike="noStrike" baseline="0" dirty="0">
                <a:latin typeface="Times New Roman" panose="02020603050405020304" pitchFamily="18" charset="0"/>
                <a:cs typeface="Times New Roman" panose="02020603050405020304" pitchFamily="18" charset="0"/>
              </a:rPr>
              <a:t>, Raihana Habib </a:t>
            </a:r>
            <a:r>
              <a:rPr lang="en-IN" sz="1400" b="0" i="0" u="none" strike="noStrike" baseline="0" dirty="0" err="1">
                <a:latin typeface="Times New Roman" panose="02020603050405020304" pitchFamily="18" charset="0"/>
                <a:cs typeface="Times New Roman" panose="02020603050405020304" pitchFamily="18" charset="0"/>
              </a:rPr>
              <a:t>Kanth</a:t>
            </a:r>
            <a:r>
              <a:rPr lang="en-IN" sz="1400" b="0" i="0" u="none" strike="noStrike" baseline="0" dirty="0">
                <a:latin typeface="Times New Roman" panose="02020603050405020304" pitchFamily="18" charset="0"/>
                <a:cs typeface="Times New Roman" panose="02020603050405020304" pitchFamily="18" charset="0"/>
              </a:rPr>
              <a:t>, et al. \Ver</a:t>
            </a:r>
            <a:r>
              <a:rPr lang="en-US" sz="1400" b="0" i="0" u="none" strike="noStrike" baseline="0" dirty="0">
                <a:latin typeface="Times New Roman" panose="02020603050405020304" pitchFamily="18" charset="0"/>
                <a:cs typeface="Times New Roman" panose="02020603050405020304" pitchFamily="18" charset="0"/>
              </a:rPr>
              <a:t>tical farming: The future of agriculture: A review". In: The Pharma In</a:t>
            </a:r>
            <a:r>
              <a:rPr lang="fr-FR" sz="1400" b="0" i="0" u="none" strike="noStrike" baseline="0" dirty="0">
                <a:latin typeface="Times New Roman" panose="02020603050405020304" pitchFamily="18" charset="0"/>
                <a:cs typeface="Times New Roman" panose="02020603050405020304" pitchFamily="18" charset="0"/>
              </a:rPr>
              <a:t>novation Journal (2022), pp. 1175{1195</a:t>
            </a:r>
            <a:r>
              <a:rPr lang="en-DE" sz="1400" b="0" i="0" u="none" strike="noStrike" baseline="0" dirty="0">
                <a:latin typeface="Times New Roman" panose="02020603050405020304" pitchFamily="18" charset="0"/>
                <a:cs typeface="Times New Roman" panose="02020603050405020304" pitchFamily="18" charset="0"/>
              </a:rPr>
              <a:t>}</a:t>
            </a:r>
            <a:r>
              <a:rPr lang="fr-FR" sz="1400" b="0" i="0" u="none" strike="noStrike" baseline="0" dirty="0">
                <a:latin typeface="Times New Roman" panose="02020603050405020304" pitchFamily="18" charset="0"/>
                <a:cs typeface="Times New Roman" panose="02020603050405020304" pitchFamily="18" charset="0"/>
              </a:rPr>
              <a:t>.</a:t>
            </a:r>
            <a:endParaRPr lang="en-DE" sz="1400" b="0" i="0" u="none" strike="noStrike" baseline="0" dirty="0">
              <a:latin typeface="Times New Roman" panose="02020603050405020304" pitchFamily="18" charset="0"/>
              <a:cs typeface="Times New Roman" panose="02020603050405020304" pitchFamily="18" charset="0"/>
            </a:endParaRPr>
          </a:p>
          <a:p>
            <a:pPr algn="l"/>
            <a:r>
              <a:rPr lang="en-DE" sz="1100" dirty="0">
                <a:latin typeface="Times New Roman" panose="02020603050405020304" pitchFamily="18" charset="0"/>
                <a:cs typeface="Times New Roman" panose="02020603050405020304" pitchFamily="18" charset="0"/>
              </a:rPr>
              <a:t>[2] </a:t>
            </a:r>
            <a:r>
              <a:rPr lang="en-US" sz="1400" b="0" i="0" u="none" strike="noStrike" baseline="0" dirty="0">
                <a:latin typeface="Times New Roman" panose="02020603050405020304" pitchFamily="18" charset="0"/>
                <a:cs typeface="Times New Roman" panose="02020603050405020304" pitchFamily="18" charset="0"/>
              </a:rPr>
              <a:t>ETCE o</a:t>
            </a:r>
            <a:r>
              <a:rPr lang="en-DE" sz="1400" b="0" i="0" u="none" strike="noStrike" baseline="0" dirty="0" err="1">
                <a:latin typeface="Times New Roman" panose="02020603050405020304" pitchFamily="18" charset="0"/>
                <a:cs typeface="Times New Roman" panose="02020603050405020304" pitchFamily="18" charset="0"/>
              </a:rPr>
              <a:t>ffi</a:t>
            </a:r>
            <a:r>
              <a:rPr lang="en-US" sz="1400" b="0" i="0" u="none" strike="noStrike" baseline="0" dirty="0" err="1">
                <a:latin typeface="Times New Roman" panose="02020603050405020304" pitchFamily="18" charset="0"/>
                <a:cs typeface="Times New Roman" panose="02020603050405020304" pitchFamily="18" charset="0"/>
              </a:rPr>
              <a:t>cial</a:t>
            </a:r>
            <a:r>
              <a:rPr lang="en-US" sz="1400" b="0" i="0" u="none" strike="noStrike" baseline="0" dirty="0">
                <a:latin typeface="Times New Roman" panose="02020603050405020304" pitchFamily="18" charset="0"/>
                <a:cs typeface="Times New Roman" panose="02020603050405020304" pitchFamily="18" charset="0"/>
              </a:rPr>
              <a:t> website. Accessed:2023-01-01. url: https://etce- lab.</a:t>
            </a:r>
            <a:r>
              <a:rPr lang="en-IN" sz="1400" b="0" i="0" u="none" strike="noStrike" baseline="0" dirty="0">
                <a:latin typeface="Times New Roman" panose="02020603050405020304" pitchFamily="18" charset="0"/>
                <a:cs typeface="Times New Roman" panose="02020603050405020304" pitchFamily="18" charset="0"/>
              </a:rPr>
              <a:t>com/.</a:t>
            </a:r>
            <a:endParaRPr lang="en-DE" sz="1100" b="0" i="0" u="none" strike="noStrike" baseline="0" dirty="0">
              <a:latin typeface="Times New Roman" panose="02020603050405020304" pitchFamily="18" charset="0"/>
              <a:cs typeface="Times New Roman" panose="02020603050405020304" pitchFamily="18" charset="0"/>
            </a:endParaRPr>
          </a:p>
          <a:p>
            <a:r>
              <a:rPr lang="en-IN" sz="1400" b="0" i="0" u="none" strike="noStrike" baseline="0" dirty="0">
                <a:latin typeface="Times New Roman" panose="02020603050405020304" pitchFamily="18" charset="0"/>
                <a:cs typeface="Times New Roman" panose="02020603050405020304" pitchFamily="18" charset="0"/>
              </a:rPr>
              <a:t>[</a:t>
            </a:r>
            <a:r>
              <a:rPr lang="en-DE" sz="1400" b="0" i="0" u="none" strike="noStrike" baseline="0" dirty="0">
                <a:latin typeface="Times New Roman" panose="02020603050405020304" pitchFamily="18" charset="0"/>
                <a:cs typeface="Times New Roman" panose="02020603050405020304" pitchFamily="18" charset="0"/>
              </a:rPr>
              <a:t>3</a:t>
            </a:r>
            <a:r>
              <a:rPr lang="en-IN" sz="1400" b="0" i="0" u="none" strike="noStrike" baseline="0" dirty="0">
                <a:latin typeface="Times New Roman" panose="02020603050405020304" pitchFamily="18" charset="0"/>
                <a:cs typeface="Times New Roman" panose="02020603050405020304" pitchFamily="18" charset="0"/>
              </a:rPr>
              <a:t>] Nik </a:t>
            </a:r>
            <a:r>
              <a:rPr lang="en-IN" sz="1400" b="0" i="0" u="none" strike="noStrike" baseline="0" dirty="0" err="1">
                <a:latin typeface="Times New Roman" panose="02020603050405020304" pitchFamily="18" charset="0"/>
                <a:cs typeface="Times New Roman" panose="02020603050405020304" pitchFamily="18" charset="0"/>
              </a:rPr>
              <a:t>Mohd</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Zarie</a:t>
            </a:r>
            <a:r>
              <a:rPr lang="en-IN" sz="1400" b="0" i="0" u="none" strike="noStrike" baseline="0" dirty="0">
                <a:latin typeface="Times New Roman" panose="02020603050405020304" pitchFamily="18" charset="0"/>
                <a:cs typeface="Times New Roman" panose="02020603050405020304" pitchFamily="18" charset="0"/>
              </a:rPr>
              <a:t> Hashim, Muhammad Danish </a:t>
            </a:r>
            <a:r>
              <a:rPr lang="en-IN" sz="1400" b="0" i="0" u="none" strike="noStrike" baseline="0" dirty="0" err="1">
                <a:latin typeface="Times New Roman" panose="02020603050405020304" pitchFamily="18" charset="0"/>
                <a:cs typeface="Times New Roman" panose="02020603050405020304" pitchFamily="18" charset="0"/>
              </a:rPr>
              <a:t>Shaharudin</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Anuar</a:t>
            </a:r>
            <a:r>
              <a:rPr lang="en-IN" sz="1400" b="0" i="0" u="none" strike="noStrike" baseline="0" dirty="0">
                <a:latin typeface="Times New Roman" panose="02020603050405020304" pitchFamily="18" charset="0"/>
                <a:cs typeface="Times New Roman" panose="02020603050405020304" pitchFamily="18" charset="0"/>
              </a:rPr>
              <a:t> Jaafar, et al. \Grey Oyster </a:t>
            </a:r>
            <a:r>
              <a:rPr lang="en-US" sz="1400" b="0" i="0" u="none" strike="noStrike" baseline="0" dirty="0">
                <a:latin typeface="Times New Roman" panose="02020603050405020304" pitchFamily="18" charset="0"/>
                <a:cs typeface="Times New Roman" panose="02020603050405020304" pitchFamily="18" charset="0"/>
              </a:rPr>
              <a:t>Mushroom </a:t>
            </a:r>
            <a:r>
              <a:rPr lang="en-US" sz="1400" b="0" i="0" u="none" strike="noStrike" baseline="0" dirty="0" err="1">
                <a:latin typeface="Times New Roman" panose="02020603050405020304" pitchFamily="18" charset="0"/>
                <a:cs typeface="Times New Roman" panose="02020603050405020304" pitchFamily="18" charset="0"/>
              </a:rPr>
              <a:t>Classi</a:t>
            </a:r>
            <a:r>
              <a:rPr lang="en-DE" sz="1400" b="0" i="0" u="none" strike="noStrike" baseline="0" dirty="0">
                <a:latin typeface="Times New Roman" panose="02020603050405020304" pitchFamily="18" charset="0"/>
                <a:cs typeface="Times New Roman" panose="02020603050405020304" pitchFamily="18" charset="0"/>
              </a:rPr>
              <a:t>fi</a:t>
            </a:r>
            <a:r>
              <a:rPr lang="en-US" sz="1400" b="0" i="0" u="none" strike="noStrike" baseline="0" dirty="0">
                <a:latin typeface="Times New Roman" panose="02020603050405020304" pitchFamily="18" charset="0"/>
                <a:cs typeface="Times New Roman" panose="02020603050405020304" pitchFamily="18" charset="0"/>
              </a:rPr>
              <a:t>cation toward a Smart Mushroom Grading System for Agricultural Fac</a:t>
            </a:r>
            <a:r>
              <a:rPr lang="en-IN" sz="1400" b="0" i="0" u="none" strike="noStrike" baseline="0" dirty="0">
                <a:latin typeface="Times New Roman" panose="02020603050405020304" pitchFamily="18" charset="0"/>
                <a:cs typeface="Times New Roman" panose="02020603050405020304" pitchFamily="18" charset="0"/>
              </a:rPr>
              <a:t>tory". In: 2022 2nd International Conference on Intelligent Technologies (CONIT). IEEE. 2022, pp.16.</a:t>
            </a:r>
          </a:p>
          <a:p>
            <a:pPr algn="l"/>
            <a:r>
              <a:rPr lang="en-IN" sz="1400" b="0" i="0" u="none" strike="noStrike" baseline="0"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4</a:t>
            </a:r>
            <a:r>
              <a:rPr lang="en-IN" sz="1400" b="0" i="0" u="none" strike="noStrike" baseline="0" dirty="0">
                <a:latin typeface="Times New Roman" panose="02020603050405020304" pitchFamily="18" charset="0"/>
                <a:cs typeface="Times New Roman" panose="02020603050405020304" pitchFamily="18" charset="0"/>
              </a:rPr>
              <a:t>]</a:t>
            </a:r>
            <a:r>
              <a:rPr lang="en-IN" sz="1400" b="0" i="0" u="none" strike="noStrike" baseline="0" dirty="0" err="1">
                <a:latin typeface="Times New Roman" panose="02020603050405020304" pitchFamily="18" charset="0"/>
                <a:cs typeface="Times New Roman" panose="02020603050405020304" pitchFamily="18" charset="0"/>
              </a:rPr>
              <a:t>Jiacheng</a:t>
            </a:r>
            <a:r>
              <a:rPr lang="en-IN" sz="1400" b="0" i="0" u="none" strike="noStrike" baseline="0" dirty="0">
                <a:latin typeface="Times New Roman" panose="02020603050405020304" pitchFamily="18" charset="0"/>
                <a:cs typeface="Times New Roman" panose="02020603050405020304" pitchFamily="18" charset="0"/>
              </a:rPr>
              <a:t> Rong, </a:t>
            </a:r>
            <a:r>
              <a:rPr lang="en-IN" sz="1400" b="0" i="0" u="none" strike="noStrike" baseline="0" dirty="0" err="1">
                <a:latin typeface="Times New Roman" panose="02020603050405020304" pitchFamily="18" charset="0"/>
                <a:cs typeface="Times New Roman" panose="02020603050405020304" pitchFamily="18" charset="0"/>
              </a:rPr>
              <a:t>Pengbo</a:t>
            </a:r>
            <a:r>
              <a:rPr lang="en-IN" sz="1400" b="0" i="0" u="none" strike="noStrike" baseline="0" dirty="0">
                <a:latin typeface="Times New Roman" panose="02020603050405020304" pitchFamily="18" charset="0"/>
                <a:cs typeface="Times New Roman" panose="02020603050405020304" pitchFamily="18" charset="0"/>
              </a:rPr>
              <a:t> Wang, Qian Yang, et al. \A </a:t>
            </a:r>
            <a:r>
              <a:rPr lang="en-DE" sz="1400" b="0" i="0" u="none" strike="noStrike" baseline="0" dirty="0">
                <a:latin typeface="Times New Roman" panose="02020603050405020304" pitchFamily="18" charset="0"/>
                <a:cs typeface="Times New Roman" panose="02020603050405020304" pitchFamily="18" charset="0"/>
              </a:rPr>
              <a:t>fi</a:t>
            </a:r>
            <a:r>
              <a:rPr lang="en-IN" sz="1400" b="0" i="0" u="none" strike="noStrike" baseline="0" dirty="0">
                <a:latin typeface="Times New Roman" panose="02020603050405020304" pitchFamily="18" charset="0"/>
                <a:cs typeface="Times New Roman" panose="02020603050405020304" pitchFamily="18" charset="0"/>
              </a:rPr>
              <a:t>eld-tested harvesting robot for oyster mushroom in </a:t>
            </a:r>
            <a:r>
              <a:rPr lang="en-DE" sz="1400" b="0" i="0" u="none" strike="noStrike" baseline="0" dirty="0">
                <a:latin typeface="Times New Roman" panose="02020603050405020304" pitchFamily="18" charset="0"/>
                <a:cs typeface="Times New Roman" panose="02020603050405020304" pitchFamily="18" charset="0"/>
              </a:rPr>
              <a:t>the </a:t>
            </a:r>
            <a:r>
              <a:rPr lang="en-IN" sz="1400" b="0" i="0" u="none" strike="noStrike" baseline="0" dirty="0">
                <a:latin typeface="Times New Roman" panose="02020603050405020304" pitchFamily="18" charset="0"/>
                <a:cs typeface="Times New Roman" panose="02020603050405020304" pitchFamily="18" charset="0"/>
              </a:rPr>
              <a:t>greenhouse". In: Agronomy 11.6 (2021), p. 1210.</a:t>
            </a:r>
          </a:p>
          <a:p>
            <a:pPr algn="l"/>
            <a:r>
              <a:rPr lang="en-US" sz="1400" b="0" i="0" u="none" strike="noStrike" baseline="0"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5</a:t>
            </a:r>
            <a:r>
              <a:rPr lang="en-US" sz="1400" b="0" i="0" u="none" strike="noStrike" baseline="0" dirty="0">
                <a:latin typeface="Times New Roman" panose="02020603050405020304" pitchFamily="18" charset="0"/>
                <a:cs typeface="Times New Roman" panose="02020603050405020304" pitchFamily="18" charset="0"/>
              </a:rPr>
              <a:t>]Yang Qian, Rong </a:t>
            </a:r>
            <a:r>
              <a:rPr lang="en-US" sz="1400" b="0" i="0" u="none" strike="noStrike" baseline="0" dirty="0" err="1">
                <a:latin typeface="Times New Roman" panose="02020603050405020304" pitchFamily="18" charset="0"/>
                <a:cs typeface="Times New Roman" panose="02020603050405020304" pitchFamily="18" charset="0"/>
              </a:rPr>
              <a:t>Jiacheng</a:t>
            </a:r>
            <a:r>
              <a:rPr lang="en-US" sz="1400" b="0" i="0" u="none" strike="noStrike" baseline="0" dirty="0">
                <a:latin typeface="Times New Roman" panose="02020603050405020304" pitchFamily="18" charset="0"/>
                <a:cs typeface="Times New Roman" panose="02020603050405020304" pitchFamily="18" charset="0"/>
              </a:rPr>
              <a:t>, Wang </a:t>
            </a:r>
            <a:r>
              <a:rPr lang="en-US" sz="1400" b="0" i="0" u="none" strike="noStrike" baseline="0" dirty="0" err="1">
                <a:latin typeface="Times New Roman" panose="02020603050405020304" pitchFamily="18" charset="0"/>
                <a:cs typeface="Times New Roman" panose="02020603050405020304" pitchFamily="18" charset="0"/>
              </a:rPr>
              <a:t>Pengbo</a:t>
            </a:r>
            <a:r>
              <a:rPr lang="en-US" sz="1400" b="0" i="0" u="none" strike="noStrike" baseline="0" dirty="0">
                <a:latin typeface="Times New Roman" panose="02020603050405020304" pitchFamily="18" charset="0"/>
                <a:cs typeface="Times New Roman" panose="02020603050405020304" pitchFamily="18" charset="0"/>
              </a:rPr>
              <a:t>, et al. \Real-time detection and localization using SSD method for oyster mushroom picking robot". In: 2020 IEEE International Conference on Real-time Computing and Robotics (RCAR). IEEE. 2020, pp. 158-163.</a:t>
            </a:r>
          </a:p>
          <a:p>
            <a:pPr algn="l"/>
            <a:r>
              <a:rPr lang="en-IN" sz="1400" b="0" i="0" u="none" strike="noStrike" baseline="0"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6</a:t>
            </a:r>
            <a:r>
              <a:rPr lang="en-IN" sz="1400" b="0" i="0" u="none" strike="noStrike" baseline="0" dirty="0">
                <a:latin typeface="Times New Roman" panose="02020603050405020304" pitchFamily="18" charset="0"/>
                <a:cs typeface="Times New Roman" panose="02020603050405020304" pitchFamily="18" charset="0"/>
              </a:rPr>
              <a:t>]</a:t>
            </a:r>
            <a:r>
              <a:rPr lang="en-IN" sz="1400" b="0" i="0" u="none" strike="noStrike" baseline="0" dirty="0" err="1">
                <a:latin typeface="Times New Roman" panose="02020603050405020304" pitchFamily="18" charset="0"/>
                <a:cs typeface="Times New Roman" panose="02020603050405020304" pitchFamily="18" charset="0"/>
              </a:rPr>
              <a:t>Bohan</a:t>
            </a:r>
            <a:r>
              <a:rPr lang="en-IN" sz="1400" b="0" i="0" u="none" strike="noStrike" baseline="0" dirty="0">
                <a:latin typeface="Times New Roman" panose="02020603050405020304" pitchFamily="18" charset="0"/>
                <a:cs typeface="Times New Roman" panose="02020603050405020304" pitchFamily="18" charset="0"/>
              </a:rPr>
              <a:t> Wei, Yao Zhang, </a:t>
            </a:r>
            <a:r>
              <a:rPr lang="en-IN" sz="1400" b="0" i="0" u="none" strike="noStrike" baseline="0" dirty="0" err="1">
                <a:latin typeface="Times New Roman" panose="02020603050405020304" pitchFamily="18" charset="0"/>
                <a:cs typeface="Times New Roman" panose="02020603050405020304" pitchFamily="18" charset="0"/>
              </a:rPr>
              <a:t>Yufan</a:t>
            </a:r>
            <a:r>
              <a:rPr lang="en-IN" sz="1400" b="0" i="0" u="none" strike="noStrike" baseline="0" dirty="0">
                <a:latin typeface="Times New Roman" panose="02020603050405020304" pitchFamily="18" charset="0"/>
                <a:cs typeface="Times New Roman" panose="02020603050405020304" pitchFamily="18" charset="0"/>
              </a:rPr>
              <a:t> Pu, et al. \Recursive-YOLOv5 Network for Edible Mushroom </a:t>
            </a:r>
            <a:r>
              <a:rPr lang="en-US" sz="1400" b="0" i="0" u="none" strike="noStrike" baseline="0" dirty="0">
                <a:latin typeface="Times New Roman" panose="02020603050405020304" pitchFamily="18" charset="0"/>
                <a:cs typeface="Times New Roman" panose="02020603050405020304" pitchFamily="18" charset="0"/>
              </a:rPr>
              <a:t>Detection in Scenes With Vertical Stick Placement". In: IEEE Access 10 (2022), pp. 40093 - </a:t>
            </a:r>
            <a:r>
              <a:rPr lang="en-IN" sz="1400" b="0" i="0" u="none" strike="noStrike" baseline="0" dirty="0">
                <a:latin typeface="Times New Roman" panose="02020603050405020304" pitchFamily="18" charset="0"/>
                <a:cs typeface="Times New Roman" panose="02020603050405020304" pitchFamily="18" charset="0"/>
              </a:rPr>
              <a:t>40108.</a:t>
            </a:r>
          </a:p>
          <a:p>
            <a:pPr algn="l"/>
            <a:r>
              <a:rPr lang="en-US" sz="1400" b="0" i="0" u="none" strike="noStrike" baseline="0"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7</a:t>
            </a:r>
            <a:r>
              <a:rPr lang="en-US" sz="1400" b="0" i="0" u="none" strike="noStrike" baseline="0">
                <a:latin typeface="Times New Roman" panose="02020603050405020304" pitchFamily="18" charset="0"/>
                <a:cs typeface="Times New Roman" panose="02020603050405020304" pitchFamily="18" charset="0"/>
              </a:rPr>
              <a:t>]</a:t>
            </a:r>
            <a:r>
              <a:rPr lang="en-US" sz="1400" b="0" i="0" u="none" strike="noStrike" baseline="0" dirty="0" err="1">
                <a:latin typeface="Times New Roman" panose="02020603050405020304" pitchFamily="18" charset="0"/>
                <a:cs typeface="Times New Roman" panose="02020603050405020304" pitchFamily="18" charset="0"/>
              </a:rPr>
              <a:t>Qiang</a:t>
            </a:r>
            <a:r>
              <a:rPr lang="en-US" sz="1400" b="0" i="0" u="none" strike="noStrike" baseline="0" dirty="0">
                <a:latin typeface="Times New Roman" panose="02020603050405020304" pitchFamily="18" charset="0"/>
                <a:cs typeface="Times New Roman" panose="02020603050405020304" pitchFamily="18" charset="0"/>
              </a:rPr>
              <a:t> Liu, Ming Fang, Yusheng Li, et al. \Deep learning based research on quality </a:t>
            </a:r>
            <a:r>
              <a:rPr lang="en-US" sz="1400" b="0" i="0" u="none" strike="noStrike" baseline="0" dirty="0" err="1">
                <a:latin typeface="Times New Roman" panose="02020603050405020304" pitchFamily="18" charset="0"/>
                <a:cs typeface="Times New Roman" panose="02020603050405020304" pitchFamily="18" charset="0"/>
              </a:rPr>
              <a:t>classi</a:t>
            </a:r>
            <a:r>
              <a:rPr lang="en-DE" sz="1400" b="0" i="0" u="none" strike="noStrike" baseline="0" dirty="0">
                <a:latin typeface="Times New Roman" panose="02020603050405020304" pitchFamily="18" charset="0"/>
                <a:cs typeface="Times New Roman" panose="02020603050405020304" pitchFamily="18" charset="0"/>
              </a:rPr>
              <a:t>fi</a:t>
            </a:r>
            <a:r>
              <a:rPr lang="en-US" sz="1400" b="0" i="0" u="none" strike="noStrike" baseline="0" dirty="0">
                <a:latin typeface="Times New Roman" panose="02020603050405020304" pitchFamily="18" charset="0"/>
                <a:cs typeface="Times New Roman" panose="02020603050405020304" pitchFamily="18" charset="0"/>
              </a:rPr>
              <a:t>cation</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of shiitake mushrooms". In: LWT 168 (2022), p. 113902.</a:t>
            </a:r>
            <a:endParaRPr lang="en-IN" sz="1400" b="0" i="0" u="none" strike="noStrike" baseline="0" dirty="0">
              <a:latin typeface="Times New Roman" panose="02020603050405020304" pitchFamily="18" charset="0"/>
              <a:cs typeface="Times New Roman" panose="02020603050405020304" pitchFamily="18" charset="0"/>
            </a:endParaRPr>
          </a:p>
          <a:p>
            <a:pPr algn="l"/>
            <a:endParaRPr lang="en-IN" sz="1400" b="0" i="0" u="none" strike="noStrike" baseline="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F668570A-E7D7-5E67-35E1-3E935297D0C9}"/>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References</a:t>
            </a:r>
            <a:r>
              <a:rPr lang="en-IN" dirty="0"/>
              <a:t> </a:t>
            </a:r>
          </a:p>
        </p:txBody>
      </p:sp>
    </p:spTree>
    <p:extLst>
      <p:ext uri="{BB962C8B-B14F-4D97-AF65-F5344CB8AC3E}">
        <p14:creationId xmlns:p14="http://schemas.microsoft.com/office/powerpoint/2010/main" val="177330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15A78D-5581-1532-4D71-3481D1BE415F}"/>
              </a:ext>
            </a:extLst>
          </p:cNvPr>
          <p:cNvSpPr/>
          <p:nvPr/>
        </p:nvSpPr>
        <p:spPr>
          <a:xfrm>
            <a:off x="1331640" y="2139703"/>
            <a:ext cx="5256584" cy="1323439"/>
          </a:xfrm>
          <a:prstGeom prst="rect">
            <a:avLst/>
          </a:prstGeom>
          <a:noFill/>
        </p:spPr>
        <p:txBody>
          <a:bodyPr wrap="square" lIns="91440" tIns="45720" rIns="91440" bIns="45720">
            <a:spAutoFit/>
          </a:bodyPr>
          <a:lstStyle/>
          <a:p>
            <a:pPr algn="ctr"/>
            <a:r>
              <a:rPr lang="en-US" sz="80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9459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altLang="de-DE" dirty="0">
                <a:latin typeface="Times New Roman" panose="02020603050405020304" pitchFamily="18" charset="0"/>
                <a:cs typeface="Times New Roman" panose="02020603050405020304" pitchFamily="18" charset="0"/>
              </a:rPr>
              <a:t>Introduction</a:t>
            </a:r>
          </a:p>
          <a:p>
            <a:r>
              <a:rPr lang="de-DE" altLang="de-DE" dirty="0">
                <a:latin typeface="Times New Roman" panose="02020603050405020304" pitchFamily="18" charset="0"/>
                <a:cs typeface="Times New Roman" panose="02020603050405020304" pitchFamily="18" charset="0"/>
              </a:rPr>
              <a:t>Experimental setup</a:t>
            </a:r>
          </a:p>
          <a:p>
            <a:r>
              <a:rPr lang="de-DE" altLang="de-DE" dirty="0">
                <a:latin typeface="Times New Roman" panose="02020603050405020304" pitchFamily="18" charset="0"/>
                <a:cs typeface="Times New Roman" panose="02020603050405020304" pitchFamily="18" charset="0"/>
              </a:rPr>
              <a:t>Related studies</a:t>
            </a:r>
          </a:p>
          <a:p>
            <a:r>
              <a:rPr lang="de-DE" altLang="de-DE" dirty="0">
                <a:latin typeface="Times New Roman" panose="02020603050405020304" pitchFamily="18" charset="0"/>
                <a:cs typeface="Times New Roman" panose="02020603050405020304" pitchFamily="18" charset="0"/>
              </a:rPr>
              <a:t>Image Analysis – ML/DL algorithms</a:t>
            </a:r>
          </a:p>
          <a:p>
            <a:r>
              <a:rPr lang="de-DE" altLang="de-DE" dirty="0">
                <a:latin typeface="Times New Roman" panose="02020603050405020304" pitchFamily="18" charset="0"/>
                <a:cs typeface="Times New Roman" panose="02020603050405020304" pitchFamily="18" charset="0"/>
              </a:rPr>
              <a:t>Conclusion </a:t>
            </a:r>
          </a:p>
        </p:txBody>
      </p:sp>
      <p:sp>
        <p:nvSpPr>
          <p:cNvPr id="4" name="Titel 3"/>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Road Map</a:t>
            </a:r>
          </a:p>
        </p:txBody>
      </p:sp>
    </p:spTree>
    <p:extLst>
      <p:ext uri="{BB962C8B-B14F-4D97-AF65-F5344CB8AC3E}">
        <p14:creationId xmlns:p14="http://schemas.microsoft.com/office/powerpoint/2010/main" val="1382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altLang="de-DE" sz="2400" dirty="0">
                <a:latin typeface="Times New Roman" panose="02020603050405020304" pitchFamily="18" charset="0"/>
                <a:cs typeface="Times New Roman" panose="02020603050405020304" pitchFamily="18" charset="0"/>
              </a:rPr>
              <a:t>As the future is vertical farming for a sustainable</a:t>
            </a:r>
            <a:r>
              <a:rPr lang="en-DE" altLang="de-DE" sz="2400" dirty="0">
                <a:latin typeface="Times New Roman" panose="02020603050405020304" pitchFamily="18" charset="0"/>
                <a:cs typeface="Times New Roman" panose="02020603050405020304" pitchFamily="18" charset="0"/>
              </a:rPr>
              <a:t> </a:t>
            </a:r>
            <a:r>
              <a:rPr lang="de-DE" altLang="de-DE" sz="2400" dirty="0">
                <a:latin typeface="Times New Roman" panose="02020603050405020304" pitchFamily="18" charset="0"/>
                <a:cs typeface="Times New Roman" panose="02020603050405020304" pitchFamily="18" charset="0"/>
              </a:rPr>
              <a:t>circular economy</a:t>
            </a:r>
            <a:r>
              <a:rPr lang="en-DE" altLang="de-DE" sz="2400" dirty="0">
                <a:latin typeface="Times New Roman" panose="02020603050405020304" pitchFamily="18" charset="0"/>
                <a:cs typeface="Times New Roman" panose="02020603050405020304" pitchFamily="18" charset="0"/>
              </a:rPr>
              <a:t> </a:t>
            </a:r>
            <a:r>
              <a:rPr lang="de-DE" altLang="de-DE" sz="2400" dirty="0">
                <a:latin typeface="Times New Roman" panose="02020603050405020304" pitchFamily="18" charset="0"/>
                <a:cs typeface="Times New Roman" panose="02020603050405020304" pitchFamily="18" charset="0"/>
              </a:rPr>
              <a:t>aiming</a:t>
            </a:r>
            <a:r>
              <a:rPr lang="en-DE" altLang="de-DE" sz="2400" dirty="0">
                <a:latin typeface="Times New Roman" panose="02020603050405020304" pitchFamily="18" charset="0"/>
                <a:cs typeface="Times New Roman" panose="02020603050405020304" pitchFamily="18" charset="0"/>
              </a:rPr>
              <a:t> for </a:t>
            </a:r>
            <a:r>
              <a:rPr lang="de-DE" altLang="de-DE" sz="2400" dirty="0">
                <a:latin typeface="Times New Roman" panose="02020603050405020304" pitchFamily="18" charset="0"/>
                <a:cs typeface="Times New Roman" panose="02020603050405020304" pitchFamily="18" charset="0"/>
              </a:rPr>
              <a:t>profitable framing an experimental </a:t>
            </a:r>
            <a:r>
              <a:rPr lang="en-DE" altLang="de-DE" sz="2400" dirty="0">
                <a:latin typeface="Times New Roman" panose="02020603050405020304" pitchFamily="18" charset="0"/>
                <a:cs typeface="Times New Roman" panose="02020603050405020304" pitchFamily="18" charset="0"/>
              </a:rPr>
              <a:t>setup</a:t>
            </a:r>
            <a:r>
              <a:rPr lang="de-DE" altLang="de-DE" sz="2400" dirty="0">
                <a:latin typeface="Times New Roman" panose="02020603050405020304" pitchFamily="18" charset="0"/>
                <a:cs typeface="Times New Roman" panose="02020603050405020304" pitchFamily="18" charset="0"/>
              </a:rPr>
              <a:t> was </a:t>
            </a:r>
            <a:r>
              <a:rPr lang="en-DE" altLang="de-DE" sz="2400" dirty="0">
                <a:latin typeface="Times New Roman" panose="02020603050405020304" pitchFamily="18" charset="0"/>
                <a:cs typeface="Times New Roman" panose="02020603050405020304" pitchFamily="18" charset="0"/>
              </a:rPr>
              <a:t>built</a:t>
            </a:r>
            <a:r>
              <a:rPr lang="de-DE" altLang="de-DE" sz="2400" dirty="0">
                <a:latin typeface="Times New Roman" panose="02020603050405020304" pitchFamily="18" charset="0"/>
                <a:cs typeface="Times New Roman" panose="02020603050405020304" pitchFamily="18" charset="0"/>
              </a:rPr>
              <a:t> in the Digit lab,</a:t>
            </a:r>
            <a:r>
              <a:rPr lang="en-DE" altLang="de-DE" sz="2400" dirty="0">
                <a:latin typeface="Times New Roman" panose="02020603050405020304" pitchFamily="18" charset="0"/>
                <a:cs typeface="Times New Roman" panose="02020603050405020304" pitchFamily="18" charset="0"/>
              </a:rPr>
              <a:t> </a:t>
            </a:r>
            <a:r>
              <a:rPr lang="de-DE" altLang="de-DE" sz="2400" dirty="0">
                <a:latin typeface="Times New Roman" panose="02020603050405020304" pitchFamily="18" charset="0"/>
                <a:cs typeface="Times New Roman" panose="02020603050405020304" pitchFamily="18" charset="0"/>
              </a:rPr>
              <a:t>Goslar.</a:t>
            </a:r>
            <a:r>
              <a:rPr lang="en-DE" altLang="de-DE" sz="2400" dirty="0">
                <a:latin typeface="Times New Roman" panose="02020603050405020304" pitchFamily="18" charset="0"/>
                <a:cs typeface="Times New Roman" panose="02020603050405020304" pitchFamily="18" charset="0"/>
              </a:rPr>
              <a:t>[1][2]</a:t>
            </a:r>
            <a:endParaRPr lang="de-DE" altLang="de-DE" sz="2400" dirty="0">
              <a:latin typeface="Times New Roman" panose="02020603050405020304" pitchFamily="18" charset="0"/>
              <a:cs typeface="Times New Roman" panose="02020603050405020304" pitchFamily="18" charset="0"/>
            </a:endParaRPr>
          </a:p>
          <a:p>
            <a:endParaRPr lang="de-DE" altLang="de-DE" sz="2400" dirty="0">
              <a:latin typeface="Times New Roman" panose="02020603050405020304" pitchFamily="18" charset="0"/>
              <a:cs typeface="Times New Roman" panose="02020603050405020304" pitchFamily="18" charset="0"/>
            </a:endParaRPr>
          </a:p>
          <a:p>
            <a:r>
              <a:rPr lang="de-DE" altLang="de-DE" sz="2400" dirty="0">
                <a:latin typeface="Times New Roman" panose="02020603050405020304" pitchFamily="18" charset="0"/>
                <a:cs typeface="Times New Roman" panose="02020603050405020304" pitchFamily="18" charset="0"/>
              </a:rPr>
              <a:t>Two chambers were arranged in</a:t>
            </a:r>
            <a:r>
              <a:rPr lang="en-DE" altLang="de-DE" sz="2400" dirty="0">
                <a:latin typeface="Times New Roman" panose="02020603050405020304" pitchFamily="18" charset="0"/>
                <a:cs typeface="Times New Roman" panose="02020603050405020304" pitchFamily="18" charset="0"/>
              </a:rPr>
              <a:t> a controlled</a:t>
            </a:r>
            <a:r>
              <a:rPr lang="de-DE" altLang="de-DE" sz="2400" dirty="0">
                <a:latin typeface="Times New Roman" panose="02020603050405020304" pitchFamily="18" charset="0"/>
                <a:cs typeface="Times New Roman" panose="02020603050405020304" pitchFamily="18" charset="0"/>
              </a:rPr>
              <a:t> environment for the optimal growth of Oyster </a:t>
            </a:r>
            <a:r>
              <a:rPr lang="en-DE" altLang="de-DE" sz="2400" dirty="0">
                <a:latin typeface="Times New Roman" panose="02020603050405020304" pitchFamily="18" charset="0"/>
                <a:cs typeface="Times New Roman" panose="02020603050405020304" pitchFamily="18" charset="0"/>
              </a:rPr>
              <a:t>mushrooms</a:t>
            </a:r>
            <a:r>
              <a:rPr lang="de-DE" altLang="de-DE" sz="2400" dirty="0">
                <a:latin typeface="Times New Roman" panose="02020603050405020304" pitchFamily="18" charset="0"/>
                <a:cs typeface="Times New Roman" panose="02020603050405020304" pitchFamily="18" charset="0"/>
              </a:rPr>
              <a:t> where temperature and humidity </a:t>
            </a:r>
            <a:r>
              <a:rPr lang="en-DE" altLang="de-DE" sz="2400" dirty="0">
                <a:latin typeface="Times New Roman" panose="02020603050405020304" pitchFamily="18" charset="0"/>
                <a:cs typeface="Times New Roman" panose="02020603050405020304" pitchFamily="18" charset="0"/>
              </a:rPr>
              <a:t>are controlled. M</a:t>
            </a:r>
            <a:r>
              <a:rPr lang="de-DE" altLang="de-DE" sz="2400" dirty="0">
                <a:latin typeface="Times New Roman" panose="02020603050405020304" pitchFamily="18" charset="0"/>
                <a:cs typeface="Times New Roman" panose="02020603050405020304" pitchFamily="18" charset="0"/>
              </a:rPr>
              <a:t>oreover</a:t>
            </a:r>
            <a:r>
              <a:rPr lang="en-DE" altLang="de-DE" sz="2400" dirty="0">
                <a:latin typeface="Times New Roman" panose="02020603050405020304" pitchFamily="18" charset="0"/>
                <a:cs typeface="Times New Roman" panose="02020603050405020304" pitchFamily="18" charset="0"/>
              </a:rPr>
              <a:t>,</a:t>
            </a:r>
            <a:r>
              <a:rPr lang="de-DE" altLang="de-DE" sz="2400" dirty="0">
                <a:latin typeface="Times New Roman" panose="02020603050405020304" pitchFamily="18" charset="0"/>
                <a:cs typeface="Times New Roman" panose="02020603050405020304" pitchFamily="18" charset="0"/>
              </a:rPr>
              <a:t> cameras </a:t>
            </a:r>
            <a:r>
              <a:rPr lang="en-DE" altLang="de-DE" sz="2400" dirty="0">
                <a:latin typeface="Times New Roman" panose="02020603050405020304" pitchFamily="18" charset="0"/>
                <a:cs typeface="Times New Roman" panose="02020603050405020304" pitchFamily="18" charset="0"/>
              </a:rPr>
              <a:t>were</a:t>
            </a:r>
            <a:r>
              <a:rPr lang="de-DE" altLang="de-DE" sz="2400" dirty="0">
                <a:latin typeface="Times New Roman" panose="02020603050405020304" pitchFamily="18" charset="0"/>
                <a:cs typeface="Times New Roman" panose="02020603050405020304" pitchFamily="18" charset="0"/>
              </a:rPr>
              <a:t> fixed to observe the growth of the Oyster mushrooms</a:t>
            </a:r>
          </a:p>
        </p:txBody>
      </p:sp>
      <p:sp>
        <p:nvSpPr>
          <p:cNvPr id="2" name="Titel 1"/>
          <p:cNvSpPr>
            <a:spLocks noGrp="1"/>
          </p:cNvSpPr>
          <p:nvPr>
            <p:ph type="title"/>
          </p:nvPr>
        </p:nvSpPr>
        <p:spPr/>
        <p:txBody>
          <a:bodyPr/>
          <a:lstStyle/>
          <a:p>
            <a:r>
              <a:rPr lang="en-IN" sz="2400" b="1" i="0" u="none" strike="noStrike" baseline="0" dirty="0">
                <a:latin typeface="CMBX12"/>
              </a:rPr>
              <a:t>Introduction</a:t>
            </a:r>
            <a:endParaRPr lang="de-DE"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9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D4AC0-34F2-6FF5-BB5C-54F064ACD6EB}"/>
              </a:ext>
            </a:extLst>
          </p:cNvPr>
          <p:cNvSpPr>
            <a:spLocks noGrp="1"/>
          </p:cNvSpPr>
          <p:nvPr>
            <p:ph idx="1"/>
          </p:nvPr>
        </p:nvSpPr>
        <p:spPr>
          <a:xfrm>
            <a:off x="179512" y="1347614"/>
            <a:ext cx="9217024" cy="3232472"/>
          </a:xfrm>
        </p:spPr>
        <p:txBody>
          <a:bodyPr/>
          <a:lstStyle/>
          <a:p>
            <a:pPr marL="0" indent="0">
              <a:buNone/>
            </a:pPr>
            <a:r>
              <a:rPr lang="en-IN" sz="2400" dirty="0">
                <a:latin typeface="Times New Roman" panose="02020603050405020304" pitchFamily="18" charset="0"/>
                <a:cs typeface="Times New Roman" panose="02020603050405020304" pitchFamily="18" charset="0"/>
              </a:rPr>
              <a:t>Growth  chamber of  Oyster Mushroom in a controlled environment</a:t>
            </a:r>
          </a:p>
        </p:txBody>
      </p:sp>
      <p:sp>
        <p:nvSpPr>
          <p:cNvPr id="3" name="Title 2">
            <a:extLst>
              <a:ext uri="{FF2B5EF4-FFF2-40B4-BE49-F238E27FC236}">
                <a16:creationId xmlns:a16="http://schemas.microsoft.com/office/drawing/2014/main" id="{C013A4E5-7283-BE82-6C88-86408E149C42}"/>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Experimental set up</a:t>
            </a:r>
          </a:p>
        </p:txBody>
      </p:sp>
      <p:pic>
        <p:nvPicPr>
          <p:cNvPr id="6" name="Picture 5">
            <a:extLst>
              <a:ext uri="{FF2B5EF4-FFF2-40B4-BE49-F238E27FC236}">
                <a16:creationId xmlns:a16="http://schemas.microsoft.com/office/drawing/2014/main" id="{D081AFBF-2835-899D-ADB3-B6A47153E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858" y="1996417"/>
            <a:ext cx="4271964" cy="1969376"/>
          </a:xfrm>
          <a:prstGeom prst="rect">
            <a:avLst/>
          </a:prstGeom>
        </p:spPr>
      </p:pic>
      <p:pic>
        <p:nvPicPr>
          <p:cNvPr id="8" name="Picture 7">
            <a:extLst>
              <a:ext uri="{FF2B5EF4-FFF2-40B4-BE49-F238E27FC236}">
                <a16:creationId xmlns:a16="http://schemas.microsoft.com/office/drawing/2014/main" id="{9A67DE63-3901-511B-4BE1-A922959C0C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4" y="1757334"/>
            <a:ext cx="1834381" cy="2447541"/>
          </a:xfrm>
          <a:prstGeom prst="rect">
            <a:avLst/>
          </a:prstGeom>
        </p:spPr>
      </p:pic>
      <p:sp>
        <p:nvSpPr>
          <p:cNvPr id="9" name="TextBox 8">
            <a:extLst>
              <a:ext uri="{FF2B5EF4-FFF2-40B4-BE49-F238E27FC236}">
                <a16:creationId xmlns:a16="http://schemas.microsoft.com/office/drawing/2014/main" id="{9D19D1E0-6BA9-5C10-168B-2BE3DCE08669}"/>
              </a:ext>
            </a:extLst>
          </p:cNvPr>
          <p:cNvSpPr txBox="1"/>
          <p:nvPr/>
        </p:nvSpPr>
        <p:spPr>
          <a:xfrm>
            <a:off x="323528" y="4085334"/>
            <a:ext cx="3312368" cy="338554"/>
          </a:xfrm>
          <a:prstGeom prst="rect">
            <a:avLst/>
          </a:prstGeom>
          <a:noFill/>
        </p:spPr>
        <p:txBody>
          <a:bodyPr wrap="square" rtlCol="0">
            <a:spAutoFit/>
          </a:bodyPr>
          <a:lstStyle/>
          <a:p>
            <a:r>
              <a:rPr lang="en-DE" sz="1600" dirty="0">
                <a:latin typeface="Times New Roman" panose="02020603050405020304" pitchFamily="18" charset="0"/>
                <a:cs typeface="Times New Roman" panose="02020603050405020304" pitchFamily="18" charset="0"/>
              </a:rPr>
              <a:t>(a) Indoor grow chambers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3F0143-C8C0-B6F7-95C9-DFB30C3FE8DD}"/>
              </a:ext>
            </a:extLst>
          </p:cNvPr>
          <p:cNvSpPr txBox="1"/>
          <p:nvPr/>
        </p:nvSpPr>
        <p:spPr>
          <a:xfrm>
            <a:off x="5580112" y="4319859"/>
            <a:ext cx="4032448" cy="307777"/>
          </a:xfrm>
          <a:prstGeom prst="rect">
            <a:avLst/>
          </a:prstGeom>
          <a:noFill/>
        </p:spPr>
        <p:txBody>
          <a:bodyPr wrap="square" rtlCol="0">
            <a:spAutoFit/>
          </a:bodyPr>
          <a:lstStyle/>
          <a:p>
            <a:r>
              <a:rPr lang="en-DE" sz="1400" dirty="0">
                <a:latin typeface="Times New Roman" panose="02020603050405020304" pitchFamily="18" charset="0"/>
                <a:cs typeface="Times New Roman" panose="02020603050405020304" pitchFamily="18" charset="0"/>
              </a:rPr>
              <a:t>(b) </a:t>
            </a:r>
            <a:r>
              <a:rPr lang="en-IN" sz="1400" b="0" i="0" dirty="0">
                <a:solidFill>
                  <a:srgbClr val="202124"/>
                </a:solidFill>
                <a:effectLst/>
                <a:latin typeface="Times New Roman" panose="02020603050405020304" pitchFamily="18" charset="0"/>
                <a:cs typeface="Times New Roman" panose="02020603050405020304" pitchFamily="18" charset="0"/>
              </a:rPr>
              <a:t>Mushroom substrate </a:t>
            </a:r>
            <a:r>
              <a:rPr lang="en-DE" sz="1400" dirty="0">
                <a:latin typeface="Times New Roman" panose="02020603050405020304" pitchFamily="18" charset="0"/>
                <a:cs typeface="Times New Roman" panose="02020603050405020304" pitchFamily="18" charset="0"/>
              </a:rPr>
              <a:t>stack</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29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B1CACE-3854-5453-BF19-5DCBA68CE75C}"/>
              </a:ext>
            </a:extLst>
          </p:cNvPr>
          <p:cNvSpPr>
            <a:spLocks noGrp="1"/>
          </p:cNvSpPr>
          <p:nvPr>
            <p:ph idx="1"/>
          </p:nvPr>
        </p:nvSpPr>
        <p:spPr>
          <a:xfrm>
            <a:off x="0" y="1059583"/>
            <a:ext cx="9036496" cy="3384376"/>
          </a:xfrm>
        </p:spPr>
        <p:txBody>
          <a:bodyPr/>
          <a:lstStyle/>
          <a:p>
            <a:r>
              <a:rPr lang="en-IN" sz="2400" dirty="0">
                <a:latin typeface="Times New Roman" panose="02020603050405020304" pitchFamily="18" charset="0"/>
                <a:cs typeface="Times New Roman" panose="02020603050405020304" pitchFamily="18" charset="0"/>
              </a:rPr>
              <a:t>Inoculate  the substrate for 10  to 15 days  and transferred  it to the plastic </a:t>
            </a:r>
            <a:r>
              <a:rPr lang="en-DE" sz="2400" dirty="0">
                <a:latin typeface="Times New Roman" panose="02020603050405020304" pitchFamily="18" charset="0"/>
                <a:cs typeface="Times New Roman" panose="02020603050405020304" pitchFamily="18" charset="0"/>
              </a:rPr>
              <a:t>bags/buckets</a:t>
            </a:r>
            <a:r>
              <a:rPr lang="en-IN" sz="2400" dirty="0">
                <a:latin typeface="Times New Roman" panose="02020603050405020304" pitchFamily="18" charset="0"/>
                <a:cs typeface="Times New Roman" panose="02020603050405020304" pitchFamily="18" charset="0"/>
              </a:rPr>
              <a:t> for </a:t>
            </a:r>
            <a:r>
              <a:rPr lang="en-DE" sz="2400" dirty="0">
                <a:latin typeface="Times New Roman" panose="02020603050405020304" pitchFamily="18" charset="0"/>
                <a:cs typeface="Times New Roman" panose="02020603050405020304" pitchFamily="18" charset="0"/>
              </a:rPr>
              <a:t>colonization</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After complete </a:t>
            </a:r>
            <a:r>
              <a:rPr lang="en-DE" sz="2400" dirty="0">
                <a:latin typeface="Times New Roman" panose="02020603050405020304" pitchFamily="18" charset="0"/>
                <a:cs typeface="Times New Roman" panose="02020603050405020304" pitchFamily="18" charset="0"/>
              </a:rPr>
              <a:t>colonization</a:t>
            </a:r>
            <a:r>
              <a:rPr lang="en-IN" sz="2400" dirty="0">
                <a:latin typeface="Times New Roman" panose="02020603050405020304" pitchFamily="18" charset="0"/>
                <a:cs typeface="Times New Roman" panose="02020603050405020304" pitchFamily="18" charset="0"/>
              </a:rPr>
              <a:t> of the bag</a:t>
            </a:r>
            <a:r>
              <a:rPr lang="en-DE" sz="2400" dirty="0">
                <a:latin typeface="Times New Roman" panose="02020603050405020304" pitchFamily="18" charset="0"/>
                <a:cs typeface="Times New Roman" panose="02020603050405020304" pitchFamily="18" charset="0"/>
              </a:rPr>
              <a:t> or buckets</a:t>
            </a:r>
            <a:r>
              <a:rPr lang="en-IN" sz="2400" dirty="0">
                <a:latin typeface="Times New Roman" panose="02020603050405020304" pitchFamily="18" charset="0"/>
                <a:cs typeface="Times New Roman" panose="02020603050405020304" pitchFamily="18" charset="0"/>
              </a:rPr>
              <a:t>, i.e. the full white block they </a:t>
            </a:r>
            <a:r>
              <a:rPr lang="en-DE" sz="2400" dirty="0">
                <a:latin typeface="Times New Roman" panose="02020603050405020304" pitchFamily="18" charset="0"/>
                <a:cs typeface="Times New Roman" panose="02020603050405020304" pitchFamily="18" charset="0"/>
              </a:rPr>
              <a:t>were</a:t>
            </a:r>
            <a:r>
              <a:rPr lang="en-IN" sz="2400" dirty="0">
                <a:latin typeface="Times New Roman" panose="02020603050405020304" pitchFamily="18" charset="0"/>
                <a:cs typeface="Times New Roman" panose="02020603050405020304" pitchFamily="18" charset="0"/>
              </a:rPr>
              <a:t> kept in for fruiting in the chambers with a </a:t>
            </a:r>
            <a:r>
              <a:rPr lang="en-DE" sz="2400" dirty="0">
                <a:latin typeface="Times New Roman" panose="02020603050405020304" pitchFamily="18" charset="0"/>
                <a:cs typeface="Times New Roman" panose="02020603050405020304" pitchFamily="18" charset="0"/>
              </a:rPr>
              <a:t>suitably</a:t>
            </a:r>
            <a:r>
              <a:rPr lang="en-IN" sz="2400" dirty="0">
                <a:latin typeface="Times New Roman" panose="02020603050405020304" pitchFamily="18" charset="0"/>
                <a:cs typeface="Times New Roman" panose="02020603050405020304" pitchFamily="18" charset="0"/>
              </a:rPr>
              <a:t> controlled growing environment</a:t>
            </a:r>
          </a:p>
          <a:p>
            <a:r>
              <a:rPr lang="en-IN" sz="2400" dirty="0">
                <a:latin typeface="Times New Roman" panose="02020603050405020304" pitchFamily="18" charset="0"/>
                <a:cs typeface="Times New Roman" panose="02020603050405020304" pitchFamily="18" charset="0"/>
              </a:rPr>
              <a:t>Proper cuts or holes are made for fruiting (popping out of the mushrooms)</a:t>
            </a:r>
          </a:p>
          <a:p>
            <a:r>
              <a:rPr lang="en-IN" sz="2400" dirty="0">
                <a:latin typeface="Times New Roman" panose="02020603050405020304" pitchFamily="18" charset="0"/>
                <a:cs typeface="Times New Roman" panose="02020603050405020304" pitchFamily="18" charset="0"/>
              </a:rPr>
              <a:t>Uncolonized mycelium is considered contaminated. </a:t>
            </a:r>
          </a:p>
        </p:txBody>
      </p:sp>
      <p:sp>
        <p:nvSpPr>
          <p:cNvPr id="3" name="Title 2">
            <a:extLst>
              <a:ext uri="{FF2B5EF4-FFF2-40B4-BE49-F238E27FC236}">
                <a16:creationId xmlns:a16="http://schemas.microsoft.com/office/drawing/2014/main" id="{66A3A5ED-025C-83F7-E6D3-D050EB3B59B8}"/>
              </a:ext>
            </a:extLst>
          </p:cNvPr>
          <p:cNvSpPr>
            <a:spLocks noGrp="1"/>
          </p:cNvSpPr>
          <p:nvPr>
            <p:ph type="title"/>
          </p:nvPr>
        </p:nvSpPr>
        <p:spPr>
          <a:xfrm>
            <a:off x="251520" y="537524"/>
            <a:ext cx="7899400" cy="522059"/>
          </a:xfrm>
        </p:spPr>
        <p:txBody>
          <a:bodyPr/>
          <a:lstStyle/>
          <a:p>
            <a:r>
              <a:rPr lang="en-IN" dirty="0">
                <a:latin typeface="Times New Roman" panose="02020603050405020304" pitchFamily="18" charset="0"/>
                <a:cs typeface="Times New Roman" panose="02020603050405020304" pitchFamily="18" charset="0"/>
              </a:rPr>
              <a:t>Procedure of development of Mushroom </a:t>
            </a:r>
          </a:p>
        </p:txBody>
      </p:sp>
    </p:spTree>
    <p:extLst>
      <p:ext uri="{BB962C8B-B14F-4D97-AF65-F5344CB8AC3E}">
        <p14:creationId xmlns:p14="http://schemas.microsoft.com/office/powerpoint/2010/main" val="373195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3C70F7-9E9A-1DC9-BB19-0F2C2E9EEBD0}"/>
              </a:ext>
            </a:extLst>
          </p:cNvPr>
          <p:cNvSpPr>
            <a:spLocks noGrp="1"/>
          </p:cNvSpPr>
          <p:nvPr>
            <p:ph idx="1"/>
          </p:nvPr>
        </p:nvSpPr>
        <p:spPr>
          <a:xfrm>
            <a:off x="495620" y="1463081"/>
            <a:ext cx="4392487" cy="2808312"/>
          </a:xfrm>
        </p:spPr>
        <p:txBody>
          <a:bodyPr/>
          <a:lstStyle/>
          <a:p>
            <a:r>
              <a:rPr lang="en-IN" sz="2000" dirty="0">
                <a:latin typeface="Times New Roman" panose="02020603050405020304" pitchFamily="18" charset="0"/>
                <a:cs typeface="Times New Roman" panose="02020603050405020304" pitchFamily="18" charset="0"/>
              </a:rPr>
              <a:t>Oyster Mushroom pods </a:t>
            </a:r>
          </a:p>
          <a:p>
            <a:pPr marL="0" indent="0">
              <a:buNone/>
            </a:pPr>
            <a:r>
              <a:rPr lang="en-IN" sz="2000" dirty="0">
                <a:latin typeface="Times New Roman" panose="02020603050405020304" pitchFamily="18" charset="0"/>
                <a:cs typeface="Times New Roman" panose="02020603050405020304" pitchFamily="18" charset="0"/>
              </a:rPr>
              <a:t>inside the growth chamber stacked </a:t>
            </a:r>
          </a:p>
          <a:p>
            <a:pPr marL="0" indent="0">
              <a:buNone/>
            </a:pPr>
            <a:r>
              <a:rPr lang="en-DE" sz="2000" dirty="0">
                <a:latin typeface="Times New Roman" panose="02020603050405020304" pitchFamily="18" charset="0"/>
                <a:cs typeface="Times New Roman" panose="02020603050405020304" pitchFamily="18" charset="0"/>
              </a:rPr>
              <a:t>replica to</a:t>
            </a:r>
            <a:r>
              <a:rPr lang="en-IN" sz="2000" dirty="0">
                <a:latin typeface="Times New Roman" panose="02020603050405020304" pitchFamily="18" charset="0"/>
                <a:cs typeface="Times New Roman" panose="02020603050405020304" pitchFamily="18" charset="0"/>
              </a:rPr>
              <a:t> vertical farming as it saves space</a:t>
            </a:r>
          </a:p>
        </p:txBody>
      </p:sp>
      <p:sp>
        <p:nvSpPr>
          <p:cNvPr id="3" name="Title 2">
            <a:extLst>
              <a:ext uri="{FF2B5EF4-FFF2-40B4-BE49-F238E27FC236}">
                <a16:creationId xmlns:a16="http://schemas.microsoft.com/office/drawing/2014/main" id="{E280B59C-7093-662C-9266-4D931B3492B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Making </a:t>
            </a:r>
            <a:r>
              <a:rPr lang="en-IN">
                <a:latin typeface="Times New Roman" panose="02020603050405020304" pitchFamily="18" charset="0"/>
                <a:cs typeface="Times New Roman" panose="02020603050405020304" pitchFamily="18" charset="0"/>
              </a:rPr>
              <a:t>of Mushroom </a:t>
            </a:r>
            <a:r>
              <a:rPr lang="en-IN" dirty="0">
                <a:latin typeface="Times New Roman" panose="02020603050405020304" pitchFamily="18" charset="0"/>
                <a:cs typeface="Times New Roman" panose="02020603050405020304" pitchFamily="18" charset="0"/>
              </a:rPr>
              <a:t>pods</a:t>
            </a:r>
          </a:p>
        </p:txBody>
      </p:sp>
      <p:pic>
        <p:nvPicPr>
          <p:cNvPr id="5" name="Picture 4">
            <a:extLst>
              <a:ext uri="{FF2B5EF4-FFF2-40B4-BE49-F238E27FC236}">
                <a16:creationId xmlns:a16="http://schemas.microsoft.com/office/drawing/2014/main" id="{65A671F9-55F3-6992-3AF3-DE86D92CC9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723" t="17058" r="8965" b="18432"/>
          <a:stretch/>
        </p:blipFill>
        <p:spPr>
          <a:xfrm>
            <a:off x="5364088" y="483518"/>
            <a:ext cx="2678511" cy="3061156"/>
          </a:xfrm>
          <a:prstGeom prst="rect">
            <a:avLst/>
          </a:prstGeom>
        </p:spPr>
      </p:pic>
      <p:sp>
        <p:nvSpPr>
          <p:cNvPr id="4" name="TextBox 3">
            <a:extLst>
              <a:ext uri="{FF2B5EF4-FFF2-40B4-BE49-F238E27FC236}">
                <a16:creationId xmlns:a16="http://schemas.microsoft.com/office/drawing/2014/main" id="{DAF59F04-7CF8-C4B2-69C3-C28668CA938F}"/>
              </a:ext>
            </a:extLst>
          </p:cNvPr>
          <p:cNvSpPr txBox="1"/>
          <p:nvPr/>
        </p:nvSpPr>
        <p:spPr>
          <a:xfrm>
            <a:off x="0" y="3769138"/>
            <a:ext cx="9361039" cy="67710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 sample image from one of the cameras fixed inside the chambers before labelling.</a:t>
            </a:r>
          </a:p>
          <a:p>
            <a:endParaRPr lang="en-IN" dirty="0"/>
          </a:p>
        </p:txBody>
      </p:sp>
    </p:spTree>
    <p:extLst>
      <p:ext uri="{BB962C8B-B14F-4D97-AF65-F5344CB8AC3E}">
        <p14:creationId xmlns:p14="http://schemas.microsoft.com/office/powerpoint/2010/main" val="2633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EE025-32DF-2DEC-E9D9-79F909AEF1D9}"/>
              </a:ext>
            </a:extLst>
          </p:cNvPr>
          <p:cNvSpPr>
            <a:spLocks noGrp="1"/>
          </p:cNvSpPr>
          <p:nvPr>
            <p:ph idx="1"/>
          </p:nvPr>
        </p:nvSpPr>
        <p:spPr/>
        <p:txBody>
          <a:bodyPr/>
          <a:lstStyle/>
          <a:p>
            <a:pPr algn="l"/>
            <a:r>
              <a:rPr lang="en-US" sz="1800" b="0" i="0" u="none" strike="noStrike" baseline="0" dirty="0">
                <a:latin typeface="CMR10"/>
              </a:rPr>
              <a:t>Quality </a:t>
            </a:r>
            <a:r>
              <a:rPr lang="en-DE" sz="1800" b="0" i="0" u="none" strike="noStrike" baseline="0" dirty="0">
                <a:latin typeface="CMR10"/>
              </a:rPr>
              <a:t>classification</a:t>
            </a:r>
            <a:r>
              <a:rPr lang="en-US" sz="1800" b="0" i="0" u="none" strike="noStrike" baseline="0" dirty="0">
                <a:latin typeface="CMR10"/>
              </a:rPr>
              <a:t> of edible mushrooms </a:t>
            </a:r>
          </a:p>
          <a:p>
            <a:pPr algn="l"/>
            <a:r>
              <a:rPr lang="en-US" sz="1800" b="0" i="0" u="none" strike="noStrike" baseline="0" dirty="0">
                <a:latin typeface="CMR10"/>
              </a:rPr>
              <a:t>Methods to classify mushrooms</a:t>
            </a:r>
          </a:p>
          <a:p>
            <a:pPr algn="l"/>
            <a:r>
              <a:rPr lang="en-US" sz="1800" b="0" i="0" u="none" strike="noStrike" baseline="0" dirty="0">
                <a:latin typeface="CMR10"/>
              </a:rPr>
              <a:t>Harvest time of mushroom</a:t>
            </a:r>
          </a:p>
          <a:p>
            <a:pPr algn="l"/>
            <a:r>
              <a:rPr lang="en-US" sz="1800" b="0" i="0" u="none" strike="noStrike" baseline="0" dirty="0" err="1">
                <a:latin typeface="CMR10"/>
              </a:rPr>
              <a:t>Identi</a:t>
            </a:r>
            <a:r>
              <a:rPr lang="en-DE" sz="1800" b="0" i="0" u="none" strike="noStrike" baseline="0" dirty="0">
                <a:latin typeface="CMR10"/>
              </a:rPr>
              <a:t>fi</a:t>
            </a:r>
            <a:r>
              <a:rPr lang="en-US" sz="1800" b="0" i="0" u="none" strike="noStrike" baseline="0" dirty="0">
                <a:latin typeface="CMR10"/>
              </a:rPr>
              <a:t>cation of maturity of oyster mushrooms</a:t>
            </a:r>
          </a:p>
          <a:p>
            <a:pPr algn="l"/>
            <a:r>
              <a:rPr lang="en-US" sz="1800" b="0" i="0" u="none" strike="noStrike" baseline="0">
                <a:latin typeface="CMR10"/>
              </a:rPr>
              <a:t>Oyster </a:t>
            </a:r>
            <a:r>
              <a:rPr lang="en-US" sz="1800" b="0" i="0" u="none" strike="noStrike" baseline="0" dirty="0">
                <a:latin typeface="CMR10"/>
              </a:rPr>
              <a:t>mushroom maturity </a:t>
            </a:r>
            <a:r>
              <a:rPr lang="en-DE" sz="1800" b="0" i="0" u="none" strike="noStrike" baseline="0" dirty="0">
                <a:latin typeface="CMR10"/>
              </a:rPr>
              <a:t>identification</a:t>
            </a:r>
            <a:r>
              <a:rPr lang="en-US" sz="1800" b="0" i="0" u="none" strike="noStrike" baseline="0" dirty="0">
                <a:latin typeface="CMR10"/>
              </a:rPr>
              <a:t> using deep learning</a:t>
            </a:r>
          </a:p>
          <a:p>
            <a:pPr algn="l"/>
            <a:r>
              <a:rPr lang="en-US" sz="1800" b="0" i="0" u="none" strike="noStrike" baseline="0" dirty="0">
                <a:latin typeface="CMR10"/>
              </a:rPr>
              <a:t>Instance segmentation for oyster mushroom </a:t>
            </a:r>
            <a:r>
              <a:rPr lang="en-DE" sz="1800" b="0" i="0" u="none" strike="noStrike" baseline="0" dirty="0">
                <a:latin typeface="CMR10"/>
              </a:rPr>
              <a:t>classification</a:t>
            </a:r>
            <a:endParaRPr lang="en-US" sz="1800" b="0" i="0" u="none" strike="noStrike" baseline="0" dirty="0">
              <a:latin typeface="CMR10"/>
            </a:endParaRPr>
          </a:p>
          <a:p>
            <a:pPr algn="l"/>
            <a:r>
              <a:rPr lang="en-US" sz="1800" b="0" i="0" u="none" strike="noStrike" baseline="0" dirty="0">
                <a:latin typeface="CMR10"/>
              </a:rPr>
              <a:t>Image analysis of mushrooms</a:t>
            </a:r>
          </a:p>
          <a:p>
            <a:pPr algn="l"/>
            <a:r>
              <a:rPr lang="en-US" sz="1800" b="0" i="0" u="none" strike="noStrike" baseline="0" dirty="0">
                <a:latin typeface="CMR10"/>
              </a:rPr>
              <a:t>Segmentation for oyster mushroom </a:t>
            </a:r>
            <a:r>
              <a:rPr lang="en-DE" sz="1800" b="0" i="0" u="none" strike="noStrike" baseline="0" dirty="0">
                <a:latin typeface="CMR10"/>
              </a:rPr>
              <a:t>classification</a:t>
            </a:r>
            <a:endParaRPr lang="en-IN" dirty="0"/>
          </a:p>
        </p:txBody>
      </p:sp>
      <p:sp>
        <p:nvSpPr>
          <p:cNvPr id="3" name="Title 2">
            <a:extLst>
              <a:ext uri="{FF2B5EF4-FFF2-40B4-BE49-F238E27FC236}">
                <a16:creationId xmlns:a16="http://schemas.microsoft.com/office/drawing/2014/main" id="{1AD2CFB6-99DB-5092-1BB9-FB91656D1162}"/>
              </a:ext>
            </a:extLst>
          </p:cNvPr>
          <p:cNvSpPr>
            <a:spLocks noGrp="1"/>
          </p:cNvSpPr>
          <p:nvPr>
            <p:ph type="title"/>
          </p:nvPr>
        </p:nvSpPr>
        <p:spPr/>
        <p:txBody>
          <a:bodyPr/>
          <a:lstStyle/>
          <a:p>
            <a:r>
              <a:rPr lang="en-DE" dirty="0"/>
              <a:t>Search Strings Used</a:t>
            </a:r>
            <a:endParaRPr lang="en-IN" dirty="0"/>
          </a:p>
        </p:txBody>
      </p:sp>
    </p:spTree>
    <p:extLst>
      <p:ext uri="{BB962C8B-B14F-4D97-AF65-F5344CB8AC3E}">
        <p14:creationId xmlns:p14="http://schemas.microsoft.com/office/powerpoint/2010/main" val="383034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B5124-2C3E-02A4-7F9B-103F61DD04AD}"/>
              </a:ext>
            </a:extLst>
          </p:cNvPr>
          <p:cNvSpPr>
            <a:spLocks noGrp="1"/>
          </p:cNvSpPr>
          <p:nvPr>
            <p:ph idx="1"/>
          </p:nvPr>
        </p:nvSpPr>
        <p:spPr>
          <a:xfrm>
            <a:off x="452553" y="1923678"/>
            <a:ext cx="7923213" cy="1636866"/>
          </a:xfrm>
        </p:spPr>
        <p:txBody>
          <a:bodyPr/>
          <a:lstStyle/>
          <a:p>
            <a:r>
              <a:rPr lang="en-DE" sz="2000" dirty="0">
                <a:latin typeface="Times New Roman" panose="02020603050405020304" pitchFamily="18" charset="0"/>
                <a:cs typeface="Times New Roman" panose="02020603050405020304" pitchFamily="18" charset="0"/>
              </a:rPr>
              <a:t>The title, abstract introduction and conclusion of papers [3] to[6] were observed and added to the final stage of deriving the answer to the research question. </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059547-7F84-A33A-2835-1A67B613DB2C}"/>
              </a:ext>
            </a:extLst>
          </p:cNvPr>
          <p:cNvSpPr>
            <a:spLocks noGrp="1"/>
          </p:cNvSpPr>
          <p:nvPr>
            <p:ph type="title"/>
          </p:nvPr>
        </p:nvSpPr>
        <p:spPr>
          <a:xfrm>
            <a:off x="506301" y="1203598"/>
            <a:ext cx="7899400" cy="522059"/>
          </a:xfrm>
        </p:spPr>
        <p:txBody>
          <a:bodyPr/>
          <a:lstStyle/>
          <a:p>
            <a:r>
              <a:rPr lang="en-DE" dirty="0">
                <a:latin typeface="Times New Roman" panose="02020603050405020304" pitchFamily="18" charset="0"/>
                <a:cs typeface="Times New Roman" panose="02020603050405020304" pitchFamily="18" charset="0"/>
              </a:rPr>
              <a:t>Selection Criteria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78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4A12BC-615F-4DBD-66F0-FD7B5AF7EA32}"/>
              </a:ext>
            </a:extLst>
          </p:cNvPr>
          <p:cNvSpPr>
            <a:spLocks noGrp="1"/>
          </p:cNvSpPr>
          <p:nvPr>
            <p:ph idx="1"/>
          </p:nvPr>
        </p:nvSpPr>
        <p:spPr>
          <a:xfrm>
            <a:off x="107504" y="1419622"/>
            <a:ext cx="8441741" cy="3024336"/>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As the literature review where done , Deep Learning and Machine Learning algorithms are used to identify the object from the picture moreover  classify them to categories. </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Deep Learning algorithms is a branch of machine learning where takes any kind of complex algorithms  and detect the objects, voice, text etc and analysis it.</a:t>
            </a:r>
          </a:p>
        </p:txBody>
      </p:sp>
      <p:sp>
        <p:nvSpPr>
          <p:cNvPr id="3" name="Title 2">
            <a:extLst>
              <a:ext uri="{FF2B5EF4-FFF2-40B4-BE49-F238E27FC236}">
                <a16:creationId xmlns:a16="http://schemas.microsoft.com/office/drawing/2014/main" id="{C0F687C0-1FC1-FD0B-D314-2AF29D5128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Deep </a:t>
            </a:r>
            <a:r>
              <a:rPr lang="en-DE"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earning and ML algorithms</a:t>
            </a:r>
          </a:p>
        </p:txBody>
      </p:sp>
    </p:spTree>
    <p:extLst>
      <p:ext uri="{BB962C8B-B14F-4D97-AF65-F5344CB8AC3E}">
        <p14:creationId xmlns:p14="http://schemas.microsoft.com/office/powerpoint/2010/main" val="3950518897"/>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TU-Clausthal-Powerpoint16zu9-stone</Template>
  <TotalTime>842</TotalTime>
  <Words>1082</Words>
  <Application>Microsoft Office PowerPoint</Application>
  <PresentationFormat>On-screen Show (16:9)</PresentationFormat>
  <Paragraphs>82</Paragraphs>
  <Slides>16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Unicode MS</vt:lpstr>
      <vt:lpstr>CMBX12</vt:lpstr>
      <vt:lpstr>CMR10</vt:lpstr>
      <vt:lpstr>StoneSansITCStd Medium</vt:lpstr>
      <vt:lpstr>StoneSansITCStd SemiBold</vt:lpstr>
      <vt:lpstr>Symbol</vt:lpstr>
      <vt:lpstr>Times New Roman</vt:lpstr>
      <vt:lpstr>Wingdings</vt:lpstr>
      <vt:lpstr>en_tuc_vorlage_test</vt:lpstr>
      <vt:lpstr>Project Report</vt:lpstr>
      <vt:lpstr>Road Map</vt:lpstr>
      <vt:lpstr>Introduction</vt:lpstr>
      <vt:lpstr>Experimental set up</vt:lpstr>
      <vt:lpstr>Procedure of development of Mushroom </vt:lpstr>
      <vt:lpstr>Making of Mushroom pods</vt:lpstr>
      <vt:lpstr>Search Strings Used</vt:lpstr>
      <vt:lpstr>Selection Criteria</vt:lpstr>
      <vt:lpstr>Deep Learning and ML algorithms</vt:lpstr>
      <vt:lpstr>CNN-VGG16</vt:lpstr>
      <vt:lpstr> Single Shot Multi Box Detector-SSD</vt:lpstr>
      <vt:lpstr>YOLO  v5</vt:lpstr>
      <vt:lpstr>DL Algorithms for object detection and localization   </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Athira M S</dc:creator>
  <cp:lastModifiedBy>Athira M S</cp:lastModifiedBy>
  <cp:revision>241</cp:revision>
  <dcterms:created xsi:type="dcterms:W3CDTF">2022-12-18T10:06:26Z</dcterms:created>
  <dcterms:modified xsi:type="dcterms:W3CDTF">2023-01-19T07:21:43Z</dcterms:modified>
</cp:coreProperties>
</file>