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 id="2147483661" r:id="rId2"/>
    <p:sldMasterId id="2147483662" r:id="rId3"/>
  </p:sldMasterIdLst>
  <p:notesMasterIdLst>
    <p:notesMasterId r:id="rId22"/>
  </p:notesMasterIdLst>
  <p:sldIdLst>
    <p:sldId id="256" r:id="rId4"/>
    <p:sldId id="257" r:id="rId5"/>
    <p:sldId id="258" r:id="rId6"/>
    <p:sldId id="259" r:id="rId7"/>
    <p:sldId id="260" r:id="rId8"/>
    <p:sldId id="261" r:id="rId9"/>
    <p:sldId id="262" r:id="rId10"/>
    <p:sldId id="263" r:id="rId11"/>
    <p:sldId id="264" r:id="rId12"/>
    <p:sldId id="266" r:id="rId13"/>
    <p:sldId id="755" r:id="rId14"/>
    <p:sldId id="758" r:id="rId15"/>
    <p:sldId id="268" r:id="rId16"/>
    <p:sldId id="269" r:id="rId17"/>
    <p:sldId id="270" r:id="rId18"/>
    <p:sldId id="271" r:id="rId19"/>
    <p:sldId id="272" r:id="rId20"/>
    <p:sldId id="273" r:id="rId21"/>
  </p:sldIdLst>
  <p:sldSz cx="9144000" cy="5143500" type="screen16x9"/>
  <p:notesSz cx="6858000" cy="9313863"/>
  <p:embeddedFontLst>
    <p:embeddedFont>
      <p:font typeface="Arial Black" panose="020B0604020202020204" pitchFamily="34" charset="0"/>
      <p:regular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628" userDrawn="1">
          <p15:clr>
            <a:srgbClr val="A4A3A4"/>
          </p15:clr>
        </p15:guide>
        <p15:guide id="2" pos="52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A9105AC-FB37-483E-9D07-A156C886F56C}">
  <a:tblStyle styleId="{DA9105AC-FB37-483E-9D07-A156C886F56C}" styleName="Table_0">
    <a:wholeTbl>
      <a:tcTxStyle b="off" i="off">
        <a:font>
          <a:latin typeface="Calibri"/>
          <a:ea typeface="Calibri"/>
          <a:cs typeface="Calibri"/>
        </a:font>
        <a:schemeClr val="dk1"/>
      </a:tcTxStyle>
      <a:tcStyle>
        <a:tcBdr>
          <a:left>
            <a:ln w="12700" cap="flat" cmpd="sng">
              <a:solidFill>
                <a:schemeClr val="accent6"/>
              </a:solidFill>
              <a:prstDash val="solid"/>
              <a:round/>
              <a:headEnd type="none" w="sm" len="sm"/>
              <a:tailEnd type="none" w="sm" len="sm"/>
            </a:ln>
          </a:left>
          <a:right>
            <a:ln w="12700" cap="flat" cmpd="sng">
              <a:solidFill>
                <a:schemeClr val="accent6"/>
              </a:solidFill>
              <a:prstDash val="solid"/>
              <a:round/>
              <a:headEnd type="none" w="sm" len="sm"/>
              <a:tailEnd type="none" w="sm" len="sm"/>
            </a:ln>
          </a:right>
          <a:top>
            <a:ln w="12700" cap="flat" cmpd="sng">
              <a:solidFill>
                <a:schemeClr val="accent6"/>
              </a:solidFill>
              <a:prstDash val="solid"/>
              <a:round/>
              <a:headEnd type="none" w="sm" len="sm"/>
              <a:tailEnd type="none" w="sm" len="sm"/>
            </a:ln>
          </a:top>
          <a:bottom>
            <a:ln w="12700" cap="flat" cmpd="sng">
              <a:solidFill>
                <a:schemeClr val="accent6"/>
              </a:solidFill>
              <a:prstDash val="solid"/>
              <a:round/>
              <a:headEnd type="none" w="sm" len="sm"/>
              <a:tailEnd type="none" w="sm" len="sm"/>
            </a:ln>
          </a:bottom>
          <a:insideH>
            <a:ln w="12700" cap="flat" cmpd="sng">
              <a:solidFill>
                <a:schemeClr val="accent6"/>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lt1"/>
          </a:solidFill>
        </a:fill>
      </a:tcStyle>
    </a:wholeTbl>
    <a:band1H>
      <a:tcTxStyle/>
      <a:tcStyle>
        <a:tcBdr/>
        <a:fill>
          <a:solidFill>
            <a:srgbClr val="FDEEE8"/>
          </a:solidFill>
        </a:fill>
      </a:tcStyle>
    </a:band1H>
    <a:band2H>
      <a:tcTxStyle/>
      <a:tcStyle>
        <a:tcBdr/>
      </a:tcStyle>
    </a:band2H>
    <a:band1V>
      <a:tcTxStyle/>
      <a:tcStyle>
        <a:tcBdr/>
        <a:fill>
          <a:solidFill>
            <a:srgbClr val="FDEEE8"/>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accent6"/>
              </a:solidFill>
              <a:prstDash val="solid"/>
              <a:round/>
              <a:headEnd type="none" w="sm" len="sm"/>
              <a:tailEnd type="none" w="sm" len="sm"/>
            </a:ln>
          </a:top>
        </a:tcBdr>
        <a:fill>
          <a:solidFill>
            <a:schemeClr val="l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fill>
          <a:solidFill>
            <a:schemeClr val="accent6"/>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19"/>
    <p:restoredTop sz="61119"/>
  </p:normalViewPr>
  <p:slideViewPr>
    <p:cSldViewPr snapToGrid="0">
      <p:cViewPr varScale="1">
        <p:scale>
          <a:sx n="97" d="100"/>
          <a:sy n="97" d="100"/>
        </p:scale>
        <p:origin x="2368" y="184"/>
      </p:cViewPr>
      <p:guideLst>
        <p:guide orient="horz" pos="2628"/>
        <p:guide pos="52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font" Target="fonts/font1.fntdata"/><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65693"/>
          </a:xfrm>
          <a:prstGeom prst="rect">
            <a:avLst/>
          </a:prstGeom>
          <a:noFill/>
          <a:ln>
            <a:noFill/>
          </a:ln>
        </p:spPr>
        <p:txBody>
          <a:bodyPr spcFirstLastPara="1" wrap="square" lIns="91325" tIns="45650" rIns="91325" bIns="45650" anchor="t" anchorCtr="0"/>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65693"/>
          </a:xfrm>
          <a:prstGeom prst="rect">
            <a:avLst/>
          </a:prstGeom>
          <a:noFill/>
          <a:ln>
            <a:noFill/>
          </a:ln>
        </p:spPr>
        <p:txBody>
          <a:bodyPr spcFirstLastPara="1" wrap="square" lIns="91325" tIns="45650" rIns="91325" bIns="45650" anchor="t" anchorCtr="0"/>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327025" y="700088"/>
            <a:ext cx="6203950" cy="3490912"/>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424085"/>
            <a:ext cx="5486400" cy="4191238"/>
          </a:xfrm>
          <a:prstGeom prst="rect">
            <a:avLst/>
          </a:prstGeom>
          <a:noFill/>
          <a:ln>
            <a:noFill/>
          </a:ln>
        </p:spPr>
        <p:txBody>
          <a:bodyPr spcFirstLastPara="1" wrap="square" lIns="91325" tIns="45650" rIns="91325" bIns="45650" anchor="t" anchorCtr="0"/>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46554"/>
            <a:ext cx="2971800" cy="465693"/>
          </a:xfrm>
          <a:prstGeom prst="rect">
            <a:avLst/>
          </a:prstGeom>
          <a:noFill/>
          <a:ln>
            <a:noFill/>
          </a:ln>
        </p:spPr>
        <p:txBody>
          <a:bodyPr spcFirstLastPara="1" wrap="square" lIns="91325" tIns="45650" rIns="91325" bIns="45650" anchor="b" anchorCtr="0"/>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846554"/>
            <a:ext cx="2971800" cy="465693"/>
          </a:xfrm>
          <a:prstGeom prst="rect">
            <a:avLst/>
          </a:prstGeom>
          <a:noFill/>
          <a:ln>
            <a:noFill/>
          </a:ln>
        </p:spPr>
        <p:txBody>
          <a:bodyPr spcFirstLastPara="1" wrap="square" lIns="91325" tIns="45650" rIns="91325" bIns="4565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kaggle.com/pavansubhasht/ibm-hr-analytics-attrition-dataset/home"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1:notes"/>
          <p:cNvSpPr>
            <a:spLocks noGrp="1" noRot="1" noChangeAspect="1"/>
          </p:cNvSpPr>
          <p:nvPr>
            <p:ph type="sldImg" idx="2"/>
          </p:nvPr>
        </p:nvSpPr>
        <p:spPr>
          <a:xfrm>
            <a:off x="327025" y="700088"/>
            <a:ext cx="6203950" cy="3490912"/>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5" name="Google Shape;65;p1:notes"/>
          <p:cNvSpPr txBox="1">
            <a:spLocks noGrp="1"/>
          </p:cNvSpPr>
          <p:nvPr>
            <p:ph type="body" idx="1"/>
          </p:nvPr>
        </p:nvSpPr>
        <p:spPr>
          <a:xfrm>
            <a:off x="685800" y="4424085"/>
            <a:ext cx="5486400" cy="4191238"/>
          </a:xfrm>
          <a:prstGeom prst="rect">
            <a:avLst/>
          </a:prstGeom>
          <a:noFill/>
          <a:ln>
            <a:noFill/>
          </a:ln>
        </p:spPr>
        <p:txBody>
          <a:bodyPr spcFirstLastPara="1" wrap="square" lIns="91325" tIns="45650" rIns="91325" bIns="4565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66" name="Google Shape;66;p1:notes"/>
          <p:cNvSpPr txBox="1">
            <a:spLocks noGrp="1"/>
          </p:cNvSpPr>
          <p:nvPr>
            <p:ph type="sldNum" idx="12"/>
          </p:nvPr>
        </p:nvSpPr>
        <p:spPr>
          <a:xfrm>
            <a:off x="3884613" y="8846554"/>
            <a:ext cx="2971800" cy="465693"/>
          </a:xfrm>
          <a:prstGeom prst="rect">
            <a:avLst/>
          </a:prstGeom>
          <a:noFill/>
          <a:ln>
            <a:noFill/>
          </a:ln>
        </p:spPr>
        <p:txBody>
          <a:bodyPr spcFirstLastPara="1" wrap="square" lIns="91325" tIns="45650" rIns="91325" bIns="4565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1</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1:notes"/>
          <p:cNvSpPr>
            <a:spLocks noGrp="1" noRot="1" noChangeAspect="1"/>
          </p:cNvSpPr>
          <p:nvPr>
            <p:ph type="sldImg" idx="2"/>
          </p:nvPr>
        </p:nvSpPr>
        <p:spPr>
          <a:xfrm>
            <a:off x="327025" y="700088"/>
            <a:ext cx="6203950" cy="3490912"/>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57" name="Google Shape;157;p11:notes"/>
          <p:cNvSpPr txBox="1">
            <a:spLocks noGrp="1"/>
          </p:cNvSpPr>
          <p:nvPr>
            <p:ph type="body" idx="1"/>
          </p:nvPr>
        </p:nvSpPr>
        <p:spPr>
          <a:xfrm>
            <a:off x="685800" y="4424085"/>
            <a:ext cx="5486400" cy="4191238"/>
          </a:xfrm>
          <a:prstGeom prst="rect">
            <a:avLst/>
          </a:prstGeom>
          <a:noFill/>
          <a:ln>
            <a:noFill/>
          </a:ln>
        </p:spPr>
        <p:txBody>
          <a:bodyPr spcFirstLastPara="1" wrap="square" lIns="91325" tIns="45650" rIns="91325" bIns="45650" anchor="t" anchorCtr="0">
            <a:noAutofit/>
          </a:bodyPr>
          <a:lstStyle/>
          <a:p>
            <a:pPr marL="171450" marR="0" lvl="0" indent="-171450" algn="l" rtl="0">
              <a:spcBef>
                <a:spcPts val="0"/>
              </a:spcBef>
              <a:spcAft>
                <a:spcPts val="0"/>
              </a:spcAft>
              <a:buClr>
                <a:schemeClr val="dk1"/>
              </a:buClr>
              <a:buSzPts val="1200"/>
              <a:buFont typeface="Arial"/>
              <a:buChar char="•"/>
            </a:pPr>
            <a:r>
              <a:rPr lang="en-US" sz="1200" b="1" i="0" u="none" strike="noStrike" cap="none" dirty="0">
                <a:solidFill>
                  <a:schemeClr val="dk1"/>
                </a:solidFill>
                <a:latin typeface="Calibri"/>
                <a:ea typeface="Calibri"/>
                <a:cs typeface="Calibri"/>
                <a:sym typeface="Calibri"/>
              </a:rPr>
              <a:t>Subjective Variable Analysis </a:t>
            </a:r>
            <a:r>
              <a:rPr lang="en-US" sz="1200" b="0" i="0" u="none" strike="noStrike" cap="none" dirty="0">
                <a:solidFill>
                  <a:schemeClr val="dk1"/>
                </a:solidFill>
                <a:latin typeface="Calibri"/>
                <a:ea typeface="Calibri"/>
                <a:cs typeface="Calibri"/>
                <a:sym typeface="Calibri"/>
              </a:rPr>
              <a:t>– the variables on this page are subjective and each are rate on a scale (1 = low, 4 = high)</a:t>
            </a:r>
            <a:endParaRPr dirty="0"/>
          </a:p>
          <a:p>
            <a:pPr marL="628650" marR="0" lvl="1" indent="-171450" algn="l" rtl="0">
              <a:spcBef>
                <a:spcPts val="360"/>
              </a:spcBef>
              <a:spcAft>
                <a:spcPts val="0"/>
              </a:spcAft>
              <a:buClr>
                <a:schemeClr val="dk1"/>
              </a:buClr>
              <a:buSzPts val="1200"/>
              <a:buFont typeface="Arial"/>
              <a:buChar char="•"/>
            </a:pPr>
            <a:r>
              <a:rPr lang="en-US" sz="1200" b="0" i="0" u="none" strike="noStrike" cap="none" dirty="0">
                <a:solidFill>
                  <a:schemeClr val="dk1"/>
                </a:solidFill>
                <a:latin typeface="Calibri"/>
                <a:ea typeface="Calibri"/>
                <a:cs typeface="Calibri"/>
                <a:sym typeface="Calibri"/>
              </a:rPr>
              <a:t>For each of the four variables, employees with a rating of 1 (low) had a higher attrition rate.</a:t>
            </a:r>
            <a:endParaRPr dirty="0"/>
          </a:p>
        </p:txBody>
      </p:sp>
      <p:sp>
        <p:nvSpPr>
          <p:cNvPr id="158" name="Google Shape;158;p11:notes"/>
          <p:cNvSpPr txBox="1">
            <a:spLocks noGrp="1"/>
          </p:cNvSpPr>
          <p:nvPr>
            <p:ph type="sldNum" idx="12"/>
          </p:nvPr>
        </p:nvSpPr>
        <p:spPr>
          <a:xfrm>
            <a:off x="3884613" y="8846554"/>
            <a:ext cx="2971800" cy="465693"/>
          </a:xfrm>
          <a:prstGeom prst="rect">
            <a:avLst/>
          </a:prstGeom>
          <a:noFill/>
          <a:ln>
            <a:noFill/>
          </a:ln>
        </p:spPr>
        <p:txBody>
          <a:bodyPr spcFirstLastPara="1" wrap="square" lIns="91325" tIns="45650" rIns="91325" bIns="4565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10</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br>
              <a:rPr lang="en-US" dirty="0"/>
            </a:br>
            <a:endParaRPr lang="en-US" sz="1200" b="0" i="0" u="none" strike="noStrike" kern="1200" dirty="0">
              <a:solidFill>
                <a:schemeClr val="tx1"/>
              </a:solidFill>
              <a:effectLst/>
              <a:latin typeface="Calibri" pitchFamily="34" charset="0"/>
              <a:ea typeface="+mn-ea"/>
              <a:cs typeface="+mn-cs"/>
            </a:endParaRPr>
          </a:p>
          <a:p>
            <a:br>
              <a:rPr lang="en-US" sz="1200" b="0" i="0" u="none" strike="noStrike" kern="1200" dirty="0">
                <a:solidFill>
                  <a:schemeClr val="tx1"/>
                </a:solidFill>
                <a:effectLst/>
                <a:latin typeface="Calibri" pitchFamily="34" charset="0"/>
                <a:ea typeface="+mn-ea"/>
                <a:cs typeface="+mn-cs"/>
              </a:rPr>
            </a:br>
            <a:br>
              <a:rPr lang="en-US" dirty="0"/>
            </a:br>
            <a:endParaRPr lang="en-US" dirty="0"/>
          </a:p>
        </p:txBody>
      </p:sp>
      <p:sp>
        <p:nvSpPr>
          <p:cNvPr id="4" name="Slide Number Placeholder 3"/>
          <p:cNvSpPr>
            <a:spLocks noGrp="1"/>
          </p:cNvSpPr>
          <p:nvPr>
            <p:ph type="sldNum" sz="quarter" idx="10"/>
          </p:nvPr>
        </p:nvSpPr>
        <p:spPr/>
        <p:txBody>
          <a:bodyPr/>
          <a:lstStyle/>
          <a:p>
            <a:pPr>
              <a:defRPr/>
            </a:pPr>
            <a:fld id="{6E074355-CE0D-4C68-A6CB-C364ED71B33B}" type="slidenum">
              <a:rPr lang="en-US" smtClean="0"/>
              <a:pPr>
                <a:defRPr/>
              </a:pPr>
              <a:t>11</a:t>
            </a:fld>
            <a:endParaRPr lang="en-US"/>
          </a:p>
        </p:txBody>
      </p:sp>
    </p:spTree>
    <p:extLst>
      <p:ext uri="{BB962C8B-B14F-4D97-AF65-F5344CB8AC3E}">
        <p14:creationId xmlns:p14="http://schemas.microsoft.com/office/powerpoint/2010/main" val="27138105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br>
              <a:rPr lang="en-US" dirty="0"/>
            </a:br>
            <a:endParaRPr lang="en-US" sz="1200" b="0" i="0" u="none" strike="noStrike" kern="1200" dirty="0">
              <a:solidFill>
                <a:schemeClr val="tx1"/>
              </a:solidFill>
              <a:effectLst/>
              <a:latin typeface="Calibri" pitchFamily="34" charset="0"/>
              <a:ea typeface="+mn-ea"/>
              <a:cs typeface="+mn-cs"/>
            </a:endParaRPr>
          </a:p>
          <a:p>
            <a:br>
              <a:rPr lang="en-US" sz="1200" b="0" i="0" u="none" strike="noStrike" kern="1200" dirty="0">
                <a:solidFill>
                  <a:schemeClr val="tx1"/>
                </a:solidFill>
                <a:effectLst/>
                <a:latin typeface="Calibri" pitchFamily="34" charset="0"/>
                <a:ea typeface="+mn-ea"/>
                <a:cs typeface="+mn-cs"/>
              </a:rPr>
            </a:br>
            <a:br>
              <a:rPr lang="en-US" dirty="0"/>
            </a:br>
            <a:r>
              <a:rPr lang="en-US" dirty="0"/>
              <a:t>Insert Histogram</a:t>
            </a:r>
          </a:p>
        </p:txBody>
      </p:sp>
      <p:sp>
        <p:nvSpPr>
          <p:cNvPr id="4" name="Slide Number Placeholder 3"/>
          <p:cNvSpPr>
            <a:spLocks noGrp="1"/>
          </p:cNvSpPr>
          <p:nvPr>
            <p:ph type="sldNum" sz="quarter" idx="10"/>
          </p:nvPr>
        </p:nvSpPr>
        <p:spPr/>
        <p:txBody>
          <a:bodyPr/>
          <a:lstStyle/>
          <a:p>
            <a:pPr>
              <a:defRPr/>
            </a:pPr>
            <a:fld id="{6E074355-CE0D-4C68-A6CB-C364ED71B33B}" type="slidenum">
              <a:rPr lang="en-US" smtClean="0"/>
              <a:pPr>
                <a:defRPr/>
              </a:pPr>
              <a:t>12</a:t>
            </a:fld>
            <a:endParaRPr lang="en-US"/>
          </a:p>
        </p:txBody>
      </p:sp>
    </p:spTree>
    <p:extLst>
      <p:ext uri="{BB962C8B-B14F-4D97-AF65-F5344CB8AC3E}">
        <p14:creationId xmlns:p14="http://schemas.microsoft.com/office/powerpoint/2010/main" val="33169988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3:notes"/>
          <p:cNvSpPr txBox="1">
            <a:spLocks noGrp="1"/>
          </p:cNvSpPr>
          <p:nvPr>
            <p:ph type="body" idx="1"/>
          </p:nvPr>
        </p:nvSpPr>
        <p:spPr>
          <a:xfrm>
            <a:off x="685800" y="4424085"/>
            <a:ext cx="5486400" cy="4191238"/>
          </a:xfrm>
          <a:prstGeom prst="rect">
            <a:avLst/>
          </a:prstGeom>
        </p:spPr>
        <p:txBody>
          <a:bodyPr spcFirstLastPara="1" wrap="square" lIns="91325" tIns="45650" rIns="91325" bIns="45650" anchor="t" anchorCtr="0">
            <a:noAutofit/>
          </a:bodyPr>
          <a:lstStyle/>
          <a:p>
            <a:pPr marL="0" lvl="0" indent="0">
              <a:spcBef>
                <a:spcPts val="360"/>
              </a:spcBef>
              <a:spcAft>
                <a:spcPts val="0"/>
              </a:spcAft>
              <a:buNone/>
            </a:pPr>
            <a:endParaRPr dirty="0"/>
          </a:p>
        </p:txBody>
      </p:sp>
      <p:sp>
        <p:nvSpPr>
          <p:cNvPr id="179" name="Google Shape;179;p13:notes"/>
          <p:cNvSpPr>
            <a:spLocks noGrp="1" noRot="1" noChangeAspect="1"/>
          </p:cNvSpPr>
          <p:nvPr>
            <p:ph type="sldImg" idx="2"/>
          </p:nvPr>
        </p:nvSpPr>
        <p:spPr>
          <a:xfrm>
            <a:off x="327025" y="700088"/>
            <a:ext cx="6203950" cy="3490912"/>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4:notes"/>
          <p:cNvSpPr txBox="1">
            <a:spLocks noGrp="1"/>
          </p:cNvSpPr>
          <p:nvPr>
            <p:ph type="body" idx="1"/>
          </p:nvPr>
        </p:nvSpPr>
        <p:spPr>
          <a:xfrm>
            <a:off x="685800" y="4424085"/>
            <a:ext cx="5486400" cy="4191238"/>
          </a:xfrm>
          <a:prstGeom prst="rect">
            <a:avLst/>
          </a:prstGeom>
        </p:spPr>
        <p:txBody>
          <a:bodyPr spcFirstLastPara="1" wrap="square" lIns="91325" tIns="45650" rIns="91325" bIns="45650" anchor="t" anchorCtr="0">
            <a:noAutofit/>
          </a:bodyPr>
          <a:lstStyle/>
          <a:p>
            <a:pPr marL="0" lvl="0" indent="0">
              <a:spcBef>
                <a:spcPts val="360"/>
              </a:spcBef>
              <a:spcAft>
                <a:spcPts val="0"/>
              </a:spcAft>
              <a:buNone/>
            </a:pPr>
            <a:endParaRPr/>
          </a:p>
        </p:txBody>
      </p:sp>
      <p:sp>
        <p:nvSpPr>
          <p:cNvPr id="185" name="Google Shape;185;p14:notes"/>
          <p:cNvSpPr>
            <a:spLocks noGrp="1" noRot="1" noChangeAspect="1"/>
          </p:cNvSpPr>
          <p:nvPr>
            <p:ph type="sldImg" idx="2"/>
          </p:nvPr>
        </p:nvSpPr>
        <p:spPr>
          <a:xfrm>
            <a:off x="327025" y="700088"/>
            <a:ext cx="6203950" cy="3490912"/>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3e4ad6a4e5_0_1:notes"/>
          <p:cNvSpPr>
            <a:spLocks noGrp="1" noRot="1" noChangeAspect="1"/>
          </p:cNvSpPr>
          <p:nvPr>
            <p:ph type="sldImg" idx="2"/>
          </p:nvPr>
        </p:nvSpPr>
        <p:spPr>
          <a:xfrm>
            <a:off x="327025" y="700088"/>
            <a:ext cx="6203950" cy="3490912"/>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1" name="Google Shape;191;g3e4ad6a4e5_0_1:notes"/>
          <p:cNvSpPr txBox="1">
            <a:spLocks noGrp="1"/>
          </p:cNvSpPr>
          <p:nvPr>
            <p:ph type="body" idx="1"/>
          </p:nvPr>
        </p:nvSpPr>
        <p:spPr>
          <a:xfrm>
            <a:off x="685800" y="4424085"/>
            <a:ext cx="5486400" cy="4191300"/>
          </a:xfrm>
          <a:prstGeom prst="rect">
            <a:avLst/>
          </a:prstGeom>
        </p:spPr>
        <p:txBody>
          <a:bodyPr spcFirstLastPara="1" wrap="square" lIns="91325" tIns="45650" rIns="91325" bIns="45650" anchor="t" anchorCtr="0">
            <a:noAutofit/>
          </a:bodyPr>
          <a:lstStyle/>
          <a:p>
            <a:pPr marL="0" lvl="0" indent="0">
              <a:spcBef>
                <a:spcPts val="360"/>
              </a:spcBef>
              <a:spcAft>
                <a:spcPts val="0"/>
              </a:spcAft>
              <a:buNone/>
            </a:pPr>
            <a:endParaRPr/>
          </a:p>
        </p:txBody>
      </p:sp>
      <p:sp>
        <p:nvSpPr>
          <p:cNvPr id="192" name="Google Shape;192;g3e4ad6a4e5_0_1:notes"/>
          <p:cNvSpPr txBox="1">
            <a:spLocks noGrp="1"/>
          </p:cNvSpPr>
          <p:nvPr>
            <p:ph type="sldNum" idx="12"/>
          </p:nvPr>
        </p:nvSpPr>
        <p:spPr>
          <a:xfrm>
            <a:off x="3884613" y="8846554"/>
            <a:ext cx="2971800" cy="465600"/>
          </a:xfrm>
          <a:prstGeom prst="rect">
            <a:avLst/>
          </a:prstGeom>
        </p:spPr>
        <p:txBody>
          <a:bodyPr spcFirstLastPara="1" wrap="square" lIns="91325" tIns="45650" rIns="91325" bIns="45650" anchor="b" anchorCtr="0">
            <a:noAutofit/>
          </a:bodyPr>
          <a:lstStyle/>
          <a:p>
            <a:pPr marL="0" lvl="0" indent="0">
              <a:spcBef>
                <a:spcPts val="0"/>
              </a:spcBef>
              <a:spcAft>
                <a:spcPts val="0"/>
              </a:spcAft>
              <a:buClr>
                <a:srgbClr val="000000"/>
              </a:buClr>
              <a:buFont typeface="Arial"/>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5:notes"/>
          <p:cNvSpPr>
            <a:spLocks noGrp="1" noRot="1" noChangeAspect="1"/>
          </p:cNvSpPr>
          <p:nvPr>
            <p:ph type="sldImg" idx="2"/>
          </p:nvPr>
        </p:nvSpPr>
        <p:spPr>
          <a:xfrm>
            <a:off x="327025" y="700088"/>
            <a:ext cx="6203950" cy="3490912"/>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00" name="Google Shape;200;p15:notes"/>
          <p:cNvSpPr txBox="1">
            <a:spLocks noGrp="1"/>
          </p:cNvSpPr>
          <p:nvPr>
            <p:ph type="body" idx="1"/>
          </p:nvPr>
        </p:nvSpPr>
        <p:spPr>
          <a:xfrm>
            <a:off x="685800" y="4424085"/>
            <a:ext cx="5486400" cy="4191238"/>
          </a:xfrm>
          <a:prstGeom prst="rect">
            <a:avLst/>
          </a:prstGeom>
          <a:noFill/>
          <a:ln>
            <a:noFill/>
          </a:ln>
        </p:spPr>
        <p:txBody>
          <a:bodyPr spcFirstLastPara="1" wrap="square" lIns="91325" tIns="45650" rIns="91325" bIns="45650" anchor="t" anchorCtr="0">
            <a:noAutofit/>
          </a:bodyPr>
          <a:lstStyle/>
          <a:p>
            <a:pPr marL="0" marR="0" lvl="0" indent="0" algn="l" rtl="0">
              <a:spcBef>
                <a:spcPts val="0"/>
              </a:spcBef>
              <a:spcAft>
                <a:spcPts val="0"/>
              </a:spcAft>
              <a:buNone/>
            </a:pPr>
            <a:endParaRPr sz="1200" b="0" i="0" u="none" strike="noStrike" cap="none" dirty="0">
              <a:solidFill>
                <a:schemeClr val="dk1"/>
              </a:solidFill>
              <a:latin typeface="Calibri"/>
              <a:ea typeface="Calibri"/>
              <a:cs typeface="Calibri"/>
              <a:sym typeface="Calibri"/>
            </a:endParaRPr>
          </a:p>
        </p:txBody>
      </p:sp>
      <p:sp>
        <p:nvSpPr>
          <p:cNvPr id="201" name="Google Shape;201;p15:notes"/>
          <p:cNvSpPr txBox="1">
            <a:spLocks noGrp="1"/>
          </p:cNvSpPr>
          <p:nvPr>
            <p:ph type="sldNum" idx="12"/>
          </p:nvPr>
        </p:nvSpPr>
        <p:spPr>
          <a:xfrm>
            <a:off x="3884613" y="8846554"/>
            <a:ext cx="2971800" cy="465693"/>
          </a:xfrm>
          <a:prstGeom prst="rect">
            <a:avLst/>
          </a:prstGeom>
          <a:noFill/>
          <a:ln>
            <a:noFill/>
          </a:ln>
        </p:spPr>
        <p:txBody>
          <a:bodyPr spcFirstLastPara="1" wrap="square" lIns="91325" tIns="45650" rIns="91325" bIns="4565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16</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6:notes"/>
          <p:cNvSpPr>
            <a:spLocks noGrp="1" noRot="1" noChangeAspect="1"/>
          </p:cNvSpPr>
          <p:nvPr>
            <p:ph type="sldImg" idx="2"/>
          </p:nvPr>
        </p:nvSpPr>
        <p:spPr>
          <a:xfrm>
            <a:off x="327025" y="700088"/>
            <a:ext cx="6203950" cy="3490912"/>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07" name="Google Shape;207;p16:notes"/>
          <p:cNvSpPr txBox="1">
            <a:spLocks noGrp="1"/>
          </p:cNvSpPr>
          <p:nvPr>
            <p:ph type="body" idx="1"/>
          </p:nvPr>
        </p:nvSpPr>
        <p:spPr>
          <a:xfrm>
            <a:off x="685800" y="4424085"/>
            <a:ext cx="5486400" cy="4191238"/>
          </a:xfrm>
          <a:prstGeom prst="rect">
            <a:avLst/>
          </a:prstGeom>
          <a:noFill/>
          <a:ln>
            <a:noFill/>
          </a:ln>
        </p:spPr>
        <p:txBody>
          <a:bodyPr spcFirstLastPara="1" wrap="square" lIns="91325" tIns="45650" rIns="91325" bIns="4565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208" name="Google Shape;208;p16:notes"/>
          <p:cNvSpPr txBox="1">
            <a:spLocks noGrp="1"/>
          </p:cNvSpPr>
          <p:nvPr>
            <p:ph type="sldNum" idx="12"/>
          </p:nvPr>
        </p:nvSpPr>
        <p:spPr>
          <a:xfrm>
            <a:off x="3884613" y="8846554"/>
            <a:ext cx="2971800" cy="465693"/>
          </a:xfrm>
          <a:prstGeom prst="rect">
            <a:avLst/>
          </a:prstGeom>
          <a:noFill/>
          <a:ln>
            <a:noFill/>
          </a:ln>
        </p:spPr>
        <p:txBody>
          <a:bodyPr spcFirstLastPara="1" wrap="square" lIns="91325" tIns="45650" rIns="91325" bIns="4565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17</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7:notes"/>
          <p:cNvSpPr txBox="1">
            <a:spLocks noGrp="1"/>
          </p:cNvSpPr>
          <p:nvPr>
            <p:ph type="body" idx="1"/>
          </p:nvPr>
        </p:nvSpPr>
        <p:spPr>
          <a:xfrm>
            <a:off x="685800" y="4424085"/>
            <a:ext cx="5486400" cy="4191238"/>
          </a:xfrm>
          <a:prstGeom prst="rect">
            <a:avLst/>
          </a:prstGeom>
        </p:spPr>
        <p:txBody>
          <a:bodyPr spcFirstLastPara="1" wrap="square" lIns="91325" tIns="45650" rIns="91325" bIns="45650" anchor="t" anchorCtr="0">
            <a:noAutofit/>
          </a:bodyPr>
          <a:lstStyle/>
          <a:p>
            <a:pPr marL="0" lvl="0" indent="0">
              <a:spcBef>
                <a:spcPts val="360"/>
              </a:spcBef>
              <a:spcAft>
                <a:spcPts val="0"/>
              </a:spcAft>
              <a:buNone/>
            </a:pPr>
            <a:endParaRPr/>
          </a:p>
        </p:txBody>
      </p:sp>
      <p:sp>
        <p:nvSpPr>
          <p:cNvPr id="214" name="Google Shape;214;p17:notes"/>
          <p:cNvSpPr>
            <a:spLocks noGrp="1" noRot="1" noChangeAspect="1"/>
          </p:cNvSpPr>
          <p:nvPr>
            <p:ph type="sldImg" idx="2"/>
          </p:nvPr>
        </p:nvSpPr>
        <p:spPr>
          <a:xfrm>
            <a:off x="327025" y="700088"/>
            <a:ext cx="6203950" cy="3490912"/>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2:notes"/>
          <p:cNvSpPr txBox="1">
            <a:spLocks noGrp="1"/>
          </p:cNvSpPr>
          <p:nvPr>
            <p:ph type="body" idx="1"/>
          </p:nvPr>
        </p:nvSpPr>
        <p:spPr>
          <a:xfrm>
            <a:off x="685800" y="4424085"/>
            <a:ext cx="5486400" cy="4191238"/>
          </a:xfrm>
          <a:prstGeom prst="rect">
            <a:avLst/>
          </a:prstGeom>
        </p:spPr>
        <p:txBody>
          <a:bodyPr spcFirstLastPara="1" wrap="square" lIns="91325" tIns="45650" rIns="91325" bIns="45650" anchor="t" anchorCtr="0">
            <a:noAutofit/>
          </a:bodyPr>
          <a:lstStyle/>
          <a:p>
            <a:pPr marL="0" lvl="0" indent="0">
              <a:spcBef>
                <a:spcPts val="360"/>
              </a:spcBef>
              <a:spcAft>
                <a:spcPts val="0"/>
              </a:spcAft>
              <a:buNone/>
            </a:pPr>
            <a:endParaRPr/>
          </a:p>
        </p:txBody>
      </p:sp>
      <p:sp>
        <p:nvSpPr>
          <p:cNvPr id="76" name="Google Shape;76;p2:notes"/>
          <p:cNvSpPr>
            <a:spLocks noGrp="1" noRot="1" noChangeAspect="1"/>
          </p:cNvSpPr>
          <p:nvPr>
            <p:ph type="sldImg" idx="2"/>
          </p:nvPr>
        </p:nvSpPr>
        <p:spPr>
          <a:xfrm>
            <a:off x="327025" y="700088"/>
            <a:ext cx="6203950" cy="3490912"/>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3:notes"/>
          <p:cNvSpPr>
            <a:spLocks noGrp="1" noRot="1" noChangeAspect="1"/>
          </p:cNvSpPr>
          <p:nvPr>
            <p:ph type="sldImg" idx="2"/>
          </p:nvPr>
        </p:nvSpPr>
        <p:spPr>
          <a:xfrm>
            <a:off x="327025" y="700088"/>
            <a:ext cx="6203950" cy="3490912"/>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2" name="Google Shape;82;p3:notes"/>
          <p:cNvSpPr txBox="1">
            <a:spLocks noGrp="1"/>
          </p:cNvSpPr>
          <p:nvPr>
            <p:ph type="body" idx="1"/>
          </p:nvPr>
        </p:nvSpPr>
        <p:spPr>
          <a:xfrm>
            <a:off x="685800" y="4424085"/>
            <a:ext cx="5486400" cy="4191238"/>
          </a:xfrm>
          <a:prstGeom prst="rect">
            <a:avLst/>
          </a:prstGeom>
          <a:noFill/>
          <a:ln>
            <a:noFill/>
          </a:ln>
        </p:spPr>
        <p:txBody>
          <a:bodyPr spcFirstLastPara="1" wrap="square" lIns="91325" tIns="45650" rIns="91325" bIns="45650" anchor="t" anchorCtr="0">
            <a:noAutofit/>
          </a:bodyPr>
          <a:lstStyle/>
          <a:p>
            <a:pPr marL="0" marR="0" lvl="0" indent="0" algn="l" rtl="0">
              <a:spcBef>
                <a:spcPts val="0"/>
              </a:spcBef>
              <a:spcAft>
                <a:spcPts val="0"/>
              </a:spcAft>
              <a:buNone/>
            </a:pPr>
            <a:r>
              <a:rPr lang="en-US" sz="1200" b="1" i="0" u="none" strike="noStrike" cap="none" dirty="0">
                <a:solidFill>
                  <a:schemeClr val="dk1"/>
                </a:solidFill>
                <a:latin typeface="Calibri"/>
                <a:ea typeface="Calibri"/>
                <a:cs typeface="Calibri"/>
                <a:sym typeface="Calibri"/>
              </a:rPr>
              <a:t>Data Source </a:t>
            </a:r>
            <a:r>
              <a:rPr lang="en-US" sz="1200" b="0" i="0" u="none" strike="noStrike" cap="none" dirty="0">
                <a:solidFill>
                  <a:schemeClr val="dk1"/>
                </a:solidFill>
                <a:latin typeface="Calibri"/>
                <a:ea typeface="Calibri"/>
                <a:cs typeface="Calibri"/>
                <a:sym typeface="Calibri"/>
              </a:rPr>
              <a:t>– IBM Data Science team</a:t>
            </a:r>
            <a:endParaRPr dirty="0"/>
          </a:p>
          <a:p>
            <a:pPr marL="0" marR="0" lvl="0" indent="0" algn="l" rtl="0">
              <a:spcBef>
                <a:spcPts val="360"/>
              </a:spcBef>
              <a:spcAft>
                <a:spcPts val="0"/>
              </a:spcAft>
              <a:buNone/>
            </a:pPr>
            <a:r>
              <a:rPr lang="en-US" sz="1200" b="0" i="0" u="sng" strike="noStrike" cap="none" dirty="0">
                <a:solidFill>
                  <a:schemeClr val="hlink"/>
                </a:solidFill>
                <a:latin typeface="Calibri"/>
                <a:ea typeface="Calibri"/>
                <a:cs typeface="Calibri"/>
                <a:sym typeface="Calibri"/>
                <a:hlinkClick r:id="rId3"/>
              </a:rPr>
              <a:t>https://www.kaggle.com/pavansubhasht/ibm-hr-analytics-attrition-dataset/home</a:t>
            </a:r>
            <a:endParaRPr sz="1200" b="0" i="0" u="none" strike="noStrike" cap="none" dirty="0">
              <a:solidFill>
                <a:schemeClr val="dk1"/>
              </a:solidFill>
              <a:latin typeface="Calibri"/>
              <a:ea typeface="Calibri"/>
              <a:cs typeface="Calibri"/>
              <a:sym typeface="Calibri"/>
            </a:endParaRPr>
          </a:p>
          <a:p>
            <a:pPr marL="0" marR="0" lvl="0" indent="0" algn="l" rtl="0">
              <a:spcBef>
                <a:spcPts val="360"/>
              </a:spcBef>
              <a:spcAft>
                <a:spcPts val="0"/>
              </a:spcAft>
              <a:buNone/>
            </a:pPr>
            <a:endParaRPr sz="1200" b="0" i="0" u="none" strike="noStrike" cap="none" dirty="0">
              <a:solidFill>
                <a:schemeClr val="dk1"/>
              </a:solidFill>
              <a:latin typeface="Calibri"/>
              <a:ea typeface="Calibri"/>
              <a:cs typeface="Calibri"/>
              <a:sym typeface="Calibri"/>
            </a:endParaRPr>
          </a:p>
          <a:p>
            <a:pPr marL="0" marR="0" lvl="0" indent="0" algn="l" rtl="0">
              <a:spcBef>
                <a:spcPts val="360"/>
              </a:spcBef>
              <a:spcAft>
                <a:spcPts val="0"/>
              </a:spcAft>
              <a:buNone/>
            </a:pPr>
            <a:r>
              <a:rPr lang="en-US" sz="1200" b="1" i="0" u="none" strike="noStrike" cap="none" dirty="0">
                <a:solidFill>
                  <a:schemeClr val="dk1"/>
                </a:solidFill>
                <a:latin typeface="Calibri"/>
                <a:ea typeface="Calibri"/>
                <a:cs typeface="Calibri"/>
                <a:sym typeface="Calibri"/>
              </a:rPr>
              <a:t>Initial Reasons for Selecting Data</a:t>
            </a:r>
            <a:endParaRPr dirty="0"/>
          </a:p>
          <a:p>
            <a:pPr marL="228600" marR="0" lvl="0" indent="-228600" algn="l" rtl="0">
              <a:lnSpc>
                <a:spcPct val="100000"/>
              </a:lnSpc>
              <a:spcBef>
                <a:spcPts val="360"/>
              </a:spcBef>
              <a:spcAft>
                <a:spcPts val="0"/>
              </a:spcAft>
              <a:buClr>
                <a:schemeClr val="dk1"/>
              </a:buClr>
              <a:buSzPts val="1200"/>
              <a:buFont typeface="Calibri"/>
              <a:buAutoNum type="arabicPeriod"/>
            </a:pPr>
            <a:r>
              <a:rPr lang="en-US" sz="1200" b="0" i="0" u="none" strike="noStrike" cap="none" dirty="0">
                <a:solidFill>
                  <a:schemeClr val="dk1"/>
                </a:solidFill>
                <a:latin typeface="Calibri"/>
                <a:ea typeface="Calibri"/>
                <a:cs typeface="Calibri"/>
                <a:sym typeface="Calibri"/>
              </a:rPr>
              <a:t>“Business” type problem &amp; No HR focused class in the MSBA program. </a:t>
            </a:r>
            <a:endParaRPr dirty="0"/>
          </a:p>
          <a:p>
            <a:pPr marL="228600" marR="0" lvl="0" indent="-228600" algn="l" rtl="0">
              <a:spcBef>
                <a:spcPts val="360"/>
              </a:spcBef>
              <a:spcAft>
                <a:spcPts val="0"/>
              </a:spcAft>
              <a:buClr>
                <a:schemeClr val="dk1"/>
              </a:buClr>
              <a:buSzPts val="1200"/>
              <a:buFont typeface="Calibri"/>
              <a:buAutoNum type="arabicPeriod"/>
            </a:pPr>
            <a:r>
              <a:rPr lang="en-US" sz="1200" b="0" i="0" u="none" strike="noStrike" cap="none" dirty="0">
                <a:solidFill>
                  <a:schemeClr val="dk1"/>
                </a:solidFill>
                <a:latin typeface="Calibri"/>
                <a:ea typeface="Calibri"/>
                <a:cs typeface="Calibri"/>
                <a:sym typeface="Calibri"/>
              </a:rPr>
              <a:t>IBM recruits heavily in Austin and the data set is decently popular on the internet.</a:t>
            </a:r>
            <a:endParaRPr dirty="0"/>
          </a:p>
          <a:p>
            <a:pPr marL="228600" marR="0" lvl="0" indent="-228600" algn="l" rtl="0">
              <a:spcBef>
                <a:spcPts val="360"/>
              </a:spcBef>
              <a:spcAft>
                <a:spcPts val="0"/>
              </a:spcAft>
              <a:buClr>
                <a:schemeClr val="dk1"/>
              </a:buClr>
              <a:buSzPts val="1200"/>
              <a:buFont typeface="Calibri"/>
              <a:buAutoNum type="arabicPeriod"/>
            </a:pPr>
            <a:r>
              <a:rPr lang="en-US" sz="1200" b="0" i="0" u="none" strike="noStrike" cap="none" dirty="0">
                <a:solidFill>
                  <a:schemeClr val="dk1"/>
                </a:solidFill>
                <a:latin typeface="Calibri"/>
                <a:ea typeface="Calibri"/>
                <a:cs typeface="Calibri"/>
                <a:sym typeface="Calibri"/>
              </a:rPr>
              <a:t>Fewer observations, so could do sanity checks with Excel while we continue to build our skillset in R</a:t>
            </a:r>
            <a:endParaRPr dirty="0"/>
          </a:p>
          <a:p>
            <a:pPr marL="228600" marR="0" lvl="0" indent="-228600" algn="l" rtl="0">
              <a:spcBef>
                <a:spcPts val="360"/>
              </a:spcBef>
              <a:spcAft>
                <a:spcPts val="0"/>
              </a:spcAft>
              <a:buClr>
                <a:schemeClr val="dk1"/>
              </a:buClr>
              <a:buSzPts val="1200"/>
              <a:buFont typeface="Calibri"/>
              <a:buAutoNum type="arabicPeriod"/>
            </a:pPr>
            <a:r>
              <a:rPr lang="en-US" sz="1200" b="1" i="0" u="none" strike="noStrike" cap="none" dirty="0">
                <a:solidFill>
                  <a:schemeClr val="dk1"/>
                </a:solidFill>
                <a:latin typeface="Calibri"/>
                <a:ea typeface="Calibri"/>
                <a:cs typeface="Calibri"/>
                <a:sym typeface="Calibri"/>
              </a:rPr>
              <a:t>Readily available data </a:t>
            </a:r>
            <a:r>
              <a:rPr lang="en-US" sz="1200" b="0" i="0" u="none" strike="noStrike" cap="none" dirty="0">
                <a:solidFill>
                  <a:schemeClr val="dk1"/>
                </a:solidFill>
                <a:latin typeface="Calibri"/>
                <a:ea typeface="Calibri"/>
                <a:cs typeface="Calibri"/>
                <a:sym typeface="Calibri"/>
              </a:rPr>
              <a:t>on Kaggle and designed for a data science project</a:t>
            </a:r>
            <a:endParaRPr dirty="0"/>
          </a:p>
          <a:p>
            <a:pPr marL="685800" marR="0" lvl="1" indent="-228600" algn="l" rtl="0">
              <a:spcBef>
                <a:spcPts val="360"/>
              </a:spcBef>
              <a:spcAft>
                <a:spcPts val="0"/>
              </a:spcAft>
              <a:buClr>
                <a:schemeClr val="dk1"/>
              </a:buClr>
              <a:buSzPts val="1200"/>
              <a:buFont typeface="Calibri"/>
              <a:buAutoNum type="alphaLcPeriod"/>
            </a:pPr>
            <a:r>
              <a:rPr lang="en-US" sz="1200" b="1" i="0" u="none" strike="noStrike" cap="none" dirty="0">
                <a:solidFill>
                  <a:schemeClr val="dk1"/>
                </a:solidFill>
                <a:latin typeface="Calibri"/>
                <a:ea typeface="Calibri"/>
                <a:cs typeface="Calibri"/>
                <a:sym typeface="Calibri"/>
              </a:rPr>
              <a:t>Some errors in salary data </a:t>
            </a:r>
            <a:r>
              <a:rPr lang="en-US" sz="1200" b="0" i="0" u="none" strike="noStrike" cap="none" dirty="0">
                <a:solidFill>
                  <a:schemeClr val="dk1"/>
                </a:solidFill>
                <a:latin typeface="Calibri"/>
                <a:ea typeface="Calibri"/>
                <a:cs typeface="Calibri"/>
                <a:sym typeface="Calibri"/>
              </a:rPr>
              <a:t>- the salary rates (hourly, daily, and monthly) do not tie and similarly the Monthly Income field cannot be tied tied to the rate fields even though employees are assumed to have the same amount of working hours. Comparing individual employees to each other leads to inexplicable differences between these fields even while controlling for overtime eligible employees. </a:t>
            </a:r>
            <a:endParaRPr dirty="0"/>
          </a:p>
          <a:p>
            <a:pPr marL="685800" marR="0" lvl="1" indent="-228600" algn="l" rtl="0">
              <a:spcBef>
                <a:spcPts val="360"/>
              </a:spcBef>
              <a:spcAft>
                <a:spcPts val="0"/>
              </a:spcAft>
              <a:buClr>
                <a:schemeClr val="dk1"/>
              </a:buClr>
              <a:buSzPts val="1200"/>
              <a:buFont typeface="Calibri"/>
              <a:buAutoNum type="alphaLcPeriod"/>
            </a:pPr>
            <a:r>
              <a:rPr lang="en-US" sz="1200" b="0" i="0" u="none" strike="noStrike" cap="none" dirty="0">
                <a:solidFill>
                  <a:schemeClr val="dk1"/>
                </a:solidFill>
                <a:latin typeface="Calibri"/>
                <a:ea typeface="Calibri"/>
                <a:cs typeface="Calibri"/>
                <a:sym typeface="Calibri"/>
              </a:rPr>
              <a:t>Fabricated/altered data changes your perception or angle of attack when looking at data. For example, you’re less inclined to compare data findings to industry benchmarks, and it also numbs your skepticism on the findings of your analysis knowing somebody purposefully changed the data. For example, most employees averaged about a 15% raise (high average is not due to outliers).</a:t>
            </a:r>
            <a:endParaRPr lang="en-US" dirty="0"/>
          </a:p>
          <a:p>
            <a:pPr marL="685800" marR="0" lvl="1" indent="-228600" algn="l" rtl="0">
              <a:spcBef>
                <a:spcPts val="360"/>
              </a:spcBef>
              <a:spcAft>
                <a:spcPts val="0"/>
              </a:spcAft>
              <a:buClr>
                <a:schemeClr val="dk1"/>
              </a:buClr>
              <a:buSzPts val="1200"/>
              <a:buFont typeface="Calibri"/>
              <a:buAutoNum type="alphaLcPeriod"/>
            </a:pPr>
            <a:r>
              <a:rPr lang="en-US" sz="1200" b="0" i="0" u="none" strike="noStrike" cap="none" dirty="0">
                <a:solidFill>
                  <a:schemeClr val="dk1"/>
                </a:solidFill>
                <a:latin typeface="Calibri"/>
                <a:ea typeface="Calibri"/>
                <a:cs typeface="Calibri"/>
                <a:sym typeface="Calibri"/>
              </a:rPr>
              <a:t>The project did not have much data cleaning, which is abnormal for a typical data science project. However, it allowed us to focus on the statistical methods taught during class, as opposed to focusing on learning R to just clean the data. </a:t>
            </a:r>
            <a:endParaRPr dirty="0"/>
          </a:p>
          <a:p>
            <a:pPr marL="685800" marR="0" lvl="1" indent="-152400" algn="l" rtl="0">
              <a:spcBef>
                <a:spcPts val="36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360"/>
              </a:spcBef>
              <a:spcAft>
                <a:spcPts val="0"/>
              </a:spcAft>
              <a:buNone/>
            </a:pPr>
            <a:r>
              <a:rPr lang="en-US" sz="1200" b="1" i="0" u="none" strike="noStrike" cap="none" dirty="0">
                <a:solidFill>
                  <a:schemeClr val="dk1"/>
                </a:solidFill>
                <a:latin typeface="Calibri"/>
                <a:ea typeface="Calibri"/>
                <a:cs typeface="Calibri"/>
                <a:sym typeface="Calibri"/>
              </a:rPr>
              <a:t>Variable Removal</a:t>
            </a:r>
            <a:r>
              <a:rPr lang="en-US" sz="1200" b="0" i="0" u="none" strike="noStrike" cap="none" dirty="0">
                <a:solidFill>
                  <a:schemeClr val="dk1"/>
                </a:solidFill>
                <a:latin typeface="Calibri"/>
                <a:ea typeface="Calibri"/>
                <a:cs typeface="Calibri"/>
                <a:sym typeface="Calibri"/>
              </a:rPr>
              <a:t> – same value for each row or non-identifying information </a:t>
            </a:r>
            <a:endParaRPr dirty="0"/>
          </a:p>
          <a:p>
            <a:pPr marL="0" marR="0" lvl="0" indent="0" algn="l" rtl="0">
              <a:spcBef>
                <a:spcPts val="360"/>
              </a:spcBef>
              <a:spcAft>
                <a:spcPts val="0"/>
              </a:spcAft>
              <a:buNone/>
            </a:pPr>
            <a:r>
              <a:rPr lang="en-US" sz="1200" b="0" i="0" u="none" strike="noStrike" cap="none" dirty="0">
                <a:solidFill>
                  <a:schemeClr val="dk1"/>
                </a:solidFill>
                <a:latin typeface="Calibri"/>
                <a:ea typeface="Calibri"/>
                <a:cs typeface="Calibri"/>
                <a:sym typeface="Calibri"/>
              </a:rPr>
              <a:t>1. Employee Count, (All = 1) </a:t>
            </a:r>
            <a:endParaRPr dirty="0"/>
          </a:p>
          <a:p>
            <a:pPr marL="0" marR="0" lvl="0" indent="0" algn="l" rtl="0">
              <a:spcBef>
                <a:spcPts val="360"/>
              </a:spcBef>
              <a:spcAft>
                <a:spcPts val="0"/>
              </a:spcAft>
              <a:buNone/>
            </a:pPr>
            <a:r>
              <a:rPr lang="en-US" sz="1200" b="0" i="0" u="none" strike="noStrike" cap="none" dirty="0">
                <a:solidFill>
                  <a:schemeClr val="dk1"/>
                </a:solidFill>
                <a:latin typeface="Calibri"/>
                <a:ea typeface="Calibri"/>
                <a:cs typeface="Calibri"/>
                <a:sym typeface="Calibri"/>
              </a:rPr>
              <a:t>2. Employee Number (numbering for rows/unique employees) If this data was not altered and a true real world example, you could argue that there may be some significance to this field if employees who previously left the firm, but came back to the firm were given their old ID. Another example, would be an Analyst class that all joined at the same time with similar employee numbers, and they exhibited some staying power (or the opposite) due to other attributes not captured by one of the variables in the data set. </a:t>
            </a:r>
            <a:endParaRPr dirty="0"/>
          </a:p>
          <a:p>
            <a:pPr marL="0" marR="0" lvl="0" indent="0" algn="l" rtl="0">
              <a:spcBef>
                <a:spcPts val="360"/>
              </a:spcBef>
              <a:spcAft>
                <a:spcPts val="0"/>
              </a:spcAft>
              <a:buNone/>
            </a:pPr>
            <a:r>
              <a:rPr lang="en-US" sz="1200" b="0" i="0" u="none" strike="noStrike" cap="none" dirty="0">
                <a:solidFill>
                  <a:schemeClr val="dk1"/>
                </a:solidFill>
                <a:latin typeface="Calibri"/>
                <a:ea typeface="Calibri"/>
                <a:cs typeface="Calibri"/>
                <a:sym typeface="Calibri"/>
              </a:rPr>
              <a:t>3. Standard Hours (All = 80) </a:t>
            </a:r>
            <a:endParaRPr dirty="0"/>
          </a:p>
          <a:p>
            <a:pPr marL="0" marR="0" lvl="0" indent="0" algn="l" rtl="0">
              <a:spcBef>
                <a:spcPts val="360"/>
              </a:spcBef>
              <a:spcAft>
                <a:spcPts val="0"/>
              </a:spcAft>
              <a:buNone/>
            </a:pPr>
            <a:r>
              <a:rPr lang="en-US" sz="1200" b="0" i="0" u="none" strike="noStrike" cap="none" dirty="0">
                <a:solidFill>
                  <a:schemeClr val="dk1"/>
                </a:solidFill>
                <a:latin typeface="Calibri"/>
                <a:ea typeface="Calibri"/>
                <a:cs typeface="Calibri"/>
                <a:sym typeface="Calibri"/>
              </a:rPr>
              <a:t>4. Over 18 (the entire sample was over 18)</a:t>
            </a:r>
            <a:endParaRPr dirty="0"/>
          </a:p>
          <a:p>
            <a:pPr marL="0" marR="0" lvl="0" indent="0" algn="l" rtl="0">
              <a:spcBef>
                <a:spcPts val="360"/>
              </a:spcBef>
              <a:spcAft>
                <a:spcPts val="0"/>
              </a:spcAft>
              <a:buNone/>
            </a:pPr>
            <a:endParaRPr sz="1200" b="0" i="0" u="none" strike="noStrike" cap="none" dirty="0">
              <a:solidFill>
                <a:schemeClr val="dk1"/>
              </a:solidFill>
              <a:latin typeface="Calibri"/>
              <a:ea typeface="Calibri"/>
              <a:cs typeface="Calibri"/>
              <a:sym typeface="Calibri"/>
            </a:endParaRPr>
          </a:p>
        </p:txBody>
      </p:sp>
      <p:sp>
        <p:nvSpPr>
          <p:cNvPr id="83" name="Google Shape;83;p3:notes"/>
          <p:cNvSpPr txBox="1">
            <a:spLocks noGrp="1"/>
          </p:cNvSpPr>
          <p:nvPr>
            <p:ph type="sldNum" idx="12"/>
          </p:nvPr>
        </p:nvSpPr>
        <p:spPr>
          <a:xfrm>
            <a:off x="3884613" y="8846554"/>
            <a:ext cx="2971800" cy="465693"/>
          </a:xfrm>
          <a:prstGeom prst="rect">
            <a:avLst/>
          </a:prstGeom>
          <a:noFill/>
          <a:ln>
            <a:noFill/>
          </a:ln>
        </p:spPr>
        <p:txBody>
          <a:bodyPr spcFirstLastPara="1" wrap="square" lIns="91325" tIns="45650" rIns="91325" bIns="4565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3</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4:notes"/>
          <p:cNvSpPr>
            <a:spLocks noGrp="1" noRot="1" noChangeAspect="1"/>
          </p:cNvSpPr>
          <p:nvPr>
            <p:ph type="sldImg" idx="2"/>
          </p:nvPr>
        </p:nvSpPr>
        <p:spPr>
          <a:xfrm>
            <a:off x="327025" y="700088"/>
            <a:ext cx="6203950" cy="3490912"/>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0" name="Google Shape;90;p4:notes"/>
          <p:cNvSpPr txBox="1">
            <a:spLocks noGrp="1"/>
          </p:cNvSpPr>
          <p:nvPr>
            <p:ph type="body" idx="1"/>
          </p:nvPr>
        </p:nvSpPr>
        <p:spPr>
          <a:xfrm>
            <a:off x="685800" y="4424085"/>
            <a:ext cx="5486400" cy="4191238"/>
          </a:xfrm>
          <a:prstGeom prst="rect">
            <a:avLst/>
          </a:prstGeom>
          <a:noFill/>
          <a:ln>
            <a:noFill/>
          </a:ln>
        </p:spPr>
        <p:txBody>
          <a:bodyPr spcFirstLastPara="1" wrap="square" lIns="91325" tIns="45650" rIns="91325" bIns="45650" anchor="t" anchorCtr="0">
            <a:noAutofit/>
          </a:bodyPr>
          <a:lstStyle/>
          <a:p>
            <a:pPr marL="171450" marR="0" lvl="0" indent="-171450" algn="l" rtl="0">
              <a:spcBef>
                <a:spcPts val="0"/>
              </a:spcBef>
              <a:spcAft>
                <a:spcPts val="0"/>
              </a:spcAft>
              <a:buClr>
                <a:schemeClr val="dk1"/>
              </a:buClr>
              <a:buSzPts val="1200"/>
              <a:buFont typeface="Arial"/>
              <a:buChar char="•"/>
            </a:pPr>
            <a:r>
              <a:rPr lang="en-US" sz="1200" b="0" i="0" u="none" strike="noStrike" cap="none" dirty="0">
                <a:solidFill>
                  <a:schemeClr val="dk1"/>
                </a:solidFill>
                <a:latin typeface="Calibri"/>
                <a:ea typeface="Calibri"/>
                <a:cs typeface="Calibri"/>
                <a:sym typeface="Calibri"/>
              </a:rPr>
              <a:t>Our target variable is </a:t>
            </a:r>
            <a:r>
              <a:rPr lang="en-US" sz="1200" b="1" i="0" u="none" strike="noStrike" cap="none" dirty="0">
                <a:solidFill>
                  <a:schemeClr val="dk1"/>
                </a:solidFill>
                <a:latin typeface="Calibri"/>
                <a:ea typeface="Calibri"/>
                <a:cs typeface="Calibri"/>
                <a:sym typeface="Calibri"/>
              </a:rPr>
              <a:t>employee attrition</a:t>
            </a:r>
            <a:r>
              <a:rPr lang="en-US" sz="1200" b="0" i="0" u="none" strike="noStrike" cap="none" dirty="0">
                <a:solidFill>
                  <a:schemeClr val="dk1"/>
                </a:solidFill>
                <a:latin typeface="Calibri"/>
                <a:ea typeface="Calibri"/>
                <a:cs typeface="Calibri"/>
                <a:sym typeface="Calibri"/>
              </a:rPr>
              <a:t>. We are exploring models that predict whether an employee will leave or not based on 34 other variables. </a:t>
            </a:r>
            <a:endParaRPr dirty="0"/>
          </a:p>
          <a:p>
            <a:pPr marL="171450" marR="0" lvl="0" indent="-171450" algn="l" rtl="0">
              <a:spcBef>
                <a:spcPts val="360"/>
              </a:spcBef>
              <a:spcAft>
                <a:spcPts val="0"/>
              </a:spcAft>
              <a:buClr>
                <a:schemeClr val="dk1"/>
              </a:buClr>
              <a:buSzPts val="1200"/>
              <a:buFont typeface="Arial"/>
              <a:buChar char="•"/>
            </a:pPr>
            <a:r>
              <a:rPr lang="en-US" sz="1200" b="0" i="0" u="none" strike="noStrike" cap="none" dirty="0">
                <a:solidFill>
                  <a:schemeClr val="dk1"/>
                </a:solidFill>
                <a:latin typeface="Calibri"/>
                <a:ea typeface="Calibri"/>
                <a:cs typeface="Calibri"/>
                <a:sym typeface="Calibri"/>
              </a:rPr>
              <a:t>The variables are broadly categorized into two categories and two sub categories</a:t>
            </a:r>
            <a:endParaRPr dirty="0"/>
          </a:p>
          <a:p>
            <a:pPr marL="685800" marR="0" lvl="1" indent="-228600" algn="l" rtl="0">
              <a:spcBef>
                <a:spcPts val="360"/>
              </a:spcBef>
              <a:spcAft>
                <a:spcPts val="0"/>
              </a:spcAft>
              <a:buClr>
                <a:schemeClr val="dk1"/>
              </a:buClr>
              <a:buSzPts val="1200"/>
              <a:buFont typeface="Calibri"/>
              <a:buAutoNum type="arabicParenR"/>
            </a:pPr>
            <a:r>
              <a:rPr lang="en-US" sz="1200" b="1" i="0" u="none" strike="noStrike" cap="none" dirty="0">
                <a:solidFill>
                  <a:schemeClr val="dk1"/>
                </a:solidFill>
                <a:latin typeface="Calibri"/>
                <a:ea typeface="Calibri"/>
                <a:cs typeface="Calibri"/>
                <a:sym typeface="Calibri"/>
              </a:rPr>
              <a:t>Business</a:t>
            </a:r>
            <a:r>
              <a:rPr lang="en-US" sz="1200" b="0" i="0" u="none" strike="noStrike" cap="none" dirty="0">
                <a:solidFill>
                  <a:schemeClr val="dk1"/>
                </a:solidFill>
                <a:latin typeface="Calibri"/>
                <a:ea typeface="Calibri"/>
                <a:cs typeface="Calibri"/>
                <a:sym typeface="Calibri"/>
              </a:rPr>
              <a:t> </a:t>
            </a:r>
            <a:endParaRPr dirty="0"/>
          </a:p>
          <a:p>
            <a:pPr marL="1143000" marR="0" lvl="2" indent="-228600" algn="l" rtl="0">
              <a:spcBef>
                <a:spcPts val="360"/>
              </a:spcBef>
              <a:spcAft>
                <a:spcPts val="0"/>
              </a:spcAft>
              <a:buClr>
                <a:schemeClr val="dk1"/>
              </a:buClr>
              <a:buSzPts val="1200"/>
              <a:buFont typeface="Calibri"/>
              <a:buAutoNum type="romanLcPeriod"/>
            </a:pPr>
            <a:r>
              <a:rPr lang="en-US" sz="1200" b="1" i="0" u="none" strike="noStrike" cap="none" dirty="0">
                <a:solidFill>
                  <a:schemeClr val="dk1"/>
                </a:solidFill>
                <a:latin typeface="Calibri"/>
                <a:ea typeface="Calibri"/>
                <a:cs typeface="Calibri"/>
                <a:sym typeface="Calibri"/>
              </a:rPr>
              <a:t>Objective</a:t>
            </a:r>
            <a:endParaRPr dirty="0"/>
          </a:p>
          <a:p>
            <a:pPr marL="1657350" marR="0" lvl="3" indent="-285750" algn="l" rtl="0">
              <a:spcBef>
                <a:spcPts val="360"/>
              </a:spcBef>
              <a:spcAft>
                <a:spcPts val="0"/>
              </a:spcAft>
              <a:buClr>
                <a:schemeClr val="dk1"/>
              </a:buClr>
              <a:buSzPts val="1200"/>
              <a:buFont typeface="Calibri"/>
              <a:buAutoNum type="alphaLcPeriod"/>
            </a:pPr>
            <a:r>
              <a:rPr lang="en-US" sz="1200" b="0" i="0" u="none" strike="noStrike" cap="none" dirty="0">
                <a:solidFill>
                  <a:schemeClr val="dk1"/>
                </a:solidFill>
                <a:latin typeface="Calibri"/>
                <a:ea typeface="Calibri"/>
                <a:cs typeface="Calibri"/>
                <a:sym typeface="Calibri"/>
              </a:rPr>
              <a:t>Attrition - Target Variable</a:t>
            </a:r>
            <a:endParaRPr dirty="0"/>
          </a:p>
          <a:p>
            <a:pPr marL="1657350" marR="0" lvl="3" indent="-285750" algn="l" rtl="0">
              <a:spcBef>
                <a:spcPts val="360"/>
              </a:spcBef>
              <a:spcAft>
                <a:spcPts val="0"/>
              </a:spcAft>
              <a:buClr>
                <a:schemeClr val="dk1"/>
              </a:buClr>
              <a:buSzPts val="1200"/>
              <a:buFont typeface="Calibri"/>
              <a:buAutoNum type="alphaLcPeriod"/>
            </a:pPr>
            <a:r>
              <a:rPr lang="en-US" sz="1200" b="0" i="0" u="none" strike="noStrike" cap="none" dirty="0">
                <a:solidFill>
                  <a:schemeClr val="dk1"/>
                </a:solidFill>
                <a:latin typeface="Calibri"/>
                <a:ea typeface="Calibri"/>
                <a:cs typeface="Calibri"/>
                <a:sym typeface="Calibri"/>
              </a:rPr>
              <a:t>Business Travel</a:t>
            </a:r>
            <a:endParaRPr dirty="0"/>
          </a:p>
          <a:p>
            <a:pPr marL="1657350" marR="0" lvl="3" indent="-285750" algn="l" rtl="0">
              <a:spcBef>
                <a:spcPts val="360"/>
              </a:spcBef>
              <a:spcAft>
                <a:spcPts val="0"/>
              </a:spcAft>
              <a:buClr>
                <a:schemeClr val="dk1"/>
              </a:buClr>
              <a:buSzPts val="1200"/>
              <a:buFont typeface="Calibri"/>
              <a:buAutoNum type="alphaLcPeriod"/>
            </a:pPr>
            <a:r>
              <a:rPr lang="en-US" sz="1200" b="0" i="0" u="none" strike="noStrike" cap="none" dirty="0">
                <a:solidFill>
                  <a:schemeClr val="dk1"/>
                </a:solidFill>
                <a:latin typeface="Calibri"/>
                <a:ea typeface="Calibri"/>
                <a:cs typeface="Calibri"/>
                <a:sym typeface="Calibri"/>
              </a:rPr>
              <a:t>Department</a:t>
            </a:r>
            <a:endParaRPr dirty="0"/>
          </a:p>
          <a:p>
            <a:pPr marL="1657350" marR="0" lvl="3" indent="-285750" algn="l" rtl="0">
              <a:spcBef>
                <a:spcPts val="360"/>
              </a:spcBef>
              <a:spcAft>
                <a:spcPts val="0"/>
              </a:spcAft>
              <a:buClr>
                <a:schemeClr val="dk1"/>
              </a:buClr>
              <a:buSzPts val="1200"/>
              <a:buFont typeface="Calibri"/>
              <a:buAutoNum type="alphaLcPeriod"/>
            </a:pPr>
            <a:r>
              <a:rPr lang="en-US" sz="1200" b="0" i="0" u="none" strike="noStrike" cap="none" dirty="0">
                <a:solidFill>
                  <a:schemeClr val="dk1"/>
                </a:solidFill>
                <a:latin typeface="Calibri"/>
                <a:ea typeface="Calibri"/>
                <a:cs typeface="Calibri"/>
                <a:sym typeface="Calibri"/>
              </a:rPr>
              <a:t>Job Role</a:t>
            </a:r>
            <a:endParaRPr dirty="0"/>
          </a:p>
          <a:p>
            <a:pPr marL="1657350" marR="0" lvl="3" indent="-285750" algn="l" rtl="0">
              <a:lnSpc>
                <a:spcPct val="100000"/>
              </a:lnSpc>
              <a:spcBef>
                <a:spcPts val="360"/>
              </a:spcBef>
              <a:spcAft>
                <a:spcPts val="0"/>
              </a:spcAft>
              <a:buClr>
                <a:schemeClr val="dk1"/>
              </a:buClr>
              <a:buSzPts val="1200"/>
              <a:buFont typeface="Calibri"/>
              <a:buAutoNum type="alphaLcPeriod"/>
            </a:pPr>
            <a:r>
              <a:rPr lang="en-US" sz="1200" b="0" i="0" u="none" strike="noStrike" cap="none" dirty="0">
                <a:solidFill>
                  <a:schemeClr val="dk1"/>
                </a:solidFill>
                <a:latin typeface="Calibri"/>
                <a:ea typeface="Calibri"/>
                <a:cs typeface="Calibri"/>
                <a:sym typeface="Calibri"/>
              </a:rPr>
              <a:t>Overtime Status</a:t>
            </a:r>
            <a:endParaRPr dirty="0"/>
          </a:p>
          <a:p>
            <a:pPr marL="1657350" marR="0" lvl="3" indent="-285750" algn="l" rtl="0">
              <a:lnSpc>
                <a:spcPct val="100000"/>
              </a:lnSpc>
              <a:spcBef>
                <a:spcPts val="360"/>
              </a:spcBef>
              <a:spcAft>
                <a:spcPts val="0"/>
              </a:spcAft>
              <a:buClr>
                <a:schemeClr val="dk1"/>
              </a:buClr>
              <a:buSzPts val="1200"/>
              <a:buFont typeface="Calibri"/>
              <a:buAutoNum type="alphaLcPeriod"/>
            </a:pPr>
            <a:r>
              <a:rPr lang="en-US" sz="1200" b="0" i="0" u="none" strike="noStrike" cap="none" dirty="0">
                <a:solidFill>
                  <a:schemeClr val="dk1"/>
                </a:solidFill>
                <a:latin typeface="Calibri"/>
                <a:ea typeface="Calibri"/>
                <a:cs typeface="Calibri"/>
                <a:sym typeface="Calibri"/>
              </a:rPr>
              <a:t>Stock Option Level</a:t>
            </a:r>
            <a:endParaRPr dirty="0"/>
          </a:p>
          <a:p>
            <a:pPr marL="1657350" marR="0" lvl="3" indent="-285750" algn="l" rtl="0">
              <a:lnSpc>
                <a:spcPct val="100000"/>
              </a:lnSpc>
              <a:spcBef>
                <a:spcPts val="360"/>
              </a:spcBef>
              <a:spcAft>
                <a:spcPts val="0"/>
              </a:spcAft>
              <a:buClr>
                <a:schemeClr val="dk1"/>
              </a:buClr>
              <a:buSzPts val="1200"/>
              <a:buFont typeface="Calibri"/>
              <a:buAutoNum type="alphaLcPeriod"/>
            </a:pPr>
            <a:r>
              <a:rPr lang="en-US" sz="1200" b="0" i="0" u="none" strike="noStrike" cap="none" dirty="0">
                <a:solidFill>
                  <a:schemeClr val="dk1"/>
                </a:solidFill>
                <a:latin typeface="Calibri"/>
                <a:ea typeface="Calibri"/>
                <a:cs typeface="Calibri"/>
                <a:sym typeface="Calibri"/>
              </a:rPr>
              <a:t>Daily Income Rate</a:t>
            </a:r>
            <a:endParaRPr dirty="0"/>
          </a:p>
          <a:p>
            <a:pPr marL="1657350" marR="0" lvl="3" indent="-285750" algn="l" rtl="0">
              <a:lnSpc>
                <a:spcPct val="100000"/>
              </a:lnSpc>
              <a:spcBef>
                <a:spcPts val="360"/>
              </a:spcBef>
              <a:spcAft>
                <a:spcPts val="0"/>
              </a:spcAft>
              <a:buClr>
                <a:schemeClr val="dk1"/>
              </a:buClr>
              <a:buSzPts val="1200"/>
              <a:buFont typeface="Calibri"/>
              <a:buAutoNum type="alphaLcPeriod"/>
            </a:pPr>
            <a:r>
              <a:rPr lang="en-US" sz="1200" b="0" i="0" u="none" strike="noStrike" cap="none" dirty="0">
                <a:solidFill>
                  <a:schemeClr val="dk1"/>
                </a:solidFill>
                <a:latin typeface="Calibri"/>
                <a:ea typeface="Calibri"/>
                <a:cs typeface="Calibri"/>
                <a:sym typeface="Calibri"/>
              </a:rPr>
              <a:t>Hourly Rate</a:t>
            </a:r>
            <a:endParaRPr dirty="0"/>
          </a:p>
          <a:p>
            <a:pPr marL="1657350" marR="0" lvl="3" indent="-285750" algn="l" rtl="0">
              <a:lnSpc>
                <a:spcPct val="100000"/>
              </a:lnSpc>
              <a:spcBef>
                <a:spcPts val="360"/>
              </a:spcBef>
              <a:spcAft>
                <a:spcPts val="0"/>
              </a:spcAft>
              <a:buClr>
                <a:schemeClr val="dk1"/>
              </a:buClr>
              <a:buSzPts val="1200"/>
              <a:buFont typeface="Calibri"/>
              <a:buAutoNum type="alphaLcPeriod"/>
            </a:pPr>
            <a:r>
              <a:rPr lang="en-US" sz="1200" b="0" i="0" u="none" strike="noStrike" cap="none" dirty="0">
                <a:solidFill>
                  <a:schemeClr val="dk1"/>
                </a:solidFill>
                <a:latin typeface="Calibri"/>
                <a:ea typeface="Calibri"/>
                <a:cs typeface="Calibri"/>
                <a:sym typeface="Calibri"/>
              </a:rPr>
              <a:t>Monthly Income</a:t>
            </a:r>
            <a:endParaRPr dirty="0"/>
          </a:p>
          <a:p>
            <a:pPr marL="1657350" marR="0" lvl="3" indent="-285750" algn="l" rtl="0">
              <a:lnSpc>
                <a:spcPct val="100000"/>
              </a:lnSpc>
              <a:spcBef>
                <a:spcPts val="360"/>
              </a:spcBef>
              <a:spcAft>
                <a:spcPts val="0"/>
              </a:spcAft>
              <a:buClr>
                <a:schemeClr val="dk1"/>
              </a:buClr>
              <a:buSzPts val="1200"/>
              <a:buFont typeface="Calibri"/>
              <a:buAutoNum type="alphaLcPeriod"/>
            </a:pPr>
            <a:r>
              <a:rPr lang="en-US" sz="1200" b="0" i="0" u="none" strike="noStrike" cap="none" dirty="0">
                <a:solidFill>
                  <a:schemeClr val="dk1"/>
                </a:solidFill>
                <a:latin typeface="Calibri"/>
                <a:ea typeface="Calibri"/>
                <a:cs typeface="Calibri"/>
                <a:sym typeface="Calibri"/>
              </a:rPr>
              <a:t>Monthly Rate</a:t>
            </a:r>
            <a:endParaRPr dirty="0"/>
          </a:p>
          <a:p>
            <a:pPr marL="1657350" marR="0" lvl="3" indent="-285750" algn="l" rtl="0">
              <a:lnSpc>
                <a:spcPct val="100000"/>
              </a:lnSpc>
              <a:spcBef>
                <a:spcPts val="360"/>
              </a:spcBef>
              <a:spcAft>
                <a:spcPts val="0"/>
              </a:spcAft>
              <a:buClr>
                <a:schemeClr val="dk1"/>
              </a:buClr>
              <a:buSzPts val="1200"/>
              <a:buFont typeface="Calibri"/>
              <a:buAutoNum type="alphaLcPeriod"/>
            </a:pPr>
            <a:r>
              <a:rPr lang="en-US" sz="1200" b="0" i="0" u="none" strike="noStrike" cap="none" dirty="0">
                <a:solidFill>
                  <a:schemeClr val="dk1"/>
                </a:solidFill>
                <a:latin typeface="Calibri"/>
                <a:ea typeface="Calibri"/>
                <a:cs typeface="Calibri"/>
                <a:sym typeface="Calibri"/>
              </a:rPr>
              <a:t>Percent Salary Hike</a:t>
            </a:r>
            <a:endParaRPr dirty="0"/>
          </a:p>
          <a:p>
            <a:pPr marL="1657350" marR="0" lvl="3" indent="-285750" algn="l" rtl="0">
              <a:lnSpc>
                <a:spcPct val="100000"/>
              </a:lnSpc>
              <a:spcBef>
                <a:spcPts val="360"/>
              </a:spcBef>
              <a:spcAft>
                <a:spcPts val="0"/>
              </a:spcAft>
              <a:buClr>
                <a:schemeClr val="dk1"/>
              </a:buClr>
              <a:buSzPts val="1200"/>
              <a:buFont typeface="Calibri"/>
              <a:buAutoNum type="alphaLcPeriod"/>
            </a:pPr>
            <a:r>
              <a:rPr lang="en-US" sz="1200" b="0" i="0" u="none" strike="noStrike" cap="none" dirty="0">
                <a:solidFill>
                  <a:schemeClr val="dk1"/>
                </a:solidFill>
                <a:latin typeface="Calibri"/>
                <a:ea typeface="Calibri"/>
                <a:cs typeface="Calibri"/>
                <a:sym typeface="Calibri"/>
              </a:rPr>
              <a:t>Training Time Last Year</a:t>
            </a:r>
            <a:endParaRPr dirty="0"/>
          </a:p>
          <a:p>
            <a:pPr marL="1657350" marR="0" lvl="3" indent="-209550" algn="l" rtl="0">
              <a:lnSpc>
                <a:spcPct val="100000"/>
              </a:lnSpc>
              <a:spcBef>
                <a:spcPts val="36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1200150" marR="0" lvl="2" indent="-285750" algn="l" rtl="0">
              <a:lnSpc>
                <a:spcPct val="100000"/>
              </a:lnSpc>
              <a:spcBef>
                <a:spcPts val="360"/>
              </a:spcBef>
              <a:spcAft>
                <a:spcPts val="0"/>
              </a:spcAft>
              <a:buClr>
                <a:schemeClr val="dk1"/>
              </a:buClr>
              <a:buSzPts val="1200"/>
              <a:buFont typeface="Calibri"/>
              <a:buAutoNum type="romanLcPeriod"/>
            </a:pPr>
            <a:r>
              <a:rPr lang="en-US" sz="1200" b="1" i="0" u="none" strike="noStrike" cap="none" dirty="0">
                <a:solidFill>
                  <a:schemeClr val="dk1"/>
                </a:solidFill>
                <a:latin typeface="Calibri"/>
                <a:ea typeface="Calibri"/>
                <a:cs typeface="Calibri"/>
                <a:sym typeface="Calibri"/>
              </a:rPr>
              <a:t>Subjective</a:t>
            </a:r>
            <a:endParaRPr dirty="0"/>
          </a:p>
          <a:p>
            <a:pPr marL="1657350" marR="0" lvl="3" indent="-285750" algn="l" rtl="0">
              <a:lnSpc>
                <a:spcPct val="100000"/>
              </a:lnSpc>
              <a:spcBef>
                <a:spcPts val="360"/>
              </a:spcBef>
              <a:spcAft>
                <a:spcPts val="0"/>
              </a:spcAft>
              <a:buClr>
                <a:schemeClr val="dk1"/>
              </a:buClr>
              <a:buSzPts val="1200"/>
              <a:buFont typeface="Calibri"/>
              <a:buAutoNum type="alphaLcPeriod"/>
            </a:pPr>
            <a:r>
              <a:rPr lang="en-US" sz="1200" b="0" i="0" u="none" strike="noStrike" cap="none" dirty="0">
                <a:solidFill>
                  <a:schemeClr val="dk1"/>
                </a:solidFill>
                <a:latin typeface="Calibri"/>
                <a:ea typeface="Calibri"/>
                <a:cs typeface="Calibri"/>
                <a:sym typeface="Calibri"/>
              </a:rPr>
              <a:t>Environment Satisfaction</a:t>
            </a:r>
            <a:endParaRPr dirty="0"/>
          </a:p>
          <a:p>
            <a:pPr marL="1657350" marR="0" lvl="3" indent="-285750" algn="l" rtl="0">
              <a:lnSpc>
                <a:spcPct val="100000"/>
              </a:lnSpc>
              <a:spcBef>
                <a:spcPts val="360"/>
              </a:spcBef>
              <a:spcAft>
                <a:spcPts val="0"/>
              </a:spcAft>
              <a:buClr>
                <a:schemeClr val="dk1"/>
              </a:buClr>
              <a:buSzPts val="1200"/>
              <a:buFont typeface="Calibri"/>
              <a:buAutoNum type="alphaLcPeriod"/>
            </a:pPr>
            <a:r>
              <a:rPr lang="en-US" sz="1200" b="0" i="0" u="none" strike="noStrike" cap="none" dirty="0">
                <a:solidFill>
                  <a:schemeClr val="dk1"/>
                </a:solidFill>
                <a:latin typeface="Calibri"/>
                <a:ea typeface="Calibri"/>
                <a:cs typeface="Calibri"/>
                <a:sym typeface="Calibri"/>
              </a:rPr>
              <a:t>Job Satisfaction</a:t>
            </a:r>
            <a:endParaRPr dirty="0"/>
          </a:p>
          <a:p>
            <a:pPr marL="1657350" marR="0" lvl="3" indent="-285750" algn="l" rtl="0">
              <a:lnSpc>
                <a:spcPct val="100000"/>
              </a:lnSpc>
              <a:spcBef>
                <a:spcPts val="360"/>
              </a:spcBef>
              <a:spcAft>
                <a:spcPts val="0"/>
              </a:spcAft>
              <a:buClr>
                <a:schemeClr val="dk1"/>
              </a:buClr>
              <a:buSzPts val="1200"/>
              <a:buFont typeface="Calibri"/>
              <a:buAutoNum type="alphaLcPeriod"/>
            </a:pPr>
            <a:r>
              <a:rPr lang="en-US" sz="1200" b="0" i="0" u="none" strike="noStrike" cap="none" dirty="0">
                <a:solidFill>
                  <a:schemeClr val="dk1"/>
                </a:solidFill>
                <a:latin typeface="Calibri"/>
                <a:ea typeface="Calibri"/>
                <a:cs typeface="Calibri"/>
                <a:sym typeface="Calibri"/>
              </a:rPr>
              <a:t>Job Involvement</a:t>
            </a:r>
            <a:endParaRPr dirty="0"/>
          </a:p>
          <a:p>
            <a:pPr marL="1657350" marR="0" lvl="3" indent="-285750" algn="l" rtl="0">
              <a:lnSpc>
                <a:spcPct val="100000"/>
              </a:lnSpc>
              <a:spcBef>
                <a:spcPts val="360"/>
              </a:spcBef>
              <a:spcAft>
                <a:spcPts val="0"/>
              </a:spcAft>
              <a:buClr>
                <a:schemeClr val="dk1"/>
              </a:buClr>
              <a:buSzPts val="1200"/>
              <a:buFont typeface="Calibri"/>
              <a:buAutoNum type="alphaLcPeriod"/>
            </a:pPr>
            <a:r>
              <a:rPr lang="en-US" sz="1200" b="0" i="0" u="none" strike="noStrike" cap="none" dirty="0">
                <a:solidFill>
                  <a:schemeClr val="dk1"/>
                </a:solidFill>
                <a:latin typeface="Calibri"/>
                <a:ea typeface="Calibri"/>
                <a:cs typeface="Calibri"/>
                <a:sym typeface="Calibri"/>
              </a:rPr>
              <a:t>Performance Rating – Only 3s and 4s were given to employees (sample bias? or maybe constructive feedback is an area for improvement)</a:t>
            </a:r>
            <a:endParaRPr dirty="0"/>
          </a:p>
          <a:p>
            <a:pPr marL="1657350" marR="0" lvl="3" indent="-285750" algn="l" rtl="0">
              <a:lnSpc>
                <a:spcPct val="100000"/>
              </a:lnSpc>
              <a:spcBef>
                <a:spcPts val="360"/>
              </a:spcBef>
              <a:spcAft>
                <a:spcPts val="0"/>
              </a:spcAft>
              <a:buClr>
                <a:schemeClr val="dk1"/>
              </a:buClr>
              <a:buSzPts val="1200"/>
              <a:buFont typeface="Calibri"/>
              <a:buAutoNum type="alphaLcPeriod"/>
            </a:pPr>
            <a:r>
              <a:rPr lang="en-US" sz="1200" b="0" i="0" u="none" strike="noStrike" cap="none" dirty="0">
                <a:solidFill>
                  <a:schemeClr val="dk1"/>
                </a:solidFill>
                <a:latin typeface="Calibri"/>
                <a:ea typeface="Calibri"/>
                <a:cs typeface="Calibri"/>
                <a:sym typeface="Calibri"/>
              </a:rPr>
              <a:t>Relationship Satisfaction</a:t>
            </a:r>
            <a:endParaRPr dirty="0"/>
          </a:p>
          <a:p>
            <a:pPr marL="1657350" marR="0" lvl="3" indent="-285750" algn="l" rtl="0">
              <a:lnSpc>
                <a:spcPct val="100000"/>
              </a:lnSpc>
              <a:spcBef>
                <a:spcPts val="360"/>
              </a:spcBef>
              <a:spcAft>
                <a:spcPts val="0"/>
              </a:spcAft>
              <a:buClr>
                <a:schemeClr val="dk1"/>
              </a:buClr>
              <a:buSzPts val="1200"/>
              <a:buFont typeface="Calibri"/>
              <a:buAutoNum type="alphaLcPeriod"/>
            </a:pPr>
            <a:r>
              <a:rPr lang="en-US" sz="1200" b="0" i="0" u="none" strike="noStrike" cap="none" dirty="0">
                <a:solidFill>
                  <a:schemeClr val="dk1"/>
                </a:solidFill>
                <a:latin typeface="Calibri"/>
                <a:ea typeface="Calibri"/>
                <a:cs typeface="Calibri"/>
                <a:sym typeface="Calibri"/>
              </a:rPr>
              <a:t>Work Life Balance</a:t>
            </a:r>
            <a:endParaRPr dirty="0"/>
          </a:p>
          <a:p>
            <a:pPr marL="1657350" marR="0" lvl="3" indent="-285750" algn="l" rtl="0">
              <a:lnSpc>
                <a:spcPct val="100000"/>
              </a:lnSpc>
              <a:spcBef>
                <a:spcPts val="360"/>
              </a:spcBef>
              <a:spcAft>
                <a:spcPts val="0"/>
              </a:spcAft>
              <a:buClr>
                <a:schemeClr val="dk1"/>
              </a:buClr>
              <a:buSzPts val="1200"/>
              <a:buFont typeface="Calibri"/>
              <a:buAutoNum type="alphaLcPeriod"/>
            </a:pPr>
            <a:r>
              <a:rPr lang="en-US" sz="1200" b="0" i="0" u="none" strike="noStrike" cap="none" dirty="0">
                <a:solidFill>
                  <a:schemeClr val="dk1"/>
                </a:solidFill>
                <a:latin typeface="Calibri"/>
                <a:ea typeface="Calibri"/>
                <a:cs typeface="Calibri"/>
                <a:sym typeface="Calibri"/>
              </a:rPr>
              <a:t>Relationship Satisfaction</a:t>
            </a:r>
            <a:endParaRPr dirty="0"/>
          </a:p>
          <a:p>
            <a:pPr marL="1657350" marR="0" lvl="3" indent="-209550" algn="l" rtl="0">
              <a:lnSpc>
                <a:spcPct val="100000"/>
              </a:lnSpc>
              <a:spcBef>
                <a:spcPts val="36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1657350" marR="0" lvl="3" indent="-209550" algn="l" rtl="0">
              <a:lnSpc>
                <a:spcPct val="100000"/>
              </a:lnSpc>
              <a:spcBef>
                <a:spcPts val="36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742950" marR="0" lvl="1" indent="-285750" algn="l" rtl="0">
              <a:spcBef>
                <a:spcPts val="360"/>
              </a:spcBef>
              <a:spcAft>
                <a:spcPts val="0"/>
              </a:spcAft>
              <a:buClr>
                <a:schemeClr val="dk1"/>
              </a:buClr>
              <a:buSzPts val="1200"/>
              <a:buFont typeface="Calibri"/>
              <a:buAutoNum type="arabicParenR"/>
            </a:pPr>
            <a:r>
              <a:rPr lang="en-US" sz="1200" b="1" i="0" u="none" strike="noStrike" cap="none" dirty="0">
                <a:solidFill>
                  <a:schemeClr val="dk1"/>
                </a:solidFill>
                <a:latin typeface="Calibri"/>
                <a:ea typeface="Calibri"/>
                <a:cs typeface="Calibri"/>
                <a:sym typeface="Calibri"/>
              </a:rPr>
              <a:t>Demographic / Work Background</a:t>
            </a:r>
            <a:endParaRPr dirty="0"/>
          </a:p>
          <a:p>
            <a:pPr marL="1200150" marR="0" lvl="2" indent="-285750" algn="l" rtl="0">
              <a:spcBef>
                <a:spcPts val="360"/>
              </a:spcBef>
              <a:spcAft>
                <a:spcPts val="0"/>
              </a:spcAft>
              <a:buClr>
                <a:schemeClr val="dk1"/>
              </a:buClr>
              <a:buSzPts val="1200"/>
              <a:buFont typeface="Calibri"/>
              <a:buAutoNum type="romanLcPeriod"/>
            </a:pPr>
            <a:r>
              <a:rPr lang="en-US" sz="1200" b="1" i="0" u="none" strike="noStrike" cap="none" dirty="0">
                <a:solidFill>
                  <a:schemeClr val="dk1"/>
                </a:solidFill>
                <a:latin typeface="Calibri"/>
                <a:ea typeface="Calibri"/>
                <a:cs typeface="Calibri"/>
                <a:sym typeface="Calibri"/>
              </a:rPr>
              <a:t>Personal</a:t>
            </a:r>
            <a:endParaRPr dirty="0"/>
          </a:p>
          <a:p>
            <a:pPr marL="1657350" marR="0" lvl="3" indent="-285750" algn="l" rtl="0">
              <a:spcBef>
                <a:spcPts val="360"/>
              </a:spcBef>
              <a:spcAft>
                <a:spcPts val="0"/>
              </a:spcAft>
              <a:buClr>
                <a:schemeClr val="dk1"/>
              </a:buClr>
              <a:buSzPts val="1200"/>
              <a:buFont typeface="Calibri"/>
              <a:buAutoNum type="alphaLcPeriod"/>
            </a:pPr>
            <a:r>
              <a:rPr lang="en-US" sz="1200" b="0" i="0" u="none" strike="noStrike" cap="none" dirty="0">
                <a:solidFill>
                  <a:schemeClr val="dk1"/>
                </a:solidFill>
                <a:latin typeface="Calibri"/>
                <a:ea typeface="Calibri"/>
                <a:cs typeface="Calibri"/>
                <a:sym typeface="Calibri"/>
              </a:rPr>
              <a:t>Education Field</a:t>
            </a:r>
            <a:endParaRPr dirty="0"/>
          </a:p>
          <a:p>
            <a:pPr marL="1657350" marR="0" lvl="3" indent="-285750" algn="l" rtl="0">
              <a:spcBef>
                <a:spcPts val="360"/>
              </a:spcBef>
              <a:spcAft>
                <a:spcPts val="0"/>
              </a:spcAft>
              <a:buClr>
                <a:schemeClr val="dk1"/>
              </a:buClr>
              <a:buSzPts val="1200"/>
              <a:buFont typeface="Calibri"/>
              <a:buAutoNum type="alphaLcPeriod"/>
            </a:pPr>
            <a:r>
              <a:rPr lang="en-US" sz="1200" b="0" i="0" u="none" strike="noStrike" cap="none" dirty="0">
                <a:solidFill>
                  <a:schemeClr val="dk1"/>
                </a:solidFill>
                <a:latin typeface="Calibri"/>
                <a:ea typeface="Calibri"/>
                <a:cs typeface="Calibri"/>
                <a:sym typeface="Calibri"/>
              </a:rPr>
              <a:t>Gender</a:t>
            </a:r>
            <a:endParaRPr dirty="0"/>
          </a:p>
          <a:p>
            <a:pPr marL="1657350" marR="0" lvl="3" indent="-285750" algn="l" rtl="0">
              <a:spcBef>
                <a:spcPts val="360"/>
              </a:spcBef>
              <a:spcAft>
                <a:spcPts val="0"/>
              </a:spcAft>
              <a:buClr>
                <a:schemeClr val="dk1"/>
              </a:buClr>
              <a:buSzPts val="1200"/>
              <a:buFont typeface="Calibri"/>
              <a:buAutoNum type="alphaLcPeriod"/>
            </a:pPr>
            <a:r>
              <a:rPr lang="en-US" sz="1200" b="0" i="0" u="none" strike="noStrike" cap="none" dirty="0">
                <a:solidFill>
                  <a:schemeClr val="dk1"/>
                </a:solidFill>
                <a:latin typeface="Calibri"/>
                <a:ea typeface="Calibri"/>
                <a:cs typeface="Calibri"/>
                <a:sym typeface="Calibri"/>
              </a:rPr>
              <a:t>Marital Status</a:t>
            </a:r>
            <a:endParaRPr dirty="0"/>
          </a:p>
          <a:p>
            <a:pPr marL="1657350" marR="0" lvl="3" indent="-285750" algn="l" rtl="0">
              <a:spcBef>
                <a:spcPts val="360"/>
              </a:spcBef>
              <a:spcAft>
                <a:spcPts val="0"/>
              </a:spcAft>
              <a:buClr>
                <a:schemeClr val="dk1"/>
              </a:buClr>
              <a:buSzPts val="1200"/>
              <a:buFont typeface="Calibri"/>
              <a:buAutoNum type="alphaLcPeriod"/>
            </a:pPr>
            <a:r>
              <a:rPr lang="en-US" sz="1200" b="0" i="0" u="none" strike="noStrike" cap="none" dirty="0">
                <a:solidFill>
                  <a:schemeClr val="dk1"/>
                </a:solidFill>
                <a:latin typeface="Calibri"/>
                <a:ea typeface="Calibri"/>
                <a:cs typeface="Calibri"/>
                <a:sym typeface="Calibri"/>
              </a:rPr>
              <a:t>Education Level</a:t>
            </a:r>
            <a:endParaRPr dirty="0"/>
          </a:p>
          <a:p>
            <a:pPr marL="1657350" marR="0" lvl="3" indent="-285750" algn="l" rtl="0">
              <a:spcBef>
                <a:spcPts val="360"/>
              </a:spcBef>
              <a:spcAft>
                <a:spcPts val="0"/>
              </a:spcAft>
              <a:buClr>
                <a:schemeClr val="dk1"/>
              </a:buClr>
              <a:buSzPts val="1200"/>
              <a:buFont typeface="Calibri"/>
              <a:buAutoNum type="alphaLcPeriod"/>
            </a:pPr>
            <a:r>
              <a:rPr lang="en-US" sz="1200" b="0" i="0" u="none" strike="noStrike" cap="none" dirty="0">
                <a:solidFill>
                  <a:schemeClr val="dk1"/>
                </a:solidFill>
                <a:latin typeface="Calibri"/>
                <a:ea typeface="Calibri"/>
                <a:cs typeface="Calibri"/>
                <a:sym typeface="Calibri"/>
              </a:rPr>
              <a:t>Age</a:t>
            </a:r>
            <a:endParaRPr dirty="0"/>
          </a:p>
          <a:p>
            <a:pPr marL="1657350" marR="0" lvl="3" indent="-285750" algn="l" rtl="0">
              <a:spcBef>
                <a:spcPts val="360"/>
              </a:spcBef>
              <a:spcAft>
                <a:spcPts val="0"/>
              </a:spcAft>
              <a:buClr>
                <a:schemeClr val="dk1"/>
              </a:buClr>
              <a:buSzPts val="1200"/>
              <a:buFont typeface="Calibri"/>
              <a:buAutoNum type="alphaLcPeriod"/>
            </a:pPr>
            <a:r>
              <a:rPr lang="en-US" sz="1200" b="0" i="0" u="none" strike="noStrike" cap="none" dirty="0">
                <a:solidFill>
                  <a:schemeClr val="dk1"/>
                </a:solidFill>
                <a:latin typeface="Calibri"/>
                <a:ea typeface="Calibri"/>
                <a:cs typeface="Calibri"/>
                <a:sym typeface="Calibri"/>
              </a:rPr>
              <a:t>Distance from Home</a:t>
            </a:r>
            <a:endParaRPr dirty="0"/>
          </a:p>
          <a:p>
            <a:pPr marL="1657350" marR="0" lvl="3" indent="-209550" algn="l" rtl="0">
              <a:spcBef>
                <a:spcPts val="36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1200150" marR="0" lvl="2" indent="-285750" algn="l" rtl="0">
              <a:spcBef>
                <a:spcPts val="360"/>
              </a:spcBef>
              <a:spcAft>
                <a:spcPts val="0"/>
              </a:spcAft>
              <a:buClr>
                <a:schemeClr val="dk1"/>
              </a:buClr>
              <a:buSzPts val="1200"/>
              <a:buFont typeface="Calibri"/>
              <a:buAutoNum type="romanLcPeriod"/>
            </a:pPr>
            <a:r>
              <a:rPr lang="en-US" sz="1200" b="1" i="0" u="none" strike="noStrike" cap="none" dirty="0">
                <a:solidFill>
                  <a:schemeClr val="dk1"/>
                </a:solidFill>
                <a:latin typeface="Calibri"/>
                <a:ea typeface="Calibri"/>
                <a:cs typeface="Calibri"/>
                <a:sym typeface="Calibri"/>
              </a:rPr>
              <a:t>Work Background</a:t>
            </a:r>
            <a:endParaRPr dirty="0"/>
          </a:p>
          <a:p>
            <a:pPr marL="1657350" marR="0" lvl="3" indent="-285750" algn="l" rtl="0">
              <a:spcBef>
                <a:spcPts val="360"/>
              </a:spcBef>
              <a:spcAft>
                <a:spcPts val="0"/>
              </a:spcAft>
              <a:buClr>
                <a:schemeClr val="dk1"/>
              </a:buClr>
              <a:buSzPts val="1200"/>
              <a:buFont typeface="Calibri"/>
              <a:buAutoNum type="alphaLcPeriod"/>
            </a:pPr>
            <a:r>
              <a:rPr lang="en-US" sz="1200" b="0" i="0" u="none" strike="noStrike" cap="none" dirty="0">
                <a:solidFill>
                  <a:schemeClr val="dk1"/>
                </a:solidFill>
                <a:latin typeface="Calibri"/>
                <a:ea typeface="Calibri"/>
                <a:cs typeface="Calibri"/>
                <a:sym typeface="Calibri"/>
              </a:rPr>
              <a:t>Number of companies worked</a:t>
            </a:r>
            <a:endParaRPr dirty="0"/>
          </a:p>
          <a:p>
            <a:pPr marL="1657350" marR="0" lvl="3" indent="-285750" algn="l" rtl="0">
              <a:spcBef>
                <a:spcPts val="360"/>
              </a:spcBef>
              <a:spcAft>
                <a:spcPts val="0"/>
              </a:spcAft>
              <a:buClr>
                <a:schemeClr val="dk1"/>
              </a:buClr>
              <a:buSzPts val="1200"/>
              <a:buFont typeface="Calibri"/>
              <a:buAutoNum type="alphaLcPeriod"/>
            </a:pPr>
            <a:r>
              <a:rPr lang="en-US" sz="1200" b="0" i="0" u="none" strike="noStrike" cap="none" dirty="0">
                <a:solidFill>
                  <a:schemeClr val="dk1"/>
                </a:solidFill>
                <a:latin typeface="Calibri"/>
                <a:ea typeface="Calibri"/>
                <a:cs typeface="Calibri"/>
                <a:sym typeface="Calibri"/>
              </a:rPr>
              <a:t>Total Working Years</a:t>
            </a:r>
            <a:endParaRPr dirty="0"/>
          </a:p>
          <a:p>
            <a:pPr marL="1657350" marR="0" lvl="3" indent="-285750" algn="l" rtl="0">
              <a:spcBef>
                <a:spcPts val="360"/>
              </a:spcBef>
              <a:spcAft>
                <a:spcPts val="0"/>
              </a:spcAft>
              <a:buClr>
                <a:schemeClr val="dk1"/>
              </a:buClr>
              <a:buSzPts val="1200"/>
              <a:buFont typeface="Calibri"/>
              <a:buAutoNum type="alphaLcPeriod"/>
            </a:pPr>
            <a:r>
              <a:rPr lang="en-US" sz="1200" b="0" i="0" u="none" strike="noStrike" cap="none" dirty="0">
                <a:solidFill>
                  <a:schemeClr val="dk1"/>
                </a:solidFill>
                <a:latin typeface="Calibri"/>
                <a:ea typeface="Calibri"/>
                <a:cs typeface="Calibri"/>
                <a:sym typeface="Calibri"/>
              </a:rPr>
              <a:t>Years at Company</a:t>
            </a:r>
            <a:endParaRPr dirty="0"/>
          </a:p>
          <a:p>
            <a:pPr marL="1657350" marR="0" lvl="3" indent="-285750" algn="l" rtl="0">
              <a:spcBef>
                <a:spcPts val="360"/>
              </a:spcBef>
              <a:spcAft>
                <a:spcPts val="0"/>
              </a:spcAft>
              <a:buClr>
                <a:schemeClr val="dk1"/>
              </a:buClr>
              <a:buSzPts val="1200"/>
              <a:buFont typeface="Calibri"/>
              <a:buAutoNum type="alphaLcPeriod"/>
            </a:pPr>
            <a:r>
              <a:rPr lang="en-US" sz="1200" b="0" i="0" u="none" strike="noStrike" cap="none" dirty="0">
                <a:solidFill>
                  <a:schemeClr val="dk1"/>
                </a:solidFill>
                <a:latin typeface="Calibri"/>
                <a:ea typeface="Calibri"/>
                <a:cs typeface="Calibri"/>
                <a:sym typeface="Calibri"/>
              </a:rPr>
              <a:t>Years in Current Role</a:t>
            </a:r>
            <a:endParaRPr dirty="0"/>
          </a:p>
          <a:p>
            <a:pPr marL="1657350" marR="0" lvl="3" indent="-285750" algn="l" rtl="0">
              <a:spcBef>
                <a:spcPts val="360"/>
              </a:spcBef>
              <a:spcAft>
                <a:spcPts val="0"/>
              </a:spcAft>
              <a:buClr>
                <a:schemeClr val="dk1"/>
              </a:buClr>
              <a:buSzPts val="1200"/>
              <a:buFont typeface="Calibri"/>
              <a:buAutoNum type="alphaLcPeriod"/>
            </a:pPr>
            <a:r>
              <a:rPr lang="en-US" sz="1200" b="0" i="0" u="none" strike="noStrike" cap="none" dirty="0">
                <a:solidFill>
                  <a:schemeClr val="dk1"/>
                </a:solidFill>
                <a:latin typeface="Calibri"/>
                <a:ea typeface="Calibri"/>
                <a:cs typeface="Calibri"/>
                <a:sym typeface="Calibri"/>
              </a:rPr>
              <a:t>Years Since Last Promotion</a:t>
            </a:r>
            <a:endParaRPr dirty="0"/>
          </a:p>
          <a:p>
            <a:pPr marL="1657350" marR="0" lvl="3" indent="-285750" algn="l" rtl="0">
              <a:spcBef>
                <a:spcPts val="360"/>
              </a:spcBef>
              <a:spcAft>
                <a:spcPts val="0"/>
              </a:spcAft>
              <a:buClr>
                <a:schemeClr val="dk1"/>
              </a:buClr>
              <a:buSzPts val="1200"/>
              <a:buFont typeface="Calibri"/>
              <a:buAutoNum type="alphaLcPeriod"/>
            </a:pPr>
            <a:r>
              <a:rPr lang="en-US" sz="1200" b="0" i="0" u="none" strike="noStrike" cap="none" dirty="0">
                <a:solidFill>
                  <a:schemeClr val="dk1"/>
                </a:solidFill>
                <a:latin typeface="Calibri"/>
                <a:ea typeface="Calibri"/>
                <a:cs typeface="Calibri"/>
                <a:sym typeface="Calibri"/>
              </a:rPr>
              <a:t>Years with Current Manager</a:t>
            </a:r>
            <a:endParaRPr dirty="0"/>
          </a:p>
        </p:txBody>
      </p:sp>
      <p:sp>
        <p:nvSpPr>
          <p:cNvPr id="91" name="Google Shape;91;p4:notes"/>
          <p:cNvSpPr txBox="1">
            <a:spLocks noGrp="1"/>
          </p:cNvSpPr>
          <p:nvPr>
            <p:ph type="sldNum" idx="12"/>
          </p:nvPr>
        </p:nvSpPr>
        <p:spPr>
          <a:xfrm>
            <a:off x="3884613" y="8846554"/>
            <a:ext cx="2971800" cy="465693"/>
          </a:xfrm>
          <a:prstGeom prst="rect">
            <a:avLst/>
          </a:prstGeom>
          <a:noFill/>
          <a:ln>
            <a:noFill/>
          </a:ln>
        </p:spPr>
        <p:txBody>
          <a:bodyPr spcFirstLastPara="1" wrap="square" lIns="91325" tIns="45650" rIns="91325" bIns="4565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4</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5:notes"/>
          <p:cNvSpPr>
            <a:spLocks noGrp="1" noRot="1" noChangeAspect="1"/>
          </p:cNvSpPr>
          <p:nvPr>
            <p:ph type="sldImg" idx="2"/>
          </p:nvPr>
        </p:nvSpPr>
        <p:spPr>
          <a:xfrm>
            <a:off x="327025" y="700088"/>
            <a:ext cx="6203950" cy="3490912"/>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8" name="Google Shape;98;p5:notes"/>
          <p:cNvSpPr txBox="1">
            <a:spLocks noGrp="1"/>
          </p:cNvSpPr>
          <p:nvPr>
            <p:ph type="body" idx="1"/>
          </p:nvPr>
        </p:nvSpPr>
        <p:spPr>
          <a:xfrm>
            <a:off x="685800" y="4424085"/>
            <a:ext cx="5486400" cy="4191238"/>
          </a:xfrm>
          <a:prstGeom prst="rect">
            <a:avLst/>
          </a:prstGeom>
          <a:noFill/>
          <a:ln>
            <a:noFill/>
          </a:ln>
        </p:spPr>
        <p:txBody>
          <a:bodyPr spcFirstLastPara="1" wrap="square" lIns="91325" tIns="45650" rIns="91325" bIns="45650" anchor="t" anchorCtr="0">
            <a:noAutofit/>
          </a:bodyPr>
          <a:lstStyle/>
          <a:p>
            <a:pPr marL="171450" marR="0" lvl="0" indent="-171450" algn="l" rtl="0">
              <a:spcBef>
                <a:spcPts val="0"/>
              </a:spcBef>
              <a:spcAft>
                <a:spcPts val="0"/>
              </a:spcAft>
              <a:buClr>
                <a:schemeClr val="dk1"/>
              </a:buClr>
              <a:buSzPts val="1200"/>
              <a:buFont typeface="Arial"/>
              <a:buChar char="•"/>
            </a:pPr>
            <a:r>
              <a:rPr lang="en-US" sz="1200" b="0" i="0" u="none" strike="noStrike" cap="none" dirty="0">
                <a:solidFill>
                  <a:schemeClr val="dk1"/>
                </a:solidFill>
                <a:latin typeface="Calibri"/>
                <a:ea typeface="Calibri"/>
                <a:cs typeface="Calibri"/>
                <a:sym typeface="Calibri"/>
              </a:rPr>
              <a:t>Variables marked as integers with scale are mainly subjective attributes. Stock Option Level and Education Level are the main to variables in this category that could be scrutinized as being an objective measure if certain assumptions are made. The data and data descriptions provided in this project do not let us make this interpretation however. </a:t>
            </a:r>
            <a:endParaRPr dirty="0"/>
          </a:p>
          <a:p>
            <a:pPr marL="171450" marR="0" lvl="0" indent="-171450" algn="l" rtl="0">
              <a:spcBef>
                <a:spcPts val="360"/>
              </a:spcBef>
              <a:spcAft>
                <a:spcPts val="0"/>
              </a:spcAft>
              <a:buClr>
                <a:schemeClr val="dk1"/>
              </a:buClr>
              <a:buSzPts val="1200"/>
              <a:buFont typeface="Arial"/>
              <a:buChar char="•"/>
            </a:pPr>
            <a:r>
              <a:rPr lang="en-US" sz="1200" b="0" i="0" u="none" strike="noStrike" cap="none" dirty="0">
                <a:solidFill>
                  <a:schemeClr val="dk1"/>
                </a:solidFill>
                <a:latin typeface="Calibri"/>
                <a:ea typeface="Calibri"/>
                <a:cs typeface="Calibri"/>
                <a:sym typeface="Calibri"/>
              </a:rPr>
              <a:t>Data Issues for variables on this slide – </a:t>
            </a:r>
            <a:endParaRPr dirty="0"/>
          </a:p>
          <a:p>
            <a:pPr marL="628650" marR="0" lvl="1" indent="-171450" algn="l" rtl="0">
              <a:spcBef>
                <a:spcPts val="360"/>
              </a:spcBef>
              <a:spcAft>
                <a:spcPts val="0"/>
              </a:spcAft>
              <a:buClr>
                <a:schemeClr val="dk1"/>
              </a:buClr>
              <a:buSzPts val="1200"/>
              <a:buFont typeface="Arial"/>
              <a:buChar char="•"/>
            </a:pPr>
            <a:r>
              <a:rPr lang="en-US" sz="1200" b="0" i="0" u="none" strike="noStrike" cap="none" dirty="0">
                <a:solidFill>
                  <a:schemeClr val="dk1"/>
                </a:solidFill>
                <a:latin typeface="Calibri"/>
                <a:ea typeface="Calibri"/>
                <a:cs typeface="Calibri"/>
                <a:sym typeface="Calibri"/>
              </a:rPr>
              <a:t>Performance rating is split between 3 and 4 (no 1s or 2s). </a:t>
            </a:r>
            <a:endParaRPr dirty="0"/>
          </a:p>
          <a:p>
            <a:pPr marL="628650" marR="0" lvl="1" indent="-171450" algn="l" rtl="0">
              <a:spcBef>
                <a:spcPts val="360"/>
              </a:spcBef>
              <a:spcAft>
                <a:spcPts val="0"/>
              </a:spcAft>
              <a:buClr>
                <a:schemeClr val="dk1"/>
              </a:buClr>
              <a:buSzPts val="1200"/>
              <a:buFont typeface="Arial"/>
              <a:buChar char="•"/>
            </a:pPr>
            <a:r>
              <a:rPr lang="en-US" sz="1200" b="0" i="0" u="none" strike="noStrike" cap="none" dirty="0">
                <a:solidFill>
                  <a:schemeClr val="dk1"/>
                </a:solidFill>
                <a:latin typeface="Calibri"/>
                <a:ea typeface="Calibri"/>
                <a:cs typeface="Calibri"/>
                <a:sym typeface="Calibri"/>
              </a:rPr>
              <a:t>Income variables previously mentioned (3-4 variables that seemingly should tie to one another but do not). You can’t multiply hourly income rate times 8 to get the daily rate. Also some employees will have a higher daily rate, but lower hourly rate. Other odd combinations of this also existed with monthly rate and daily rate as well. </a:t>
            </a:r>
            <a:endParaRPr dirty="0"/>
          </a:p>
          <a:p>
            <a:pPr marL="628650" marR="0" lvl="1" indent="-171450" algn="l" rtl="0">
              <a:spcBef>
                <a:spcPts val="360"/>
              </a:spcBef>
              <a:spcAft>
                <a:spcPts val="0"/>
              </a:spcAft>
              <a:buClr>
                <a:schemeClr val="dk1"/>
              </a:buClr>
              <a:buSzPts val="1200"/>
              <a:buFont typeface="Arial"/>
              <a:buChar char="•"/>
            </a:pPr>
            <a:r>
              <a:rPr lang="en-US" sz="1200" b="0" i="0" u="none" strike="noStrike" cap="none" dirty="0">
                <a:solidFill>
                  <a:schemeClr val="dk1"/>
                </a:solidFill>
                <a:latin typeface="Calibri"/>
                <a:ea typeface="Calibri"/>
                <a:cs typeface="Calibri"/>
                <a:sym typeface="Calibri"/>
              </a:rPr>
              <a:t>Subjective nature of some of the scaled attributes would make us pause about the data collection methods in the real word. </a:t>
            </a:r>
            <a:endParaRPr dirty="0"/>
          </a:p>
        </p:txBody>
      </p:sp>
      <p:sp>
        <p:nvSpPr>
          <p:cNvPr id="99" name="Google Shape;99;p5:notes"/>
          <p:cNvSpPr txBox="1">
            <a:spLocks noGrp="1"/>
          </p:cNvSpPr>
          <p:nvPr>
            <p:ph type="sldNum" idx="12"/>
          </p:nvPr>
        </p:nvSpPr>
        <p:spPr>
          <a:xfrm>
            <a:off x="3884613" y="8846554"/>
            <a:ext cx="2971800" cy="465693"/>
          </a:xfrm>
          <a:prstGeom prst="rect">
            <a:avLst/>
          </a:prstGeom>
          <a:noFill/>
          <a:ln>
            <a:noFill/>
          </a:ln>
        </p:spPr>
        <p:txBody>
          <a:bodyPr spcFirstLastPara="1" wrap="square" lIns="91325" tIns="45650" rIns="91325" bIns="4565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5</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6:notes"/>
          <p:cNvSpPr>
            <a:spLocks noGrp="1" noRot="1" noChangeAspect="1"/>
          </p:cNvSpPr>
          <p:nvPr>
            <p:ph type="sldImg" idx="2"/>
          </p:nvPr>
        </p:nvSpPr>
        <p:spPr>
          <a:xfrm>
            <a:off x="327025" y="700088"/>
            <a:ext cx="6203950" cy="3490912"/>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6" name="Google Shape;106;p6:notes"/>
          <p:cNvSpPr txBox="1">
            <a:spLocks noGrp="1"/>
          </p:cNvSpPr>
          <p:nvPr>
            <p:ph type="body" idx="1"/>
          </p:nvPr>
        </p:nvSpPr>
        <p:spPr>
          <a:xfrm>
            <a:off x="685800" y="4424085"/>
            <a:ext cx="5486400" cy="4191238"/>
          </a:xfrm>
          <a:prstGeom prst="rect">
            <a:avLst/>
          </a:prstGeom>
          <a:noFill/>
          <a:ln>
            <a:noFill/>
          </a:ln>
        </p:spPr>
        <p:txBody>
          <a:bodyPr spcFirstLastPara="1" wrap="square" lIns="91325" tIns="45650" rIns="91325" bIns="45650" anchor="t" anchorCtr="0">
            <a:noAutofit/>
          </a:bodyPr>
          <a:lstStyle/>
          <a:p>
            <a:pPr marL="171450" marR="0" lvl="0" indent="-171450" algn="l" rtl="0">
              <a:spcBef>
                <a:spcPts val="0"/>
              </a:spcBef>
              <a:spcAft>
                <a:spcPts val="0"/>
              </a:spcAft>
              <a:buClr>
                <a:schemeClr val="dk1"/>
              </a:buClr>
              <a:buSzPts val="1200"/>
              <a:buFont typeface="Arial"/>
              <a:buChar char="•"/>
            </a:pPr>
            <a:r>
              <a:rPr lang="en-US" sz="1200" b="0" i="0" u="none" strike="noStrike" cap="none" dirty="0">
                <a:solidFill>
                  <a:schemeClr val="dk1"/>
                </a:solidFill>
                <a:latin typeface="Calibri"/>
                <a:ea typeface="Calibri"/>
                <a:cs typeface="Calibri"/>
                <a:sym typeface="Calibri"/>
              </a:rPr>
              <a:t>One of the first steps in our Exploratory Analysis was to run a regression of all of the numeric variables. </a:t>
            </a:r>
            <a:endParaRPr dirty="0"/>
          </a:p>
          <a:p>
            <a:pPr marL="171450" marR="0" lvl="0" indent="-171450" algn="l" rtl="0">
              <a:spcBef>
                <a:spcPts val="360"/>
              </a:spcBef>
              <a:spcAft>
                <a:spcPts val="0"/>
              </a:spcAft>
              <a:buClr>
                <a:schemeClr val="dk1"/>
              </a:buClr>
              <a:buSzPts val="1200"/>
              <a:buFont typeface="Arial"/>
              <a:buChar char="•"/>
            </a:pPr>
            <a:r>
              <a:rPr lang="en-US" sz="1200" b="0" i="0" u="none" strike="noStrike" cap="none" dirty="0">
                <a:solidFill>
                  <a:schemeClr val="dk1"/>
                </a:solidFill>
                <a:latin typeface="Calibri"/>
                <a:ea typeface="Calibri"/>
                <a:cs typeface="Calibri"/>
                <a:sym typeface="Calibri"/>
              </a:rPr>
              <a:t>Most of the high and low correlations were not surprising. For example, variables that are both related to time are naturally going to have high correlations.</a:t>
            </a:r>
            <a:endParaRPr dirty="0"/>
          </a:p>
          <a:p>
            <a:pPr marL="628650" marR="0" lvl="1" indent="-171450" algn="l" rtl="0">
              <a:spcBef>
                <a:spcPts val="360"/>
              </a:spcBef>
              <a:spcAft>
                <a:spcPts val="0"/>
              </a:spcAft>
              <a:buClr>
                <a:schemeClr val="dk1"/>
              </a:buClr>
              <a:buSzPts val="1200"/>
              <a:buFont typeface="Arial"/>
              <a:buChar char="•"/>
            </a:pPr>
            <a:r>
              <a:rPr lang="en-US" sz="1200" b="0" i="0" u="none" strike="noStrike" cap="none" dirty="0">
                <a:solidFill>
                  <a:schemeClr val="dk1"/>
                </a:solidFill>
                <a:latin typeface="Calibri"/>
                <a:ea typeface="Calibri"/>
                <a:cs typeface="Calibri"/>
                <a:sym typeface="Calibri"/>
              </a:rPr>
              <a:t>E.g. Years in current role and years with current manager</a:t>
            </a:r>
            <a:endParaRPr dirty="0"/>
          </a:p>
          <a:p>
            <a:pPr marL="171450" marR="0" lvl="0" indent="-171450" algn="l" rtl="0">
              <a:spcBef>
                <a:spcPts val="360"/>
              </a:spcBef>
              <a:spcAft>
                <a:spcPts val="0"/>
              </a:spcAft>
              <a:buClr>
                <a:schemeClr val="dk1"/>
              </a:buClr>
              <a:buSzPts val="1200"/>
              <a:buFont typeface="Arial"/>
              <a:buChar char="•"/>
            </a:pPr>
            <a:r>
              <a:rPr lang="en-US" sz="1200" b="0" i="0" u="none" strike="noStrike" cap="none" dirty="0">
                <a:solidFill>
                  <a:schemeClr val="dk1"/>
                </a:solidFill>
                <a:latin typeface="Calibri"/>
                <a:ea typeface="Calibri"/>
                <a:cs typeface="Calibri"/>
                <a:sym typeface="Calibri"/>
              </a:rPr>
              <a:t>A few notable correlations are shown in the table to the left of the graph. Monthly income and job level had the highest correlation (95%) as one would expect. It typically takes a long time to reach higher job levels, so there is also a high correlation between total working years and both Monthly Income and Job Level. </a:t>
            </a:r>
            <a:endParaRPr dirty="0"/>
          </a:p>
          <a:p>
            <a:pPr marL="171450" marR="0" lvl="0" indent="-171450" algn="l" rtl="0">
              <a:spcBef>
                <a:spcPts val="360"/>
              </a:spcBef>
              <a:spcAft>
                <a:spcPts val="0"/>
              </a:spcAft>
              <a:buClr>
                <a:schemeClr val="dk1"/>
              </a:buClr>
              <a:buSzPts val="1200"/>
              <a:buFont typeface="Arial"/>
              <a:buChar char="•"/>
            </a:pPr>
            <a:r>
              <a:rPr lang="en-US" sz="1200" b="0" i="0" u="none" strike="noStrike" cap="none" dirty="0">
                <a:solidFill>
                  <a:schemeClr val="dk1"/>
                </a:solidFill>
                <a:latin typeface="Calibri"/>
                <a:ea typeface="Calibri"/>
                <a:cs typeface="Calibri"/>
                <a:sym typeface="Calibri"/>
              </a:rPr>
              <a:t>Although performance rating was limited to just 3s and 4s, there is a positive correlation with employee salary increases. Better performing employees are reaping the benefits of their hard work with salary increases. You would think that employees who are getting raises would </a:t>
            </a:r>
            <a:endParaRPr dirty="0"/>
          </a:p>
          <a:p>
            <a:pPr marL="171450" marR="0" lvl="0" indent="-171450" algn="l" rtl="0">
              <a:spcBef>
                <a:spcPts val="360"/>
              </a:spcBef>
              <a:spcAft>
                <a:spcPts val="0"/>
              </a:spcAft>
              <a:buClr>
                <a:schemeClr val="dk1"/>
              </a:buClr>
              <a:buSzPts val="1200"/>
              <a:buFont typeface="Arial"/>
              <a:buChar char="•"/>
            </a:pPr>
            <a:r>
              <a:rPr lang="en-US" sz="1200" b="0" i="0" u="none" strike="noStrike" cap="none" dirty="0">
                <a:solidFill>
                  <a:schemeClr val="dk1"/>
                </a:solidFill>
                <a:latin typeface="Calibri"/>
                <a:ea typeface="Calibri"/>
                <a:cs typeface="Calibri"/>
                <a:sym typeface="Calibri"/>
              </a:rPr>
              <a:t>have a high satisfaction with their colleagues. However, the most negatively correlated variable with salary hike is relationship satisfaction. </a:t>
            </a:r>
            <a:endParaRPr dirty="0"/>
          </a:p>
          <a:p>
            <a:pPr marL="0" marR="0" lvl="0" indent="0" algn="l" rtl="0">
              <a:spcBef>
                <a:spcPts val="360"/>
              </a:spcBef>
              <a:spcAft>
                <a:spcPts val="0"/>
              </a:spcAft>
              <a:buNone/>
            </a:pPr>
            <a:endParaRPr sz="1200" b="0" i="0" u="none" strike="noStrike" cap="none" dirty="0">
              <a:solidFill>
                <a:schemeClr val="dk1"/>
              </a:solidFill>
              <a:latin typeface="Calibri"/>
              <a:ea typeface="Calibri"/>
              <a:cs typeface="Calibri"/>
              <a:sym typeface="Calibri"/>
            </a:endParaRPr>
          </a:p>
          <a:p>
            <a:pPr marL="0" marR="0" lvl="0" indent="0" algn="l" rtl="0">
              <a:spcBef>
                <a:spcPts val="360"/>
              </a:spcBef>
              <a:spcAft>
                <a:spcPts val="0"/>
              </a:spcAft>
              <a:buNone/>
            </a:pPr>
            <a:endParaRPr sz="1200" b="0" i="0" u="none" strike="noStrike" cap="none" dirty="0">
              <a:solidFill>
                <a:schemeClr val="dk1"/>
              </a:solidFill>
              <a:latin typeface="Calibri"/>
              <a:ea typeface="Calibri"/>
              <a:cs typeface="Calibri"/>
              <a:sym typeface="Calibri"/>
            </a:endParaRPr>
          </a:p>
          <a:p>
            <a:pPr marL="0" marR="0" lvl="0" indent="0" algn="l" rtl="0">
              <a:spcBef>
                <a:spcPts val="360"/>
              </a:spcBef>
              <a:spcAft>
                <a:spcPts val="0"/>
              </a:spcAft>
              <a:buNone/>
            </a:pPr>
            <a:endParaRPr sz="1200" b="0" i="0" u="none" strike="noStrike" cap="none" dirty="0">
              <a:solidFill>
                <a:schemeClr val="dk1"/>
              </a:solidFill>
              <a:latin typeface="Calibri"/>
              <a:ea typeface="Calibri"/>
              <a:cs typeface="Calibri"/>
              <a:sym typeface="Calibri"/>
            </a:endParaRPr>
          </a:p>
          <a:p>
            <a:pPr marL="0" marR="0" lvl="0" indent="0" algn="l" rtl="0">
              <a:spcBef>
                <a:spcPts val="360"/>
              </a:spcBef>
              <a:spcAft>
                <a:spcPts val="0"/>
              </a:spcAft>
              <a:buNone/>
            </a:pPr>
            <a:r>
              <a:rPr lang="en-US" sz="1200" b="0" i="0" u="none" strike="noStrike" cap="none" dirty="0">
                <a:solidFill>
                  <a:schemeClr val="dk1"/>
                </a:solidFill>
                <a:latin typeface="Calibri"/>
                <a:ea typeface="Calibri"/>
                <a:cs typeface="Calibri"/>
                <a:sym typeface="Calibri"/>
              </a:rPr>
              <a:t># check correlation among numerical variables</a:t>
            </a:r>
            <a:endParaRPr dirty="0"/>
          </a:p>
          <a:p>
            <a:pPr marL="0" marR="0" lvl="0" indent="0" algn="l" rtl="0">
              <a:spcBef>
                <a:spcPts val="360"/>
              </a:spcBef>
              <a:spcAft>
                <a:spcPts val="0"/>
              </a:spcAft>
              <a:buNone/>
            </a:pPr>
            <a:endParaRPr sz="1200" b="0" i="0" u="none" strike="noStrike" cap="none" dirty="0">
              <a:solidFill>
                <a:schemeClr val="dk1"/>
              </a:solidFill>
              <a:latin typeface="Calibri"/>
              <a:ea typeface="Calibri"/>
              <a:cs typeface="Calibri"/>
              <a:sym typeface="Calibri"/>
            </a:endParaRPr>
          </a:p>
          <a:p>
            <a:pPr marL="0" marR="0" lvl="0" indent="0" algn="l" rtl="0">
              <a:spcBef>
                <a:spcPts val="360"/>
              </a:spcBef>
              <a:spcAft>
                <a:spcPts val="0"/>
              </a:spcAft>
              <a:buNone/>
            </a:pPr>
            <a:endParaRPr sz="1200" b="0" i="0" u="none" strike="noStrike" cap="none" dirty="0">
              <a:solidFill>
                <a:schemeClr val="dk1"/>
              </a:solidFill>
              <a:latin typeface="Calibri"/>
              <a:ea typeface="Calibri"/>
              <a:cs typeface="Calibri"/>
              <a:sym typeface="Calibri"/>
            </a:endParaRPr>
          </a:p>
          <a:p>
            <a:pPr marL="0" marR="0" lvl="0" indent="0" algn="l" rtl="0">
              <a:spcBef>
                <a:spcPts val="360"/>
              </a:spcBef>
              <a:spcAft>
                <a:spcPts val="0"/>
              </a:spcAft>
              <a:buNone/>
            </a:pPr>
            <a:r>
              <a:rPr lang="en-US" sz="1200" b="0" i="0" u="none" strike="noStrike" cap="none" dirty="0">
                <a:solidFill>
                  <a:schemeClr val="dk1"/>
                </a:solidFill>
                <a:latin typeface="Calibri"/>
                <a:ea typeface="Calibri"/>
                <a:cs typeface="Calibri"/>
                <a:sym typeface="Calibri"/>
              </a:rPr>
              <a:t># </a:t>
            </a:r>
            <a:r>
              <a:rPr lang="en-US" sz="1200" b="0" i="0" u="none" strike="noStrike" cap="none" dirty="0" err="1">
                <a:solidFill>
                  <a:schemeClr val="dk1"/>
                </a:solidFill>
                <a:latin typeface="Calibri"/>
                <a:ea typeface="Calibri"/>
                <a:cs typeface="Calibri"/>
                <a:sym typeface="Calibri"/>
              </a:rPr>
              <a:t>JobLevel</a:t>
            </a:r>
            <a:r>
              <a:rPr lang="en-US" sz="1200" b="0" i="0" u="none" strike="noStrike" cap="none" dirty="0">
                <a:solidFill>
                  <a:schemeClr val="dk1"/>
                </a:solidFill>
                <a:latin typeface="Calibri"/>
                <a:ea typeface="Calibri"/>
                <a:cs typeface="Calibri"/>
                <a:sym typeface="Calibri"/>
              </a:rPr>
              <a:t> &amp; </a:t>
            </a:r>
            <a:r>
              <a:rPr lang="en-US" sz="1200" b="0" i="0" u="none" strike="noStrike" cap="none" dirty="0" err="1">
                <a:solidFill>
                  <a:schemeClr val="dk1"/>
                </a:solidFill>
                <a:latin typeface="Calibri"/>
                <a:ea typeface="Calibri"/>
                <a:cs typeface="Calibri"/>
                <a:sym typeface="Calibri"/>
              </a:rPr>
              <a:t>MonthlyIncome</a:t>
            </a:r>
            <a:r>
              <a:rPr lang="en-US" sz="1200" b="0" i="0" u="none" strike="noStrike" cap="none" dirty="0">
                <a:solidFill>
                  <a:schemeClr val="dk1"/>
                </a:solidFill>
                <a:latin typeface="Calibri"/>
                <a:ea typeface="Calibri"/>
                <a:cs typeface="Calibri"/>
                <a:sym typeface="Calibri"/>
              </a:rPr>
              <a:t>: 0.95</a:t>
            </a:r>
            <a:endParaRPr dirty="0"/>
          </a:p>
          <a:p>
            <a:pPr marL="0" marR="0" lvl="0" indent="0" algn="l" rtl="0">
              <a:lnSpc>
                <a:spcPct val="100000"/>
              </a:lnSpc>
              <a:spcBef>
                <a:spcPts val="36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 </a:t>
            </a:r>
            <a:r>
              <a:rPr lang="en-US" sz="1200" b="0" i="0" u="none" strike="noStrike" cap="none" dirty="0" err="1">
                <a:solidFill>
                  <a:schemeClr val="dk1"/>
                </a:solidFill>
                <a:latin typeface="Calibri"/>
                <a:ea typeface="Calibri"/>
                <a:cs typeface="Calibri"/>
                <a:sym typeface="Calibri"/>
              </a:rPr>
              <a:t>MonthlyIncome</a:t>
            </a:r>
            <a:r>
              <a:rPr lang="en-US" sz="1200" b="0" i="0" u="none" strike="noStrike" cap="none" dirty="0">
                <a:solidFill>
                  <a:schemeClr val="dk1"/>
                </a:solidFill>
                <a:latin typeface="Calibri"/>
                <a:ea typeface="Calibri"/>
                <a:cs typeface="Calibri"/>
                <a:sym typeface="Calibri"/>
              </a:rPr>
              <a:t> &amp; Working Years: 0.77</a:t>
            </a:r>
            <a:endParaRPr dirty="0"/>
          </a:p>
          <a:p>
            <a:pPr marL="0" marR="0" lvl="0" indent="0" algn="l" rtl="0">
              <a:spcBef>
                <a:spcPts val="360"/>
              </a:spcBef>
              <a:spcAft>
                <a:spcPts val="0"/>
              </a:spcAft>
              <a:buNone/>
            </a:pPr>
            <a:r>
              <a:rPr lang="en-US" sz="1200" b="0" i="0" u="none" strike="noStrike" cap="none" dirty="0">
                <a:solidFill>
                  <a:schemeClr val="dk1"/>
                </a:solidFill>
                <a:latin typeface="Calibri"/>
                <a:ea typeface="Calibri"/>
                <a:cs typeface="Calibri"/>
                <a:sym typeface="Calibri"/>
              </a:rPr>
              <a:t># </a:t>
            </a:r>
            <a:r>
              <a:rPr lang="en-US" sz="1200" b="0" i="0" u="none" strike="noStrike" cap="none" dirty="0" err="1">
                <a:solidFill>
                  <a:schemeClr val="dk1"/>
                </a:solidFill>
                <a:latin typeface="Calibri"/>
                <a:ea typeface="Calibri"/>
                <a:cs typeface="Calibri"/>
                <a:sym typeface="Calibri"/>
              </a:rPr>
              <a:t>JobLevel</a:t>
            </a:r>
            <a:r>
              <a:rPr lang="en-US" sz="1200" b="0" i="0" u="none" strike="noStrike" cap="none" dirty="0">
                <a:solidFill>
                  <a:schemeClr val="dk1"/>
                </a:solidFill>
                <a:latin typeface="Calibri"/>
                <a:ea typeface="Calibri"/>
                <a:cs typeface="Calibri"/>
                <a:sym typeface="Calibri"/>
              </a:rPr>
              <a:t> &amp; </a:t>
            </a:r>
            <a:r>
              <a:rPr lang="en-US" sz="1200" b="0" i="0" u="none" strike="noStrike" cap="none" dirty="0" err="1">
                <a:solidFill>
                  <a:schemeClr val="dk1"/>
                </a:solidFill>
                <a:latin typeface="Calibri"/>
                <a:ea typeface="Calibri"/>
                <a:cs typeface="Calibri"/>
                <a:sym typeface="Calibri"/>
              </a:rPr>
              <a:t>WorkingYears</a:t>
            </a:r>
            <a:r>
              <a:rPr lang="en-US" sz="1200" b="0" i="0" u="none" strike="noStrike" cap="none" dirty="0">
                <a:solidFill>
                  <a:schemeClr val="dk1"/>
                </a:solidFill>
                <a:latin typeface="Calibri"/>
                <a:ea typeface="Calibri"/>
                <a:cs typeface="Calibri"/>
                <a:sym typeface="Calibri"/>
              </a:rPr>
              <a:t>: 0.78</a:t>
            </a:r>
            <a:endParaRPr dirty="0"/>
          </a:p>
          <a:p>
            <a:pPr marL="0" marR="0" lvl="0" indent="0" algn="l" rtl="0">
              <a:spcBef>
                <a:spcPts val="360"/>
              </a:spcBef>
              <a:spcAft>
                <a:spcPts val="0"/>
              </a:spcAft>
              <a:buNone/>
            </a:pPr>
            <a:endParaRPr sz="1200" b="0" i="0" u="none" strike="noStrike" cap="none" dirty="0">
              <a:solidFill>
                <a:schemeClr val="dk1"/>
              </a:solidFill>
              <a:latin typeface="Calibri"/>
              <a:ea typeface="Calibri"/>
              <a:cs typeface="Calibri"/>
              <a:sym typeface="Calibri"/>
            </a:endParaRPr>
          </a:p>
          <a:p>
            <a:pPr marL="0" marR="0" lvl="0" indent="0" algn="l" rtl="0">
              <a:spcBef>
                <a:spcPts val="360"/>
              </a:spcBef>
              <a:spcAft>
                <a:spcPts val="0"/>
              </a:spcAft>
              <a:buNone/>
            </a:pPr>
            <a:r>
              <a:rPr lang="en-US" sz="1200" b="0" i="0" u="none" strike="noStrike" cap="none" dirty="0">
                <a:solidFill>
                  <a:schemeClr val="dk1"/>
                </a:solidFill>
                <a:latin typeface="Calibri"/>
                <a:ea typeface="Calibri"/>
                <a:cs typeface="Calibri"/>
                <a:sym typeface="Calibri"/>
              </a:rPr>
              <a:t># </a:t>
            </a:r>
            <a:r>
              <a:rPr lang="en-US" sz="1200" b="0" i="0" u="none" strike="noStrike" cap="none" dirty="0" err="1">
                <a:solidFill>
                  <a:schemeClr val="dk1"/>
                </a:solidFill>
                <a:latin typeface="Calibri"/>
                <a:ea typeface="Calibri"/>
                <a:cs typeface="Calibri"/>
                <a:sym typeface="Calibri"/>
              </a:rPr>
              <a:t>PercentSalaryHike</a:t>
            </a:r>
            <a:r>
              <a:rPr lang="en-US" sz="1200" b="0" i="0" u="none" strike="noStrike" cap="none" dirty="0">
                <a:solidFill>
                  <a:schemeClr val="dk1"/>
                </a:solidFill>
                <a:latin typeface="Calibri"/>
                <a:ea typeface="Calibri"/>
                <a:cs typeface="Calibri"/>
                <a:sym typeface="Calibri"/>
              </a:rPr>
              <a:t> &amp; Performance Rating: 0.77</a:t>
            </a:r>
            <a:endParaRPr dirty="0"/>
          </a:p>
          <a:p>
            <a:pPr marL="0" marR="0" lvl="0" indent="0" algn="l" rtl="0">
              <a:lnSpc>
                <a:spcPct val="100000"/>
              </a:lnSpc>
              <a:spcBef>
                <a:spcPts val="36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lnSpc>
                <a:spcPct val="100000"/>
              </a:lnSpc>
              <a:spcBef>
                <a:spcPts val="36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 </a:t>
            </a:r>
            <a:r>
              <a:rPr lang="en-US" sz="1200" b="0" i="0" u="none" strike="noStrike" cap="none" dirty="0" err="1">
                <a:solidFill>
                  <a:schemeClr val="dk1"/>
                </a:solidFill>
                <a:latin typeface="Calibri"/>
                <a:ea typeface="Calibri"/>
                <a:cs typeface="Calibri"/>
                <a:sym typeface="Calibri"/>
              </a:rPr>
              <a:t>YearsatCompany</a:t>
            </a:r>
            <a:r>
              <a:rPr lang="en-US" sz="1200" b="0" i="0" u="none" strike="noStrike" cap="none" dirty="0">
                <a:solidFill>
                  <a:schemeClr val="dk1"/>
                </a:solidFill>
                <a:latin typeface="Calibri"/>
                <a:ea typeface="Calibri"/>
                <a:cs typeface="Calibri"/>
                <a:sym typeface="Calibri"/>
              </a:rPr>
              <a:t> &amp; </a:t>
            </a:r>
            <a:r>
              <a:rPr lang="en-US" sz="1200" b="0" i="0" u="none" strike="noStrike" cap="none" dirty="0" err="1">
                <a:solidFill>
                  <a:schemeClr val="dk1"/>
                </a:solidFill>
                <a:latin typeface="Calibri"/>
                <a:ea typeface="Calibri"/>
                <a:cs typeface="Calibri"/>
                <a:sym typeface="Calibri"/>
              </a:rPr>
              <a:t>YearInCurrentRole</a:t>
            </a:r>
            <a:r>
              <a:rPr lang="en-US" sz="1200" b="0" i="0" u="none" strike="noStrike" cap="none" dirty="0">
                <a:solidFill>
                  <a:schemeClr val="dk1"/>
                </a:solidFill>
                <a:latin typeface="Calibri"/>
                <a:ea typeface="Calibri"/>
                <a:cs typeface="Calibri"/>
                <a:sym typeface="Calibri"/>
              </a:rPr>
              <a:t>: 0.76</a:t>
            </a:r>
            <a:endParaRPr dirty="0"/>
          </a:p>
          <a:p>
            <a:pPr marL="0" marR="0" lvl="0" indent="0" algn="l" rtl="0">
              <a:spcBef>
                <a:spcPts val="360"/>
              </a:spcBef>
              <a:spcAft>
                <a:spcPts val="0"/>
              </a:spcAft>
              <a:buNone/>
            </a:pPr>
            <a:r>
              <a:rPr lang="en-US" sz="1200" b="0" i="0" u="none" strike="noStrike" cap="none" dirty="0">
                <a:solidFill>
                  <a:schemeClr val="dk1"/>
                </a:solidFill>
                <a:latin typeface="Calibri"/>
                <a:ea typeface="Calibri"/>
                <a:cs typeface="Calibri"/>
                <a:sym typeface="Calibri"/>
              </a:rPr>
              <a:t># </a:t>
            </a:r>
            <a:r>
              <a:rPr lang="en-US" sz="1200" b="0" i="0" u="none" strike="noStrike" cap="none" dirty="0" err="1">
                <a:solidFill>
                  <a:schemeClr val="dk1"/>
                </a:solidFill>
                <a:latin typeface="Calibri"/>
                <a:ea typeface="Calibri"/>
                <a:cs typeface="Calibri"/>
                <a:sym typeface="Calibri"/>
              </a:rPr>
              <a:t>YearsatCompany</a:t>
            </a:r>
            <a:r>
              <a:rPr lang="en-US" sz="1200" b="0" i="0" u="none" strike="noStrike" cap="none" dirty="0">
                <a:solidFill>
                  <a:schemeClr val="dk1"/>
                </a:solidFill>
                <a:latin typeface="Calibri"/>
                <a:ea typeface="Calibri"/>
                <a:cs typeface="Calibri"/>
                <a:sym typeface="Calibri"/>
              </a:rPr>
              <a:t> &amp; </a:t>
            </a:r>
            <a:r>
              <a:rPr lang="en-US" sz="1200" b="0" i="0" u="none" strike="noStrike" cap="none" dirty="0" err="1">
                <a:solidFill>
                  <a:schemeClr val="dk1"/>
                </a:solidFill>
                <a:latin typeface="Calibri"/>
                <a:ea typeface="Calibri"/>
                <a:cs typeface="Calibri"/>
                <a:sym typeface="Calibri"/>
              </a:rPr>
              <a:t>YearsCurrManager</a:t>
            </a:r>
            <a:r>
              <a:rPr lang="en-US" sz="1200" b="0" i="0" u="none" strike="noStrike" cap="none" dirty="0">
                <a:solidFill>
                  <a:schemeClr val="dk1"/>
                </a:solidFill>
                <a:latin typeface="Calibri"/>
                <a:ea typeface="Calibri"/>
                <a:cs typeface="Calibri"/>
                <a:sym typeface="Calibri"/>
              </a:rPr>
              <a:t>: 0.77</a:t>
            </a:r>
            <a:endParaRPr dirty="0"/>
          </a:p>
          <a:p>
            <a:pPr marL="0" marR="0" lvl="0" indent="0" algn="l" rtl="0">
              <a:spcBef>
                <a:spcPts val="360"/>
              </a:spcBef>
              <a:spcAft>
                <a:spcPts val="0"/>
              </a:spcAft>
              <a:buNone/>
            </a:pPr>
            <a:r>
              <a:rPr lang="en-US" sz="1200" b="0" i="0" u="none" strike="noStrike" cap="none" dirty="0">
                <a:solidFill>
                  <a:schemeClr val="dk1"/>
                </a:solidFill>
                <a:latin typeface="Calibri"/>
                <a:ea typeface="Calibri"/>
                <a:cs typeface="Calibri"/>
                <a:sym typeface="Calibri"/>
              </a:rPr>
              <a:t># </a:t>
            </a:r>
            <a:r>
              <a:rPr lang="en-US" sz="1200" b="0" i="0" u="none" strike="noStrike" cap="none" dirty="0" err="1">
                <a:solidFill>
                  <a:schemeClr val="dk1"/>
                </a:solidFill>
                <a:latin typeface="Calibri"/>
                <a:ea typeface="Calibri"/>
                <a:cs typeface="Calibri"/>
                <a:sym typeface="Calibri"/>
              </a:rPr>
              <a:t>YearInCurrentRole</a:t>
            </a:r>
            <a:r>
              <a:rPr lang="en-US" sz="1200" b="0" i="0" u="none" strike="noStrike" cap="none" dirty="0">
                <a:solidFill>
                  <a:schemeClr val="dk1"/>
                </a:solidFill>
                <a:latin typeface="Calibri"/>
                <a:ea typeface="Calibri"/>
                <a:cs typeface="Calibri"/>
                <a:sym typeface="Calibri"/>
              </a:rPr>
              <a:t> &amp; </a:t>
            </a:r>
            <a:r>
              <a:rPr lang="en-US" sz="1200" b="0" i="0" u="none" strike="noStrike" cap="none" dirty="0" err="1">
                <a:solidFill>
                  <a:schemeClr val="dk1"/>
                </a:solidFill>
                <a:latin typeface="Calibri"/>
                <a:ea typeface="Calibri"/>
                <a:cs typeface="Calibri"/>
                <a:sym typeface="Calibri"/>
              </a:rPr>
              <a:t>YearsCurrManager</a:t>
            </a:r>
            <a:r>
              <a:rPr lang="en-US" sz="1200" b="0" i="0" u="none" strike="noStrike" cap="none" dirty="0">
                <a:solidFill>
                  <a:schemeClr val="dk1"/>
                </a:solidFill>
                <a:latin typeface="Calibri"/>
                <a:ea typeface="Calibri"/>
                <a:cs typeface="Calibri"/>
                <a:sym typeface="Calibri"/>
              </a:rPr>
              <a:t>: 0.71</a:t>
            </a:r>
            <a:endParaRPr dirty="0"/>
          </a:p>
          <a:p>
            <a:pPr marL="0" marR="0" lvl="0" indent="0" algn="l" rtl="0">
              <a:lnSpc>
                <a:spcPct val="100000"/>
              </a:lnSpc>
              <a:spcBef>
                <a:spcPts val="36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 Age &amp; </a:t>
            </a:r>
            <a:r>
              <a:rPr lang="en-US" sz="1200" b="0" i="0" u="none" strike="noStrike" cap="none" dirty="0" err="1">
                <a:solidFill>
                  <a:schemeClr val="dk1"/>
                </a:solidFill>
                <a:latin typeface="Calibri"/>
                <a:ea typeface="Calibri"/>
                <a:cs typeface="Calibri"/>
                <a:sym typeface="Calibri"/>
              </a:rPr>
              <a:t>WorkingYears</a:t>
            </a:r>
            <a:r>
              <a:rPr lang="en-US" sz="1200" b="0" i="0" u="none" strike="noStrike" cap="none" dirty="0">
                <a:solidFill>
                  <a:schemeClr val="dk1"/>
                </a:solidFill>
                <a:latin typeface="Calibri"/>
                <a:ea typeface="Calibri"/>
                <a:cs typeface="Calibri"/>
                <a:sym typeface="Calibri"/>
              </a:rPr>
              <a:t>: 0.68</a:t>
            </a:r>
            <a:endParaRPr dirty="0"/>
          </a:p>
          <a:p>
            <a:pPr marL="0" marR="0" lvl="0" indent="0" algn="l" rtl="0">
              <a:spcBef>
                <a:spcPts val="360"/>
              </a:spcBef>
              <a:spcAft>
                <a:spcPts val="0"/>
              </a:spcAft>
              <a:buNone/>
            </a:pPr>
            <a:r>
              <a:rPr lang="en-US" sz="1200" b="0" i="0" u="none" strike="noStrike" cap="none" dirty="0">
                <a:solidFill>
                  <a:schemeClr val="dk1"/>
                </a:solidFill>
                <a:latin typeface="Calibri"/>
                <a:ea typeface="Calibri"/>
                <a:cs typeface="Calibri"/>
                <a:sym typeface="Calibri"/>
              </a:rPr>
              <a:t># </a:t>
            </a:r>
            <a:r>
              <a:rPr lang="en-US" sz="1200" b="0" i="0" u="none" strike="noStrike" cap="none" dirty="0" err="1">
                <a:solidFill>
                  <a:schemeClr val="dk1"/>
                </a:solidFill>
                <a:latin typeface="Calibri"/>
                <a:ea typeface="Calibri"/>
                <a:cs typeface="Calibri"/>
                <a:sym typeface="Calibri"/>
              </a:rPr>
              <a:t>WorkingYears</a:t>
            </a:r>
            <a:r>
              <a:rPr lang="en-US" sz="1200" b="0" i="0" u="none" strike="noStrike" cap="none" dirty="0">
                <a:solidFill>
                  <a:schemeClr val="dk1"/>
                </a:solidFill>
                <a:latin typeface="Calibri"/>
                <a:ea typeface="Calibri"/>
                <a:cs typeface="Calibri"/>
                <a:sym typeface="Calibri"/>
              </a:rPr>
              <a:t> &amp; </a:t>
            </a:r>
            <a:r>
              <a:rPr lang="en-US" sz="1200" b="0" i="0" u="none" strike="noStrike" cap="none" dirty="0" err="1">
                <a:solidFill>
                  <a:schemeClr val="dk1"/>
                </a:solidFill>
                <a:latin typeface="Calibri"/>
                <a:ea typeface="Calibri"/>
                <a:cs typeface="Calibri"/>
                <a:sym typeface="Calibri"/>
              </a:rPr>
              <a:t>YearsatCompany</a:t>
            </a:r>
            <a:r>
              <a:rPr lang="en-US" sz="1200" b="0" i="0" u="none" strike="noStrike" cap="none" dirty="0">
                <a:solidFill>
                  <a:schemeClr val="dk1"/>
                </a:solidFill>
                <a:latin typeface="Calibri"/>
                <a:ea typeface="Calibri"/>
                <a:cs typeface="Calibri"/>
                <a:sym typeface="Calibri"/>
              </a:rPr>
              <a:t>: 0.63</a:t>
            </a:r>
            <a:endParaRPr dirty="0"/>
          </a:p>
          <a:p>
            <a:pPr marL="0" marR="0" lvl="0" indent="0" algn="l" rtl="0">
              <a:spcBef>
                <a:spcPts val="360"/>
              </a:spcBef>
              <a:spcAft>
                <a:spcPts val="0"/>
              </a:spcAft>
              <a:buNone/>
            </a:pPr>
            <a:r>
              <a:rPr lang="en-US" sz="1200" b="0" i="0" u="none" strike="noStrike" cap="none" dirty="0">
                <a:solidFill>
                  <a:schemeClr val="dk1"/>
                </a:solidFill>
                <a:latin typeface="Calibri"/>
                <a:ea typeface="Calibri"/>
                <a:cs typeface="Calibri"/>
                <a:sym typeface="Calibri"/>
              </a:rPr>
              <a:t># </a:t>
            </a:r>
            <a:r>
              <a:rPr lang="en-US" sz="1200" b="0" i="0" u="none" strike="noStrike" cap="none" dirty="0" err="1">
                <a:solidFill>
                  <a:schemeClr val="dk1"/>
                </a:solidFill>
                <a:latin typeface="Calibri"/>
                <a:ea typeface="Calibri"/>
                <a:cs typeface="Calibri"/>
                <a:sym typeface="Calibri"/>
              </a:rPr>
              <a:t>YearsatCompany</a:t>
            </a:r>
            <a:r>
              <a:rPr lang="en-US" sz="1200" b="0" i="0" u="none" strike="noStrike" cap="none" dirty="0">
                <a:solidFill>
                  <a:schemeClr val="dk1"/>
                </a:solidFill>
                <a:latin typeface="Calibri"/>
                <a:ea typeface="Calibri"/>
                <a:cs typeface="Calibri"/>
                <a:sym typeface="Calibri"/>
              </a:rPr>
              <a:t> &amp; </a:t>
            </a:r>
            <a:r>
              <a:rPr lang="en-US" sz="1200" b="0" i="0" u="none" strike="noStrike" cap="none" dirty="0" err="1">
                <a:solidFill>
                  <a:schemeClr val="dk1"/>
                </a:solidFill>
                <a:latin typeface="Calibri"/>
                <a:ea typeface="Calibri"/>
                <a:cs typeface="Calibri"/>
                <a:sym typeface="Calibri"/>
              </a:rPr>
              <a:t>YearssinceLastPromotion</a:t>
            </a:r>
            <a:r>
              <a:rPr lang="en-US" sz="1200" b="0" i="0" u="none" strike="noStrike" cap="none" dirty="0">
                <a:solidFill>
                  <a:schemeClr val="dk1"/>
                </a:solidFill>
                <a:latin typeface="Calibri"/>
                <a:ea typeface="Calibri"/>
                <a:cs typeface="Calibri"/>
                <a:sym typeface="Calibri"/>
              </a:rPr>
              <a:t>: 0.62</a:t>
            </a:r>
            <a:endParaRPr dirty="0"/>
          </a:p>
        </p:txBody>
      </p:sp>
      <p:sp>
        <p:nvSpPr>
          <p:cNvPr id="107" name="Google Shape;107;p6:notes"/>
          <p:cNvSpPr txBox="1">
            <a:spLocks noGrp="1"/>
          </p:cNvSpPr>
          <p:nvPr>
            <p:ph type="sldNum" idx="12"/>
          </p:nvPr>
        </p:nvSpPr>
        <p:spPr>
          <a:xfrm>
            <a:off x="3884613" y="8846554"/>
            <a:ext cx="2971800" cy="465693"/>
          </a:xfrm>
          <a:prstGeom prst="rect">
            <a:avLst/>
          </a:prstGeom>
          <a:noFill/>
          <a:ln>
            <a:noFill/>
          </a:ln>
        </p:spPr>
        <p:txBody>
          <a:bodyPr spcFirstLastPara="1" wrap="square" lIns="91325" tIns="45650" rIns="91325" bIns="4565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6</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7:notes"/>
          <p:cNvSpPr>
            <a:spLocks noGrp="1" noRot="1" noChangeAspect="1"/>
          </p:cNvSpPr>
          <p:nvPr>
            <p:ph type="sldImg" idx="2"/>
          </p:nvPr>
        </p:nvSpPr>
        <p:spPr>
          <a:xfrm>
            <a:off x="327025" y="700088"/>
            <a:ext cx="6203950" cy="3490912"/>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14" name="Google Shape;114;p7:notes"/>
          <p:cNvSpPr txBox="1">
            <a:spLocks noGrp="1"/>
          </p:cNvSpPr>
          <p:nvPr>
            <p:ph type="body" idx="1"/>
          </p:nvPr>
        </p:nvSpPr>
        <p:spPr>
          <a:xfrm>
            <a:off x="685800" y="4424085"/>
            <a:ext cx="5486400" cy="4191238"/>
          </a:xfrm>
          <a:prstGeom prst="rect">
            <a:avLst/>
          </a:prstGeom>
          <a:noFill/>
          <a:ln>
            <a:noFill/>
          </a:ln>
        </p:spPr>
        <p:txBody>
          <a:bodyPr spcFirstLastPara="1" wrap="square" lIns="91325" tIns="45650" rIns="91325" bIns="4565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15" name="Google Shape;115;p7:notes"/>
          <p:cNvSpPr txBox="1">
            <a:spLocks noGrp="1"/>
          </p:cNvSpPr>
          <p:nvPr>
            <p:ph type="sldNum" idx="12"/>
          </p:nvPr>
        </p:nvSpPr>
        <p:spPr>
          <a:xfrm>
            <a:off x="3884613" y="8846554"/>
            <a:ext cx="2971800" cy="465693"/>
          </a:xfrm>
          <a:prstGeom prst="rect">
            <a:avLst/>
          </a:prstGeom>
          <a:noFill/>
          <a:ln>
            <a:noFill/>
          </a:ln>
        </p:spPr>
        <p:txBody>
          <a:bodyPr spcFirstLastPara="1" wrap="square" lIns="91325" tIns="45650" rIns="91325" bIns="4565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7</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8:notes"/>
          <p:cNvSpPr>
            <a:spLocks noGrp="1" noRot="1" noChangeAspect="1"/>
          </p:cNvSpPr>
          <p:nvPr>
            <p:ph type="sldImg" idx="2"/>
          </p:nvPr>
        </p:nvSpPr>
        <p:spPr>
          <a:xfrm>
            <a:off x="327025" y="700088"/>
            <a:ext cx="6203950" cy="3490912"/>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2" name="Google Shape;122;p8:notes"/>
          <p:cNvSpPr txBox="1">
            <a:spLocks noGrp="1"/>
          </p:cNvSpPr>
          <p:nvPr>
            <p:ph type="body" idx="1"/>
          </p:nvPr>
        </p:nvSpPr>
        <p:spPr>
          <a:xfrm>
            <a:off x="685800" y="4424085"/>
            <a:ext cx="5486400" cy="4191238"/>
          </a:xfrm>
          <a:prstGeom prst="rect">
            <a:avLst/>
          </a:prstGeom>
          <a:noFill/>
          <a:ln>
            <a:noFill/>
          </a:ln>
        </p:spPr>
        <p:txBody>
          <a:bodyPr spcFirstLastPara="1" wrap="square" lIns="91325" tIns="45650" rIns="91325" bIns="45650" anchor="t" anchorCtr="0">
            <a:noAutofit/>
          </a:bodyPr>
          <a:lstStyle/>
          <a:p>
            <a:pPr marL="171450" marR="0" lvl="0" indent="-171450" algn="l" rtl="0">
              <a:spcBef>
                <a:spcPts val="0"/>
              </a:spcBef>
              <a:spcAft>
                <a:spcPts val="0"/>
              </a:spcAft>
              <a:buClr>
                <a:schemeClr val="dk1"/>
              </a:buClr>
              <a:buSzPts val="1200"/>
              <a:buFont typeface="Arial"/>
              <a:buChar char="•"/>
            </a:pPr>
            <a:r>
              <a:rPr lang="en-US" sz="1200" b="0" i="0" u="none" strike="noStrike" cap="none" dirty="0">
                <a:solidFill>
                  <a:schemeClr val="dk1"/>
                </a:solidFill>
                <a:latin typeface="Calibri"/>
                <a:ea typeface="Calibri"/>
                <a:cs typeface="Calibri"/>
                <a:sym typeface="Calibri"/>
              </a:rPr>
              <a:t>Categorical &amp; Objective Variable Analysis</a:t>
            </a:r>
            <a:endParaRPr dirty="0"/>
          </a:p>
          <a:p>
            <a:pPr marL="628650" marR="0" lvl="1" indent="-171450" algn="l" rtl="0">
              <a:spcBef>
                <a:spcPts val="360"/>
              </a:spcBef>
              <a:spcAft>
                <a:spcPts val="0"/>
              </a:spcAft>
              <a:buClr>
                <a:schemeClr val="dk1"/>
              </a:buClr>
              <a:buSzPts val="1200"/>
              <a:buFont typeface="Arial"/>
              <a:buChar char="•"/>
            </a:pPr>
            <a:r>
              <a:rPr lang="en-US" sz="1200" b="0" i="0" u="none" strike="noStrike" cap="none" dirty="0">
                <a:solidFill>
                  <a:schemeClr val="dk1"/>
                </a:solidFill>
                <a:latin typeface="Calibri"/>
                <a:ea typeface="Calibri"/>
                <a:cs typeface="Calibri"/>
                <a:sym typeface="Calibri"/>
              </a:rPr>
              <a:t>Employees who </a:t>
            </a:r>
            <a:r>
              <a:rPr lang="en-US" sz="1200" b="1" i="0" u="none" strike="noStrike" cap="none" dirty="0">
                <a:solidFill>
                  <a:schemeClr val="dk1"/>
                </a:solidFill>
                <a:latin typeface="Calibri"/>
                <a:ea typeface="Calibri"/>
                <a:cs typeface="Calibri"/>
                <a:sym typeface="Calibri"/>
              </a:rPr>
              <a:t>travel frequently</a:t>
            </a:r>
            <a:r>
              <a:rPr lang="en-US" sz="1200" b="0" i="0" u="none" strike="noStrike" cap="none" dirty="0">
                <a:solidFill>
                  <a:schemeClr val="dk1"/>
                </a:solidFill>
                <a:latin typeface="Calibri"/>
                <a:ea typeface="Calibri"/>
                <a:cs typeface="Calibri"/>
                <a:sym typeface="Calibri"/>
              </a:rPr>
              <a:t> have a </a:t>
            </a:r>
            <a:r>
              <a:rPr lang="en-US" sz="1200" b="1" i="0" u="none" strike="noStrike" cap="none" dirty="0">
                <a:solidFill>
                  <a:schemeClr val="dk1"/>
                </a:solidFill>
                <a:latin typeface="Calibri"/>
                <a:ea typeface="Calibri"/>
                <a:cs typeface="Calibri"/>
                <a:sym typeface="Calibri"/>
              </a:rPr>
              <a:t>higher attrition rate. </a:t>
            </a:r>
            <a:endParaRPr dirty="0"/>
          </a:p>
          <a:p>
            <a:pPr marL="628650" marR="0" lvl="1" indent="-171450" algn="l" rtl="0">
              <a:spcBef>
                <a:spcPts val="360"/>
              </a:spcBef>
              <a:spcAft>
                <a:spcPts val="0"/>
              </a:spcAft>
              <a:buClr>
                <a:schemeClr val="dk1"/>
              </a:buClr>
              <a:buSzPts val="1200"/>
              <a:buFont typeface="Arial"/>
              <a:buChar char="•"/>
            </a:pPr>
            <a:r>
              <a:rPr lang="en-US" sz="1200" b="0" i="0" u="none" strike="noStrike" cap="none" dirty="0">
                <a:solidFill>
                  <a:schemeClr val="dk1"/>
                </a:solidFill>
                <a:latin typeface="Calibri"/>
                <a:ea typeface="Calibri"/>
                <a:cs typeface="Calibri"/>
                <a:sym typeface="Calibri"/>
              </a:rPr>
              <a:t>We also examined other fields, such as gender, and we did not see a significant difference when examining the variable by itself. </a:t>
            </a:r>
            <a:endParaRPr dirty="0"/>
          </a:p>
        </p:txBody>
      </p:sp>
      <p:sp>
        <p:nvSpPr>
          <p:cNvPr id="123" name="Google Shape;123;p8:notes"/>
          <p:cNvSpPr txBox="1">
            <a:spLocks noGrp="1"/>
          </p:cNvSpPr>
          <p:nvPr>
            <p:ph type="sldNum" idx="12"/>
          </p:nvPr>
        </p:nvSpPr>
        <p:spPr>
          <a:xfrm>
            <a:off x="3884613" y="8846554"/>
            <a:ext cx="2971800" cy="465693"/>
          </a:xfrm>
          <a:prstGeom prst="rect">
            <a:avLst/>
          </a:prstGeom>
          <a:noFill/>
          <a:ln>
            <a:noFill/>
          </a:ln>
        </p:spPr>
        <p:txBody>
          <a:bodyPr spcFirstLastPara="1" wrap="square" lIns="91325" tIns="45650" rIns="91325" bIns="4565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8</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9:notes"/>
          <p:cNvSpPr>
            <a:spLocks noGrp="1" noRot="1" noChangeAspect="1"/>
          </p:cNvSpPr>
          <p:nvPr>
            <p:ph type="sldImg" idx="2"/>
          </p:nvPr>
        </p:nvSpPr>
        <p:spPr>
          <a:xfrm>
            <a:off x="327025" y="700088"/>
            <a:ext cx="6203950" cy="3490912"/>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5" name="Google Shape;135;p9:notes"/>
          <p:cNvSpPr txBox="1">
            <a:spLocks noGrp="1"/>
          </p:cNvSpPr>
          <p:nvPr>
            <p:ph type="body" idx="1"/>
          </p:nvPr>
        </p:nvSpPr>
        <p:spPr>
          <a:xfrm>
            <a:off x="685800" y="4424085"/>
            <a:ext cx="5486400" cy="4191238"/>
          </a:xfrm>
          <a:prstGeom prst="rect">
            <a:avLst/>
          </a:prstGeom>
          <a:noFill/>
          <a:ln>
            <a:noFill/>
          </a:ln>
        </p:spPr>
        <p:txBody>
          <a:bodyPr spcFirstLastPara="1" wrap="square" lIns="91325" tIns="45650" rIns="91325" bIns="45650" anchor="t" anchorCtr="0">
            <a:noAutofit/>
          </a:bodyPr>
          <a:lstStyle/>
          <a:p>
            <a:pPr marL="171450" marR="0" lvl="0" indent="-171450" algn="l" rtl="0">
              <a:spcBef>
                <a:spcPts val="0"/>
              </a:spcBef>
              <a:spcAft>
                <a:spcPts val="0"/>
              </a:spcAft>
              <a:buClr>
                <a:schemeClr val="dk1"/>
              </a:buClr>
              <a:buSzPts val="1200"/>
              <a:buFont typeface="Arial"/>
              <a:buChar char="•"/>
            </a:pPr>
            <a:r>
              <a:rPr lang="en-US" sz="1200" b="0" i="0" u="none" strike="noStrike" cap="none" dirty="0">
                <a:solidFill>
                  <a:schemeClr val="dk1"/>
                </a:solidFill>
                <a:latin typeface="Calibri"/>
                <a:ea typeface="Calibri"/>
                <a:cs typeface="Calibri"/>
                <a:sym typeface="Calibri"/>
              </a:rPr>
              <a:t>People </a:t>
            </a:r>
            <a:r>
              <a:rPr lang="en-US" sz="1200" b="1" i="0" u="none" strike="noStrike" cap="none" dirty="0">
                <a:solidFill>
                  <a:schemeClr val="dk1"/>
                </a:solidFill>
                <a:latin typeface="Calibri"/>
                <a:ea typeface="Calibri"/>
                <a:cs typeface="Calibri"/>
                <a:sym typeface="Calibri"/>
              </a:rPr>
              <a:t>below the age of 33</a:t>
            </a:r>
            <a:r>
              <a:rPr lang="en-US" sz="1200" b="0" i="0" u="none" strike="noStrike" cap="none" dirty="0">
                <a:solidFill>
                  <a:schemeClr val="dk1"/>
                </a:solidFill>
                <a:latin typeface="Calibri"/>
                <a:ea typeface="Calibri"/>
                <a:cs typeface="Calibri"/>
                <a:sym typeface="Calibri"/>
              </a:rPr>
              <a:t> have a higher probability of leaving the company</a:t>
            </a:r>
            <a:endParaRPr dirty="0"/>
          </a:p>
        </p:txBody>
      </p:sp>
      <p:sp>
        <p:nvSpPr>
          <p:cNvPr id="136" name="Google Shape;136;p9:notes"/>
          <p:cNvSpPr txBox="1">
            <a:spLocks noGrp="1"/>
          </p:cNvSpPr>
          <p:nvPr>
            <p:ph type="sldNum" idx="12"/>
          </p:nvPr>
        </p:nvSpPr>
        <p:spPr>
          <a:xfrm>
            <a:off x="3884613" y="8846554"/>
            <a:ext cx="2971800" cy="465693"/>
          </a:xfrm>
          <a:prstGeom prst="rect">
            <a:avLst/>
          </a:prstGeom>
          <a:noFill/>
          <a:ln>
            <a:noFill/>
          </a:ln>
        </p:spPr>
        <p:txBody>
          <a:bodyPr spcFirstLastPara="1" wrap="square" lIns="91325" tIns="45650" rIns="91325" bIns="4565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9</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2"/>
          <p:cNvSpPr txBox="1">
            <a:spLocks noGrp="1"/>
          </p:cNvSpPr>
          <p:nvPr>
            <p:ph type="title"/>
          </p:nvPr>
        </p:nvSpPr>
        <p:spPr>
          <a:xfrm>
            <a:off x="722313" y="3305176"/>
            <a:ext cx="7772400" cy="1021556"/>
          </a:xfrm>
          <a:prstGeom prst="rect">
            <a:avLst/>
          </a:prstGeom>
          <a:noFill/>
          <a:ln>
            <a:noFill/>
          </a:ln>
        </p:spPr>
        <p:txBody>
          <a:bodyPr spcFirstLastPara="1" wrap="square" lIns="91425" tIns="45700" rIns="91425" bIns="45700" anchor="t" anchorCtr="0"/>
          <a:lstStyle>
            <a:lvl1pPr marR="0" lvl="0" algn="l" rtl="0">
              <a:spcBef>
                <a:spcPts val="0"/>
              </a:spcBef>
              <a:spcAft>
                <a:spcPts val="0"/>
              </a:spcAft>
              <a:buClr>
                <a:srgbClr val="3F3F3F"/>
              </a:buClr>
              <a:buSzPts val="4000"/>
              <a:buFont typeface="Arial"/>
              <a:buNone/>
              <a:defRPr sz="4000" b="1" i="0" u="none" strike="noStrike" cap="none">
                <a:solidFill>
                  <a:srgbClr val="3F3F3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2"/>
          <p:cNvSpPr txBox="1">
            <a:spLocks noGrp="1"/>
          </p:cNvSpPr>
          <p:nvPr>
            <p:ph type="body" idx="1"/>
          </p:nvPr>
        </p:nvSpPr>
        <p:spPr>
          <a:xfrm>
            <a:off x="722313" y="2180035"/>
            <a:ext cx="7772400" cy="1125140"/>
          </a:xfrm>
          <a:prstGeom prst="rect">
            <a:avLst/>
          </a:prstGeom>
          <a:noFill/>
          <a:ln>
            <a:noFill/>
          </a:ln>
        </p:spPr>
        <p:txBody>
          <a:bodyPr spcFirstLastPara="1" wrap="square" lIns="91425" tIns="45700" rIns="91425" bIns="45700" anchor="b" anchorCtr="0"/>
          <a:lstStyle>
            <a:lvl1pPr marL="457200" marR="0" lvl="0" indent="-228600" algn="l"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1pPr>
            <a:lvl2pPr marL="914400" marR="0" lvl="1" indent="-228600" algn="l" rtl="0">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1371600" marR="0" lvl="2" indent="-228600" algn="l" rtl="0">
              <a:spcBef>
                <a:spcPts val="32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3pPr>
            <a:lvl4pPr marL="1828800" marR="0" lvl="3"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4pPr>
            <a:lvl5pPr marL="2286000" marR="0" lvl="4"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5pPr>
            <a:lvl6pPr marL="2743200" marR="0" lvl="5"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6pPr>
            <a:lvl7pPr marL="3200400" marR="0" lvl="6"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7pPr>
            <a:lvl8pPr marL="3657600" marR="0" lvl="7"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8pPr>
            <a:lvl9pPr marL="4114800" marR="0" lvl="8"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1"/>
        <p:cNvGrpSpPr/>
        <p:nvPr/>
      </p:nvGrpSpPr>
      <p:grpSpPr>
        <a:xfrm>
          <a:off x="0" y="0"/>
          <a:ext cx="0" cy="0"/>
          <a:chOff x="0" y="0"/>
          <a:chExt cx="0" cy="0"/>
        </a:xfrm>
      </p:grpSpPr>
      <p:sp>
        <p:nvSpPr>
          <p:cNvPr id="52" name="Google Shape;52;p13"/>
          <p:cNvSpPr txBox="1">
            <a:spLocks noGrp="1"/>
          </p:cNvSpPr>
          <p:nvPr>
            <p:ph type="title"/>
          </p:nvPr>
        </p:nvSpPr>
        <p:spPr>
          <a:xfrm>
            <a:off x="457200" y="628650"/>
            <a:ext cx="8229600" cy="85725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rgbClr val="262626"/>
              </a:buClr>
              <a:buSzPts val="4400"/>
              <a:buFont typeface="Arial"/>
              <a:buNone/>
              <a:defRPr sz="4400" b="0" i="0" u="none" strike="noStrike" cap="none">
                <a:solidFill>
                  <a:srgbClr val="262626"/>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3" name="Google Shape;53;p13"/>
          <p:cNvSpPr txBox="1">
            <a:spLocks noGrp="1"/>
          </p:cNvSpPr>
          <p:nvPr>
            <p:ph type="body" idx="1"/>
          </p:nvPr>
        </p:nvSpPr>
        <p:spPr>
          <a:xfrm>
            <a:off x="457200" y="1474470"/>
            <a:ext cx="4038600" cy="3017520"/>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rgbClr val="262626"/>
              </a:buClr>
              <a:buSzPts val="2800"/>
              <a:buFont typeface="Arial"/>
              <a:buChar char="•"/>
              <a:defRPr sz="2800" b="0" i="0" u="none" strike="noStrike" cap="none">
                <a:solidFill>
                  <a:srgbClr val="262626"/>
                </a:solidFill>
                <a:latin typeface="Arial"/>
                <a:ea typeface="Arial"/>
                <a:cs typeface="Arial"/>
                <a:sym typeface="Arial"/>
              </a:defRPr>
            </a:lvl1pPr>
            <a:lvl2pPr marL="914400" marR="0" lvl="1" indent="-381000" algn="l" rtl="0">
              <a:spcBef>
                <a:spcPts val="480"/>
              </a:spcBef>
              <a:spcAft>
                <a:spcPts val="0"/>
              </a:spcAft>
              <a:buClr>
                <a:srgbClr val="262626"/>
              </a:buClr>
              <a:buSzPts val="2400"/>
              <a:buFont typeface="Arial"/>
              <a:buChar char="–"/>
              <a:defRPr sz="2400" b="0" i="0" u="none" strike="noStrike" cap="none">
                <a:solidFill>
                  <a:srgbClr val="262626"/>
                </a:solidFill>
                <a:latin typeface="Arial"/>
                <a:ea typeface="Arial"/>
                <a:cs typeface="Arial"/>
                <a:sym typeface="Arial"/>
              </a:defRPr>
            </a:lvl2pPr>
            <a:lvl3pPr marL="1371600" marR="0" lvl="2" indent="-355600" algn="l" rtl="0">
              <a:spcBef>
                <a:spcPts val="400"/>
              </a:spcBef>
              <a:spcAft>
                <a:spcPts val="0"/>
              </a:spcAft>
              <a:buClr>
                <a:srgbClr val="262626"/>
              </a:buClr>
              <a:buSzPts val="2000"/>
              <a:buFont typeface="Arial"/>
              <a:buChar char="•"/>
              <a:defRPr sz="2000" b="0" i="0" u="none" strike="noStrike" cap="none">
                <a:solidFill>
                  <a:srgbClr val="262626"/>
                </a:solidFill>
                <a:latin typeface="Arial"/>
                <a:ea typeface="Arial"/>
                <a:cs typeface="Arial"/>
                <a:sym typeface="Arial"/>
              </a:defRPr>
            </a:lvl3pPr>
            <a:lvl4pPr marL="1828800" marR="0" lvl="3" indent="-342900" algn="l" rtl="0">
              <a:spcBef>
                <a:spcPts val="360"/>
              </a:spcBef>
              <a:spcAft>
                <a:spcPts val="0"/>
              </a:spcAft>
              <a:buClr>
                <a:srgbClr val="262626"/>
              </a:buClr>
              <a:buSzPts val="1800"/>
              <a:buFont typeface="Arial"/>
              <a:buChar char="–"/>
              <a:defRPr sz="1800" b="0" i="0" u="none" strike="noStrike" cap="none">
                <a:solidFill>
                  <a:srgbClr val="262626"/>
                </a:solidFill>
                <a:latin typeface="Arial"/>
                <a:ea typeface="Arial"/>
                <a:cs typeface="Arial"/>
                <a:sym typeface="Arial"/>
              </a:defRPr>
            </a:lvl4pPr>
            <a:lvl5pPr marL="2286000" marR="0" lvl="4" indent="-342900" algn="l" rtl="0">
              <a:spcBef>
                <a:spcPts val="360"/>
              </a:spcBef>
              <a:spcAft>
                <a:spcPts val="0"/>
              </a:spcAft>
              <a:buClr>
                <a:srgbClr val="262626"/>
              </a:buClr>
              <a:buSzPts val="1800"/>
              <a:buFont typeface="Arial"/>
              <a:buChar char="»"/>
              <a:defRPr sz="1800" b="0" i="0" u="none" strike="noStrike" cap="none">
                <a:solidFill>
                  <a:srgbClr val="262626"/>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body" idx="2"/>
          </p:nvPr>
        </p:nvSpPr>
        <p:spPr>
          <a:xfrm>
            <a:off x="4648200" y="1474470"/>
            <a:ext cx="4038600" cy="3017520"/>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rgbClr val="262626"/>
              </a:buClr>
              <a:buSzPts val="2800"/>
              <a:buFont typeface="Arial"/>
              <a:buChar char="•"/>
              <a:defRPr sz="2800" b="0" i="0" u="none" strike="noStrike" cap="none">
                <a:solidFill>
                  <a:srgbClr val="262626"/>
                </a:solidFill>
                <a:latin typeface="Arial"/>
                <a:ea typeface="Arial"/>
                <a:cs typeface="Arial"/>
                <a:sym typeface="Arial"/>
              </a:defRPr>
            </a:lvl1pPr>
            <a:lvl2pPr marL="914400" marR="0" lvl="1" indent="-381000" algn="l" rtl="0">
              <a:spcBef>
                <a:spcPts val="480"/>
              </a:spcBef>
              <a:spcAft>
                <a:spcPts val="0"/>
              </a:spcAft>
              <a:buClr>
                <a:srgbClr val="262626"/>
              </a:buClr>
              <a:buSzPts val="2400"/>
              <a:buFont typeface="Arial"/>
              <a:buChar char="–"/>
              <a:defRPr sz="2400" b="0" i="0" u="none" strike="noStrike" cap="none">
                <a:solidFill>
                  <a:srgbClr val="262626"/>
                </a:solidFill>
                <a:latin typeface="Arial"/>
                <a:ea typeface="Arial"/>
                <a:cs typeface="Arial"/>
                <a:sym typeface="Arial"/>
              </a:defRPr>
            </a:lvl2pPr>
            <a:lvl3pPr marL="1371600" marR="0" lvl="2" indent="-355600" algn="l" rtl="0">
              <a:spcBef>
                <a:spcPts val="400"/>
              </a:spcBef>
              <a:spcAft>
                <a:spcPts val="0"/>
              </a:spcAft>
              <a:buClr>
                <a:srgbClr val="262626"/>
              </a:buClr>
              <a:buSzPts val="2000"/>
              <a:buFont typeface="Arial"/>
              <a:buChar char="•"/>
              <a:defRPr sz="2000" b="0" i="0" u="none" strike="noStrike" cap="none">
                <a:solidFill>
                  <a:srgbClr val="262626"/>
                </a:solidFill>
                <a:latin typeface="Arial"/>
                <a:ea typeface="Arial"/>
                <a:cs typeface="Arial"/>
                <a:sym typeface="Arial"/>
              </a:defRPr>
            </a:lvl3pPr>
            <a:lvl4pPr marL="1828800" marR="0" lvl="3" indent="-342900" algn="l" rtl="0">
              <a:spcBef>
                <a:spcPts val="360"/>
              </a:spcBef>
              <a:spcAft>
                <a:spcPts val="0"/>
              </a:spcAft>
              <a:buClr>
                <a:srgbClr val="262626"/>
              </a:buClr>
              <a:buSzPts val="1800"/>
              <a:buFont typeface="Arial"/>
              <a:buChar char="–"/>
              <a:defRPr sz="1800" b="0" i="0" u="none" strike="noStrike" cap="none">
                <a:solidFill>
                  <a:srgbClr val="262626"/>
                </a:solidFill>
                <a:latin typeface="Arial"/>
                <a:ea typeface="Arial"/>
                <a:cs typeface="Arial"/>
                <a:sym typeface="Arial"/>
              </a:defRPr>
            </a:lvl4pPr>
            <a:lvl5pPr marL="2286000" marR="0" lvl="4" indent="-342900" algn="l" rtl="0">
              <a:spcBef>
                <a:spcPts val="360"/>
              </a:spcBef>
              <a:spcAft>
                <a:spcPts val="0"/>
              </a:spcAft>
              <a:buClr>
                <a:srgbClr val="262626"/>
              </a:buClr>
              <a:buSzPts val="1800"/>
              <a:buFont typeface="Arial"/>
              <a:buChar char="»"/>
              <a:defRPr sz="1800" b="0" i="0" u="none" strike="noStrike" cap="none">
                <a:solidFill>
                  <a:srgbClr val="262626"/>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5"/>
        <p:cNvGrpSpPr/>
        <p:nvPr/>
      </p:nvGrpSpPr>
      <p:grpSpPr>
        <a:xfrm>
          <a:off x="0" y="0"/>
          <a:ext cx="0" cy="0"/>
          <a:chOff x="0" y="0"/>
          <a:chExt cx="0" cy="0"/>
        </a:xfrm>
      </p:grpSpPr>
      <p:sp>
        <p:nvSpPr>
          <p:cNvPr id="56" name="Google Shape;56;p14"/>
          <p:cNvSpPr txBox="1">
            <a:spLocks noGrp="1"/>
          </p:cNvSpPr>
          <p:nvPr>
            <p:ph type="title"/>
          </p:nvPr>
        </p:nvSpPr>
        <p:spPr>
          <a:xfrm>
            <a:off x="420688" y="641510"/>
            <a:ext cx="3008313" cy="871538"/>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rgbClr val="262626"/>
              </a:buClr>
              <a:buSzPts val="2000"/>
              <a:buFont typeface="Arial"/>
              <a:buNone/>
              <a:defRPr sz="2000" b="1" i="0" u="none" strike="noStrike" cap="none">
                <a:solidFill>
                  <a:srgbClr val="262626"/>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7" name="Google Shape;57;p14"/>
          <p:cNvSpPr txBox="1">
            <a:spLocks noGrp="1"/>
          </p:cNvSpPr>
          <p:nvPr>
            <p:ph type="body" idx="1"/>
          </p:nvPr>
        </p:nvSpPr>
        <p:spPr>
          <a:xfrm>
            <a:off x="3575050" y="920884"/>
            <a:ext cx="5111750" cy="4051166"/>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rgbClr val="262626"/>
              </a:buClr>
              <a:buSzPts val="3200"/>
              <a:buFont typeface="Arial"/>
              <a:buChar char="•"/>
              <a:defRPr sz="3200" b="0" i="0" u="none" strike="noStrike" cap="none">
                <a:solidFill>
                  <a:srgbClr val="262626"/>
                </a:solidFill>
                <a:latin typeface="Arial"/>
                <a:ea typeface="Arial"/>
                <a:cs typeface="Arial"/>
                <a:sym typeface="Arial"/>
              </a:defRPr>
            </a:lvl1pPr>
            <a:lvl2pPr marL="914400" marR="0" lvl="1" indent="-406400" algn="l" rtl="0">
              <a:spcBef>
                <a:spcPts val="560"/>
              </a:spcBef>
              <a:spcAft>
                <a:spcPts val="0"/>
              </a:spcAft>
              <a:buClr>
                <a:srgbClr val="262626"/>
              </a:buClr>
              <a:buSzPts val="2800"/>
              <a:buFont typeface="Arial"/>
              <a:buChar char="–"/>
              <a:defRPr sz="2800" b="0" i="0" u="none" strike="noStrike" cap="none">
                <a:solidFill>
                  <a:srgbClr val="262626"/>
                </a:solidFill>
                <a:latin typeface="Arial"/>
                <a:ea typeface="Arial"/>
                <a:cs typeface="Arial"/>
                <a:sym typeface="Arial"/>
              </a:defRPr>
            </a:lvl2pPr>
            <a:lvl3pPr marL="1371600" marR="0" lvl="2" indent="-381000" algn="l" rtl="0">
              <a:spcBef>
                <a:spcPts val="480"/>
              </a:spcBef>
              <a:spcAft>
                <a:spcPts val="0"/>
              </a:spcAft>
              <a:buClr>
                <a:srgbClr val="262626"/>
              </a:buClr>
              <a:buSzPts val="2400"/>
              <a:buFont typeface="Arial"/>
              <a:buChar char="•"/>
              <a:defRPr sz="2400" b="0" i="0" u="none" strike="noStrike" cap="none">
                <a:solidFill>
                  <a:srgbClr val="262626"/>
                </a:solidFill>
                <a:latin typeface="Arial"/>
                <a:ea typeface="Arial"/>
                <a:cs typeface="Arial"/>
                <a:sym typeface="Arial"/>
              </a:defRPr>
            </a:lvl3pPr>
            <a:lvl4pPr marL="1828800" marR="0" lvl="3" indent="-355600" algn="l" rtl="0">
              <a:spcBef>
                <a:spcPts val="400"/>
              </a:spcBef>
              <a:spcAft>
                <a:spcPts val="0"/>
              </a:spcAft>
              <a:buClr>
                <a:srgbClr val="262626"/>
              </a:buClr>
              <a:buSzPts val="2000"/>
              <a:buFont typeface="Arial"/>
              <a:buChar char="–"/>
              <a:defRPr sz="2000" b="0" i="0" u="none" strike="noStrike" cap="none">
                <a:solidFill>
                  <a:srgbClr val="262626"/>
                </a:solidFill>
                <a:latin typeface="Arial"/>
                <a:ea typeface="Arial"/>
                <a:cs typeface="Arial"/>
                <a:sym typeface="Arial"/>
              </a:defRPr>
            </a:lvl4pPr>
            <a:lvl5pPr marL="2286000" marR="0" lvl="4" indent="-355600" algn="l" rtl="0">
              <a:spcBef>
                <a:spcPts val="400"/>
              </a:spcBef>
              <a:spcAft>
                <a:spcPts val="0"/>
              </a:spcAft>
              <a:buClr>
                <a:srgbClr val="262626"/>
              </a:buClr>
              <a:buSzPts val="2000"/>
              <a:buFont typeface="Arial"/>
              <a:buChar char="»"/>
              <a:defRPr sz="2000" b="0" i="0" u="none" strike="noStrike" cap="none">
                <a:solidFill>
                  <a:srgbClr val="262626"/>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8" name="Google Shape;58;p14"/>
          <p:cNvSpPr txBox="1">
            <a:spLocks noGrp="1"/>
          </p:cNvSpPr>
          <p:nvPr>
            <p:ph type="body" idx="2"/>
          </p:nvPr>
        </p:nvSpPr>
        <p:spPr>
          <a:xfrm>
            <a:off x="420688" y="1601629"/>
            <a:ext cx="3008313" cy="3141821"/>
          </a:xfrm>
          <a:prstGeom prst="rect">
            <a:avLst/>
          </a:prstGeom>
          <a:noFill/>
          <a:ln>
            <a:noFill/>
          </a:ln>
        </p:spPr>
        <p:txBody>
          <a:bodyPr spcFirstLastPara="1" wrap="square" lIns="91425" tIns="45700" rIns="91425" bIns="45700" anchor="t" anchorCtr="0"/>
          <a:lstStyle>
            <a:lvl1pPr marL="457200" marR="0" lvl="0" indent="-228600" algn="l" rtl="0">
              <a:spcBef>
                <a:spcPts val="280"/>
              </a:spcBef>
              <a:spcAft>
                <a:spcPts val="0"/>
              </a:spcAft>
              <a:buClr>
                <a:srgbClr val="262626"/>
              </a:buClr>
              <a:buSzPts val="1400"/>
              <a:buFont typeface="Arial"/>
              <a:buNone/>
              <a:defRPr sz="1400" b="0" i="0" u="none" strike="noStrike" cap="none">
                <a:solidFill>
                  <a:srgbClr val="262626"/>
                </a:solidFill>
                <a:latin typeface="Arial"/>
                <a:ea typeface="Arial"/>
                <a:cs typeface="Arial"/>
                <a:sym typeface="Arial"/>
              </a:defRPr>
            </a:lvl1pPr>
            <a:lvl2pPr marL="914400" marR="0" lvl="1" indent="-228600" algn="l" rtl="0">
              <a:spcBef>
                <a:spcPts val="240"/>
              </a:spcBef>
              <a:spcAft>
                <a:spcPts val="0"/>
              </a:spcAft>
              <a:buClr>
                <a:srgbClr val="262626"/>
              </a:buClr>
              <a:buSzPts val="1200"/>
              <a:buFont typeface="Arial"/>
              <a:buNone/>
              <a:defRPr sz="1200" b="0" i="0" u="none" strike="noStrike" cap="none">
                <a:solidFill>
                  <a:srgbClr val="262626"/>
                </a:solidFill>
                <a:latin typeface="Arial"/>
                <a:ea typeface="Arial"/>
                <a:cs typeface="Arial"/>
                <a:sym typeface="Arial"/>
              </a:defRPr>
            </a:lvl2pPr>
            <a:lvl3pPr marL="1371600" marR="0" lvl="2" indent="-228600" algn="l" rtl="0">
              <a:spcBef>
                <a:spcPts val="200"/>
              </a:spcBef>
              <a:spcAft>
                <a:spcPts val="0"/>
              </a:spcAft>
              <a:buClr>
                <a:srgbClr val="262626"/>
              </a:buClr>
              <a:buSzPts val="1000"/>
              <a:buFont typeface="Arial"/>
              <a:buNone/>
              <a:defRPr sz="1000" b="0" i="0" u="none" strike="noStrike" cap="none">
                <a:solidFill>
                  <a:srgbClr val="262626"/>
                </a:solidFill>
                <a:latin typeface="Arial"/>
                <a:ea typeface="Arial"/>
                <a:cs typeface="Arial"/>
                <a:sym typeface="Arial"/>
              </a:defRPr>
            </a:lvl3pPr>
            <a:lvl4pPr marL="1828800" marR="0" lvl="3" indent="-228600" algn="l" rtl="0">
              <a:spcBef>
                <a:spcPts val="180"/>
              </a:spcBef>
              <a:spcAft>
                <a:spcPts val="0"/>
              </a:spcAft>
              <a:buClr>
                <a:srgbClr val="262626"/>
              </a:buClr>
              <a:buSzPts val="900"/>
              <a:buFont typeface="Arial"/>
              <a:buNone/>
              <a:defRPr sz="900" b="0" i="0" u="none" strike="noStrike" cap="none">
                <a:solidFill>
                  <a:srgbClr val="262626"/>
                </a:solidFill>
                <a:latin typeface="Arial"/>
                <a:ea typeface="Arial"/>
                <a:cs typeface="Arial"/>
                <a:sym typeface="Arial"/>
              </a:defRPr>
            </a:lvl4pPr>
            <a:lvl5pPr marL="2286000" marR="0" lvl="4" indent="-228600" algn="l" rtl="0">
              <a:spcBef>
                <a:spcPts val="180"/>
              </a:spcBef>
              <a:spcAft>
                <a:spcPts val="0"/>
              </a:spcAft>
              <a:buClr>
                <a:srgbClr val="262626"/>
              </a:buClr>
              <a:buSzPts val="900"/>
              <a:buFont typeface="Arial"/>
              <a:buNone/>
              <a:defRPr sz="900" b="0" i="0" u="none" strike="noStrike" cap="none">
                <a:solidFill>
                  <a:srgbClr val="262626"/>
                </a:solidFill>
                <a:latin typeface="Arial"/>
                <a:ea typeface="Arial"/>
                <a:cs typeface="Arial"/>
                <a:sym typeface="Arial"/>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9"/>
        <p:cNvGrpSpPr/>
        <p:nvPr/>
      </p:nvGrpSpPr>
      <p:grpSpPr>
        <a:xfrm>
          <a:off x="0" y="0"/>
          <a:ext cx="0" cy="0"/>
          <a:chOff x="0" y="0"/>
          <a:chExt cx="0" cy="0"/>
        </a:xfrm>
      </p:grpSpPr>
      <p:sp>
        <p:nvSpPr>
          <p:cNvPr id="60" name="Google Shape;60;p15"/>
          <p:cNvSpPr txBox="1">
            <a:spLocks noGrp="1"/>
          </p:cNvSpPr>
          <p:nvPr>
            <p:ph type="title"/>
          </p:nvPr>
        </p:nvSpPr>
        <p:spPr>
          <a:xfrm>
            <a:off x="1792288" y="3829050"/>
            <a:ext cx="5486400" cy="425768"/>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rgbClr val="262626"/>
              </a:buClr>
              <a:buSzPts val="2000"/>
              <a:buFont typeface="Arial"/>
              <a:buNone/>
              <a:defRPr sz="2000" b="1" i="0" u="none" strike="noStrike" cap="none">
                <a:solidFill>
                  <a:srgbClr val="262626"/>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1" name="Google Shape;61;p15"/>
          <p:cNvSpPr>
            <a:spLocks noGrp="1"/>
          </p:cNvSpPr>
          <p:nvPr>
            <p:ph type="pic" idx="2"/>
          </p:nvPr>
        </p:nvSpPr>
        <p:spPr>
          <a:xfrm>
            <a:off x="1792288" y="685800"/>
            <a:ext cx="5486400" cy="3086100"/>
          </a:xfrm>
          <a:prstGeom prst="rect">
            <a:avLst/>
          </a:prstGeom>
          <a:noFill/>
          <a:ln>
            <a:noFill/>
          </a:ln>
        </p:spPr>
        <p:txBody>
          <a:bodyPr spcFirstLastPara="1" wrap="square" lIns="91425" tIns="45700" rIns="91425" bIns="45700" anchor="t" anchorCtr="0"/>
          <a:lstStyle>
            <a:lvl1pPr marR="0" lvl="0" algn="l" rtl="0">
              <a:spcBef>
                <a:spcPts val="640"/>
              </a:spcBef>
              <a:spcAft>
                <a:spcPts val="0"/>
              </a:spcAft>
              <a:buClr>
                <a:srgbClr val="262626"/>
              </a:buClr>
              <a:buSzPts val="3200"/>
              <a:buFont typeface="Arial"/>
              <a:buNone/>
              <a:defRPr sz="3200" b="0" i="0" u="none" strike="noStrike" cap="none">
                <a:solidFill>
                  <a:srgbClr val="262626"/>
                </a:solidFill>
                <a:latin typeface="Arial"/>
                <a:ea typeface="Arial"/>
                <a:cs typeface="Arial"/>
                <a:sym typeface="Arial"/>
              </a:defRPr>
            </a:lvl1pPr>
            <a:lvl2pPr marR="0" lvl="1" algn="l" rtl="0">
              <a:spcBef>
                <a:spcPts val="560"/>
              </a:spcBef>
              <a:spcAft>
                <a:spcPts val="0"/>
              </a:spcAft>
              <a:buClr>
                <a:srgbClr val="262626"/>
              </a:buClr>
              <a:buSzPts val="2800"/>
              <a:buFont typeface="Arial"/>
              <a:buNone/>
              <a:defRPr sz="2800" b="0" i="0" u="none" strike="noStrike" cap="none">
                <a:solidFill>
                  <a:srgbClr val="262626"/>
                </a:solidFill>
                <a:latin typeface="Arial"/>
                <a:ea typeface="Arial"/>
                <a:cs typeface="Arial"/>
                <a:sym typeface="Arial"/>
              </a:defRPr>
            </a:lvl2pPr>
            <a:lvl3pPr marR="0" lvl="2" algn="l" rtl="0">
              <a:spcBef>
                <a:spcPts val="480"/>
              </a:spcBef>
              <a:spcAft>
                <a:spcPts val="0"/>
              </a:spcAft>
              <a:buClr>
                <a:srgbClr val="262626"/>
              </a:buClr>
              <a:buSzPts val="2400"/>
              <a:buFont typeface="Arial"/>
              <a:buNone/>
              <a:defRPr sz="2400" b="0" i="0" u="none" strike="noStrike" cap="none">
                <a:solidFill>
                  <a:srgbClr val="262626"/>
                </a:solidFill>
                <a:latin typeface="Arial"/>
                <a:ea typeface="Arial"/>
                <a:cs typeface="Arial"/>
                <a:sym typeface="Arial"/>
              </a:defRPr>
            </a:lvl3pPr>
            <a:lvl4pPr marR="0" lvl="3" algn="l" rtl="0">
              <a:spcBef>
                <a:spcPts val="400"/>
              </a:spcBef>
              <a:spcAft>
                <a:spcPts val="0"/>
              </a:spcAft>
              <a:buClr>
                <a:srgbClr val="262626"/>
              </a:buClr>
              <a:buSzPts val="2000"/>
              <a:buFont typeface="Arial"/>
              <a:buNone/>
              <a:defRPr sz="2000" b="0" i="0" u="none" strike="noStrike" cap="none">
                <a:solidFill>
                  <a:srgbClr val="262626"/>
                </a:solidFill>
                <a:latin typeface="Arial"/>
                <a:ea typeface="Arial"/>
                <a:cs typeface="Arial"/>
                <a:sym typeface="Arial"/>
              </a:defRPr>
            </a:lvl4pPr>
            <a:lvl5pPr marR="0" lvl="4" algn="l" rtl="0">
              <a:spcBef>
                <a:spcPts val="400"/>
              </a:spcBef>
              <a:spcAft>
                <a:spcPts val="0"/>
              </a:spcAft>
              <a:buClr>
                <a:srgbClr val="262626"/>
              </a:buClr>
              <a:buSzPts val="2000"/>
              <a:buFont typeface="Arial"/>
              <a:buNone/>
              <a:defRPr sz="2000" b="0" i="0" u="none" strike="noStrike" cap="none">
                <a:solidFill>
                  <a:srgbClr val="262626"/>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2" name="Google Shape;62;p15"/>
          <p:cNvSpPr txBox="1">
            <a:spLocks noGrp="1"/>
          </p:cNvSpPr>
          <p:nvPr>
            <p:ph type="body" idx="1"/>
          </p:nvPr>
        </p:nvSpPr>
        <p:spPr>
          <a:xfrm>
            <a:off x="1792288" y="4254817"/>
            <a:ext cx="5486400" cy="602933"/>
          </a:xfrm>
          <a:prstGeom prst="rect">
            <a:avLst/>
          </a:prstGeom>
          <a:noFill/>
          <a:ln>
            <a:noFill/>
          </a:ln>
        </p:spPr>
        <p:txBody>
          <a:bodyPr spcFirstLastPara="1" wrap="square" lIns="91425" tIns="45700" rIns="91425" bIns="45700" anchor="t" anchorCtr="0"/>
          <a:lstStyle>
            <a:lvl1pPr marL="457200" marR="0" lvl="0" indent="-228600" algn="l" rtl="0">
              <a:spcBef>
                <a:spcPts val="280"/>
              </a:spcBef>
              <a:spcAft>
                <a:spcPts val="0"/>
              </a:spcAft>
              <a:buClr>
                <a:srgbClr val="262626"/>
              </a:buClr>
              <a:buSzPts val="1400"/>
              <a:buFont typeface="Arial"/>
              <a:buNone/>
              <a:defRPr sz="1400" b="0" i="0" u="none" strike="noStrike" cap="none">
                <a:solidFill>
                  <a:srgbClr val="262626"/>
                </a:solidFill>
                <a:latin typeface="Arial"/>
                <a:ea typeface="Arial"/>
                <a:cs typeface="Arial"/>
                <a:sym typeface="Arial"/>
              </a:defRPr>
            </a:lvl1pPr>
            <a:lvl2pPr marL="914400" marR="0" lvl="1" indent="-228600" algn="l" rtl="0">
              <a:spcBef>
                <a:spcPts val="240"/>
              </a:spcBef>
              <a:spcAft>
                <a:spcPts val="0"/>
              </a:spcAft>
              <a:buClr>
                <a:srgbClr val="262626"/>
              </a:buClr>
              <a:buSzPts val="1200"/>
              <a:buFont typeface="Arial"/>
              <a:buNone/>
              <a:defRPr sz="1200" b="0" i="0" u="none" strike="noStrike" cap="none">
                <a:solidFill>
                  <a:srgbClr val="262626"/>
                </a:solidFill>
                <a:latin typeface="Arial"/>
                <a:ea typeface="Arial"/>
                <a:cs typeface="Arial"/>
                <a:sym typeface="Arial"/>
              </a:defRPr>
            </a:lvl2pPr>
            <a:lvl3pPr marL="1371600" marR="0" lvl="2" indent="-228600" algn="l" rtl="0">
              <a:spcBef>
                <a:spcPts val="200"/>
              </a:spcBef>
              <a:spcAft>
                <a:spcPts val="0"/>
              </a:spcAft>
              <a:buClr>
                <a:srgbClr val="262626"/>
              </a:buClr>
              <a:buSzPts val="1000"/>
              <a:buFont typeface="Arial"/>
              <a:buNone/>
              <a:defRPr sz="1000" b="0" i="0" u="none" strike="noStrike" cap="none">
                <a:solidFill>
                  <a:srgbClr val="262626"/>
                </a:solidFill>
                <a:latin typeface="Arial"/>
                <a:ea typeface="Arial"/>
                <a:cs typeface="Arial"/>
                <a:sym typeface="Arial"/>
              </a:defRPr>
            </a:lvl3pPr>
            <a:lvl4pPr marL="1828800" marR="0" lvl="3" indent="-228600" algn="l" rtl="0">
              <a:spcBef>
                <a:spcPts val="180"/>
              </a:spcBef>
              <a:spcAft>
                <a:spcPts val="0"/>
              </a:spcAft>
              <a:buClr>
                <a:srgbClr val="262626"/>
              </a:buClr>
              <a:buSzPts val="900"/>
              <a:buFont typeface="Arial"/>
              <a:buNone/>
              <a:defRPr sz="900" b="0" i="0" u="none" strike="noStrike" cap="none">
                <a:solidFill>
                  <a:srgbClr val="262626"/>
                </a:solidFill>
                <a:latin typeface="Arial"/>
                <a:ea typeface="Arial"/>
                <a:cs typeface="Arial"/>
                <a:sym typeface="Arial"/>
              </a:defRPr>
            </a:lvl4pPr>
            <a:lvl5pPr marL="2286000" marR="0" lvl="4" indent="-228600" algn="l" rtl="0">
              <a:spcBef>
                <a:spcPts val="180"/>
              </a:spcBef>
              <a:spcAft>
                <a:spcPts val="0"/>
              </a:spcAft>
              <a:buClr>
                <a:srgbClr val="262626"/>
              </a:buClr>
              <a:buSzPts val="900"/>
              <a:buFont typeface="Arial"/>
              <a:buNone/>
              <a:defRPr sz="900" b="0" i="0" u="none" strike="noStrike" cap="none">
                <a:solidFill>
                  <a:srgbClr val="262626"/>
                </a:solidFill>
                <a:latin typeface="Arial"/>
                <a:ea typeface="Arial"/>
                <a:cs typeface="Arial"/>
                <a:sym typeface="Arial"/>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57200" y="777478"/>
            <a:ext cx="8229600" cy="85725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rgbClr val="3F3F3F"/>
              </a:buClr>
              <a:buSzPts val="4400"/>
              <a:buFont typeface="Arial"/>
              <a:buNone/>
              <a:defRPr sz="4400" b="0" i="0" u="none" strike="noStrike" cap="none">
                <a:solidFill>
                  <a:srgbClr val="3F3F3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Google Shape;17;p3"/>
          <p:cNvSpPr txBox="1">
            <a:spLocks noGrp="1"/>
          </p:cNvSpPr>
          <p:nvPr>
            <p:ph type="body" idx="1"/>
          </p:nvPr>
        </p:nvSpPr>
        <p:spPr>
          <a:xfrm>
            <a:off x="457200" y="1771650"/>
            <a:ext cx="8229600" cy="2914650"/>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rgbClr val="3F3F3F"/>
              </a:buClr>
              <a:buSzPts val="3200"/>
              <a:buFont typeface="Arial"/>
              <a:buChar char="•"/>
              <a:defRPr sz="3200" b="0" i="0" u="none" strike="noStrike" cap="none">
                <a:solidFill>
                  <a:srgbClr val="3F3F3F"/>
                </a:solidFill>
                <a:latin typeface="Calibri"/>
                <a:ea typeface="Calibri"/>
                <a:cs typeface="Calibri"/>
                <a:sym typeface="Calibri"/>
              </a:defRPr>
            </a:lvl1pPr>
            <a:lvl2pPr marL="914400" marR="0" lvl="1" indent="-406400" algn="l" rtl="0">
              <a:spcBef>
                <a:spcPts val="560"/>
              </a:spcBef>
              <a:spcAft>
                <a:spcPts val="0"/>
              </a:spcAft>
              <a:buClr>
                <a:srgbClr val="3F3F3F"/>
              </a:buClr>
              <a:buSzPts val="2800"/>
              <a:buFont typeface="Arial"/>
              <a:buChar char="–"/>
              <a:defRPr sz="2800" b="0" i="0" u="none" strike="noStrike" cap="none">
                <a:solidFill>
                  <a:srgbClr val="3F3F3F"/>
                </a:solidFill>
                <a:latin typeface="Calibri"/>
                <a:ea typeface="Calibri"/>
                <a:cs typeface="Calibri"/>
                <a:sym typeface="Calibri"/>
              </a:defRPr>
            </a:lvl2pPr>
            <a:lvl3pPr marL="1371600" marR="0" lvl="2" indent="-381000" algn="l" rtl="0">
              <a:spcBef>
                <a:spcPts val="480"/>
              </a:spcBef>
              <a:spcAft>
                <a:spcPts val="0"/>
              </a:spcAft>
              <a:buClr>
                <a:srgbClr val="3F3F3F"/>
              </a:buClr>
              <a:buSzPts val="2400"/>
              <a:buFont typeface="Arial"/>
              <a:buChar char="•"/>
              <a:defRPr sz="2400" b="0" i="0" u="none" strike="noStrike" cap="none">
                <a:solidFill>
                  <a:srgbClr val="3F3F3F"/>
                </a:solidFill>
                <a:latin typeface="Calibri"/>
                <a:ea typeface="Calibri"/>
                <a:cs typeface="Calibri"/>
                <a:sym typeface="Calibri"/>
              </a:defRPr>
            </a:lvl3pPr>
            <a:lvl4pPr marL="1828800" marR="0" lvl="3" indent="-355600" algn="l" rtl="0">
              <a:spcBef>
                <a:spcPts val="400"/>
              </a:spcBef>
              <a:spcAft>
                <a:spcPts val="0"/>
              </a:spcAft>
              <a:buClr>
                <a:srgbClr val="3F3F3F"/>
              </a:buClr>
              <a:buSzPts val="2000"/>
              <a:buFont typeface="Arial"/>
              <a:buChar char="–"/>
              <a:defRPr sz="2000" b="0" i="0" u="none" strike="noStrike" cap="none">
                <a:solidFill>
                  <a:srgbClr val="3F3F3F"/>
                </a:solidFill>
                <a:latin typeface="Calibri"/>
                <a:ea typeface="Calibri"/>
                <a:cs typeface="Calibri"/>
                <a:sym typeface="Calibri"/>
              </a:defRPr>
            </a:lvl4pPr>
            <a:lvl5pPr marL="2286000" marR="0" lvl="4" indent="-355600" algn="l" rtl="0">
              <a:spcBef>
                <a:spcPts val="400"/>
              </a:spcBef>
              <a:spcAft>
                <a:spcPts val="0"/>
              </a:spcAft>
              <a:buClr>
                <a:srgbClr val="3F3F3F"/>
              </a:buClr>
              <a:buSzPts val="2000"/>
              <a:buFont typeface="Arial"/>
              <a:buChar char="»"/>
              <a:defRPr sz="2000" b="0" i="0" u="none" strike="noStrike" cap="none">
                <a:solidFill>
                  <a:srgbClr val="3F3F3F"/>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4"/>
          <p:cNvSpPr txBox="1">
            <a:spLocks noGrp="1"/>
          </p:cNvSpPr>
          <p:nvPr>
            <p:ph type="ctrTitle"/>
          </p:nvPr>
        </p:nvSpPr>
        <p:spPr>
          <a:xfrm>
            <a:off x="685800" y="1597819"/>
            <a:ext cx="7772400" cy="1102519"/>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rgbClr val="3F3F3F"/>
              </a:buClr>
              <a:buSzPts val="4400"/>
              <a:buFont typeface="Arial"/>
              <a:buNone/>
              <a:defRPr sz="4400" b="0" i="0" u="none" strike="noStrike" cap="none">
                <a:solidFill>
                  <a:srgbClr val="3F3F3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 name="Google Shape;20;p4"/>
          <p:cNvSpPr txBox="1">
            <a:spLocks noGrp="1"/>
          </p:cNvSpPr>
          <p:nvPr>
            <p:ph type="subTitle" idx="1"/>
          </p:nvPr>
        </p:nvSpPr>
        <p:spPr>
          <a:xfrm>
            <a:off x="1371600" y="2914650"/>
            <a:ext cx="6400800" cy="1314450"/>
          </a:xfrm>
          <a:prstGeom prst="rect">
            <a:avLst/>
          </a:prstGeom>
          <a:noFill/>
          <a:ln>
            <a:noFill/>
          </a:ln>
        </p:spPr>
        <p:txBody>
          <a:bodyPr spcFirstLastPara="1" wrap="square" lIns="91425" tIns="45700" rIns="91425" bIns="45700" anchor="t" anchorCtr="0"/>
          <a:lstStyle>
            <a:lvl1pPr marR="0" lvl="0" algn="ctr" rtl="0">
              <a:spcBef>
                <a:spcPts val="640"/>
              </a:spcBef>
              <a:spcAft>
                <a:spcPts val="0"/>
              </a:spcAft>
              <a:buClr>
                <a:srgbClr val="888888"/>
              </a:buClr>
              <a:buSzPts val="3200"/>
              <a:buFont typeface="Arial"/>
              <a:buNone/>
              <a:defRPr sz="3200" b="0" i="0" u="none" strike="noStrike" cap="none">
                <a:solidFill>
                  <a:srgbClr val="888888"/>
                </a:solidFill>
                <a:latin typeface="Calibri"/>
                <a:ea typeface="Calibri"/>
                <a:cs typeface="Calibri"/>
                <a:sym typeface="Calibri"/>
              </a:defRPr>
            </a:lvl1pPr>
            <a:lvl2pPr marR="0" lvl="1" algn="ctr" rtl="0">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R="0" lvl="2" algn="ctr" rtl="0">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R="0" lvl="3"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R="0" lvl="4"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R="0" lvl="5"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457200" y="685800"/>
            <a:ext cx="8229600" cy="85725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rgbClr val="3F3F3F"/>
              </a:buClr>
              <a:buSzPts val="4400"/>
              <a:buFont typeface="Arial"/>
              <a:buNone/>
              <a:defRPr sz="4400" b="0" i="0" u="none" strike="noStrike" cap="none">
                <a:solidFill>
                  <a:srgbClr val="3F3F3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3" name="Google Shape;23;p5"/>
          <p:cNvSpPr txBox="1">
            <a:spLocks noGrp="1"/>
          </p:cNvSpPr>
          <p:nvPr>
            <p:ph type="body" idx="1"/>
          </p:nvPr>
        </p:nvSpPr>
        <p:spPr>
          <a:xfrm>
            <a:off x="457200" y="1749028"/>
            <a:ext cx="4038600" cy="3108722"/>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rgbClr val="3F3F3F"/>
              </a:buClr>
              <a:buSzPts val="2800"/>
              <a:buFont typeface="Arial"/>
              <a:buChar char="•"/>
              <a:defRPr sz="2800" b="0" i="0" u="none" strike="noStrike" cap="none">
                <a:solidFill>
                  <a:srgbClr val="3F3F3F"/>
                </a:solidFill>
                <a:latin typeface="Calibri"/>
                <a:ea typeface="Calibri"/>
                <a:cs typeface="Calibri"/>
                <a:sym typeface="Calibri"/>
              </a:defRPr>
            </a:lvl1pPr>
            <a:lvl2pPr marL="914400" marR="0" lvl="1" indent="-381000" algn="l" rtl="0">
              <a:spcBef>
                <a:spcPts val="480"/>
              </a:spcBef>
              <a:spcAft>
                <a:spcPts val="0"/>
              </a:spcAft>
              <a:buClr>
                <a:srgbClr val="3F3F3F"/>
              </a:buClr>
              <a:buSzPts val="2400"/>
              <a:buFont typeface="Arial"/>
              <a:buChar char="–"/>
              <a:defRPr sz="2400" b="0" i="0" u="none" strike="noStrike" cap="none">
                <a:solidFill>
                  <a:srgbClr val="3F3F3F"/>
                </a:solidFill>
                <a:latin typeface="Calibri"/>
                <a:ea typeface="Calibri"/>
                <a:cs typeface="Calibri"/>
                <a:sym typeface="Calibri"/>
              </a:defRPr>
            </a:lvl2pPr>
            <a:lvl3pPr marL="1371600" marR="0" lvl="2" indent="-355600" algn="l" rtl="0">
              <a:spcBef>
                <a:spcPts val="400"/>
              </a:spcBef>
              <a:spcAft>
                <a:spcPts val="0"/>
              </a:spcAft>
              <a:buClr>
                <a:srgbClr val="3F3F3F"/>
              </a:buClr>
              <a:buSzPts val="2000"/>
              <a:buFont typeface="Arial"/>
              <a:buChar char="•"/>
              <a:defRPr sz="2000" b="0" i="0" u="none" strike="noStrike" cap="none">
                <a:solidFill>
                  <a:srgbClr val="3F3F3F"/>
                </a:solidFill>
                <a:latin typeface="Calibri"/>
                <a:ea typeface="Calibri"/>
                <a:cs typeface="Calibri"/>
                <a:sym typeface="Calibri"/>
              </a:defRPr>
            </a:lvl3pPr>
            <a:lvl4pPr marL="1828800" marR="0" lvl="3" indent="-342900" algn="l" rtl="0">
              <a:spcBef>
                <a:spcPts val="360"/>
              </a:spcBef>
              <a:spcAft>
                <a:spcPts val="0"/>
              </a:spcAft>
              <a:buClr>
                <a:srgbClr val="3F3F3F"/>
              </a:buClr>
              <a:buSzPts val="1800"/>
              <a:buFont typeface="Arial"/>
              <a:buChar char="–"/>
              <a:defRPr sz="1800" b="0" i="0" u="none" strike="noStrike" cap="none">
                <a:solidFill>
                  <a:srgbClr val="3F3F3F"/>
                </a:solidFill>
                <a:latin typeface="Calibri"/>
                <a:ea typeface="Calibri"/>
                <a:cs typeface="Calibri"/>
                <a:sym typeface="Calibri"/>
              </a:defRPr>
            </a:lvl4pPr>
            <a:lvl5pPr marL="2286000" marR="0" lvl="4" indent="-342900" algn="l" rtl="0">
              <a:spcBef>
                <a:spcPts val="360"/>
              </a:spcBef>
              <a:spcAft>
                <a:spcPts val="0"/>
              </a:spcAft>
              <a:buClr>
                <a:srgbClr val="3F3F3F"/>
              </a:buClr>
              <a:buSzPts val="1800"/>
              <a:buFont typeface="Arial"/>
              <a:buChar char="»"/>
              <a:defRPr sz="1800" b="0" i="0" u="none" strike="noStrike" cap="none">
                <a:solidFill>
                  <a:srgbClr val="3F3F3F"/>
                </a:solidFill>
                <a:latin typeface="Calibri"/>
                <a:ea typeface="Calibri"/>
                <a:cs typeface="Calibri"/>
                <a:sym typeface="Calibri"/>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4" name="Google Shape;24;p5"/>
          <p:cNvSpPr txBox="1">
            <a:spLocks noGrp="1"/>
          </p:cNvSpPr>
          <p:nvPr>
            <p:ph type="body" idx="2"/>
          </p:nvPr>
        </p:nvSpPr>
        <p:spPr>
          <a:xfrm>
            <a:off x="4648200" y="1749028"/>
            <a:ext cx="4038600" cy="3108722"/>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rgbClr val="3F3F3F"/>
              </a:buClr>
              <a:buSzPts val="2800"/>
              <a:buFont typeface="Arial"/>
              <a:buChar char="•"/>
              <a:defRPr sz="2800" b="0" i="0" u="none" strike="noStrike" cap="none">
                <a:solidFill>
                  <a:srgbClr val="3F3F3F"/>
                </a:solidFill>
                <a:latin typeface="Calibri"/>
                <a:ea typeface="Calibri"/>
                <a:cs typeface="Calibri"/>
                <a:sym typeface="Calibri"/>
              </a:defRPr>
            </a:lvl1pPr>
            <a:lvl2pPr marL="914400" marR="0" lvl="1" indent="-381000" algn="l" rtl="0">
              <a:spcBef>
                <a:spcPts val="480"/>
              </a:spcBef>
              <a:spcAft>
                <a:spcPts val="0"/>
              </a:spcAft>
              <a:buClr>
                <a:srgbClr val="3F3F3F"/>
              </a:buClr>
              <a:buSzPts val="2400"/>
              <a:buFont typeface="Arial"/>
              <a:buChar char="–"/>
              <a:defRPr sz="2400" b="0" i="0" u="none" strike="noStrike" cap="none">
                <a:solidFill>
                  <a:srgbClr val="3F3F3F"/>
                </a:solidFill>
                <a:latin typeface="Calibri"/>
                <a:ea typeface="Calibri"/>
                <a:cs typeface="Calibri"/>
                <a:sym typeface="Calibri"/>
              </a:defRPr>
            </a:lvl2pPr>
            <a:lvl3pPr marL="1371600" marR="0" lvl="2" indent="-355600" algn="l" rtl="0">
              <a:spcBef>
                <a:spcPts val="400"/>
              </a:spcBef>
              <a:spcAft>
                <a:spcPts val="0"/>
              </a:spcAft>
              <a:buClr>
                <a:srgbClr val="3F3F3F"/>
              </a:buClr>
              <a:buSzPts val="2000"/>
              <a:buFont typeface="Arial"/>
              <a:buChar char="•"/>
              <a:defRPr sz="2000" b="0" i="0" u="none" strike="noStrike" cap="none">
                <a:solidFill>
                  <a:srgbClr val="3F3F3F"/>
                </a:solidFill>
                <a:latin typeface="Calibri"/>
                <a:ea typeface="Calibri"/>
                <a:cs typeface="Calibri"/>
                <a:sym typeface="Calibri"/>
              </a:defRPr>
            </a:lvl3pPr>
            <a:lvl4pPr marL="1828800" marR="0" lvl="3" indent="-342900" algn="l" rtl="0">
              <a:spcBef>
                <a:spcPts val="360"/>
              </a:spcBef>
              <a:spcAft>
                <a:spcPts val="0"/>
              </a:spcAft>
              <a:buClr>
                <a:srgbClr val="3F3F3F"/>
              </a:buClr>
              <a:buSzPts val="1800"/>
              <a:buFont typeface="Arial"/>
              <a:buChar char="–"/>
              <a:defRPr sz="1800" b="0" i="0" u="none" strike="noStrike" cap="none">
                <a:solidFill>
                  <a:srgbClr val="3F3F3F"/>
                </a:solidFill>
                <a:latin typeface="Calibri"/>
                <a:ea typeface="Calibri"/>
                <a:cs typeface="Calibri"/>
                <a:sym typeface="Calibri"/>
              </a:defRPr>
            </a:lvl4pPr>
            <a:lvl5pPr marL="2286000" marR="0" lvl="4" indent="-342900" algn="l" rtl="0">
              <a:spcBef>
                <a:spcPts val="360"/>
              </a:spcBef>
              <a:spcAft>
                <a:spcPts val="0"/>
              </a:spcAft>
              <a:buClr>
                <a:srgbClr val="3F3F3F"/>
              </a:buClr>
              <a:buSzPts val="1800"/>
              <a:buFont typeface="Arial"/>
              <a:buChar char="»"/>
              <a:defRPr sz="1800" b="0" i="0" u="none" strike="noStrike" cap="none">
                <a:solidFill>
                  <a:srgbClr val="3F3F3F"/>
                </a:solidFill>
                <a:latin typeface="Calibri"/>
                <a:ea typeface="Calibri"/>
                <a:cs typeface="Calibri"/>
                <a:sym typeface="Calibri"/>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420688" y="641510"/>
            <a:ext cx="3008313" cy="871538"/>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rgbClr val="3F3F3F"/>
              </a:buClr>
              <a:buSzPts val="2000"/>
              <a:buFont typeface="Arial"/>
              <a:buNone/>
              <a:defRPr sz="2000" b="1" i="0" u="none" strike="noStrike" cap="none">
                <a:solidFill>
                  <a:srgbClr val="3F3F3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7" name="Google Shape;27;p6"/>
          <p:cNvSpPr txBox="1">
            <a:spLocks noGrp="1"/>
          </p:cNvSpPr>
          <p:nvPr>
            <p:ph type="body" idx="1"/>
          </p:nvPr>
        </p:nvSpPr>
        <p:spPr>
          <a:xfrm>
            <a:off x="3575050" y="920884"/>
            <a:ext cx="5111750" cy="4051166"/>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rgbClr val="3F3F3F"/>
              </a:buClr>
              <a:buSzPts val="3200"/>
              <a:buFont typeface="Arial"/>
              <a:buChar char="•"/>
              <a:defRPr sz="3200" b="0" i="0" u="none" strike="noStrike" cap="none">
                <a:solidFill>
                  <a:srgbClr val="3F3F3F"/>
                </a:solidFill>
                <a:latin typeface="Calibri"/>
                <a:ea typeface="Calibri"/>
                <a:cs typeface="Calibri"/>
                <a:sym typeface="Calibri"/>
              </a:defRPr>
            </a:lvl1pPr>
            <a:lvl2pPr marL="914400" marR="0" lvl="1" indent="-406400" algn="l" rtl="0">
              <a:spcBef>
                <a:spcPts val="560"/>
              </a:spcBef>
              <a:spcAft>
                <a:spcPts val="0"/>
              </a:spcAft>
              <a:buClr>
                <a:srgbClr val="3F3F3F"/>
              </a:buClr>
              <a:buSzPts val="2800"/>
              <a:buFont typeface="Arial"/>
              <a:buChar char="–"/>
              <a:defRPr sz="2800" b="0" i="0" u="none" strike="noStrike" cap="none">
                <a:solidFill>
                  <a:srgbClr val="3F3F3F"/>
                </a:solidFill>
                <a:latin typeface="Calibri"/>
                <a:ea typeface="Calibri"/>
                <a:cs typeface="Calibri"/>
                <a:sym typeface="Calibri"/>
              </a:defRPr>
            </a:lvl2pPr>
            <a:lvl3pPr marL="1371600" marR="0" lvl="2" indent="-381000" algn="l" rtl="0">
              <a:spcBef>
                <a:spcPts val="480"/>
              </a:spcBef>
              <a:spcAft>
                <a:spcPts val="0"/>
              </a:spcAft>
              <a:buClr>
                <a:srgbClr val="3F3F3F"/>
              </a:buClr>
              <a:buSzPts val="2400"/>
              <a:buFont typeface="Arial"/>
              <a:buChar char="•"/>
              <a:defRPr sz="2400" b="0" i="0" u="none" strike="noStrike" cap="none">
                <a:solidFill>
                  <a:srgbClr val="3F3F3F"/>
                </a:solidFill>
                <a:latin typeface="Calibri"/>
                <a:ea typeface="Calibri"/>
                <a:cs typeface="Calibri"/>
                <a:sym typeface="Calibri"/>
              </a:defRPr>
            </a:lvl3pPr>
            <a:lvl4pPr marL="1828800" marR="0" lvl="3" indent="-355600" algn="l" rtl="0">
              <a:spcBef>
                <a:spcPts val="400"/>
              </a:spcBef>
              <a:spcAft>
                <a:spcPts val="0"/>
              </a:spcAft>
              <a:buClr>
                <a:srgbClr val="3F3F3F"/>
              </a:buClr>
              <a:buSzPts val="2000"/>
              <a:buFont typeface="Arial"/>
              <a:buChar char="–"/>
              <a:defRPr sz="2000" b="0" i="0" u="none" strike="noStrike" cap="none">
                <a:solidFill>
                  <a:srgbClr val="3F3F3F"/>
                </a:solidFill>
                <a:latin typeface="Calibri"/>
                <a:ea typeface="Calibri"/>
                <a:cs typeface="Calibri"/>
                <a:sym typeface="Calibri"/>
              </a:defRPr>
            </a:lvl4pPr>
            <a:lvl5pPr marL="2286000" marR="0" lvl="4" indent="-355600" algn="l" rtl="0">
              <a:spcBef>
                <a:spcPts val="400"/>
              </a:spcBef>
              <a:spcAft>
                <a:spcPts val="0"/>
              </a:spcAft>
              <a:buClr>
                <a:srgbClr val="3F3F3F"/>
              </a:buClr>
              <a:buSzPts val="2000"/>
              <a:buFont typeface="Arial"/>
              <a:buChar char="»"/>
              <a:defRPr sz="2000" b="0" i="0" u="none" strike="noStrike" cap="none">
                <a:solidFill>
                  <a:srgbClr val="3F3F3F"/>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8" name="Google Shape;28;p6"/>
          <p:cNvSpPr txBox="1">
            <a:spLocks noGrp="1"/>
          </p:cNvSpPr>
          <p:nvPr>
            <p:ph type="body" idx="2"/>
          </p:nvPr>
        </p:nvSpPr>
        <p:spPr>
          <a:xfrm>
            <a:off x="420688" y="1601629"/>
            <a:ext cx="3008313" cy="3141821"/>
          </a:xfrm>
          <a:prstGeom prst="rect">
            <a:avLst/>
          </a:prstGeom>
          <a:noFill/>
          <a:ln>
            <a:noFill/>
          </a:ln>
        </p:spPr>
        <p:txBody>
          <a:bodyPr spcFirstLastPara="1" wrap="square" lIns="91425" tIns="45700" rIns="91425" bIns="45700" anchor="t" anchorCtr="0"/>
          <a:lstStyle>
            <a:lvl1pPr marL="457200" marR="0" lvl="0" indent="-228600" algn="l" rtl="0">
              <a:spcBef>
                <a:spcPts val="280"/>
              </a:spcBef>
              <a:spcAft>
                <a:spcPts val="0"/>
              </a:spcAft>
              <a:buClr>
                <a:srgbClr val="3F3F3F"/>
              </a:buClr>
              <a:buSzPts val="1400"/>
              <a:buFont typeface="Arial"/>
              <a:buNone/>
              <a:defRPr sz="1400" b="0" i="0" u="none" strike="noStrike" cap="none">
                <a:solidFill>
                  <a:srgbClr val="3F3F3F"/>
                </a:solidFill>
                <a:latin typeface="Calibri"/>
                <a:ea typeface="Calibri"/>
                <a:cs typeface="Calibri"/>
                <a:sym typeface="Calibri"/>
              </a:defRPr>
            </a:lvl1pPr>
            <a:lvl2pPr marL="914400" marR="0" lvl="1" indent="-228600" algn="l" rtl="0">
              <a:spcBef>
                <a:spcPts val="240"/>
              </a:spcBef>
              <a:spcAft>
                <a:spcPts val="0"/>
              </a:spcAft>
              <a:buClr>
                <a:srgbClr val="3F3F3F"/>
              </a:buClr>
              <a:buSzPts val="1200"/>
              <a:buFont typeface="Arial"/>
              <a:buNone/>
              <a:defRPr sz="1200" b="0" i="0" u="none" strike="noStrike" cap="none">
                <a:solidFill>
                  <a:srgbClr val="3F3F3F"/>
                </a:solidFill>
                <a:latin typeface="Calibri"/>
                <a:ea typeface="Calibri"/>
                <a:cs typeface="Calibri"/>
                <a:sym typeface="Calibri"/>
              </a:defRPr>
            </a:lvl2pPr>
            <a:lvl3pPr marL="1371600" marR="0" lvl="2" indent="-228600" algn="l" rtl="0">
              <a:spcBef>
                <a:spcPts val="200"/>
              </a:spcBef>
              <a:spcAft>
                <a:spcPts val="0"/>
              </a:spcAft>
              <a:buClr>
                <a:srgbClr val="3F3F3F"/>
              </a:buClr>
              <a:buSzPts val="1000"/>
              <a:buFont typeface="Arial"/>
              <a:buNone/>
              <a:defRPr sz="1000" b="0" i="0" u="none" strike="noStrike" cap="none">
                <a:solidFill>
                  <a:srgbClr val="3F3F3F"/>
                </a:solidFill>
                <a:latin typeface="Calibri"/>
                <a:ea typeface="Calibri"/>
                <a:cs typeface="Calibri"/>
                <a:sym typeface="Calibri"/>
              </a:defRPr>
            </a:lvl3pPr>
            <a:lvl4pPr marL="1828800" marR="0" lvl="3" indent="-228600" algn="l" rtl="0">
              <a:spcBef>
                <a:spcPts val="180"/>
              </a:spcBef>
              <a:spcAft>
                <a:spcPts val="0"/>
              </a:spcAft>
              <a:buClr>
                <a:srgbClr val="3F3F3F"/>
              </a:buClr>
              <a:buSzPts val="900"/>
              <a:buFont typeface="Arial"/>
              <a:buNone/>
              <a:defRPr sz="900" b="0" i="0" u="none" strike="noStrike" cap="none">
                <a:solidFill>
                  <a:srgbClr val="3F3F3F"/>
                </a:solidFill>
                <a:latin typeface="Calibri"/>
                <a:ea typeface="Calibri"/>
                <a:cs typeface="Calibri"/>
                <a:sym typeface="Calibri"/>
              </a:defRPr>
            </a:lvl4pPr>
            <a:lvl5pPr marL="2286000" marR="0" lvl="4" indent="-228600" algn="l" rtl="0">
              <a:spcBef>
                <a:spcPts val="180"/>
              </a:spcBef>
              <a:spcAft>
                <a:spcPts val="0"/>
              </a:spcAft>
              <a:buClr>
                <a:srgbClr val="3F3F3F"/>
              </a:buClr>
              <a:buSzPts val="900"/>
              <a:buFont typeface="Arial"/>
              <a:buNone/>
              <a:defRPr sz="900" b="0" i="0" u="none" strike="noStrike" cap="none">
                <a:solidFill>
                  <a:srgbClr val="3F3F3F"/>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1792288" y="3829050"/>
            <a:ext cx="5486400" cy="425768"/>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rgbClr val="3F3F3F"/>
              </a:buClr>
              <a:buSzPts val="2000"/>
              <a:buFont typeface="Arial"/>
              <a:buNone/>
              <a:defRPr sz="2000" b="1" i="0" u="none" strike="noStrike" cap="none">
                <a:solidFill>
                  <a:srgbClr val="3F3F3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1" name="Google Shape;31;p7"/>
          <p:cNvSpPr>
            <a:spLocks noGrp="1"/>
          </p:cNvSpPr>
          <p:nvPr>
            <p:ph type="pic" idx="2"/>
          </p:nvPr>
        </p:nvSpPr>
        <p:spPr>
          <a:xfrm>
            <a:off x="1792288" y="685800"/>
            <a:ext cx="5486400" cy="3086100"/>
          </a:xfrm>
          <a:prstGeom prst="rect">
            <a:avLst/>
          </a:prstGeom>
          <a:noFill/>
          <a:ln>
            <a:noFill/>
          </a:ln>
        </p:spPr>
        <p:txBody>
          <a:bodyPr spcFirstLastPara="1" wrap="square" lIns="91425" tIns="45700" rIns="91425" bIns="45700" anchor="t" anchorCtr="0"/>
          <a:lstStyle>
            <a:lvl1pPr marR="0" lvl="0" algn="l" rtl="0">
              <a:spcBef>
                <a:spcPts val="640"/>
              </a:spcBef>
              <a:spcAft>
                <a:spcPts val="0"/>
              </a:spcAft>
              <a:buClr>
                <a:srgbClr val="3F3F3F"/>
              </a:buClr>
              <a:buSzPts val="3200"/>
              <a:buFont typeface="Arial"/>
              <a:buNone/>
              <a:defRPr sz="3200" b="0" i="0" u="none" strike="noStrike" cap="none">
                <a:solidFill>
                  <a:srgbClr val="3F3F3F"/>
                </a:solidFill>
                <a:latin typeface="Calibri"/>
                <a:ea typeface="Calibri"/>
                <a:cs typeface="Calibri"/>
                <a:sym typeface="Calibri"/>
              </a:defRPr>
            </a:lvl1pPr>
            <a:lvl2pPr marR="0" lvl="1" algn="l" rtl="0">
              <a:spcBef>
                <a:spcPts val="560"/>
              </a:spcBef>
              <a:spcAft>
                <a:spcPts val="0"/>
              </a:spcAft>
              <a:buClr>
                <a:srgbClr val="3F3F3F"/>
              </a:buClr>
              <a:buSzPts val="2800"/>
              <a:buFont typeface="Arial"/>
              <a:buNone/>
              <a:defRPr sz="2800" b="0" i="0" u="none" strike="noStrike" cap="none">
                <a:solidFill>
                  <a:srgbClr val="3F3F3F"/>
                </a:solidFill>
                <a:latin typeface="Calibri"/>
                <a:ea typeface="Calibri"/>
                <a:cs typeface="Calibri"/>
                <a:sym typeface="Calibri"/>
              </a:defRPr>
            </a:lvl2pPr>
            <a:lvl3pPr marR="0" lvl="2" algn="l" rtl="0">
              <a:spcBef>
                <a:spcPts val="480"/>
              </a:spcBef>
              <a:spcAft>
                <a:spcPts val="0"/>
              </a:spcAft>
              <a:buClr>
                <a:srgbClr val="3F3F3F"/>
              </a:buClr>
              <a:buSzPts val="2400"/>
              <a:buFont typeface="Arial"/>
              <a:buNone/>
              <a:defRPr sz="2400" b="0" i="0" u="none" strike="noStrike" cap="none">
                <a:solidFill>
                  <a:srgbClr val="3F3F3F"/>
                </a:solidFill>
                <a:latin typeface="Calibri"/>
                <a:ea typeface="Calibri"/>
                <a:cs typeface="Calibri"/>
                <a:sym typeface="Calibri"/>
              </a:defRPr>
            </a:lvl3pPr>
            <a:lvl4pPr marR="0" lvl="3" algn="l" rtl="0">
              <a:spcBef>
                <a:spcPts val="400"/>
              </a:spcBef>
              <a:spcAft>
                <a:spcPts val="0"/>
              </a:spcAft>
              <a:buClr>
                <a:srgbClr val="3F3F3F"/>
              </a:buClr>
              <a:buSzPts val="2000"/>
              <a:buFont typeface="Arial"/>
              <a:buNone/>
              <a:defRPr sz="2000" b="0" i="0" u="none" strike="noStrike" cap="none">
                <a:solidFill>
                  <a:srgbClr val="3F3F3F"/>
                </a:solidFill>
                <a:latin typeface="Calibri"/>
                <a:ea typeface="Calibri"/>
                <a:cs typeface="Calibri"/>
                <a:sym typeface="Calibri"/>
              </a:defRPr>
            </a:lvl4pPr>
            <a:lvl5pPr marR="0" lvl="4" algn="l" rtl="0">
              <a:spcBef>
                <a:spcPts val="400"/>
              </a:spcBef>
              <a:spcAft>
                <a:spcPts val="0"/>
              </a:spcAft>
              <a:buClr>
                <a:srgbClr val="3F3F3F"/>
              </a:buClr>
              <a:buSzPts val="2000"/>
              <a:buFont typeface="Arial"/>
              <a:buNone/>
              <a:defRPr sz="2000" b="0" i="0" u="none" strike="noStrike" cap="none">
                <a:solidFill>
                  <a:srgbClr val="3F3F3F"/>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32" name="Google Shape;32;p7"/>
          <p:cNvSpPr txBox="1">
            <a:spLocks noGrp="1"/>
          </p:cNvSpPr>
          <p:nvPr>
            <p:ph type="body" idx="1"/>
          </p:nvPr>
        </p:nvSpPr>
        <p:spPr>
          <a:xfrm>
            <a:off x="1792288" y="4254817"/>
            <a:ext cx="5486400" cy="602933"/>
          </a:xfrm>
          <a:prstGeom prst="rect">
            <a:avLst/>
          </a:prstGeom>
          <a:noFill/>
          <a:ln>
            <a:noFill/>
          </a:ln>
        </p:spPr>
        <p:txBody>
          <a:bodyPr spcFirstLastPara="1" wrap="square" lIns="91425" tIns="45700" rIns="91425" bIns="45700" anchor="t" anchorCtr="0"/>
          <a:lstStyle>
            <a:lvl1pPr marL="457200" marR="0" lvl="0" indent="-228600" algn="l" rtl="0">
              <a:spcBef>
                <a:spcPts val="280"/>
              </a:spcBef>
              <a:spcAft>
                <a:spcPts val="0"/>
              </a:spcAft>
              <a:buClr>
                <a:srgbClr val="3F3F3F"/>
              </a:buClr>
              <a:buSzPts val="1400"/>
              <a:buFont typeface="Arial"/>
              <a:buNone/>
              <a:defRPr sz="1400" b="0" i="0" u="none" strike="noStrike" cap="none">
                <a:solidFill>
                  <a:srgbClr val="3F3F3F"/>
                </a:solidFill>
                <a:latin typeface="Calibri"/>
                <a:ea typeface="Calibri"/>
                <a:cs typeface="Calibri"/>
                <a:sym typeface="Calibri"/>
              </a:defRPr>
            </a:lvl1pPr>
            <a:lvl2pPr marL="914400" marR="0" lvl="1" indent="-228600" algn="l" rtl="0">
              <a:spcBef>
                <a:spcPts val="240"/>
              </a:spcBef>
              <a:spcAft>
                <a:spcPts val="0"/>
              </a:spcAft>
              <a:buClr>
                <a:srgbClr val="3F3F3F"/>
              </a:buClr>
              <a:buSzPts val="1200"/>
              <a:buFont typeface="Arial"/>
              <a:buNone/>
              <a:defRPr sz="1200" b="0" i="0" u="none" strike="noStrike" cap="none">
                <a:solidFill>
                  <a:srgbClr val="3F3F3F"/>
                </a:solidFill>
                <a:latin typeface="Calibri"/>
                <a:ea typeface="Calibri"/>
                <a:cs typeface="Calibri"/>
                <a:sym typeface="Calibri"/>
              </a:defRPr>
            </a:lvl2pPr>
            <a:lvl3pPr marL="1371600" marR="0" lvl="2" indent="-228600" algn="l" rtl="0">
              <a:spcBef>
                <a:spcPts val="200"/>
              </a:spcBef>
              <a:spcAft>
                <a:spcPts val="0"/>
              </a:spcAft>
              <a:buClr>
                <a:srgbClr val="3F3F3F"/>
              </a:buClr>
              <a:buSzPts val="1000"/>
              <a:buFont typeface="Arial"/>
              <a:buNone/>
              <a:defRPr sz="1000" b="0" i="0" u="none" strike="noStrike" cap="none">
                <a:solidFill>
                  <a:srgbClr val="3F3F3F"/>
                </a:solidFill>
                <a:latin typeface="Calibri"/>
                <a:ea typeface="Calibri"/>
                <a:cs typeface="Calibri"/>
                <a:sym typeface="Calibri"/>
              </a:defRPr>
            </a:lvl3pPr>
            <a:lvl4pPr marL="1828800" marR="0" lvl="3" indent="-228600" algn="l" rtl="0">
              <a:spcBef>
                <a:spcPts val="180"/>
              </a:spcBef>
              <a:spcAft>
                <a:spcPts val="0"/>
              </a:spcAft>
              <a:buClr>
                <a:srgbClr val="3F3F3F"/>
              </a:buClr>
              <a:buSzPts val="900"/>
              <a:buFont typeface="Arial"/>
              <a:buNone/>
              <a:defRPr sz="900" b="0" i="0" u="none" strike="noStrike" cap="none">
                <a:solidFill>
                  <a:srgbClr val="3F3F3F"/>
                </a:solidFill>
                <a:latin typeface="Calibri"/>
                <a:ea typeface="Calibri"/>
                <a:cs typeface="Calibri"/>
                <a:sym typeface="Calibri"/>
              </a:defRPr>
            </a:lvl4pPr>
            <a:lvl5pPr marL="2286000" marR="0" lvl="4" indent="-228600" algn="l" rtl="0">
              <a:spcBef>
                <a:spcPts val="180"/>
              </a:spcBef>
              <a:spcAft>
                <a:spcPts val="0"/>
              </a:spcAft>
              <a:buClr>
                <a:srgbClr val="3F3F3F"/>
              </a:buClr>
              <a:buSzPts val="900"/>
              <a:buFont typeface="Arial"/>
              <a:buNone/>
              <a:defRPr sz="900" b="0" i="0" u="none" strike="noStrike" cap="none">
                <a:solidFill>
                  <a:srgbClr val="3F3F3F"/>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2"/>
        <p:cNvGrpSpPr/>
        <p:nvPr/>
      </p:nvGrpSpPr>
      <p:grpSpPr>
        <a:xfrm>
          <a:off x="0" y="0"/>
          <a:ext cx="0" cy="0"/>
          <a:chOff x="0" y="0"/>
          <a:chExt cx="0" cy="0"/>
        </a:xfrm>
      </p:grpSpPr>
      <p:sp>
        <p:nvSpPr>
          <p:cNvPr id="43" name="Google Shape;43;p10"/>
          <p:cNvSpPr txBox="1">
            <a:spLocks noGrp="1"/>
          </p:cNvSpPr>
          <p:nvPr>
            <p:ph type="ctrTitle"/>
          </p:nvPr>
        </p:nvSpPr>
        <p:spPr>
          <a:xfrm>
            <a:off x="685800" y="1597343"/>
            <a:ext cx="7772400" cy="110299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rgbClr val="262626"/>
              </a:buClr>
              <a:buSzPts val="4400"/>
              <a:buFont typeface="Arial"/>
              <a:buNone/>
              <a:defRPr sz="4400" b="0" i="0" u="none" strike="noStrike" cap="none">
                <a:solidFill>
                  <a:srgbClr val="262626"/>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4" name="Google Shape;44;p10"/>
          <p:cNvSpPr txBox="1">
            <a:spLocks noGrp="1"/>
          </p:cNvSpPr>
          <p:nvPr>
            <p:ph type="subTitle" idx="1"/>
          </p:nvPr>
        </p:nvSpPr>
        <p:spPr>
          <a:xfrm>
            <a:off x="1371600" y="2914650"/>
            <a:ext cx="6400800" cy="1314450"/>
          </a:xfrm>
          <a:prstGeom prst="rect">
            <a:avLst/>
          </a:prstGeom>
          <a:noFill/>
          <a:ln>
            <a:noFill/>
          </a:ln>
        </p:spPr>
        <p:txBody>
          <a:bodyPr spcFirstLastPara="1" wrap="square" lIns="91425" tIns="45700" rIns="91425" bIns="45700" anchor="t" anchorCtr="0"/>
          <a:lstStyle>
            <a:lvl1pPr marR="0" lvl="0" algn="ctr" rtl="0">
              <a:spcBef>
                <a:spcPts val="640"/>
              </a:spcBef>
              <a:spcAft>
                <a:spcPts val="0"/>
              </a:spcAft>
              <a:buClr>
                <a:srgbClr val="262626"/>
              </a:buClr>
              <a:buSzPts val="3200"/>
              <a:buFont typeface="Arial"/>
              <a:buNone/>
              <a:defRPr sz="3200" b="0" i="0" u="none" strike="noStrike" cap="none">
                <a:solidFill>
                  <a:srgbClr val="262626"/>
                </a:solidFill>
                <a:latin typeface="Arial"/>
                <a:ea typeface="Arial"/>
                <a:cs typeface="Arial"/>
                <a:sym typeface="Arial"/>
              </a:defRPr>
            </a:lvl1pPr>
            <a:lvl2pPr marR="0" lvl="1" algn="ctr" rtl="0">
              <a:spcBef>
                <a:spcPts val="560"/>
              </a:spcBef>
              <a:spcAft>
                <a:spcPts val="0"/>
              </a:spcAft>
              <a:buClr>
                <a:srgbClr val="888888"/>
              </a:buClr>
              <a:buSzPts val="2800"/>
              <a:buFont typeface="Arial"/>
              <a:buNone/>
              <a:defRPr sz="2800" b="0" i="0" u="none" strike="noStrike" cap="none">
                <a:solidFill>
                  <a:srgbClr val="888888"/>
                </a:solidFill>
                <a:latin typeface="Arial"/>
                <a:ea typeface="Arial"/>
                <a:cs typeface="Arial"/>
                <a:sym typeface="Arial"/>
              </a:defRPr>
            </a:lvl2pPr>
            <a:lvl3pPr marR="0" lvl="2" algn="ctr" rtl="0">
              <a:spcBef>
                <a:spcPts val="480"/>
              </a:spcBef>
              <a:spcAft>
                <a:spcPts val="0"/>
              </a:spcAft>
              <a:buClr>
                <a:srgbClr val="888888"/>
              </a:buClr>
              <a:buSzPts val="2400"/>
              <a:buFont typeface="Arial"/>
              <a:buNone/>
              <a:defRPr sz="2400" b="0" i="0" u="none" strike="noStrike" cap="none">
                <a:solidFill>
                  <a:srgbClr val="888888"/>
                </a:solidFill>
                <a:latin typeface="Arial"/>
                <a:ea typeface="Arial"/>
                <a:cs typeface="Arial"/>
                <a:sym typeface="Arial"/>
              </a:defRPr>
            </a:lvl3pPr>
            <a:lvl4pPr marR="0" lvl="3"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4pPr>
            <a:lvl5pPr marR="0" lvl="4"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5pPr>
            <a:lvl6pPr marR="0" lvl="5"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5"/>
        <p:cNvGrpSpPr/>
        <p:nvPr/>
      </p:nvGrpSpPr>
      <p:grpSpPr>
        <a:xfrm>
          <a:off x="0" y="0"/>
          <a:ext cx="0" cy="0"/>
          <a:chOff x="0" y="0"/>
          <a:chExt cx="0" cy="0"/>
        </a:xfrm>
      </p:grpSpPr>
      <p:sp>
        <p:nvSpPr>
          <p:cNvPr id="46" name="Google Shape;46;p11"/>
          <p:cNvSpPr txBox="1">
            <a:spLocks noGrp="1"/>
          </p:cNvSpPr>
          <p:nvPr>
            <p:ph type="title"/>
          </p:nvPr>
        </p:nvSpPr>
        <p:spPr>
          <a:xfrm>
            <a:off x="457200" y="685800"/>
            <a:ext cx="8229600" cy="85725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rgbClr val="262626"/>
              </a:buClr>
              <a:buSzPts val="4400"/>
              <a:buFont typeface="Arial"/>
              <a:buNone/>
              <a:defRPr sz="4400" b="0" i="0" u="none" strike="noStrike" cap="none">
                <a:solidFill>
                  <a:srgbClr val="262626"/>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7" name="Google Shape;47;p11"/>
          <p:cNvSpPr txBox="1">
            <a:spLocks noGrp="1"/>
          </p:cNvSpPr>
          <p:nvPr>
            <p:ph type="body" idx="1"/>
          </p:nvPr>
        </p:nvSpPr>
        <p:spPr>
          <a:xfrm>
            <a:off x="457200" y="1737360"/>
            <a:ext cx="8229600" cy="2948940"/>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rgbClr val="262626"/>
              </a:buClr>
              <a:buSzPts val="3200"/>
              <a:buFont typeface="Arial"/>
              <a:buChar char="•"/>
              <a:defRPr sz="3200" b="0" i="0" u="none" strike="noStrike" cap="none">
                <a:solidFill>
                  <a:srgbClr val="262626"/>
                </a:solidFill>
                <a:latin typeface="Arial"/>
                <a:ea typeface="Arial"/>
                <a:cs typeface="Arial"/>
                <a:sym typeface="Arial"/>
              </a:defRPr>
            </a:lvl1pPr>
            <a:lvl2pPr marL="914400" marR="0" lvl="1" indent="-406400" algn="l" rtl="0">
              <a:spcBef>
                <a:spcPts val="560"/>
              </a:spcBef>
              <a:spcAft>
                <a:spcPts val="0"/>
              </a:spcAft>
              <a:buClr>
                <a:srgbClr val="262626"/>
              </a:buClr>
              <a:buSzPts val="2800"/>
              <a:buFont typeface="Arial"/>
              <a:buChar char="–"/>
              <a:defRPr sz="2800" b="0" i="0" u="none" strike="noStrike" cap="none">
                <a:solidFill>
                  <a:srgbClr val="262626"/>
                </a:solidFill>
                <a:latin typeface="Arial"/>
                <a:ea typeface="Arial"/>
                <a:cs typeface="Arial"/>
                <a:sym typeface="Arial"/>
              </a:defRPr>
            </a:lvl2pPr>
            <a:lvl3pPr marL="1371600" marR="0" lvl="2" indent="-381000" algn="l" rtl="0">
              <a:spcBef>
                <a:spcPts val="480"/>
              </a:spcBef>
              <a:spcAft>
                <a:spcPts val="0"/>
              </a:spcAft>
              <a:buClr>
                <a:srgbClr val="262626"/>
              </a:buClr>
              <a:buSzPts val="2400"/>
              <a:buFont typeface="Arial"/>
              <a:buChar char="•"/>
              <a:defRPr sz="2400" b="0" i="0" u="none" strike="noStrike" cap="none">
                <a:solidFill>
                  <a:srgbClr val="262626"/>
                </a:solidFill>
                <a:latin typeface="Arial"/>
                <a:ea typeface="Arial"/>
                <a:cs typeface="Arial"/>
                <a:sym typeface="Arial"/>
              </a:defRPr>
            </a:lvl3pPr>
            <a:lvl4pPr marL="1828800" marR="0" lvl="3" indent="-355600" algn="l" rtl="0">
              <a:spcBef>
                <a:spcPts val="400"/>
              </a:spcBef>
              <a:spcAft>
                <a:spcPts val="0"/>
              </a:spcAft>
              <a:buClr>
                <a:srgbClr val="262626"/>
              </a:buClr>
              <a:buSzPts val="2000"/>
              <a:buFont typeface="Arial"/>
              <a:buChar char="–"/>
              <a:defRPr sz="2000" b="0" i="0" u="none" strike="noStrike" cap="none">
                <a:solidFill>
                  <a:srgbClr val="262626"/>
                </a:solidFill>
                <a:latin typeface="Arial"/>
                <a:ea typeface="Arial"/>
                <a:cs typeface="Arial"/>
                <a:sym typeface="Arial"/>
              </a:defRPr>
            </a:lvl4pPr>
            <a:lvl5pPr marL="2286000" marR="0" lvl="4" indent="-355600" algn="l" rtl="0">
              <a:spcBef>
                <a:spcPts val="400"/>
              </a:spcBef>
              <a:spcAft>
                <a:spcPts val="0"/>
              </a:spcAft>
              <a:buClr>
                <a:srgbClr val="262626"/>
              </a:buClr>
              <a:buSzPts val="2000"/>
              <a:buFont typeface="Arial"/>
              <a:buChar char="»"/>
              <a:defRPr sz="2000" b="0" i="0" u="none" strike="noStrike" cap="none">
                <a:solidFill>
                  <a:srgbClr val="262626"/>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48"/>
        <p:cNvGrpSpPr/>
        <p:nvPr/>
      </p:nvGrpSpPr>
      <p:grpSpPr>
        <a:xfrm>
          <a:off x="0" y="0"/>
          <a:ext cx="0" cy="0"/>
          <a:chOff x="0" y="0"/>
          <a:chExt cx="0" cy="0"/>
        </a:xfrm>
      </p:grpSpPr>
      <p:sp>
        <p:nvSpPr>
          <p:cNvPr id="49" name="Google Shape;49;p12"/>
          <p:cNvSpPr txBox="1">
            <a:spLocks noGrp="1"/>
          </p:cNvSpPr>
          <p:nvPr>
            <p:ph type="title"/>
          </p:nvPr>
        </p:nvSpPr>
        <p:spPr>
          <a:xfrm>
            <a:off x="722313" y="3305176"/>
            <a:ext cx="7772400" cy="1021556"/>
          </a:xfrm>
          <a:prstGeom prst="rect">
            <a:avLst/>
          </a:prstGeom>
          <a:noFill/>
          <a:ln>
            <a:noFill/>
          </a:ln>
        </p:spPr>
        <p:txBody>
          <a:bodyPr spcFirstLastPara="1" wrap="square" lIns="91425" tIns="45700" rIns="91425" bIns="45700" anchor="t" anchorCtr="0"/>
          <a:lstStyle>
            <a:lvl1pPr marR="0" lvl="0" algn="l" rtl="0">
              <a:spcBef>
                <a:spcPts val="0"/>
              </a:spcBef>
              <a:spcAft>
                <a:spcPts val="0"/>
              </a:spcAft>
              <a:buClr>
                <a:srgbClr val="262626"/>
              </a:buClr>
              <a:buSzPts val="4000"/>
              <a:buFont typeface="Arial"/>
              <a:buNone/>
              <a:defRPr sz="4000" b="1" i="0" u="none" strike="noStrike" cap="none">
                <a:solidFill>
                  <a:srgbClr val="262626"/>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0" name="Google Shape;50;p12"/>
          <p:cNvSpPr txBox="1">
            <a:spLocks noGrp="1"/>
          </p:cNvSpPr>
          <p:nvPr>
            <p:ph type="body" idx="1"/>
          </p:nvPr>
        </p:nvSpPr>
        <p:spPr>
          <a:xfrm>
            <a:off x="722313" y="2180035"/>
            <a:ext cx="7772400" cy="1125140"/>
          </a:xfrm>
          <a:prstGeom prst="rect">
            <a:avLst/>
          </a:prstGeom>
          <a:noFill/>
          <a:ln>
            <a:noFill/>
          </a:ln>
        </p:spPr>
        <p:txBody>
          <a:bodyPr spcFirstLastPara="1" wrap="square" lIns="91425" tIns="45700" rIns="91425" bIns="45700" anchor="b" anchorCtr="0"/>
          <a:lstStyle>
            <a:lvl1pPr marL="457200" marR="0" lvl="0" indent="-228600" algn="l" rtl="0">
              <a:spcBef>
                <a:spcPts val="400"/>
              </a:spcBef>
              <a:spcAft>
                <a:spcPts val="0"/>
              </a:spcAft>
              <a:buClr>
                <a:srgbClr val="3F3F3F"/>
              </a:buClr>
              <a:buSzPts val="2000"/>
              <a:buFont typeface="Arial"/>
              <a:buNone/>
              <a:defRPr sz="2000" b="0" i="0" u="none" strike="noStrike" cap="none">
                <a:solidFill>
                  <a:srgbClr val="3F3F3F"/>
                </a:solidFill>
                <a:latin typeface="Arial"/>
                <a:ea typeface="Arial"/>
                <a:cs typeface="Arial"/>
                <a:sym typeface="Arial"/>
              </a:defRPr>
            </a:lvl1pPr>
            <a:lvl2pPr marL="914400" marR="0" lvl="1" indent="-228600" algn="l" rtl="0">
              <a:spcBef>
                <a:spcPts val="360"/>
              </a:spcBef>
              <a:spcAft>
                <a:spcPts val="0"/>
              </a:spcAft>
              <a:buClr>
                <a:srgbClr val="888888"/>
              </a:buClr>
              <a:buSzPts val="1800"/>
              <a:buFont typeface="Arial"/>
              <a:buNone/>
              <a:defRPr sz="1800" b="0" i="0" u="none" strike="noStrike" cap="none">
                <a:solidFill>
                  <a:srgbClr val="888888"/>
                </a:solidFill>
                <a:latin typeface="Arial"/>
                <a:ea typeface="Arial"/>
                <a:cs typeface="Arial"/>
                <a:sym typeface="Arial"/>
              </a:defRPr>
            </a:lvl2pPr>
            <a:lvl3pPr marL="1371600" marR="0" lvl="2" indent="-228600" algn="l" rtl="0">
              <a:spcBef>
                <a:spcPts val="320"/>
              </a:spcBef>
              <a:spcAft>
                <a:spcPts val="0"/>
              </a:spcAft>
              <a:buClr>
                <a:srgbClr val="888888"/>
              </a:buClr>
              <a:buSzPts val="1600"/>
              <a:buFont typeface="Arial"/>
              <a:buNone/>
              <a:defRPr sz="1600" b="0" i="0" u="none" strike="noStrike" cap="none">
                <a:solidFill>
                  <a:srgbClr val="888888"/>
                </a:solidFill>
                <a:latin typeface="Arial"/>
                <a:ea typeface="Arial"/>
                <a:cs typeface="Arial"/>
                <a:sym typeface="Arial"/>
              </a:defRPr>
            </a:lvl3pPr>
            <a:lvl4pPr marL="1828800" marR="0" lvl="3" indent="-228600" algn="l" rtl="0">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4pPr>
            <a:lvl5pPr marL="2286000" marR="0" lvl="4" indent="-228600" algn="l" rtl="0">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5pPr>
            <a:lvl6pPr marL="2743200" marR="0" lvl="5"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6pPr>
            <a:lvl7pPr marL="3200400" marR="0" lvl="6"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7pPr>
            <a:lvl8pPr marL="3657600" marR="0" lvl="7"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8pPr>
            <a:lvl9pPr marL="4114800" marR="0" lvl="8"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slideLayout" Target="../slideLayouts/slideLayout9.xml"/><Relationship Id="rId7" Type="http://schemas.openxmlformats.org/officeDocument/2006/relationships/theme" Target="../theme/theme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8">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685800"/>
            <a:ext cx="8229600" cy="85725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rgbClr val="3F3F3F"/>
              </a:buClr>
              <a:buSzPts val="4400"/>
              <a:buFont typeface="Arial"/>
              <a:buNone/>
              <a:defRPr sz="4400" b="0" i="0" u="none" strike="noStrike" cap="none">
                <a:solidFill>
                  <a:srgbClr val="3F3F3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79972"/>
            <a:ext cx="8229600" cy="2914650"/>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rgbClr val="3F3F3F"/>
              </a:buClr>
              <a:buSzPts val="3200"/>
              <a:buFont typeface="Arial"/>
              <a:buChar char="•"/>
              <a:defRPr sz="3200" b="0" i="0" u="none" strike="noStrike" cap="none">
                <a:solidFill>
                  <a:srgbClr val="3F3F3F"/>
                </a:solidFill>
                <a:latin typeface="Calibri"/>
                <a:ea typeface="Calibri"/>
                <a:cs typeface="Calibri"/>
                <a:sym typeface="Calibri"/>
              </a:defRPr>
            </a:lvl1pPr>
            <a:lvl2pPr marL="914400" marR="0" lvl="1" indent="-406400" algn="l" rtl="0">
              <a:spcBef>
                <a:spcPts val="560"/>
              </a:spcBef>
              <a:spcAft>
                <a:spcPts val="0"/>
              </a:spcAft>
              <a:buClr>
                <a:srgbClr val="3F3F3F"/>
              </a:buClr>
              <a:buSzPts val="2800"/>
              <a:buFont typeface="Arial"/>
              <a:buChar char="–"/>
              <a:defRPr sz="2800" b="0" i="0" u="none" strike="noStrike" cap="none">
                <a:solidFill>
                  <a:srgbClr val="3F3F3F"/>
                </a:solidFill>
                <a:latin typeface="Calibri"/>
                <a:ea typeface="Calibri"/>
                <a:cs typeface="Calibri"/>
                <a:sym typeface="Calibri"/>
              </a:defRPr>
            </a:lvl2pPr>
            <a:lvl3pPr marL="1371600" marR="0" lvl="2" indent="-381000" algn="l" rtl="0">
              <a:spcBef>
                <a:spcPts val="480"/>
              </a:spcBef>
              <a:spcAft>
                <a:spcPts val="0"/>
              </a:spcAft>
              <a:buClr>
                <a:srgbClr val="3F3F3F"/>
              </a:buClr>
              <a:buSzPts val="2400"/>
              <a:buFont typeface="Arial"/>
              <a:buChar char="•"/>
              <a:defRPr sz="2400" b="0" i="0" u="none" strike="noStrike" cap="none">
                <a:solidFill>
                  <a:srgbClr val="3F3F3F"/>
                </a:solidFill>
                <a:latin typeface="Calibri"/>
                <a:ea typeface="Calibri"/>
                <a:cs typeface="Calibri"/>
                <a:sym typeface="Calibri"/>
              </a:defRPr>
            </a:lvl3pPr>
            <a:lvl4pPr marL="1828800" marR="0" lvl="3" indent="-355600" algn="l" rtl="0">
              <a:spcBef>
                <a:spcPts val="400"/>
              </a:spcBef>
              <a:spcAft>
                <a:spcPts val="0"/>
              </a:spcAft>
              <a:buClr>
                <a:srgbClr val="3F3F3F"/>
              </a:buClr>
              <a:buSzPts val="2000"/>
              <a:buFont typeface="Arial"/>
              <a:buChar char="–"/>
              <a:defRPr sz="2000" b="0" i="0" u="none" strike="noStrike" cap="none">
                <a:solidFill>
                  <a:srgbClr val="3F3F3F"/>
                </a:solidFill>
                <a:latin typeface="Calibri"/>
                <a:ea typeface="Calibri"/>
                <a:cs typeface="Calibri"/>
                <a:sym typeface="Calibri"/>
              </a:defRPr>
            </a:lvl4pPr>
            <a:lvl5pPr marL="2286000" marR="0" lvl="4" indent="-355600" algn="l" rtl="0">
              <a:spcBef>
                <a:spcPts val="400"/>
              </a:spcBef>
              <a:spcAft>
                <a:spcPts val="0"/>
              </a:spcAft>
              <a:buClr>
                <a:srgbClr val="3F3F3F"/>
              </a:buClr>
              <a:buSzPts val="2000"/>
              <a:buFont typeface="Arial"/>
              <a:buChar char="»"/>
              <a:defRPr sz="2000" b="0" i="0" u="none" strike="noStrike" cap="none">
                <a:solidFill>
                  <a:srgbClr val="3F3F3F"/>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2">
            <a:alphaModFix/>
          </a:blip>
          <a:stretch>
            <a:fillRect/>
          </a:stretch>
        </a:blip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5300" y="1200150"/>
            <a:ext cx="7886700" cy="1752600"/>
          </a:xfrm>
          <a:prstGeom prst="rect">
            <a:avLst/>
          </a:prstGeom>
          <a:noFill/>
          <a:ln>
            <a:noFill/>
          </a:ln>
        </p:spPr>
        <p:txBody>
          <a:bodyPr spcFirstLastPara="1" wrap="square" lIns="91425" tIns="45700" rIns="91425" bIns="45700" anchor="b" anchorCtr="0"/>
          <a:lstStyle>
            <a:lvl1pPr marR="0" lvl="0" algn="l" rtl="0">
              <a:lnSpc>
                <a:spcPct val="83333"/>
              </a:lnSpc>
              <a:spcBef>
                <a:spcPts val="0"/>
              </a:spcBef>
              <a:spcAft>
                <a:spcPts val="0"/>
              </a:spcAft>
              <a:buClr>
                <a:schemeClr val="lt1"/>
              </a:buClr>
              <a:buSzPts val="4800"/>
              <a:buFont typeface="Arial Black"/>
              <a:buNone/>
              <a:defRPr sz="4800" b="1" i="0" u="none" strike="noStrike" cap="none">
                <a:solidFill>
                  <a:schemeClr val="lt1"/>
                </a:solidFill>
                <a:latin typeface="Arial Black"/>
                <a:ea typeface="Arial Black"/>
                <a:cs typeface="Arial Black"/>
                <a:sym typeface="Arial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5" name="Google Shape;35;p8"/>
          <p:cNvSpPr txBox="1">
            <a:spLocks noGrp="1"/>
          </p:cNvSpPr>
          <p:nvPr>
            <p:ph type="body" idx="1"/>
          </p:nvPr>
        </p:nvSpPr>
        <p:spPr>
          <a:xfrm>
            <a:off x="495300" y="3333749"/>
            <a:ext cx="7886700" cy="457201"/>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cxnSp>
        <p:nvCxnSpPr>
          <p:cNvPr id="36" name="Google Shape;36;p8"/>
          <p:cNvCxnSpPr/>
          <p:nvPr/>
        </p:nvCxnSpPr>
        <p:spPr>
          <a:xfrm>
            <a:off x="628650" y="3105150"/>
            <a:ext cx="5619750" cy="0"/>
          </a:xfrm>
          <a:prstGeom prst="straightConnector1">
            <a:avLst/>
          </a:prstGeom>
          <a:noFill/>
          <a:ln w="19050" cap="flat" cmpd="sng">
            <a:solidFill>
              <a:schemeClr val="lt1"/>
            </a:solidFill>
            <a:prstDash val="solid"/>
            <a:miter lim="800000"/>
            <a:headEnd type="none" w="sm" len="sm"/>
            <a:tailEnd type="none" w="sm" len="sm"/>
          </a:ln>
        </p:spPr>
      </p:cxnSp>
      <p:sp>
        <p:nvSpPr>
          <p:cNvPr id="37" name="Google Shape;37;p8"/>
          <p:cNvSpPr txBox="1"/>
          <p:nvPr/>
        </p:nvSpPr>
        <p:spPr>
          <a:xfrm>
            <a:off x="490384" y="4171949"/>
            <a:ext cx="7886700" cy="457201"/>
          </a:xfrm>
          <a:prstGeom prst="rect">
            <a:avLst/>
          </a:prstGeom>
          <a:noFill/>
          <a:ln>
            <a:noFill/>
          </a:ln>
        </p:spPr>
        <p:txBody>
          <a:bodyPr spcFirstLastPara="1" wrap="square" lIns="91425" tIns="45700" rIns="91425" bIns="45700" anchor="b" anchorCtr="0">
            <a:noAutofit/>
          </a:bodyPr>
          <a:lstStyle/>
          <a:p>
            <a:pPr marL="0" marR="0" lvl="0" indent="0" algn="l" rtl="0">
              <a:lnSpc>
                <a:spcPct val="50000"/>
              </a:lnSpc>
              <a:spcBef>
                <a:spcPts val="0"/>
              </a:spcBef>
              <a:spcAft>
                <a:spcPts val="0"/>
              </a:spcAft>
              <a:buClr>
                <a:schemeClr val="lt1"/>
              </a:buClr>
              <a:buSzPts val="1050"/>
              <a:buFont typeface="Arial"/>
              <a:buNone/>
            </a:pPr>
            <a:r>
              <a:rPr lang="en-US" sz="1050" b="0" i="0" u="none" strike="noStrike" cap="none">
                <a:solidFill>
                  <a:schemeClr val="lt1"/>
                </a:solidFill>
                <a:latin typeface="Arial Black"/>
                <a:ea typeface="Arial Black"/>
                <a:cs typeface="Arial Black"/>
                <a:sym typeface="Arial Black"/>
              </a:rPr>
              <a:t>PRESENTER OR SPEAKER NAME</a:t>
            </a:r>
            <a:endParaRPr/>
          </a:p>
          <a:p>
            <a:pPr marL="0" marR="0" lvl="0" indent="0" algn="l" rtl="0">
              <a:lnSpc>
                <a:spcPct val="30000"/>
              </a:lnSpc>
              <a:spcBef>
                <a:spcPts val="1000"/>
              </a:spcBef>
              <a:spcAft>
                <a:spcPts val="0"/>
              </a:spcAft>
              <a:buClr>
                <a:schemeClr val="lt1"/>
              </a:buClr>
              <a:buSzPts val="1050"/>
              <a:buFont typeface="Arial"/>
              <a:buNone/>
            </a:pPr>
            <a:r>
              <a:rPr lang="en-US" sz="1050" b="0" i="0" u="none" strike="noStrike" cap="none">
                <a:solidFill>
                  <a:schemeClr val="lt1"/>
                </a:solidFill>
                <a:latin typeface="Arial"/>
                <a:ea typeface="Arial"/>
                <a:cs typeface="Arial"/>
                <a:sym typeface="Arial"/>
              </a:rPr>
              <a:t>Position/Role, The University of Texas at Austin</a:t>
            </a:r>
            <a:endParaRPr sz="1050" b="0" i="0" u="none" strike="noStrike" cap="none">
              <a:solidFill>
                <a:schemeClr val="lt1"/>
              </a:solidFill>
              <a:latin typeface="Arial"/>
              <a:ea typeface="Arial"/>
              <a:cs typeface="Arial"/>
              <a:sym typeface="Arial"/>
            </a:endParaRPr>
          </a:p>
        </p:txBody>
      </p:sp>
      <p:sp>
        <p:nvSpPr>
          <p:cNvPr id="38" name="Google Shape;38;p8"/>
          <p:cNvSpPr txBox="1"/>
          <p:nvPr/>
        </p:nvSpPr>
        <p:spPr>
          <a:xfrm>
            <a:off x="548640" y="457200"/>
            <a:ext cx="7828444" cy="389296"/>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1200"/>
              <a:buFont typeface="Arial"/>
              <a:buNone/>
            </a:pPr>
            <a:r>
              <a:rPr lang="en-US" sz="1200" b="0" i="0" u="none" strike="noStrike" cap="none">
                <a:solidFill>
                  <a:schemeClr val="lt1"/>
                </a:solidFill>
                <a:latin typeface="Arial Black"/>
                <a:ea typeface="Arial Black"/>
                <a:cs typeface="Arial Black"/>
                <a:sym typeface="Arial Black"/>
              </a:rPr>
              <a:t>MONTH 20XX</a:t>
            </a:r>
            <a:endParaRPr sz="1200" b="0" i="0" u="none" strike="noStrike" cap="none">
              <a:solidFill>
                <a:schemeClr val="lt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a:blip r:embed="rId8">
            <a:alphaModFix/>
          </a:blip>
          <a:stretch>
            <a:fillRect/>
          </a:stretch>
        </a:blipFill>
        <a:effectLst/>
      </p:bgPr>
    </p:bg>
    <p:spTree>
      <p:nvGrpSpPr>
        <p:cNvPr id="1" name="Shape 39"/>
        <p:cNvGrpSpPr/>
        <p:nvPr/>
      </p:nvGrpSpPr>
      <p:grpSpPr>
        <a:xfrm>
          <a:off x="0" y="0"/>
          <a:ext cx="0" cy="0"/>
          <a:chOff x="0" y="0"/>
          <a:chExt cx="0" cy="0"/>
        </a:xfrm>
      </p:grpSpPr>
      <p:sp>
        <p:nvSpPr>
          <p:cNvPr id="40" name="Google Shape;40;p9"/>
          <p:cNvSpPr txBox="1">
            <a:spLocks noGrp="1"/>
          </p:cNvSpPr>
          <p:nvPr>
            <p:ph type="title"/>
          </p:nvPr>
        </p:nvSpPr>
        <p:spPr>
          <a:xfrm>
            <a:off x="457200" y="628650"/>
            <a:ext cx="8229600" cy="85725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rgbClr val="262626"/>
              </a:buClr>
              <a:buSzPts val="4400"/>
              <a:buFont typeface="Arial"/>
              <a:buNone/>
              <a:defRPr sz="4400" b="0" i="0" u="none" strike="noStrike" cap="none">
                <a:solidFill>
                  <a:srgbClr val="262626"/>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1" name="Google Shape;41;p9"/>
          <p:cNvSpPr txBox="1">
            <a:spLocks noGrp="1"/>
          </p:cNvSpPr>
          <p:nvPr>
            <p:ph type="body" idx="1"/>
          </p:nvPr>
        </p:nvSpPr>
        <p:spPr>
          <a:xfrm>
            <a:off x="457200" y="1680210"/>
            <a:ext cx="8229600" cy="2948940"/>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rgbClr val="262626"/>
              </a:buClr>
              <a:buSzPts val="3200"/>
              <a:buFont typeface="Arial"/>
              <a:buChar char="•"/>
              <a:defRPr sz="3200" b="0" i="0" u="none" strike="noStrike" cap="none">
                <a:solidFill>
                  <a:srgbClr val="262626"/>
                </a:solidFill>
                <a:latin typeface="Arial"/>
                <a:ea typeface="Arial"/>
                <a:cs typeface="Arial"/>
                <a:sym typeface="Arial"/>
              </a:defRPr>
            </a:lvl1pPr>
            <a:lvl2pPr marL="914400" marR="0" lvl="1" indent="-406400" algn="l" rtl="0">
              <a:spcBef>
                <a:spcPts val="560"/>
              </a:spcBef>
              <a:spcAft>
                <a:spcPts val="0"/>
              </a:spcAft>
              <a:buClr>
                <a:srgbClr val="262626"/>
              </a:buClr>
              <a:buSzPts val="2800"/>
              <a:buFont typeface="Arial"/>
              <a:buChar char="–"/>
              <a:defRPr sz="2800" b="0" i="0" u="none" strike="noStrike" cap="none">
                <a:solidFill>
                  <a:srgbClr val="262626"/>
                </a:solidFill>
                <a:latin typeface="Arial"/>
                <a:ea typeface="Arial"/>
                <a:cs typeface="Arial"/>
                <a:sym typeface="Arial"/>
              </a:defRPr>
            </a:lvl2pPr>
            <a:lvl3pPr marL="1371600" marR="0" lvl="2" indent="-381000" algn="l" rtl="0">
              <a:spcBef>
                <a:spcPts val="480"/>
              </a:spcBef>
              <a:spcAft>
                <a:spcPts val="0"/>
              </a:spcAft>
              <a:buClr>
                <a:srgbClr val="262626"/>
              </a:buClr>
              <a:buSzPts val="2400"/>
              <a:buFont typeface="Arial"/>
              <a:buChar char="•"/>
              <a:defRPr sz="2400" b="0" i="0" u="none" strike="noStrike" cap="none">
                <a:solidFill>
                  <a:srgbClr val="262626"/>
                </a:solidFill>
                <a:latin typeface="Arial"/>
                <a:ea typeface="Arial"/>
                <a:cs typeface="Arial"/>
                <a:sym typeface="Arial"/>
              </a:defRPr>
            </a:lvl3pPr>
            <a:lvl4pPr marL="1828800" marR="0" lvl="3" indent="-355600" algn="l" rtl="0">
              <a:spcBef>
                <a:spcPts val="400"/>
              </a:spcBef>
              <a:spcAft>
                <a:spcPts val="0"/>
              </a:spcAft>
              <a:buClr>
                <a:srgbClr val="262626"/>
              </a:buClr>
              <a:buSzPts val="2000"/>
              <a:buFont typeface="Arial"/>
              <a:buChar char="–"/>
              <a:defRPr sz="2000" b="0" i="0" u="none" strike="noStrike" cap="none">
                <a:solidFill>
                  <a:srgbClr val="262626"/>
                </a:solidFill>
                <a:latin typeface="Arial"/>
                <a:ea typeface="Arial"/>
                <a:cs typeface="Arial"/>
                <a:sym typeface="Arial"/>
              </a:defRPr>
            </a:lvl4pPr>
            <a:lvl5pPr marL="2286000" marR="0" lvl="4" indent="-355600" algn="l" rtl="0">
              <a:spcBef>
                <a:spcPts val="400"/>
              </a:spcBef>
              <a:spcAft>
                <a:spcPts val="0"/>
              </a:spcAft>
              <a:buClr>
                <a:srgbClr val="262626"/>
              </a:buClr>
              <a:buSzPts val="2000"/>
              <a:buFont typeface="Arial"/>
              <a:buChar char="»"/>
              <a:defRPr sz="2000" b="0" i="0" u="none" strike="noStrike" cap="none">
                <a:solidFill>
                  <a:srgbClr val="262626"/>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pavansubhasht/ibm-hr-analytics-attrition-dataset/hom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BF5700"/>
        </a:solidFill>
        <a:effectLst/>
      </p:bgPr>
    </p:bg>
    <p:spTree>
      <p:nvGrpSpPr>
        <p:cNvPr id="1" name="Shape 67"/>
        <p:cNvGrpSpPr/>
        <p:nvPr/>
      </p:nvGrpSpPr>
      <p:grpSpPr>
        <a:xfrm>
          <a:off x="0" y="0"/>
          <a:ext cx="0" cy="0"/>
          <a:chOff x="0" y="0"/>
          <a:chExt cx="0" cy="0"/>
        </a:xfrm>
      </p:grpSpPr>
      <p:cxnSp>
        <p:nvCxnSpPr>
          <p:cNvPr id="68" name="Google Shape;68;p16"/>
          <p:cNvCxnSpPr/>
          <p:nvPr/>
        </p:nvCxnSpPr>
        <p:spPr>
          <a:xfrm>
            <a:off x="628650" y="3105150"/>
            <a:ext cx="5619750" cy="0"/>
          </a:xfrm>
          <a:prstGeom prst="straightConnector1">
            <a:avLst/>
          </a:prstGeom>
          <a:noFill/>
          <a:ln w="19050" cap="flat" cmpd="sng">
            <a:solidFill>
              <a:schemeClr val="lt1"/>
            </a:solidFill>
            <a:prstDash val="solid"/>
            <a:round/>
            <a:headEnd type="none" w="sm" len="sm"/>
            <a:tailEnd type="none" w="sm" len="sm"/>
          </a:ln>
        </p:spPr>
      </p:cxnSp>
      <p:sp>
        <p:nvSpPr>
          <p:cNvPr id="69" name="Google Shape;69;p16"/>
          <p:cNvSpPr txBox="1"/>
          <p:nvPr/>
        </p:nvSpPr>
        <p:spPr>
          <a:xfrm>
            <a:off x="548640" y="457200"/>
            <a:ext cx="7828444" cy="389296"/>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1200"/>
              <a:buFont typeface="Arial"/>
              <a:buNone/>
            </a:pPr>
            <a:r>
              <a:rPr lang="en-US" sz="1200" b="0" i="0" u="none" strike="noStrike" cap="none">
                <a:solidFill>
                  <a:schemeClr val="lt1"/>
                </a:solidFill>
                <a:latin typeface="Arial Black"/>
                <a:ea typeface="Arial Black"/>
                <a:cs typeface="Arial Black"/>
                <a:sym typeface="Arial Black"/>
              </a:rPr>
              <a:t>JULY 2018</a:t>
            </a:r>
            <a:endParaRPr sz="1200" b="0" i="0" u="none" strike="noStrike" cap="none">
              <a:solidFill>
                <a:schemeClr val="lt1"/>
              </a:solidFill>
              <a:latin typeface="Arial"/>
              <a:ea typeface="Arial"/>
              <a:cs typeface="Arial"/>
              <a:sym typeface="Arial"/>
            </a:endParaRPr>
          </a:p>
        </p:txBody>
      </p:sp>
      <p:sp>
        <p:nvSpPr>
          <p:cNvPr id="70" name="Google Shape;70;p16"/>
          <p:cNvSpPr txBox="1"/>
          <p:nvPr/>
        </p:nvSpPr>
        <p:spPr>
          <a:xfrm>
            <a:off x="502920" y="1200150"/>
            <a:ext cx="8641080" cy="1752600"/>
          </a:xfrm>
          <a:prstGeom prst="rect">
            <a:avLst/>
          </a:prstGeom>
          <a:noFill/>
          <a:ln>
            <a:noFill/>
          </a:ln>
        </p:spPr>
        <p:txBody>
          <a:bodyPr spcFirstLastPara="1" wrap="square" lIns="91425" tIns="45700" rIns="91425" bIns="45700" anchor="b" anchorCtr="0">
            <a:noAutofit/>
          </a:bodyPr>
          <a:lstStyle/>
          <a:p>
            <a:pPr marL="0" marR="0" lvl="0" indent="0" algn="l" rtl="0">
              <a:lnSpc>
                <a:spcPct val="83333"/>
              </a:lnSpc>
              <a:spcBef>
                <a:spcPts val="0"/>
              </a:spcBef>
              <a:spcAft>
                <a:spcPts val="0"/>
              </a:spcAft>
              <a:buClr>
                <a:schemeClr val="lt1"/>
              </a:buClr>
              <a:buSzPts val="4800"/>
              <a:buFont typeface="Arial Black"/>
              <a:buNone/>
            </a:pPr>
            <a:r>
              <a:rPr lang="en-US" sz="4800" b="1" i="0" u="none" strike="noStrike" cap="none">
                <a:solidFill>
                  <a:schemeClr val="lt1"/>
                </a:solidFill>
                <a:latin typeface="Arial Black"/>
                <a:ea typeface="Arial Black"/>
                <a:cs typeface="Arial Black"/>
                <a:sym typeface="Arial Black"/>
              </a:rPr>
              <a:t>MSBA - STATISTICS</a:t>
            </a:r>
            <a:endParaRPr/>
          </a:p>
          <a:p>
            <a:pPr marL="0" marR="0" lvl="0" indent="0" algn="l" rtl="0">
              <a:lnSpc>
                <a:spcPct val="83333"/>
              </a:lnSpc>
              <a:spcBef>
                <a:spcPts val="0"/>
              </a:spcBef>
              <a:spcAft>
                <a:spcPts val="0"/>
              </a:spcAft>
              <a:buClr>
                <a:schemeClr val="lt1"/>
              </a:buClr>
              <a:buSzPts val="4800"/>
              <a:buFont typeface="Arial Black"/>
              <a:buNone/>
            </a:pPr>
            <a:r>
              <a:rPr lang="en-US" sz="4800" b="1" i="0" u="none" strike="noStrike" cap="none">
                <a:solidFill>
                  <a:schemeClr val="lt1"/>
                </a:solidFill>
                <a:latin typeface="Arial Black"/>
                <a:ea typeface="Arial Black"/>
                <a:cs typeface="Arial Black"/>
                <a:sym typeface="Arial Black"/>
              </a:rPr>
              <a:t>GROUP 2</a:t>
            </a:r>
            <a:endParaRPr/>
          </a:p>
          <a:p>
            <a:pPr marL="0" marR="0" lvl="0" indent="0" algn="l" rtl="0">
              <a:lnSpc>
                <a:spcPct val="166666"/>
              </a:lnSpc>
              <a:spcBef>
                <a:spcPts val="0"/>
              </a:spcBef>
              <a:spcAft>
                <a:spcPts val="0"/>
              </a:spcAft>
              <a:buClr>
                <a:schemeClr val="lt1"/>
              </a:buClr>
              <a:buSzPts val="2400"/>
              <a:buFont typeface="Arial Black"/>
              <a:buNone/>
            </a:pPr>
            <a:r>
              <a:rPr lang="en-US" sz="2400" b="1" i="0" u="none" strike="noStrike" cap="none">
                <a:solidFill>
                  <a:schemeClr val="lt1"/>
                </a:solidFill>
                <a:latin typeface="Arial Black"/>
                <a:ea typeface="Arial Black"/>
                <a:cs typeface="Arial Black"/>
                <a:sym typeface="Arial Black"/>
              </a:rPr>
              <a:t>IBM HR – EMPLOYEE ATTRITION</a:t>
            </a:r>
            <a:endParaRPr sz="4800" b="1" i="0" u="none" strike="noStrike" cap="none">
              <a:solidFill>
                <a:schemeClr val="lt1"/>
              </a:solidFill>
              <a:latin typeface="Arial Black"/>
              <a:ea typeface="Arial Black"/>
              <a:cs typeface="Arial Black"/>
              <a:sym typeface="Arial Black"/>
            </a:endParaRPr>
          </a:p>
        </p:txBody>
      </p:sp>
      <p:pic>
        <p:nvPicPr>
          <p:cNvPr id="71" name="Google Shape;71;p16"/>
          <p:cNvPicPr preferRelativeResize="0"/>
          <p:nvPr/>
        </p:nvPicPr>
        <p:blipFill rotWithShape="1">
          <a:blip r:embed="rId3">
            <a:alphaModFix/>
          </a:blip>
          <a:srcRect/>
          <a:stretch/>
        </p:blipFill>
        <p:spPr>
          <a:xfrm>
            <a:off x="6978699" y="320040"/>
            <a:ext cx="1877397" cy="914400"/>
          </a:xfrm>
          <a:prstGeom prst="rect">
            <a:avLst/>
          </a:prstGeom>
          <a:noFill/>
          <a:ln>
            <a:noFill/>
          </a:ln>
        </p:spPr>
      </p:pic>
      <p:sp>
        <p:nvSpPr>
          <p:cNvPr id="72" name="Google Shape;72;p16"/>
          <p:cNvSpPr txBox="1"/>
          <p:nvPr/>
        </p:nvSpPr>
        <p:spPr>
          <a:xfrm>
            <a:off x="548640" y="3257550"/>
            <a:ext cx="1676400" cy="7315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1400"/>
              <a:buFont typeface="Arial"/>
              <a:buNone/>
            </a:pPr>
            <a:r>
              <a:rPr lang="en-US" sz="1400" b="0" i="0" u="none" strike="noStrike" cap="none">
                <a:solidFill>
                  <a:schemeClr val="lt1"/>
                </a:solidFill>
                <a:latin typeface="Arial"/>
                <a:ea typeface="Arial"/>
                <a:cs typeface="Arial"/>
                <a:sym typeface="Arial"/>
              </a:rPr>
              <a:t>Vincent Kuo</a:t>
            </a:r>
            <a:endParaRPr sz="1400" b="0" i="0" u="none" strike="noStrike" cap="none">
              <a:solidFill>
                <a:schemeClr val="lt1"/>
              </a:solidFill>
              <a:latin typeface="Arial"/>
              <a:ea typeface="Arial"/>
              <a:cs typeface="Arial"/>
              <a:sym typeface="Arial"/>
            </a:endParaRPr>
          </a:p>
          <a:p>
            <a:pPr marL="0" marR="0" lvl="0" indent="0" algn="l" rtl="0">
              <a:spcBef>
                <a:spcPts val="280"/>
              </a:spcBef>
              <a:spcAft>
                <a:spcPts val="0"/>
              </a:spcAft>
              <a:buClr>
                <a:schemeClr val="lt1"/>
              </a:buClr>
              <a:buSzPts val="1400"/>
              <a:buFont typeface="Arial"/>
              <a:buNone/>
            </a:pPr>
            <a:r>
              <a:rPr lang="en-US" sz="1400" b="0" i="0" u="none" strike="noStrike" cap="none">
                <a:solidFill>
                  <a:schemeClr val="lt1"/>
                </a:solidFill>
                <a:latin typeface="Arial"/>
                <a:ea typeface="Arial"/>
                <a:cs typeface="Arial"/>
                <a:sym typeface="Arial"/>
              </a:rPr>
              <a:t>Clay Mason</a:t>
            </a:r>
            <a:endParaRPr/>
          </a:p>
          <a:p>
            <a:pPr marL="0" marR="0" lvl="0" indent="0" algn="l" rtl="0">
              <a:spcBef>
                <a:spcPts val="280"/>
              </a:spcBef>
              <a:spcAft>
                <a:spcPts val="0"/>
              </a:spcAft>
              <a:buClr>
                <a:schemeClr val="lt1"/>
              </a:buClr>
              <a:buSzPts val="1400"/>
              <a:buFont typeface="Arial"/>
              <a:buNone/>
            </a:pPr>
            <a:r>
              <a:rPr lang="en-US" sz="1400" b="0" i="0" u="none" strike="noStrike" cap="none">
                <a:solidFill>
                  <a:schemeClr val="lt1"/>
                </a:solidFill>
                <a:latin typeface="Arial"/>
                <a:ea typeface="Arial"/>
                <a:cs typeface="Arial"/>
                <a:sym typeface="Arial"/>
              </a:rPr>
              <a:t>Stella Sun</a:t>
            </a:r>
            <a:endParaRPr/>
          </a:p>
          <a:p>
            <a:pPr marL="0" marR="0" lvl="0" indent="0" algn="l" rtl="0">
              <a:spcBef>
                <a:spcPts val="280"/>
              </a:spcBef>
              <a:spcAft>
                <a:spcPts val="0"/>
              </a:spcAft>
              <a:buClr>
                <a:srgbClr val="888888"/>
              </a:buClr>
              <a:buSzPts val="1400"/>
              <a:buFont typeface="Arial"/>
              <a:buNone/>
            </a:pPr>
            <a:endParaRPr sz="1400" b="0" i="0" u="none" strike="noStrike" cap="none">
              <a:solidFill>
                <a:schemeClr val="lt1"/>
              </a:solidFill>
              <a:latin typeface="Arial"/>
              <a:ea typeface="Arial"/>
              <a:cs typeface="Arial"/>
              <a:sym typeface="Arial"/>
            </a:endParaRPr>
          </a:p>
        </p:txBody>
      </p:sp>
      <p:sp>
        <p:nvSpPr>
          <p:cNvPr id="73" name="Google Shape;73;p16"/>
          <p:cNvSpPr txBox="1"/>
          <p:nvPr/>
        </p:nvSpPr>
        <p:spPr>
          <a:xfrm>
            <a:off x="1828800" y="3257550"/>
            <a:ext cx="1676400" cy="7315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1400"/>
              <a:buFont typeface="Arial"/>
              <a:buNone/>
            </a:pPr>
            <a:r>
              <a:rPr lang="en-US" sz="1400" b="0" i="0" u="none" strike="noStrike" cap="none">
                <a:solidFill>
                  <a:schemeClr val="lt1"/>
                </a:solidFill>
                <a:latin typeface="Arial"/>
                <a:ea typeface="Arial"/>
                <a:cs typeface="Arial"/>
                <a:sym typeface="Arial"/>
              </a:rPr>
              <a:t>Kimmy Zhuo</a:t>
            </a:r>
            <a:endParaRPr sz="1400" b="0" i="0" u="none" strike="noStrike" cap="none">
              <a:solidFill>
                <a:schemeClr val="lt1"/>
              </a:solidFill>
              <a:latin typeface="Arial"/>
              <a:ea typeface="Arial"/>
              <a:cs typeface="Arial"/>
              <a:sym typeface="Arial"/>
            </a:endParaRPr>
          </a:p>
          <a:p>
            <a:pPr marL="0" marR="0" lvl="0" indent="0" algn="l" rtl="0">
              <a:spcBef>
                <a:spcPts val="280"/>
              </a:spcBef>
              <a:spcAft>
                <a:spcPts val="0"/>
              </a:spcAft>
              <a:buClr>
                <a:schemeClr val="lt1"/>
              </a:buClr>
              <a:buSzPts val="1400"/>
              <a:buFont typeface="Arial"/>
              <a:buNone/>
            </a:pPr>
            <a:r>
              <a:rPr lang="en-US" sz="1400" b="0" i="0" u="none" strike="noStrike" cap="none">
                <a:solidFill>
                  <a:schemeClr val="lt1"/>
                </a:solidFill>
                <a:latin typeface="Arial"/>
                <a:ea typeface="Arial"/>
                <a:cs typeface="Arial"/>
                <a:sym typeface="Arial"/>
              </a:rPr>
              <a:t>Candice Zuo</a:t>
            </a: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6"/>
          <p:cNvSpPr txBox="1">
            <a:spLocks noGrp="1"/>
          </p:cNvSpPr>
          <p:nvPr>
            <p:ph type="title"/>
          </p:nvPr>
        </p:nvSpPr>
        <p:spPr>
          <a:xfrm>
            <a:off x="228600" y="514350"/>
            <a:ext cx="8763000" cy="8572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3F3F3F"/>
              </a:buClr>
              <a:buSzPts val="2800"/>
              <a:buFont typeface="Arial"/>
              <a:buNone/>
            </a:pPr>
            <a:r>
              <a:rPr lang="en-US" sz="2800" b="1" i="0" u="none" strike="noStrike" cap="none">
                <a:solidFill>
                  <a:srgbClr val="3F3F3F"/>
                </a:solidFill>
                <a:latin typeface="Arial"/>
                <a:ea typeface="Arial"/>
                <a:cs typeface="Arial"/>
                <a:sym typeface="Arial"/>
              </a:rPr>
              <a:t>Exploratory Analysis –</a:t>
            </a:r>
            <a:br>
              <a:rPr lang="en-US" sz="2000" b="1" i="0" u="none" strike="noStrike" cap="none">
                <a:solidFill>
                  <a:srgbClr val="3F3F3F"/>
                </a:solidFill>
                <a:latin typeface="Arial"/>
                <a:ea typeface="Arial"/>
                <a:cs typeface="Arial"/>
                <a:sym typeface="Arial"/>
              </a:rPr>
            </a:br>
            <a:r>
              <a:rPr lang="en-US" sz="2000" b="1" i="0" u="none" strike="noStrike" cap="none">
                <a:solidFill>
                  <a:srgbClr val="3F3F3F"/>
                </a:solidFill>
                <a:latin typeface="Arial"/>
                <a:ea typeface="Arial"/>
                <a:cs typeface="Arial"/>
                <a:sym typeface="Arial"/>
              </a:rPr>
              <a:t>Job Involvement, Environment Sat., Job Sat., Relationship Sat</a:t>
            </a:r>
            <a:br>
              <a:rPr lang="en-US" sz="2800" b="1" i="0" u="none" strike="noStrike" cap="none">
                <a:solidFill>
                  <a:srgbClr val="3F3F3F"/>
                </a:solidFill>
                <a:latin typeface="Arial"/>
                <a:ea typeface="Arial"/>
                <a:cs typeface="Arial"/>
                <a:sym typeface="Arial"/>
              </a:rPr>
            </a:br>
            <a:endParaRPr sz="2800" b="1" i="0" u="none" strike="noStrike" cap="none">
              <a:solidFill>
                <a:srgbClr val="3F3F3F"/>
              </a:solidFill>
              <a:latin typeface="Arial"/>
              <a:ea typeface="Arial"/>
              <a:cs typeface="Arial"/>
              <a:sym typeface="Arial"/>
            </a:endParaRPr>
          </a:p>
        </p:txBody>
      </p:sp>
      <p:pic>
        <p:nvPicPr>
          <p:cNvPr id="161" name="Google Shape;161;p26"/>
          <p:cNvPicPr preferRelativeResize="0"/>
          <p:nvPr/>
        </p:nvPicPr>
        <p:blipFill rotWithShape="1">
          <a:blip r:embed="rId3">
            <a:alphaModFix/>
          </a:blip>
          <a:srcRect/>
          <a:stretch/>
        </p:blipFill>
        <p:spPr>
          <a:xfrm>
            <a:off x="4655945" y="1101185"/>
            <a:ext cx="3398437" cy="2080998"/>
          </a:xfrm>
          <a:prstGeom prst="rect">
            <a:avLst/>
          </a:prstGeom>
          <a:noFill/>
          <a:ln>
            <a:noFill/>
          </a:ln>
        </p:spPr>
      </p:pic>
      <p:pic>
        <p:nvPicPr>
          <p:cNvPr id="162" name="Google Shape;162;p26"/>
          <p:cNvPicPr preferRelativeResize="0"/>
          <p:nvPr/>
        </p:nvPicPr>
        <p:blipFill rotWithShape="1">
          <a:blip r:embed="rId4">
            <a:alphaModFix/>
          </a:blip>
          <a:srcRect/>
          <a:stretch/>
        </p:blipFill>
        <p:spPr>
          <a:xfrm>
            <a:off x="337044" y="1047750"/>
            <a:ext cx="3168156" cy="2094609"/>
          </a:xfrm>
          <a:prstGeom prst="rect">
            <a:avLst/>
          </a:prstGeom>
          <a:noFill/>
          <a:ln>
            <a:noFill/>
          </a:ln>
        </p:spPr>
      </p:pic>
      <p:pic>
        <p:nvPicPr>
          <p:cNvPr id="163" name="Google Shape;163;p26"/>
          <p:cNvPicPr preferRelativeResize="0"/>
          <p:nvPr/>
        </p:nvPicPr>
        <p:blipFill rotWithShape="1">
          <a:blip r:embed="rId5">
            <a:alphaModFix/>
          </a:blip>
          <a:srcRect b="2530"/>
          <a:stretch/>
        </p:blipFill>
        <p:spPr>
          <a:xfrm>
            <a:off x="304800" y="3027579"/>
            <a:ext cx="3200400" cy="2058772"/>
          </a:xfrm>
          <a:prstGeom prst="rect">
            <a:avLst/>
          </a:prstGeom>
          <a:noFill/>
          <a:ln>
            <a:noFill/>
          </a:ln>
        </p:spPr>
      </p:pic>
      <p:pic>
        <p:nvPicPr>
          <p:cNvPr id="164" name="Google Shape;164;p26"/>
          <p:cNvPicPr preferRelativeResize="0"/>
          <p:nvPr/>
        </p:nvPicPr>
        <p:blipFill rotWithShape="1">
          <a:blip r:embed="rId6">
            <a:alphaModFix/>
          </a:blip>
          <a:srcRect/>
          <a:stretch/>
        </p:blipFill>
        <p:spPr>
          <a:xfrm>
            <a:off x="990600" y="-4972050"/>
            <a:ext cx="6324600" cy="4197826"/>
          </a:xfrm>
          <a:prstGeom prst="rect">
            <a:avLst/>
          </a:prstGeom>
          <a:noFill/>
          <a:ln>
            <a:noFill/>
          </a:ln>
        </p:spPr>
      </p:pic>
      <p:pic>
        <p:nvPicPr>
          <p:cNvPr id="165" name="Google Shape;165;p26"/>
          <p:cNvPicPr preferRelativeResize="0"/>
          <p:nvPr/>
        </p:nvPicPr>
        <p:blipFill rotWithShape="1">
          <a:blip r:embed="rId7">
            <a:alphaModFix/>
          </a:blip>
          <a:srcRect/>
          <a:stretch/>
        </p:blipFill>
        <p:spPr>
          <a:xfrm>
            <a:off x="4876800" y="3197700"/>
            <a:ext cx="3177582" cy="1757600"/>
          </a:xfrm>
          <a:prstGeom prst="rect">
            <a:avLst/>
          </a:prstGeom>
          <a:noFill/>
          <a:ln>
            <a:noFill/>
          </a:ln>
        </p:spPr>
      </p:pic>
      <p:sp>
        <p:nvSpPr>
          <p:cNvPr id="166" name="Google Shape;166;p26"/>
          <p:cNvSpPr/>
          <p:nvPr/>
        </p:nvSpPr>
        <p:spPr>
          <a:xfrm>
            <a:off x="932688" y="2189378"/>
            <a:ext cx="457200" cy="868680"/>
          </a:xfrm>
          <a:prstGeom prst="rect">
            <a:avLst/>
          </a:prstGeom>
          <a:noFill/>
          <a:ln w="31750" cap="flat" cmpd="sng">
            <a:solidFill>
              <a:srgbClr val="FF0000"/>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Arial"/>
              <a:ea typeface="Arial"/>
              <a:cs typeface="Arial"/>
              <a:sym typeface="Arial"/>
            </a:endParaRPr>
          </a:p>
        </p:txBody>
      </p:sp>
      <p:sp>
        <p:nvSpPr>
          <p:cNvPr id="167" name="Google Shape;167;p26"/>
          <p:cNvSpPr/>
          <p:nvPr/>
        </p:nvSpPr>
        <p:spPr>
          <a:xfrm>
            <a:off x="932688" y="4171950"/>
            <a:ext cx="457200" cy="868680"/>
          </a:xfrm>
          <a:prstGeom prst="rect">
            <a:avLst/>
          </a:prstGeom>
          <a:noFill/>
          <a:ln w="31750" cap="flat" cmpd="sng">
            <a:solidFill>
              <a:srgbClr val="FF0000"/>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Arial"/>
              <a:ea typeface="Arial"/>
              <a:cs typeface="Arial"/>
              <a:sym typeface="Arial"/>
            </a:endParaRPr>
          </a:p>
        </p:txBody>
      </p:sp>
      <p:sp>
        <p:nvSpPr>
          <p:cNvPr id="168" name="Google Shape;168;p26"/>
          <p:cNvSpPr/>
          <p:nvPr/>
        </p:nvSpPr>
        <p:spPr>
          <a:xfrm>
            <a:off x="5315712" y="4102137"/>
            <a:ext cx="457200" cy="868680"/>
          </a:xfrm>
          <a:prstGeom prst="rect">
            <a:avLst/>
          </a:prstGeom>
          <a:noFill/>
          <a:ln w="31750" cap="flat" cmpd="sng">
            <a:solidFill>
              <a:srgbClr val="FF0000"/>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Arial"/>
              <a:ea typeface="Arial"/>
              <a:cs typeface="Arial"/>
              <a:sym typeface="Arial"/>
            </a:endParaRPr>
          </a:p>
        </p:txBody>
      </p:sp>
      <p:sp>
        <p:nvSpPr>
          <p:cNvPr id="169" name="Google Shape;169;p26"/>
          <p:cNvSpPr/>
          <p:nvPr/>
        </p:nvSpPr>
        <p:spPr>
          <a:xfrm>
            <a:off x="5334000" y="2269410"/>
            <a:ext cx="457200" cy="868680"/>
          </a:xfrm>
          <a:prstGeom prst="rect">
            <a:avLst/>
          </a:prstGeom>
          <a:noFill/>
          <a:ln w="31750" cap="flat" cmpd="sng">
            <a:solidFill>
              <a:srgbClr val="FF0000"/>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E9C24A-4EA6-B148-8C64-7AE70D9EEF05}"/>
              </a:ext>
            </a:extLst>
          </p:cNvPr>
          <p:cNvSpPr>
            <a:spLocks noGrp="1"/>
          </p:cNvSpPr>
          <p:nvPr>
            <p:ph idx="1"/>
          </p:nvPr>
        </p:nvSpPr>
        <p:spPr>
          <a:xfrm>
            <a:off x="76200" y="1085235"/>
            <a:ext cx="4505632" cy="2914650"/>
          </a:xfrm>
        </p:spPr>
        <p:txBody>
          <a:bodyPr>
            <a:normAutofit/>
          </a:bodyPr>
          <a:lstStyle/>
          <a:p>
            <a:r>
              <a:rPr lang="en-US" sz="2800" dirty="0">
                <a:latin typeface="Calibri" panose="020F0502020204030204" pitchFamily="34" charset="0"/>
                <a:cs typeface="Calibri" panose="020F0502020204030204" pitchFamily="34" charset="0"/>
              </a:rPr>
              <a:t>Logistic Regression</a:t>
            </a:r>
          </a:p>
          <a:p>
            <a:r>
              <a:rPr lang="en-US" sz="2800" dirty="0">
                <a:latin typeface="Calibri" panose="020F0502020204030204" pitchFamily="34" charset="0"/>
                <a:cs typeface="Calibri" panose="020F0502020204030204" pitchFamily="34" charset="0"/>
              </a:rPr>
              <a:t>Boosting</a:t>
            </a:r>
          </a:p>
          <a:p>
            <a:r>
              <a:rPr lang="en-US" sz="2800" dirty="0">
                <a:latin typeface="Calibri" panose="020F0502020204030204" pitchFamily="34" charset="0"/>
                <a:cs typeface="Calibri" panose="020F0502020204030204" pitchFamily="34" charset="0"/>
              </a:rPr>
              <a:t>Random Forest</a:t>
            </a:r>
          </a:p>
          <a:p>
            <a:r>
              <a:rPr lang="en-US" sz="2800" dirty="0">
                <a:latin typeface="Calibri" panose="020F0502020204030204" pitchFamily="34" charset="0"/>
                <a:cs typeface="Calibri" panose="020F0502020204030204" pitchFamily="34" charset="0"/>
              </a:rPr>
              <a:t>Tree</a:t>
            </a:r>
          </a:p>
          <a:p>
            <a:endParaRPr lang="en-US" sz="2800" dirty="0">
              <a:latin typeface="Calibri" panose="020F0502020204030204" pitchFamily="34" charset="0"/>
              <a:cs typeface="Calibri" panose="020F0502020204030204" pitchFamily="34" charset="0"/>
            </a:endParaRPr>
          </a:p>
          <a:p>
            <a:pPr marL="0" indent="0">
              <a:buNone/>
            </a:pPr>
            <a:endParaRPr lang="en-US" sz="2800" dirty="0">
              <a:latin typeface="Calibri" panose="020F0502020204030204" pitchFamily="34" charset="0"/>
              <a:cs typeface="Calibri" panose="020F0502020204030204" pitchFamily="34" charset="0"/>
            </a:endParaRPr>
          </a:p>
          <a:p>
            <a:pPr lvl="1"/>
            <a:endParaRPr lang="en-US" dirty="0">
              <a:latin typeface="Calibri" panose="020F0502020204030204" pitchFamily="34" charset="0"/>
              <a:cs typeface="Calibri" panose="020F0502020204030204" pitchFamily="34" charset="0"/>
            </a:endParaRPr>
          </a:p>
          <a:p>
            <a:pPr lvl="1"/>
            <a:endParaRPr lang="en-US" dirty="0">
              <a:latin typeface="Calibri" panose="020F0502020204030204" pitchFamily="34" charset="0"/>
              <a:cs typeface="Calibri" panose="020F0502020204030204" pitchFamily="34" charset="0"/>
            </a:endParaRPr>
          </a:p>
        </p:txBody>
      </p:sp>
      <p:sp>
        <p:nvSpPr>
          <p:cNvPr id="4" name="Title 1">
            <a:extLst>
              <a:ext uri="{FF2B5EF4-FFF2-40B4-BE49-F238E27FC236}">
                <a16:creationId xmlns:a16="http://schemas.microsoft.com/office/drawing/2014/main" id="{56E7CB31-8219-5C4F-A840-5A93122D8F99}"/>
              </a:ext>
            </a:extLst>
          </p:cNvPr>
          <p:cNvSpPr>
            <a:spLocks noGrp="1"/>
          </p:cNvSpPr>
          <p:nvPr>
            <p:ph type="title"/>
          </p:nvPr>
        </p:nvSpPr>
        <p:spPr>
          <a:xfrm>
            <a:off x="457200" y="647700"/>
            <a:ext cx="8229600" cy="857250"/>
          </a:xfrm>
        </p:spPr>
        <p:txBody>
          <a:bodyPr>
            <a:normAutofit fontScale="90000"/>
          </a:bodyPr>
          <a:lstStyle/>
          <a:p>
            <a:r>
              <a:rPr lang="en-US" sz="3200" b="1" dirty="0"/>
              <a:t>Analysis and Findings – Model Overview</a:t>
            </a:r>
            <a:br>
              <a:rPr lang="en-US" sz="3200" dirty="0"/>
            </a:br>
            <a:endParaRPr lang="en-US" sz="3200" b="1" dirty="0"/>
          </a:p>
        </p:txBody>
      </p:sp>
      <p:sp>
        <p:nvSpPr>
          <p:cNvPr id="6" name="Content Placeholder 2">
            <a:extLst>
              <a:ext uri="{FF2B5EF4-FFF2-40B4-BE49-F238E27FC236}">
                <a16:creationId xmlns:a16="http://schemas.microsoft.com/office/drawing/2014/main" id="{D18FE983-B30C-9946-9393-420EE97A54C0}"/>
              </a:ext>
            </a:extLst>
          </p:cNvPr>
          <p:cNvSpPr txBox="1">
            <a:spLocks/>
          </p:cNvSpPr>
          <p:nvPr/>
        </p:nvSpPr>
        <p:spPr>
          <a:xfrm>
            <a:off x="4343401" y="1085235"/>
            <a:ext cx="8229600" cy="291465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31800" algn="l" rtl="0">
              <a:lnSpc>
                <a:spcPct val="100000"/>
              </a:lnSpc>
              <a:spcBef>
                <a:spcPts val="640"/>
              </a:spcBef>
              <a:spcAft>
                <a:spcPts val="0"/>
              </a:spcAft>
              <a:buClr>
                <a:srgbClr val="3F3F3F"/>
              </a:buClr>
              <a:buSzPts val="3200"/>
              <a:buFont typeface="Arial"/>
              <a:buChar char="•"/>
              <a:defRPr sz="3200" b="0" i="0" u="none" strike="noStrike" cap="none">
                <a:solidFill>
                  <a:srgbClr val="3F3F3F"/>
                </a:solidFill>
                <a:latin typeface="Calibri"/>
                <a:ea typeface="Calibri"/>
                <a:cs typeface="Calibri"/>
                <a:sym typeface="Calibri"/>
              </a:defRPr>
            </a:lvl1pPr>
            <a:lvl2pPr marL="914400" marR="0" lvl="1" indent="-406400" algn="l" rtl="0">
              <a:lnSpc>
                <a:spcPct val="100000"/>
              </a:lnSpc>
              <a:spcBef>
                <a:spcPts val="560"/>
              </a:spcBef>
              <a:spcAft>
                <a:spcPts val="0"/>
              </a:spcAft>
              <a:buClr>
                <a:srgbClr val="3F3F3F"/>
              </a:buClr>
              <a:buSzPts val="2800"/>
              <a:buFont typeface="Arial"/>
              <a:buChar char="–"/>
              <a:defRPr sz="2800" b="0" i="0" u="none" strike="noStrike" cap="none">
                <a:solidFill>
                  <a:srgbClr val="3F3F3F"/>
                </a:solidFill>
                <a:latin typeface="Calibri"/>
                <a:ea typeface="Calibri"/>
                <a:cs typeface="Calibri"/>
                <a:sym typeface="Calibri"/>
              </a:defRPr>
            </a:lvl2pPr>
            <a:lvl3pPr marL="1371600" marR="0" lvl="2" indent="-381000" algn="l" rtl="0">
              <a:lnSpc>
                <a:spcPct val="100000"/>
              </a:lnSpc>
              <a:spcBef>
                <a:spcPts val="480"/>
              </a:spcBef>
              <a:spcAft>
                <a:spcPts val="0"/>
              </a:spcAft>
              <a:buClr>
                <a:srgbClr val="3F3F3F"/>
              </a:buClr>
              <a:buSzPts val="2400"/>
              <a:buFont typeface="Arial"/>
              <a:buChar char="•"/>
              <a:defRPr sz="2400" b="0" i="0" u="none" strike="noStrike" cap="none">
                <a:solidFill>
                  <a:srgbClr val="3F3F3F"/>
                </a:solidFill>
                <a:latin typeface="Calibri"/>
                <a:ea typeface="Calibri"/>
                <a:cs typeface="Calibri"/>
                <a:sym typeface="Calibri"/>
              </a:defRPr>
            </a:lvl3pPr>
            <a:lvl4pPr marL="1828800" marR="0" lvl="3" indent="-355600" algn="l" rtl="0">
              <a:lnSpc>
                <a:spcPct val="100000"/>
              </a:lnSpc>
              <a:spcBef>
                <a:spcPts val="400"/>
              </a:spcBef>
              <a:spcAft>
                <a:spcPts val="0"/>
              </a:spcAft>
              <a:buClr>
                <a:srgbClr val="3F3F3F"/>
              </a:buClr>
              <a:buSzPts val="2000"/>
              <a:buFont typeface="Arial"/>
              <a:buChar char="–"/>
              <a:defRPr sz="2000" b="0" i="0" u="none" strike="noStrike" cap="none">
                <a:solidFill>
                  <a:srgbClr val="3F3F3F"/>
                </a:solidFill>
                <a:latin typeface="Calibri"/>
                <a:ea typeface="Calibri"/>
                <a:cs typeface="Calibri"/>
                <a:sym typeface="Calibri"/>
              </a:defRPr>
            </a:lvl4pPr>
            <a:lvl5pPr marL="2286000" marR="0" lvl="4" indent="-355600" algn="l" rtl="0">
              <a:lnSpc>
                <a:spcPct val="100000"/>
              </a:lnSpc>
              <a:spcBef>
                <a:spcPts val="400"/>
              </a:spcBef>
              <a:spcAft>
                <a:spcPts val="0"/>
              </a:spcAft>
              <a:buClr>
                <a:srgbClr val="3F3F3F"/>
              </a:buClr>
              <a:buSzPts val="2000"/>
              <a:buFont typeface="Arial"/>
              <a:buChar char="»"/>
              <a:defRPr sz="2000" b="0" i="0" u="none" strike="noStrike" cap="none">
                <a:solidFill>
                  <a:srgbClr val="3F3F3F"/>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r>
              <a:rPr lang="en-US" sz="2800" dirty="0">
                <a:latin typeface="Calibri" panose="020F0502020204030204" pitchFamily="34" charset="0"/>
                <a:cs typeface="Calibri" panose="020F0502020204030204" pitchFamily="34" charset="0"/>
              </a:rPr>
              <a:t>K Nearest Neighbors</a:t>
            </a:r>
          </a:p>
          <a:p>
            <a:r>
              <a:rPr lang="en-US" sz="2800" dirty="0">
                <a:latin typeface="Calibri" panose="020F0502020204030204" pitchFamily="34" charset="0"/>
                <a:cs typeface="Calibri" panose="020F0502020204030204" pitchFamily="34" charset="0"/>
              </a:rPr>
              <a:t>Naïve Bayes</a:t>
            </a:r>
          </a:p>
          <a:p>
            <a:r>
              <a:rPr lang="en-US" sz="2800" dirty="0">
                <a:latin typeface="Calibri" panose="020F0502020204030204" pitchFamily="34" charset="0"/>
                <a:cs typeface="Calibri" panose="020F0502020204030204" pitchFamily="34" charset="0"/>
              </a:rPr>
              <a:t>Linear Discriminate Analysis</a:t>
            </a:r>
          </a:p>
          <a:p>
            <a:endParaRPr lang="en-US" sz="2800" dirty="0">
              <a:latin typeface="Calibri" panose="020F0502020204030204" pitchFamily="34" charset="0"/>
              <a:cs typeface="Calibri" panose="020F0502020204030204" pitchFamily="34" charset="0"/>
            </a:endParaRPr>
          </a:p>
          <a:p>
            <a:endParaRPr lang="en-US" sz="2800" dirty="0">
              <a:latin typeface="Calibri" panose="020F0502020204030204" pitchFamily="34" charset="0"/>
              <a:cs typeface="Calibri" panose="020F0502020204030204" pitchFamily="34" charset="0"/>
            </a:endParaRPr>
          </a:p>
          <a:p>
            <a:pPr marL="0" indent="0">
              <a:buFont typeface="Arial"/>
              <a:buNone/>
            </a:pPr>
            <a:endParaRPr lang="en-US" sz="2800" dirty="0">
              <a:latin typeface="Calibri" panose="020F0502020204030204" pitchFamily="34" charset="0"/>
              <a:cs typeface="Calibri" panose="020F0502020204030204" pitchFamily="34" charset="0"/>
            </a:endParaRPr>
          </a:p>
          <a:p>
            <a:pPr lvl="1"/>
            <a:endParaRPr lang="en-US" dirty="0">
              <a:latin typeface="Calibri" panose="020F0502020204030204" pitchFamily="34" charset="0"/>
              <a:cs typeface="Calibri" panose="020F0502020204030204" pitchFamily="34" charset="0"/>
            </a:endParaRPr>
          </a:p>
          <a:p>
            <a:pPr lvl="1"/>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93257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E9C24A-4EA6-B148-8C64-7AE70D9EEF05}"/>
              </a:ext>
            </a:extLst>
          </p:cNvPr>
          <p:cNvSpPr>
            <a:spLocks noGrp="1"/>
          </p:cNvSpPr>
          <p:nvPr>
            <p:ph idx="1"/>
          </p:nvPr>
        </p:nvSpPr>
        <p:spPr>
          <a:xfrm>
            <a:off x="76200" y="1114737"/>
            <a:ext cx="8229600" cy="2914650"/>
          </a:xfrm>
        </p:spPr>
        <p:txBody>
          <a:bodyPr>
            <a:normAutofit/>
          </a:bodyPr>
          <a:lstStyle/>
          <a:p>
            <a:r>
              <a:rPr lang="en-US" dirty="0"/>
              <a:t>Unbalanced Attrition Sample</a:t>
            </a:r>
          </a:p>
          <a:p>
            <a:pPr lvl="1"/>
            <a:r>
              <a:rPr lang="en-US" dirty="0"/>
              <a:t>84% No, 16 % Yes</a:t>
            </a:r>
          </a:p>
          <a:p>
            <a:r>
              <a:rPr lang="en-US" dirty="0"/>
              <a:t>Error Measurement</a:t>
            </a:r>
          </a:p>
          <a:p>
            <a:pPr lvl="1"/>
            <a:r>
              <a:rPr lang="en-US" sz="2400" dirty="0"/>
              <a:t>% of People who leave IF we predict they will </a:t>
            </a:r>
            <a:r>
              <a:rPr lang="en-US" sz="2400" i="1" dirty="0"/>
              <a:t>leave</a:t>
            </a:r>
          </a:p>
          <a:p>
            <a:pPr lvl="1"/>
            <a:r>
              <a:rPr lang="en-US" sz="2400" dirty="0"/>
              <a:t>% of People who leave IF we predict they will </a:t>
            </a:r>
            <a:r>
              <a:rPr lang="en-US" sz="2400" i="1" dirty="0"/>
              <a:t>stay</a:t>
            </a:r>
          </a:p>
          <a:p>
            <a:pPr lvl="1"/>
            <a:endParaRPr lang="en-US" dirty="0"/>
          </a:p>
        </p:txBody>
      </p:sp>
      <p:sp>
        <p:nvSpPr>
          <p:cNvPr id="4" name="Title 1">
            <a:extLst>
              <a:ext uri="{FF2B5EF4-FFF2-40B4-BE49-F238E27FC236}">
                <a16:creationId xmlns:a16="http://schemas.microsoft.com/office/drawing/2014/main" id="{56E7CB31-8219-5C4F-A840-5A93122D8F99}"/>
              </a:ext>
            </a:extLst>
          </p:cNvPr>
          <p:cNvSpPr>
            <a:spLocks noGrp="1"/>
          </p:cNvSpPr>
          <p:nvPr>
            <p:ph type="title"/>
          </p:nvPr>
        </p:nvSpPr>
        <p:spPr>
          <a:xfrm>
            <a:off x="457200" y="460892"/>
            <a:ext cx="8229600" cy="857250"/>
          </a:xfrm>
        </p:spPr>
        <p:txBody>
          <a:bodyPr>
            <a:normAutofit/>
          </a:bodyPr>
          <a:lstStyle/>
          <a:p>
            <a:r>
              <a:rPr lang="en-US" sz="3200" b="1" dirty="0"/>
              <a:t>Analysis and Findings – Model Selection</a:t>
            </a:r>
          </a:p>
        </p:txBody>
      </p:sp>
    </p:spTree>
    <p:extLst>
      <p:ext uri="{BB962C8B-B14F-4D97-AF65-F5344CB8AC3E}">
        <p14:creationId xmlns:p14="http://schemas.microsoft.com/office/powerpoint/2010/main" val="2225857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8"/>
          <p:cNvSpPr txBox="1">
            <a:spLocks noGrp="1"/>
          </p:cNvSpPr>
          <p:nvPr>
            <p:ph type="body" idx="1"/>
          </p:nvPr>
        </p:nvSpPr>
        <p:spPr>
          <a:xfrm>
            <a:off x="457200" y="1449028"/>
            <a:ext cx="8229600" cy="2914650"/>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rgbClr val="3F3F3F"/>
              </a:buClr>
              <a:buSzPts val="2960"/>
              <a:buFont typeface="Arial"/>
              <a:buChar char="•"/>
            </a:pPr>
            <a:r>
              <a:rPr lang="en-US" sz="1800" dirty="0"/>
              <a:t>Tree</a:t>
            </a:r>
            <a:endParaRPr sz="1800" dirty="0"/>
          </a:p>
          <a:p>
            <a:pPr marL="742950" marR="0" lvl="1" indent="-285750" algn="l" rtl="0">
              <a:lnSpc>
                <a:spcPct val="90000"/>
              </a:lnSpc>
              <a:spcBef>
                <a:spcPts val="518"/>
              </a:spcBef>
              <a:spcAft>
                <a:spcPts val="0"/>
              </a:spcAft>
              <a:buClr>
                <a:srgbClr val="3F3F3F"/>
              </a:buClr>
              <a:buSzPts val="2590"/>
              <a:buFont typeface="Arial"/>
              <a:buChar char="–"/>
            </a:pPr>
            <a:r>
              <a:rPr lang="en-US" sz="1600" dirty="0"/>
              <a:t>Size = 3, NO: p&gt;0.65</a:t>
            </a:r>
          </a:p>
          <a:p>
            <a:pPr marL="742950" lvl="1" indent="-285750">
              <a:lnSpc>
                <a:spcPct val="90000"/>
              </a:lnSpc>
              <a:spcBef>
                <a:spcPts val="518"/>
              </a:spcBef>
              <a:buSzPts val="2590"/>
            </a:pPr>
            <a:r>
              <a:rPr lang="en-US" sz="1600" dirty="0"/>
              <a:t>criterion 1 = .41, criterion 2 = .11</a:t>
            </a:r>
            <a:endParaRPr sz="1600" dirty="0"/>
          </a:p>
          <a:p>
            <a:pPr marL="342900" lvl="0" indent="-342900">
              <a:lnSpc>
                <a:spcPct val="90000"/>
              </a:lnSpc>
              <a:spcBef>
                <a:spcPts val="592"/>
              </a:spcBef>
              <a:buSzPts val="2960"/>
            </a:pPr>
            <a:r>
              <a:rPr lang="en-US" sz="1800" dirty="0"/>
              <a:t>Boosting</a:t>
            </a:r>
          </a:p>
          <a:p>
            <a:pPr marL="742950" lvl="1" indent="-285750">
              <a:lnSpc>
                <a:spcPct val="90000"/>
              </a:lnSpc>
              <a:spcBef>
                <a:spcPts val="518"/>
              </a:spcBef>
              <a:buSzPts val="2590"/>
            </a:pPr>
            <a:r>
              <a:rPr lang="en-US" sz="1600" dirty="0"/>
              <a:t>CV on lambda, d = 1 or 2</a:t>
            </a:r>
          </a:p>
          <a:p>
            <a:pPr marL="742950" lvl="1" indent="-285750">
              <a:lnSpc>
                <a:spcPct val="90000"/>
              </a:lnSpc>
              <a:spcBef>
                <a:spcPts val="518"/>
              </a:spcBef>
              <a:buSzPts val="2590"/>
            </a:pPr>
            <a:r>
              <a:rPr lang="en-US" sz="1600" dirty="0"/>
              <a:t>criterion 1 = .76, criterion 2 = .14</a:t>
            </a:r>
          </a:p>
          <a:p>
            <a:pPr marL="742950" lvl="1" indent="-285750">
              <a:lnSpc>
                <a:spcPct val="90000"/>
              </a:lnSpc>
              <a:spcBef>
                <a:spcPts val="518"/>
              </a:spcBef>
              <a:buSzPts val="2590"/>
            </a:pPr>
            <a:endParaRPr sz="1600" dirty="0"/>
          </a:p>
          <a:p>
            <a:pPr marL="342900" lvl="0" indent="-342900">
              <a:lnSpc>
                <a:spcPct val="90000"/>
              </a:lnSpc>
              <a:spcBef>
                <a:spcPts val="592"/>
              </a:spcBef>
              <a:buSzPts val="2960"/>
            </a:pPr>
            <a:r>
              <a:rPr lang="en-US" sz="1800" dirty="0"/>
              <a:t>Random Forest</a:t>
            </a:r>
          </a:p>
          <a:p>
            <a:pPr marL="742950" lvl="1" indent="-285750">
              <a:lnSpc>
                <a:spcPct val="90000"/>
              </a:lnSpc>
              <a:spcBef>
                <a:spcPts val="518"/>
              </a:spcBef>
              <a:buSzPts val="2590"/>
            </a:pPr>
            <a:r>
              <a:rPr lang="en-US" sz="1600" dirty="0"/>
              <a:t>m =sqrt(p), </a:t>
            </a:r>
            <a:r>
              <a:rPr lang="en-US" sz="1600" dirty="0" err="1"/>
              <a:t>ntree</a:t>
            </a:r>
            <a:r>
              <a:rPr lang="en-US" sz="1600" dirty="0"/>
              <a:t> = 500</a:t>
            </a:r>
          </a:p>
          <a:p>
            <a:pPr marL="742950" lvl="1" indent="-285750">
              <a:lnSpc>
                <a:spcPct val="90000"/>
              </a:lnSpc>
              <a:spcBef>
                <a:spcPts val="518"/>
              </a:spcBef>
              <a:buSzPts val="2590"/>
            </a:pPr>
            <a:r>
              <a:rPr lang="en-US" sz="1600" dirty="0"/>
              <a:t>criterion 1 = .78, criterion 2 = .14</a:t>
            </a:r>
          </a:p>
          <a:p>
            <a:pPr marL="742950" lvl="1" indent="-285750">
              <a:lnSpc>
                <a:spcPct val="90000"/>
              </a:lnSpc>
              <a:spcBef>
                <a:spcPts val="518"/>
              </a:spcBef>
              <a:buSzPts val="2590"/>
            </a:pPr>
            <a:endParaRPr lang="en-US" sz="1600" dirty="0"/>
          </a:p>
          <a:p>
            <a:pPr marL="0" marR="0" lvl="0" indent="0" algn="l" rtl="0">
              <a:lnSpc>
                <a:spcPct val="90000"/>
              </a:lnSpc>
              <a:spcBef>
                <a:spcPts val="592"/>
              </a:spcBef>
              <a:spcAft>
                <a:spcPts val="0"/>
              </a:spcAft>
              <a:buClr>
                <a:srgbClr val="3F3F3F"/>
              </a:buClr>
              <a:buSzPts val="2960"/>
              <a:buFont typeface="Arial"/>
              <a:buNone/>
            </a:pPr>
            <a:endParaRPr sz="2960" b="0" i="0" u="none" strike="noStrike" cap="none" dirty="0">
              <a:solidFill>
                <a:srgbClr val="3F3F3F"/>
              </a:solidFill>
              <a:latin typeface="Calibri"/>
              <a:ea typeface="Calibri"/>
              <a:cs typeface="Calibri"/>
              <a:sym typeface="Calibri"/>
            </a:endParaRPr>
          </a:p>
          <a:p>
            <a:pPr marL="742950" marR="0" lvl="1" indent="-121284" algn="l" rtl="0">
              <a:lnSpc>
                <a:spcPct val="90000"/>
              </a:lnSpc>
              <a:spcBef>
                <a:spcPts val="518"/>
              </a:spcBef>
              <a:spcAft>
                <a:spcPts val="0"/>
              </a:spcAft>
              <a:buClr>
                <a:srgbClr val="3F3F3F"/>
              </a:buClr>
              <a:buSzPts val="2590"/>
              <a:buFont typeface="Arial"/>
              <a:buNone/>
            </a:pPr>
            <a:endParaRPr sz="2590" b="0" i="0" u="none" strike="noStrike" cap="none" dirty="0">
              <a:solidFill>
                <a:srgbClr val="3F3F3F"/>
              </a:solidFill>
              <a:latin typeface="Calibri"/>
              <a:ea typeface="Calibri"/>
              <a:cs typeface="Calibri"/>
              <a:sym typeface="Calibri"/>
            </a:endParaRPr>
          </a:p>
        </p:txBody>
      </p:sp>
      <p:sp>
        <p:nvSpPr>
          <p:cNvPr id="182" name="Google Shape;182;p28"/>
          <p:cNvSpPr txBox="1">
            <a:spLocks noGrp="1"/>
          </p:cNvSpPr>
          <p:nvPr>
            <p:ph type="title"/>
          </p:nvPr>
        </p:nvSpPr>
        <p:spPr>
          <a:xfrm>
            <a:off x="457200" y="647700"/>
            <a:ext cx="8229600" cy="857250"/>
          </a:xfrm>
          <a:prstGeom prst="rect">
            <a:avLst/>
          </a:prstGeom>
          <a:noFill/>
          <a:ln>
            <a:noFill/>
          </a:ln>
        </p:spPr>
        <p:txBody>
          <a:bodyPr spcFirstLastPara="1" wrap="square" lIns="91425" tIns="45700" rIns="91425" bIns="45700" anchor="ctr" anchorCtr="0">
            <a:noAutofit/>
          </a:bodyPr>
          <a:lstStyle/>
          <a:p>
            <a:pPr lvl="0">
              <a:buSzPts val="2880"/>
            </a:pPr>
            <a:r>
              <a:rPr lang="en-US" sz="2880" b="1" i="0" u="none" strike="noStrike" cap="none" dirty="0">
                <a:solidFill>
                  <a:srgbClr val="3F3F3F"/>
                </a:solidFill>
                <a:latin typeface="Arial"/>
                <a:ea typeface="Arial"/>
                <a:cs typeface="Arial"/>
                <a:sym typeface="Arial"/>
              </a:rPr>
              <a:t>Analysis and Findings – </a:t>
            </a:r>
            <a:br>
              <a:rPr lang="en-US" sz="2880" b="1" i="0" u="none" strike="noStrike" cap="none" dirty="0">
                <a:solidFill>
                  <a:srgbClr val="3F3F3F"/>
                </a:solidFill>
                <a:latin typeface="Arial"/>
                <a:ea typeface="Arial"/>
                <a:cs typeface="Arial"/>
                <a:sym typeface="Arial"/>
              </a:rPr>
            </a:br>
            <a:r>
              <a:rPr lang="en-US" sz="1979" b="1" i="0" u="none" strike="noStrike" cap="none" dirty="0">
                <a:solidFill>
                  <a:srgbClr val="3F3F3F"/>
                </a:solidFill>
                <a:latin typeface="Arial"/>
                <a:ea typeface="Arial"/>
                <a:cs typeface="Arial"/>
                <a:sym typeface="Arial"/>
              </a:rPr>
              <a:t>Models: </a:t>
            </a:r>
            <a:r>
              <a:rPr lang="en-US" sz="1979" b="1" dirty="0"/>
              <a:t>Tree,</a:t>
            </a:r>
            <a:r>
              <a:rPr lang="en-US" sz="1979" b="1" i="0" u="none" strike="noStrike" cap="none" dirty="0">
                <a:solidFill>
                  <a:srgbClr val="3F3F3F"/>
                </a:solidFill>
                <a:latin typeface="Arial"/>
                <a:ea typeface="Arial"/>
                <a:cs typeface="Arial"/>
                <a:sym typeface="Arial"/>
              </a:rPr>
              <a:t> </a:t>
            </a:r>
            <a:r>
              <a:rPr lang="en-US" sz="1979" b="1" dirty="0"/>
              <a:t>Boosting, and </a:t>
            </a:r>
            <a:r>
              <a:rPr lang="en-US" sz="1979" b="1" i="0" u="none" strike="noStrike" cap="none" dirty="0">
                <a:solidFill>
                  <a:srgbClr val="3F3F3F"/>
                </a:solidFill>
                <a:latin typeface="Arial"/>
                <a:ea typeface="Arial"/>
                <a:cs typeface="Arial"/>
                <a:sym typeface="Arial"/>
              </a:rPr>
              <a:t>Random Forest</a:t>
            </a:r>
            <a:br>
              <a:rPr lang="en-US" sz="2880" b="1" i="0" u="none" strike="noStrike" cap="none" dirty="0">
                <a:solidFill>
                  <a:srgbClr val="3F3F3F"/>
                </a:solidFill>
                <a:latin typeface="Arial"/>
                <a:ea typeface="Arial"/>
                <a:cs typeface="Arial"/>
                <a:sym typeface="Arial"/>
              </a:rPr>
            </a:br>
            <a:endParaRPr sz="2880" b="1" i="0" u="none" strike="noStrike" cap="none" dirty="0">
              <a:solidFill>
                <a:srgbClr val="3F3F3F"/>
              </a:solidFill>
              <a:latin typeface="Arial"/>
              <a:ea typeface="Arial"/>
              <a:cs typeface="Arial"/>
              <a:sym typeface="Arial"/>
            </a:endParaRPr>
          </a:p>
        </p:txBody>
      </p:sp>
      <p:pic>
        <p:nvPicPr>
          <p:cNvPr id="3" name="Picture 2">
            <a:extLst>
              <a:ext uri="{FF2B5EF4-FFF2-40B4-BE49-F238E27FC236}">
                <a16:creationId xmlns:a16="http://schemas.microsoft.com/office/drawing/2014/main" id="{567816CD-9BB8-EC42-BA77-F993B7F64D2A}"/>
              </a:ext>
            </a:extLst>
          </p:cNvPr>
          <p:cNvPicPr>
            <a:picLocks noChangeAspect="1"/>
          </p:cNvPicPr>
          <p:nvPr/>
        </p:nvPicPr>
        <p:blipFill>
          <a:blip r:embed="rId3"/>
          <a:stretch>
            <a:fillRect/>
          </a:stretch>
        </p:blipFill>
        <p:spPr>
          <a:xfrm>
            <a:off x="5973475" y="816077"/>
            <a:ext cx="3170525" cy="419653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9"/>
          <p:cNvSpPr txBox="1">
            <a:spLocks noGrp="1"/>
          </p:cNvSpPr>
          <p:nvPr>
            <p:ph type="body" idx="1"/>
          </p:nvPr>
        </p:nvSpPr>
        <p:spPr>
          <a:xfrm>
            <a:off x="457200" y="1274075"/>
            <a:ext cx="8229600" cy="3355200"/>
          </a:xfrm>
          <a:prstGeom prst="rect">
            <a:avLst/>
          </a:prstGeom>
          <a:noFill/>
          <a:ln>
            <a:noFill/>
          </a:ln>
        </p:spPr>
        <p:txBody>
          <a:bodyPr spcFirstLastPara="1" wrap="square" lIns="91425" tIns="45700" rIns="91425" bIns="45700" anchor="t" anchorCtr="0">
            <a:noAutofit/>
          </a:bodyPr>
          <a:lstStyle/>
          <a:p>
            <a:pPr marL="342900" marR="0" lvl="0" indent="-307340" algn="l" rtl="0">
              <a:lnSpc>
                <a:spcPct val="90000"/>
              </a:lnSpc>
              <a:spcBef>
                <a:spcPts val="0"/>
              </a:spcBef>
              <a:spcAft>
                <a:spcPts val="0"/>
              </a:spcAft>
              <a:buClr>
                <a:srgbClr val="3F3F3F"/>
              </a:buClr>
              <a:buSzPts val="2400"/>
              <a:buFont typeface="Arial"/>
              <a:buChar char="•"/>
            </a:pPr>
            <a:r>
              <a:rPr lang="en-US" sz="2400" b="0" i="0" u="none" strike="noStrike" cap="none" dirty="0">
                <a:solidFill>
                  <a:srgbClr val="3F3F3F"/>
                </a:solidFill>
                <a:latin typeface="Calibri"/>
                <a:ea typeface="Calibri"/>
                <a:cs typeface="Calibri"/>
                <a:sym typeface="Calibri"/>
              </a:rPr>
              <a:t>K Nearest Neighbors</a:t>
            </a:r>
            <a:endParaRPr sz="2400" dirty="0"/>
          </a:p>
          <a:p>
            <a:pPr marL="457200" marR="0" lvl="0" indent="-323850" algn="l" rtl="0">
              <a:lnSpc>
                <a:spcPct val="90000"/>
              </a:lnSpc>
              <a:spcBef>
                <a:spcPts val="0"/>
              </a:spcBef>
              <a:spcAft>
                <a:spcPts val="0"/>
              </a:spcAft>
              <a:buSzPts val="1500"/>
              <a:buChar char="-"/>
            </a:pPr>
            <a:r>
              <a:rPr lang="en-US" sz="1500" dirty="0"/>
              <a:t>24 predictors; k=5;No: p&gt;0.6</a:t>
            </a:r>
            <a:endParaRPr sz="1500" dirty="0"/>
          </a:p>
          <a:p>
            <a:pPr marL="457200" marR="0" lvl="0" indent="-323850" algn="l" rtl="0">
              <a:lnSpc>
                <a:spcPct val="90000"/>
              </a:lnSpc>
              <a:spcBef>
                <a:spcPts val="0"/>
              </a:spcBef>
              <a:spcAft>
                <a:spcPts val="0"/>
              </a:spcAft>
              <a:buSzPts val="1500"/>
              <a:buChar char="-"/>
            </a:pPr>
            <a:r>
              <a:rPr lang="en-US" sz="1500" dirty="0"/>
              <a:t>criterion 1: 0.667; criterion 2: 0.141</a:t>
            </a:r>
            <a:endParaRPr sz="1500" dirty="0"/>
          </a:p>
          <a:p>
            <a:pPr marL="342900" lvl="0" indent="-292100" rtl="0">
              <a:lnSpc>
                <a:spcPct val="90000"/>
              </a:lnSpc>
              <a:spcBef>
                <a:spcPts val="592"/>
              </a:spcBef>
              <a:spcAft>
                <a:spcPts val="0"/>
              </a:spcAft>
              <a:buClr>
                <a:srgbClr val="3F3F3F"/>
              </a:buClr>
              <a:buSzPts val="2400"/>
              <a:buFont typeface="Arial"/>
              <a:buChar char="•"/>
            </a:pPr>
            <a:r>
              <a:rPr lang="en-US" sz="2400" dirty="0"/>
              <a:t>Linear Discriminant Analysis</a:t>
            </a:r>
            <a:endParaRPr sz="2400" dirty="0"/>
          </a:p>
          <a:p>
            <a:pPr marL="457200" lvl="0" indent="-323850" rtl="0">
              <a:lnSpc>
                <a:spcPct val="90000"/>
              </a:lnSpc>
              <a:spcBef>
                <a:spcPts val="0"/>
              </a:spcBef>
              <a:spcAft>
                <a:spcPts val="0"/>
              </a:spcAft>
              <a:buSzPts val="1500"/>
              <a:buChar char="-"/>
            </a:pPr>
            <a:r>
              <a:rPr lang="en-US" sz="1500" dirty="0"/>
              <a:t>25 predictors; No: p&gt;0.35</a:t>
            </a:r>
            <a:endParaRPr sz="1500" dirty="0"/>
          </a:p>
          <a:p>
            <a:pPr marL="457200" lvl="0" indent="-323850" rtl="0">
              <a:lnSpc>
                <a:spcPct val="90000"/>
              </a:lnSpc>
              <a:spcBef>
                <a:spcPts val="0"/>
              </a:spcBef>
              <a:spcAft>
                <a:spcPts val="0"/>
              </a:spcAft>
              <a:buSzPts val="1500"/>
              <a:buChar char="-"/>
            </a:pPr>
            <a:r>
              <a:rPr lang="en-US" sz="1500" dirty="0"/>
              <a:t>criterion 1: 0.821; criterion 2: 0.126</a:t>
            </a:r>
            <a:endParaRPr sz="1500" dirty="0"/>
          </a:p>
          <a:p>
            <a:pPr marL="342900" marR="0" lvl="0" indent="-307340" algn="l" rtl="0">
              <a:lnSpc>
                <a:spcPct val="90000"/>
              </a:lnSpc>
              <a:spcBef>
                <a:spcPts val="592"/>
              </a:spcBef>
              <a:spcAft>
                <a:spcPts val="0"/>
              </a:spcAft>
              <a:buClr>
                <a:srgbClr val="3F3F3F"/>
              </a:buClr>
              <a:buSzPts val="2400"/>
              <a:buFont typeface="Arial"/>
              <a:buChar char="•"/>
            </a:pPr>
            <a:r>
              <a:rPr lang="en-US" sz="2400" b="0" i="0" u="none" strike="noStrike" cap="none" dirty="0">
                <a:solidFill>
                  <a:srgbClr val="3F3F3F"/>
                </a:solidFill>
                <a:latin typeface="Calibri"/>
                <a:ea typeface="Calibri"/>
                <a:cs typeface="Calibri"/>
                <a:sym typeface="Calibri"/>
              </a:rPr>
              <a:t>Naïve Bayes</a:t>
            </a:r>
            <a:endParaRPr sz="2400" b="0" i="0" u="none" strike="noStrike" cap="none" dirty="0">
              <a:solidFill>
                <a:srgbClr val="3F3F3F"/>
              </a:solidFill>
              <a:latin typeface="Calibri"/>
              <a:ea typeface="Calibri"/>
              <a:cs typeface="Calibri"/>
              <a:sym typeface="Calibri"/>
            </a:endParaRPr>
          </a:p>
          <a:p>
            <a:pPr marL="457200" marR="0" lvl="0" indent="-323850" algn="l" rtl="0">
              <a:lnSpc>
                <a:spcPct val="90000"/>
              </a:lnSpc>
              <a:spcBef>
                <a:spcPts val="0"/>
              </a:spcBef>
              <a:spcAft>
                <a:spcPts val="0"/>
              </a:spcAft>
              <a:buSzPts val="1500"/>
              <a:buChar char="-"/>
            </a:pPr>
            <a:r>
              <a:rPr lang="en-US" sz="1500" dirty="0"/>
              <a:t>30 predictors; No: p&gt;0.1</a:t>
            </a:r>
            <a:endParaRPr sz="1500" dirty="0"/>
          </a:p>
          <a:p>
            <a:pPr marL="457200" marR="0" lvl="0" indent="-323850" algn="l" rtl="0">
              <a:lnSpc>
                <a:spcPct val="90000"/>
              </a:lnSpc>
              <a:spcBef>
                <a:spcPts val="0"/>
              </a:spcBef>
              <a:spcAft>
                <a:spcPts val="0"/>
              </a:spcAft>
              <a:buSzPts val="1500"/>
              <a:buChar char="-"/>
            </a:pPr>
            <a:r>
              <a:rPr lang="en-US" sz="1500" dirty="0"/>
              <a:t>criterion 1: 0.655; criterion 2: 0.136</a:t>
            </a:r>
            <a:endParaRPr sz="1500" dirty="0"/>
          </a:p>
          <a:p>
            <a:pPr marL="0" marR="0" lvl="0" indent="0" algn="l" rtl="0">
              <a:lnSpc>
                <a:spcPct val="90000"/>
              </a:lnSpc>
              <a:spcBef>
                <a:spcPts val="518"/>
              </a:spcBef>
              <a:spcAft>
                <a:spcPts val="0"/>
              </a:spcAft>
              <a:buNone/>
            </a:pPr>
            <a:endParaRPr dirty="0"/>
          </a:p>
          <a:p>
            <a:pPr marL="742950" marR="0" lvl="0" indent="0" algn="l" rtl="0">
              <a:lnSpc>
                <a:spcPct val="90000"/>
              </a:lnSpc>
              <a:spcBef>
                <a:spcPts val="518"/>
              </a:spcBef>
              <a:spcAft>
                <a:spcPts val="0"/>
              </a:spcAft>
              <a:buNone/>
            </a:pPr>
            <a:endParaRPr dirty="0"/>
          </a:p>
          <a:p>
            <a:pPr marL="742950" marR="0" lvl="1" indent="-121284" algn="l" rtl="0">
              <a:lnSpc>
                <a:spcPct val="90000"/>
              </a:lnSpc>
              <a:spcBef>
                <a:spcPts val="518"/>
              </a:spcBef>
              <a:spcAft>
                <a:spcPts val="0"/>
              </a:spcAft>
              <a:buClr>
                <a:srgbClr val="3F3F3F"/>
              </a:buClr>
              <a:buSzPts val="2590"/>
              <a:buFont typeface="Arial"/>
              <a:buNone/>
            </a:pPr>
            <a:endParaRPr sz="2590" b="0" i="0" u="none" strike="noStrike" cap="none" dirty="0">
              <a:solidFill>
                <a:srgbClr val="3F3F3F"/>
              </a:solidFill>
              <a:latin typeface="Calibri"/>
              <a:ea typeface="Calibri"/>
              <a:cs typeface="Calibri"/>
              <a:sym typeface="Calibri"/>
            </a:endParaRPr>
          </a:p>
          <a:p>
            <a:pPr marL="0" marR="0" lvl="0" indent="0" algn="l" rtl="0">
              <a:lnSpc>
                <a:spcPct val="90000"/>
              </a:lnSpc>
              <a:spcBef>
                <a:spcPts val="592"/>
              </a:spcBef>
              <a:spcAft>
                <a:spcPts val="0"/>
              </a:spcAft>
              <a:buClr>
                <a:srgbClr val="3F3F3F"/>
              </a:buClr>
              <a:buSzPts val="2960"/>
              <a:buFont typeface="Arial"/>
              <a:buNone/>
            </a:pPr>
            <a:endParaRPr sz="2960" b="0" i="0" u="none" strike="noStrike" cap="none" dirty="0">
              <a:solidFill>
                <a:srgbClr val="3F3F3F"/>
              </a:solidFill>
              <a:latin typeface="Calibri"/>
              <a:ea typeface="Calibri"/>
              <a:cs typeface="Calibri"/>
              <a:sym typeface="Calibri"/>
            </a:endParaRPr>
          </a:p>
          <a:p>
            <a:pPr marL="742950" marR="0" lvl="1" indent="-121284" algn="l" rtl="0">
              <a:lnSpc>
                <a:spcPct val="90000"/>
              </a:lnSpc>
              <a:spcBef>
                <a:spcPts val="518"/>
              </a:spcBef>
              <a:spcAft>
                <a:spcPts val="0"/>
              </a:spcAft>
              <a:buClr>
                <a:srgbClr val="3F3F3F"/>
              </a:buClr>
              <a:buSzPts val="2590"/>
              <a:buFont typeface="Arial"/>
              <a:buNone/>
            </a:pPr>
            <a:endParaRPr sz="2590" b="0" i="0" u="none" strike="noStrike" cap="none" dirty="0">
              <a:solidFill>
                <a:srgbClr val="3F3F3F"/>
              </a:solidFill>
              <a:latin typeface="Calibri"/>
              <a:ea typeface="Calibri"/>
              <a:cs typeface="Calibri"/>
              <a:sym typeface="Calibri"/>
            </a:endParaRPr>
          </a:p>
        </p:txBody>
      </p:sp>
      <p:sp>
        <p:nvSpPr>
          <p:cNvPr id="188" name="Google Shape;188;p29"/>
          <p:cNvSpPr txBox="1">
            <a:spLocks noGrp="1"/>
          </p:cNvSpPr>
          <p:nvPr>
            <p:ph type="title"/>
          </p:nvPr>
        </p:nvSpPr>
        <p:spPr>
          <a:xfrm>
            <a:off x="457200" y="647700"/>
            <a:ext cx="8229600" cy="8572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3F3F3F"/>
              </a:buClr>
              <a:buSzPts val="2880"/>
              <a:buFont typeface="Arial"/>
              <a:buNone/>
            </a:pPr>
            <a:r>
              <a:rPr lang="en-US" sz="2880" b="1" i="0" u="none" strike="noStrike" cap="none" dirty="0">
                <a:solidFill>
                  <a:srgbClr val="3F3F3F"/>
                </a:solidFill>
                <a:latin typeface="Arial"/>
                <a:ea typeface="Arial"/>
                <a:cs typeface="Arial"/>
                <a:sym typeface="Arial"/>
              </a:rPr>
              <a:t>Analysis and Findings – </a:t>
            </a:r>
            <a:br>
              <a:rPr lang="en-US" sz="2880" b="1" i="0" u="none" strike="noStrike" cap="none" dirty="0">
                <a:solidFill>
                  <a:srgbClr val="3F3F3F"/>
                </a:solidFill>
                <a:latin typeface="Arial"/>
                <a:ea typeface="Arial"/>
                <a:cs typeface="Arial"/>
                <a:sym typeface="Arial"/>
              </a:rPr>
            </a:br>
            <a:r>
              <a:rPr lang="en-US" sz="1979" b="1" i="0" u="none" strike="noStrike" cap="none" dirty="0">
                <a:solidFill>
                  <a:srgbClr val="3F3F3F"/>
                </a:solidFill>
                <a:latin typeface="Arial"/>
                <a:ea typeface="Arial"/>
                <a:cs typeface="Arial"/>
                <a:sym typeface="Arial"/>
              </a:rPr>
              <a:t>Other Models Explored: </a:t>
            </a:r>
            <a:r>
              <a:rPr lang="en-US" sz="1979" b="1" i="0" u="none" strike="noStrike" cap="none" dirty="0" err="1">
                <a:solidFill>
                  <a:srgbClr val="3F3F3F"/>
                </a:solidFill>
                <a:latin typeface="Arial"/>
                <a:ea typeface="Arial"/>
                <a:cs typeface="Arial"/>
                <a:sym typeface="Arial"/>
              </a:rPr>
              <a:t>k</a:t>
            </a:r>
            <a:r>
              <a:rPr lang="en-US" sz="1979" b="1" dirty="0" err="1"/>
              <a:t>nn</a:t>
            </a:r>
            <a:r>
              <a:rPr lang="en-US" sz="1979" b="1" i="0" u="none" strike="noStrike" cap="none" dirty="0">
                <a:solidFill>
                  <a:srgbClr val="3F3F3F"/>
                </a:solidFill>
                <a:latin typeface="Arial"/>
                <a:ea typeface="Arial"/>
                <a:cs typeface="Arial"/>
                <a:sym typeface="Arial"/>
              </a:rPr>
              <a:t>, </a:t>
            </a:r>
            <a:r>
              <a:rPr lang="en-US" sz="1979" b="1" dirty="0" err="1"/>
              <a:t>lda</a:t>
            </a:r>
            <a:r>
              <a:rPr lang="en-US" sz="1979" b="1" dirty="0"/>
              <a:t>, </a:t>
            </a:r>
            <a:r>
              <a:rPr lang="en-US" sz="1979" b="1" dirty="0" err="1"/>
              <a:t>nb</a:t>
            </a:r>
            <a:br>
              <a:rPr lang="en-US" sz="2880" b="0" i="0" u="none" strike="noStrike" cap="none" dirty="0">
                <a:solidFill>
                  <a:srgbClr val="3F3F3F"/>
                </a:solidFill>
                <a:latin typeface="Arial"/>
                <a:ea typeface="Arial"/>
                <a:cs typeface="Arial"/>
                <a:sym typeface="Arial"/>
              </a:rPr>
            </a:br>
            <a:endParaRPr sz="2880" b="1" i="0" u="none" strike="noStrike" cap="none" dirty="0">
              <a:solidFill>
                <a:srgbClr val="3F3F3F"/>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0"/>
          <p:cNvSpPr txBox="1">
            <a:spLocks noGrp="1"/>
          </p:cNvSpPr>
          <p:nvPr>
            <p:ph type="body" idx="1"/>
          </p:nvPr>
        </p:nvSpPr>
        <p:spPr>
          <a:xfrm>
            <a:off x="457200" y="1840325"/>
            <a:ext cx="5007300" cy="566400"/>
          </a:xfrm>
          <a:prstGeom prst="rect">
            <a:avLst/>
          </a:prstGeom>
        </p:spPr>
        <p:txBody>
          <a:bodyPr spcFirstLastPara="1" wrap="square" lIns="91425" tIns="45700" rIns="91425" bIns="45700" anchor="t" anchorCtr="0">
            <a:noAutofit/>
          </a:bodyPr>
          <a:lstStyle/>
          <a:p>
            <a:pPr marL="457200" lvl="0" indent="-323850" rtl="0">
              <a:spcBef>
                <a:spcPts val="640"/>
              </a:spcBef>
              <a:spcAft>
                <a:spcPts val="0"/>
              </a:spcAft>
              <a:buSzPts val="1500"/>
              <a:buChar char="-"/>
            </a:pPr>
            <a:r>
              <a:rPr lang="en-US" sz="1500" dirty="0"/>
              <a:t>stepwise selection: 18 variables left</a:t>
            </a:r>
            <a:endParaRPr sz="1500" dirty="0"/>
          </a:p>
        </p:txBody>
      </p:sp>
      <p:sp>
        <p:nvSpPr>
          <p:cNvPr id="195" name="Google Shape;195;p30"/>
          <p:cNvSpPr txBox="1"/>
          <p:nvPr/>
        </p:nvSpPr>
        <p:spPr>
          <a:xfrm>
            <a:off x="457200" y="839975"/>
            <a:ext cx="7276500" cy="943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2880" b="1" dirty="0">
                <a:solidFill>
                  <a:srgbClr val="3F3F3F"/>
                </a:solidFill>
              </a:rPr>
              <a:t>Analysis and Findings – </a:t>
            </a:r>
            <a:endParaRPr sz="2880" b="1" dirty="0">
              <a:solidFill>
                <a:srgbClr val="3F3F3F"/>
              </a:solidFill>
            </a:endParaRPr>
          </a:p>
          <a:p>
            <a:pPr marL="0" lvl="0" indent="0" rtl="0">
              <a:spcBef>
                <a:spcPts val="0"/>
              </a:spcBef>
              <a:spcAft>
                <a:spcPts val="0"/>
              </a:spcAft>
              <a:buNone/>
            </a:pPr>
            <a:r>
              <a:rPr lang="en-US" sz="1900" b="1" dirty="0">
                <a:solidFill>
                  <a:srgbClr val="3F3F3F"/>
                </a:solidFill>
              </a:rPr>
              <a:t>Best Model: Logistic Regression</a:t>
            </a:r>
            <a:r>
              <a:rPr lang="en-US" sz="2880" b="1" dirty="0">
                <a:solidFill>
                  <a:srgbClr val="3F3F3F"/>
                </a:solidFill>
              </a:rPr>
              <a:t> </a:t>
            </a:r>
            <a:br>
              <a:rPr lang="en-US" sz="2880" b="1" dirty="0">
                <a:solidFill>
                  <a:srgbClr val="3F3F3F"/>
                </a:solidFill>
              </a:rPr>
            </a:br>
            <a:br>
              <a:rPr lang="en-US" sz="2880" b="1" dirty="0">
                <a:solidFill>
                  <a:srgbClr val="3F3F3F"/>
                </a:solidFill>
              </a:rPr>
            </a:br>
            <a:endParaRPr b="1" dirty="0"/>
          </a:p>
        </p:txBody>
      </p:sp>
      <p:pic>
        <p:nvPicPr>
          <p:cNvPr id="197" name="Google Shape;197;p30"/>
          <p:cNvPicPr preferRelativeResize="0"/>
          <p:nvPr/>
        </p:nvPicPr>
        <p:blipFill>
          <a:blip r:embed="rId3">
            <a:alphaModFix/>
          </a:blip>
          <a:stretch>
            <a:fillRect/>
          </a:stretch>
        </p:blipFill>
        <p:spPr>
          <a:xfrm>
            <a:off x="362813" y="3662999"/>
            <a:ext cx="8418374" cy="1081800"/>
          </a:xfrm>
          <a:prstGeom prst="rect">
            <a:avLst/>
          </a:prstGeom>
          <a:noFill/>
          <a:ln>
            <a:noFill/>
          </a:ln>
        </p:spPr>
      </p:pic>
      <p:graphicFrame>
        <p:nvGraphicFramePr>
          <p:cNvPr id="2" name="Table 1">
            <a:extLst>
              <a:ext uri="{FF2B5EF4-FFF2-40B4-BE49-F238E27FC236}">
                <a16:creationId xmlns:a16="http://schemas.microsoft.com/office/drawing/2014/main" id="{916A4F6D-DC2C-734E-BEE1-2B4B6A83630F}"/>
              </a:ext>
            </a:extLst>
          </p:cNvPr>
          <p:cNvGraphicFramePr>
            <a:graphicFrameLocks noGrp="1"/>
          </p:cNvGraphicFramePr>
          <p:nvPr>
            <p:extLst>
              <p:ext uri="{D42A27DB-BD31-4B8C-83A1-F6EECF244321}">
                <p14:modId xmlns:p14="http://schemas.microsoft.com/office/powerpoint/2010/main" val="2400938792"/>
              </p:ext>
            </p:extLst>
          </p:nvPr>
        </p:nvGraphicFramePr>
        <p:xfrm>
          <a:off x="4817806" y="1738725"/>
          <a:ext cx="3517714" cy="1483360"/>
        </p:xfrm>
        <a:graphic>
          <a:graphicData uri="http://schemas.openxmlformats.org/drawingml/2006/table">
            <a:tbl>
              <a:tblPr firstCol="1">
                <a:tableStyleId>{DA9105AC-FB37-483E-9D07-A156C886F56C}</a:tableStyleId>
              </a:tblPr>
              <a:tblGrid>
                <a:gridCol w="1026673">
                  <a:extLst>
                    <a:ext uri="{9D8B030D-6E8A-4147-A177-3AD203B41FA5}">
                      <a16:colId xmlns:a16="http://schemas.microsoft.com/office/drawing/2014/main" val="1420701599"/>
                    </a:ext>
                  </a:extLst>
                </a:gridCol>
                <a:gridCol w="732184">
                  <a:extLst>
                    <a:ext uri="{9D8B030D-6E8A-4147-A177-3AD203B41FA5}">
                      <a16:colId xmlns:a16="http://schemas.microsoft.com/office/drawing/2014/main" val="463882837"/>
                    </a:ext>
                  </a:extLst>
                </a:gridCol>
                <a:gridCol w="872332">
                  <a:extLst>
                    <a:ext uri="{9D8B030D-6E8A-4147-A177-3AD203B41FA5}">
                      <a16:colId xmlns:a16="http://schemas.microsoft.com/office/drawing/2014/main" val="3055573507"/>
                    </a:ext>
                  </a:extLst>
                </a:gridCol>
                <a:gridCol w="886525">
                  <a:extLst>
                    <a:ext uri="{9D8B030D-6E8A-4147-A177-3AD203B41FA5}">
                      <a16:colId xmlns:a16="http://schemas.microsoft.com/office/drawing/2014/main" val="301801602"/>
                    </a:ext>
                  </a:extLst>
                </a:gridCol>
              </a:tblGrid>
              <a:tr h="370840">
                <a:tc>
                  <a:txBody>
                    <a:bodyPr/>
                    <a:lstStyle/>
                    <a:p>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en-US" sz="1600" b="1" dirty="0"/>
                        <a:t>Actual</a:t>
                      </a:r>
                    </a:p>
                  </a:txBody>
                  <a:tcPr>
                    <a:lnL w="12700" cap="flat" cmpd="sng" algn="ctr">
                      <a:no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6"/>
                    </a:solidFill>
                  </a:tcPr>
                </a:tc>
                <a:tc hMerge="1">
                  <a:txBody>
                    <a:bodyPr/>
                    <a:lstStyle/>
                    <a:p>
                      <a:endParaRPr lang="en-US" dirty="0"/>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346347571"/>
                  </a:ext>
                </a:extLst>
              </a:tr>
              <a:tr h="370840">
                <a:tc>
                  <a:txBody>
                    <a:bodyPr/>
                    <a:lstStyle/>
                    <a:p>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dirty="0"/>
                        <a:t>NO</a:t>
                      </a:r>
                    </a:p>
                  </a:txBody>
                  <a:tcPr>
                    <a:lnL w="12700" cap="flat" cmpd="sng" algn="ctr">
                      <a:no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6"/>
                    </a:solidFill>
                  </a:tcPr>
                </a:tc>
                <a:tc>
                  <a:txBody>
                    <a:bodyPr/>
                    <a:lstStyle/>
                    <a:p>
                      <a:pPr algn="ctr"/>
                      <a:r>
                        <a:rPr lang="en-US" sz="1600" b="1" dirty="0"/>
                        <a:t>YES</a:t>
                      </a: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6"/>
                    </a:solidFill>
                  </a:tcPr>
                </a:tc>
                <a:extLst>
                  <a:ext uri="{0D108BD9-81ED-4DB2-BD59-A6C34878D82A}">
                    <a16:rowId xmlns:a16="http://schemas.microsoft.com/office/drawing/2014/main" val="2403676263"/>
                  </a:ext>
                </a:extLst>
              </a:tr>
              <a:tr h="370840">
                <a:tc rowSpan="2">
                  <a:txBody>
                    <a:bodyPr/>
                    <a:lstStyle/>
                    <a:p>
                      <a:r>
                        <a:rPr lang="en-US" sz="1600" dirty="0"/>
                        <a:t>Predicted</a:t>
                      </a:r>
                    </a:p>
                  </a:txBody>
                  <a:tcPr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6"/>
                    </a:solidFill>
                  </a:tcPr>
                </a:tc>
                <a:tc>
                  <a:txBody>
                    <a:bodyPr/>
                    <a:lstStyle/>
                    <a:p>
                      <a:r>
                        <a:rPr lang="en-US" sz="1600" b="1" dirty="0"/>
                        <a:t>NO</a:t>
                      </a: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6"/>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t>364</a:t>
                      </a: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ctr"/>
                      <a:r>
                        <a:rPr lang="en-US" sz="1600" dirty="0"/>
                        <a:t>55</a:t>
                      </a: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1928408594"/>
                  </a:ext>
                </a:extLst>
              </a:tr>
              <a:tr h="370840">
                <a:tc vMerge="1">
                  <a:txBody>
                    <a:bodyPr/>
                    <a:lstStyle/>
                    <a:p>
                      <a:endParaRPr lang="en-US" dirty="0"/>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r>
                        <a:rPr lang="en-US" sz="1600" b="1" dirty="0"/>
                        <a:t>YES</a:t>
                      </a: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6"/>
                    </a:solidFill>
                  </a:tcPr>
                </a:tc>
                <a:tc>
                  <a:txBody>
                    <a:bodyPr/>
                    <a:lstStyle/>
                    <a:p>
                      <a:pPr algn="ctr"/>
                      <a:r>
                        <a:rPr lang="en-US" sz="1600" dirty="0"/>
                        <a:t>2</a:t>
                      </a: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ctr"/>
                      <a:r>
                        <a:rPr lang="en-US" sz="1600" dirty="0"/>
                        <a:t>20</a:t>
                      </a: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58746987"/>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1"/>
          <p:cNvSpPr txBox="1">
            <a:spLocks noGrp="1"/>
          </p:cNvSpPr>
          <p:nvPr>
            <p:ph type="title"/>
          </p:nvPr>
        </p:nvSpPr>
        <p:spPr>
          <a:xfrm>
            <a:off x="457200" y="285750"/>
            <a:ext cx="8229600" cy="8572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3F3F3F"/>
              </a:buClr>
              <a:buSzPts val="3200"/>
              <a:buFont typeface="Arial"/>
              <a:buNone/>
            </a:pPr>
            <a:r>
              <a:rPr lang="en-US" sz="3200" b="1" i="0" u="none" strike="noStrike" cap="none">
                <a:solidFill>
                  <a:srgbClr val="3F3F3F"/>
                </a:solidFill>
                <a:latin typeface="Arial"/>
                <a:ea typeface="Arial"/>
                <a:cs typeface="Arial"/>
                <a:sym typeface="Arial"/>
              </a:rPr>
              <a:t>Model Summary (1-3 of 7)</a:t>
            </a:r>
            <a:endParaRPr/>
          </a:p>
        </p:txBody>
      </p:sp>
      <p:graphicFrame>
        <p:nvGraphicFramePr>
          <p:cNvPr id="204" name="Google Shape;204;p31"/>
          <p:cNvGraphicFramePr/>
          <p:nvPr>
            <p:extLst>
              <p:ext uri="{D42A27DB-BD31-4B8C-83A1-F6EECF244321}">
                <p14:modId xmlns:p14="http://schemas.microsoft.com/office/powerpoint/2010/main" val="3991762070"/>
              </p:ext>
            </p:extLst>
          </p:nvPr>
        </p:nvGraphicFramePr>
        <p:xfrm>
          <a:off x="209550" y="990600"/>
          <a:ext cx="8782050" cy="3662375"/>
        </p:xfrm>
        <a:graphic>
          <a:graphicData uri="http://schemas.openxmlformats.org/drawingml/2006/table">
            <a:tbl>
              <a:tblPr firstRow="1" bandRow="1">
                <a:noFill/>
                <a:tableStyleId>{DA9105AC-FB37-483E-9D07-A156C886F56C}</a:tableStyleId>
              </a:tblPr>
              <a:tblGrid>
                <a:gridCol w="116205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732503">
                  <a:extLst>
                    <a:ext uri="{9D8B030D-6E8A-4147-A177-3AD203B41FA5}">
                      <a16:colId xmlns:a16="http://schemas.microsoft.com/office/drawing/2014/main" val="20003"/>
                    </a:ext>
                  </a:extLst>
                </a:gridCol>
                <a:gridCol w="2113936">
                  <a:extLst>
                    <a:ext uri="{9D8B030D-6E8A-4147-A177-3AD203B41FA5}">
                      <a16:colId xmlns:a16="http://schemas.microsoft.com/office/drawing/2014/main" val="20004"/>
                    </a:ext>
                  </a:extLst>
                </a:gridCol>
                <a:gridCol w="2030361">
                  <a:extLst>
                    <a:ext uri="{9D8B030D-6E8A-4147-A177-3AD203B41FA5}">
                      <a16:colId xmlns:a16="http://schemas.microsoft.com/office/drawing/2014/main" val="20005"/>
                    </a:ext>
                  </a:extLst>
                </a:gridCol>
              </a:tblGrid>
              <a:tr h="820400">
                <a:tc>
                  <a:txBody>
                    <a:bodyPr/>
                    <a:lstStyle/>
                    <a:p>
                      <a:pPr marL="0" marR="0" lvl="0" indent="0" algn="l" rtl="0">
                        <a:spcBef>
                          <a:spcPts val="0"/>
                        </a:spcBef>
                        <a:spcAft>
                          <a:spcPts val="0"/>
                        </a:spcAft>
                        <a:buNone/>
                      </a:pPr>
                      <a:r>
                        <a:rPr lang="en-US" sz="1500" b="1" i="0" u="none" strike="noStrike">
                          <a:solidFill>
                            <a:srgbClr val="000000"/>
                          </a:solidFill>
                          <a:latin typeface="Calibri"/>
                          <a:ea typeface="Calibri"/>
                          <a:cs typeface="Calibri"/>
                          <a:sym typeface="Calibri"/>
                        </a:rPr>
                        <a:t>Model</a:t>
                      </a:r>
                      <a:endParaRPr/>
                    </a:p>
                  </a:txBody>
                  <a:tcPr marL="3725" marR="3725" marT="3725" marB="0"/>
                </a:tc>
                <a:tc gridSpan="2">
                  <a:txBody>
                    <a:bodyPr/>
                    <a:lstStyle/>
                    <a:p>
                      <a:pPr marL="0" marR="0" lvl="0" indent="0" algn="ctr" rtl="0">
                        <a:spcBef>
                          <a:spcPts val="0"/>
                        </a:spcBef>
                        <a:spcAft>
                          <a:spcPts val="0"/>
                        </a:spcAft>
                        <a:buNone/>
                      </a:pPr>
                      <a:r>
                        <a:rPr lang="en-US" sz="1500" b="1" i="0" u="none" strike="noStrike" dirty="0">
                          <a:solidFill>
                            <a:srgbClr val="000000"/>
                          </a:solidFill>
                          <a:latin typeface="Calibri"/>
                          <a:ea typeface="Calibri"/>
                          <a:cs typeface="Calibri"/>
                          <a:sym typeface="Calibri"/>
                        </a:rPr>
                        <a:t>Model Formula</a:t>
                      </a:r>
                    </a:p>
                    <a:p>
                      <a:pPr marL="0" marR="0" lvl="0" indent="0" algn="ctr" rtl="0">
                        <a:spcBef>
                          <a:spcPts val="0"/>
                        </a:spcBef>
                        <a:spcAft>
                          <a:spcPts val="0"/>
                        </a:spcAft>
                        <a:buNone/>
                      </a:pPr>
                      <a:r>
                        <a:rPr lang="en-US" sz="1500" b="1" i="0" u="none" strike="noStrike" dirty="0">
                          <a:solidFill>
                            <a:srgbClr val="000000"/>
                          </a:solidFill>
                          <a:latin typeface="Calibri"/>
                          <a:cs typeface="Calibri"/>
                          <a:sym typeface="Calibri"/>
                        </a:rPr>
                        <a:t>(Shows Excluded Variables)</a:t>
                      </a:r>
                      <a:endParaRPr dirty="0"/>
                    </a:p>
                  </a:txBody>
                  <a:tcPr marL="3725" marR="3725" marT="3725" marB="0"/>
                </a:tc>
                <a:tc hMerge="1">
                  <a:txBody>
                    <a:bodyPr/>
                    <a:lstStyle/>
                    <a:p>
                      <a:endParaRPr lang="en-US"/>
                    </a:p>
                  </a:txBody>
                  <a:tcPr/>
                </a:tc>
                <a:tc>
                  <a:txBody>
                    <a:bodyPr/>
                    <a:lstStyle/>
                    <a:p>
                      <a:pPr marL="0" marR="0" lvl="0" indent="0" algn="r" rtl="0">
                        <a:spcBef>
                          <a:spcPts val="0"/>
                        </a:spcBef>
                        <a:spcAft>
                          <a:spcPts val="0"/>
                        </a:spcAft>
                        <a:buNone/>
                      </a:pPr>
                      <a:r>
                        <a:rPr lang="en-US" sz="1500" b="1" i="0" u="none" strike="noStrike">
                          <a:solidFill>
                            <a:srgbClr val="000000"/>
                          </a:solidFill>
                          <a:latin typeface="Calibri"/>
                          <a:ea typeface="Calibri"/>
                          <a:cs typeface="Calibri"/>
                          <a:sym typeface="Calibri"/>
                        </a:rPr>
                        <a:t>Accuracy</a:t>
                      </a:r>
                      <a:endParaRPr/>
                    </a:p>
                  </a:txBody>
                  <a:tcPr marL="3725" marR="3725" marT="3725" marB="0"/>
                </a:tc>
                <a:tc>
                  <a:txBody>
                    <a:bodyPr/>
                    <a:lstStyle/>
                    <a:p>
                      <a:pPr marL="0" marR="0" lvl="0" indent="0" algn="r" rtl="0">
                        <a:spcBef>
                          <a:spcPts val="0"/>
                        </a:spcBef>
                        <a:spcAft>
                          <a:spcPts val="0"/>
                        </a:spcAft>
                        <a:buNone/>
                      </a:pPr>
                      <a:r>
                        <a:rPr lang="en-US" sz="1500" b="1" i="0" u="none" strike="noStrike" dirty="0">
                          <a:solidFill>
                            <a:srgbClr val="000000"/>
                          </a:solidFill>
                          <a:latin typeface="Calibri"/>
                          <a:ea typeface="Calibri"/>
                          <a:cs typeface="Calibri"/>
                          <a:sym typeface="Calibri"/>
                        </a:rPr>
                        <a:t>% of People - LEAVE</a:t>
                      </a:r>
                      <a:endParaRPr dirty="0"/>
                    </a:p>
                    <a:p>
                      <a:pPr marL="0" marR="0" lvl="0" indent="0" algn="r" rtl="0">
                        <a:spcBef>
                          <a:spcPts val="0"/>
                        </a:spcBef>
                        <a:spcAft>
                          <a:spcPts val="0"/>
                        </a:spcAft>
                        <a:buNone/>
                      </a:pPr>
                      <a:r>
                        <a:rPr lang="en-US" sz="1500" b="1" i="0" u="none" strike="noStrike" dirty="0">
                          <a:solidFill>
                            <a:srgbClr val="000000"/>
                          </a:solidFill>
                          <a:latin typeface="Calibri"/>
                          <a:ea typeface="Calibri"/>
                          <a:cs typeface="Calibri"/>
                          <a:sym typeface="Calibri"/>
                        </a:rPr>
                        <a:t>If Prediction - WILL LEAVE</a:t>
                      </a:r>
                      <a:endParaRPr dirty="0"/>
                    </a:p>
                  </a:txBody>
                  <a:tcPr marL="3725" marR="3725" marT="3725" marB="0">
                    <a:solidFill>
                      <a:srgbClr val="93B3D7"/>
                    </a:solidFill>
                  </a:tcPr>
                </a:tc>
                <a:tc>
                  <a:txBody>
                    <a:bodyPr/>
                    <a:lstStyle/>
                    <a:p>
                      <a:pPr marL="0" marR="0" lvl="0" indent="0" algn="r" rtl="0">
                        <a:spcBef>
                          <a:spcPts val="0"/>
                        </a:spcBef>
                        <a:spcAft>
                          <a:spcPts val="0"/>
                        </a:spcAft>
                        <a:buNone/>
                      </a:pPr>
                      <a:r>
                        <a:rPr lang="en-US" sz="1500" b="1" i="0" u="none" strike="noStrike" dirty="0">
                          <a:solidFill>
                            <a:srgbClr val="000000"/>
                          </a:solidFill>
                          <a:latin typeface="Calibri"/>
                          <a:ea typeface="Calibri"/>
                          <a:cs typeface="Calibri"/>
                          <a:sym typeface="Calibri"/>
                        </a:rPr>
                        <a:t>% of People - LEAVE</a:t>
                      </a:r>
                      <a:endParaRPr dirty="0"/>
                    </a:p>
                    <a:p>
                      <a:pPr marL="0" marR="0" lvl="0" indent="0" algn="r" rtl="0">
                        <a:spcBef>
                          <a:spcPts val="0"/>
                        </a:spcBef>
                        <a:spcAft>
                          <a:spcPts val="0"/>
                        </a:spcAft>
                        <a:buNone/>
                      </a:pPr>
                      <a:r>
                        <a:rPr lang="en-US" sz="1500" b="1" i="0" u="none" strike="noStrike" dirty="0">
                          <a:solidFill>
                            <a:srgbClr val="000000"/>
                          </a:solidFill>
                          <a:latin typeface="Calibri"/>
                          <a:ea typeface="Calibri"/>
                          <a:cs typeface="Calibri"/>
                          <a:sym typeface="Calibri"/>
                        </a:rPr>
                        <a:t>If Prediction - WILL STAY</a:t>
                      </a:r>
                      <a:endParaRPr dirty="0"/>
                    </a:p>
                    <a:p>
                      <a:pPr marL="0" marR="0" lvl="0" indent="0" algn="r" rtl="0">
                        <a:spcBef>
                          <a:spcPts val="0"/>
                        </a:spcBef>
                        <a:spcAft>
                          <a:spcPts val="0"/>
                        </a:spcAft>
                        <a:buNone/>
                      </a:pPr>
                      <a:r>
                        <a:rPr lang="en-US" sz="1500" b="1" i="0" u="none" strike="noStrike" dirty="0">
                          <a:solidFill>
                            <a:srgbClr val="000000"/>
                          </a:solidFill>
                          <a:latin typeface="Calibri"/>
                          <a:ea typeface="Calibri"/>
                          <a:cs typeface="Calibri"/>
                          <a:sym typeface="Calibri"/>
                        </a:rPr>
                        <a:t> </a:t>
                      </a:r>
                      <a:endParaRPr dirty="0"/>
                    </a:p>
                  </a:txBody>
                  <a:tcPr marL="3725" marR="3725" marT="3725" marB="0"/>
                </a:tc>
                <a:extLst>
                  <a:ext uri="{0D108BD9-81ED-4DB2-BD59-A6C34878D82A}">
                    <a16:rowId xmlns:a16="http://schemas.microsoft.com/office/drawing/2014/main" val="10000"/>
                  </a:ext>
                </a:extLst>
              </a:tr>
              <a:tr h="1527575">
                <a:tc>
                  <a:txBody>
                    <a:bodyPr/>
                    <a:lstStyle/>
                    <a:p>
                      <a:pPr marL="0" marR="0" lvl="0" indent="0" algn="l" rtl="0">
                        <a:spcBef>
                          <a:spcPts val="0"/>
                        </a:spcBef>
                        <a:spcAft>
                          <a:spcPts val="0"/>
                        </a:spcAft>
                        <a:buNone/>
                      </a:pPr>
                      <a:r>
                        <a:rPr lang="en-US" sz="1600" b="1" i="0" u="none" strike="noStrike" dirty="0">
                          <a:solidFill>
                            <a:srgbClr val="000000"/>
                          </a:solidFill>
                          <a:latin typeface="Calibri"/>
                          <a:ea typeface="Calibri"/>
                          <a:cs typeface="Calibri"/>
                          <a:sym typeface="Calibri"/>
                        </a:rPr>
                        <a:t>Logistic Regression</a:t>
                      </a:r>
                      <a:endParaRPr dirty="0"/>
                    </a:p>
                  </a:txBody>
                  <a:tcPr marL="3725" marR="3725" marT="3725" marB="0"/>
                </a:tc>
                <a:tc>
                  <a:txBody>
                    <a:bodyPr/>
                    <a:lstStyle/>
                    <a:p>
                      <a:pPr marL="0" marR="0" lvl="0" indent="0" algn="l" rtl="0">
                        <a:lnSpc>
                          <a:spcPct val="100000"/>
                        </a:lnSpc>
                        <a:spcBef>
                          <a:spcPts val="0"/>
                        </a:spcBef>
                        <a:spcAft>
                          <a:spcPts val="0"/>
                        </a:spcAft>
                        <a:buClr>
                          <a:schemeClr val="dk1"/>
                        </a:buClr>
                        <a:buSzPts val="1200"/>
                        <a:buFont typeface="Calibri"/>
                        <a:buNone/>
                      </a:pPr>
                      <a:r>
                        <a:rPr lang="en-US" sz="1200" dirty="0">
                          <a:solidFill>
                            <a:schemeClr val="dk1"/>
                          </a:solidFill>
                          <a:latin typeface="Calibri"/>
                          <a:ea typeface="Calibri"/>
                          <a:cs typeface="Calibri"/>
                          <a:sym typeface="Calibri"/>
                        </a:rPr>
                        <a:t>‘Attrition~.</a:t>
                      </a:r>
                      <a:endParaRPr dirty="0"/>
                    </a:p>
                    <a:p>
                      <a:pPr marL="0" marR="0" lvl="0" indent="0" algn="l" rtl="0">
                        <a:lnSpc>
                          <a:spcPct val="100000"/>
                        </a:lnSpc>
                        <a:spcBef>
                          <a:spcPts val="0"/>
                        </a:spcBef>
                        <a:spcAft>
                          <a:spcPts val="0"/>
                        </a:spcAft>
                        <a:buClr>
                          <a:schemeClr val="dk1"/>
                        </a:buClr>
                        <a:buSzPts val="1200"/>
                        <a:buFont typeface="Calibri"/>
                        <a:buNone/>
                      </a:pPr>
                      <a:r>
                        <a:rPr lang="en-US" sz="1200" dirty="0">
                          <a:solidFill>
                            <a:schemeClr val="dk1"/>
                          </a:solidFill>
                          <a:latin typeface="Calibri"/>
                          <a:ea typeface="Calibri"/>
                          <a:cs typeface="Calibri"/>
                          <a:sym typeface="Calibri"/>
                        </a:rPr>
                        <a:t>- Daily Rate </a:t>
                      </a:r>
                      <a:endParaRPr dirty="0"/>
                    </a:p>
                    <a:p>
                      <a:pPr marL="0" marR="0" lvl="0" indent="0" algn="l" rtl="0">
                        <a:lnSpc>
                          <a:spcPct val="100000"/>
                        </a:lnSpc>
                        <a:spcBef>
                          <a:spcPts val="0"/>
                        </a:spcBef>
                        <a:spcAft>
                          <a:spcPts val="0"/>
                        </a:spcAft>
                        <a:buClr>
                          <a:schemeClr val="dk1"/>
                        </a:buClr>
                        <a:buSzPts val="1200"/>
                        <a:buFont typeface="Calibri"/>
                        <a:buNone/>
                      </a:pPr>
                      <a:r>
                        <a:rPr lang="en-US" sz="1200" dirty="0">
                          <a:solidFill>
                            <a:schemeClr val="dk1"/>
                          </a:solidFill>
                          <a:latin typeface="Calibri"/>
                          <a:ea typeface="Calibri"/>
                          <a:cs typeface="Calibri"/>
                          <a:sym typeface="Calibri"/>
                        </a:rPr>
                        <a:t>- Department </a:t>
                      </a:r>
                      <a:endParaRPr dirty="0"/>
                    </a:p>
                    <a:p>
                      <a:pPr marL="0" marR="0" lvl="0" indent="0" algn="l" rtl="0">
                        <a:lnSpc>
                          <a:spcPct val="100000"/>
                        </a:lnSpc>
                        <a:spcBef>
                          <a:spcPts val="0"/>
                        </a:spcBef>
                        <a:spcAft>
                          <a:spcPts val="0"/>
                        </a:spcAft>
                        <a:buClr>
                          <a:schemeClr val="dk1"/>
                        </a:buClr>
                        <a:buSzPts val="1200"/>
                        <a:buFont typeface="Calibri"/>
                        <a:buNone/>
                      </a:pPr>
                      <a:r>
                        <a:rPr lang="en-US" sz="1200" dirty="0">
                          <a:solidFill>
                            <a:schemeClr val="dk1"/>
                          </a:solidFill>
                          <a:latin typeface="Calibri"/>
                          <a:ea typeface="Calibri"/>
                          <a:cs typeface="Calibri"/>
                          <a:sym typeface="Calibri"/>
                        </a:rPr>
                        <a:t>- Education</a:t>
                      </a:r>
                      <a:endParaRPr dirty="0"/>
                    </a:p>
                    <a:p>
                      <a:pPr marL="0" marR="0" lvl="0" indent="0" algn="l" rtl="0">
                        <a:lnSpc>
                          <a:spcPct val="100000"/>
                        </a:lnSpc>
                        <a:spcBef>
                          <a:spcPts val="0"/>
                        </a:spcBef>
                        <a:spcAft>
                          <a:spcPts val="0"/>
                        </a:spcAft>
                        <a:buClr>
                          <a:schemeClr val="dk1"/>
                        </a:buClr>
                        <a:buSzPts val="1200"/>
                        <a:buFont typeface="Calibri"/>
                        <a:buNone/>
                      </a:pPr>
                      <a:r>
                        <a:rPr lang="en-US" sz="1200" dirty="0">
                          <a:solidFill>
                            <a:schemeClr val="dk1"/>
                          </a:solidFill>
                          <a:latin typeface="Calibri"/>
                          <a:ea typeface="Calibri"/>
                          <a:cs typeface="Calibri"/>
                          <a:sym typeface="Calibri"/>
                        </a:rPr>
                        <a:t>- Education Field </a:t>
                      </a:r>
                      <a:endParaRPr dirty="0"/>
                    </a:p>
                    <a:p>
                      <a:pPr marL="0" marR="0" lvl="0" indent="0" algn="l" rtl="0">
                        <a:lnSpc>
                          <a:spcPct val="100000"/>
                        </a:lnSpc>
                        <a:spcBef>
                          <a:spcPts val="0"/>
                        </a:spcBef>
                        <a:spcAft>
                          <a:spcPts val="0"/>
                        </a:spcAft>
                        <a:buClr>
                          <a:schemeClr val="dk1"/>
                        </a:buClr>
                        <a:buSzPts val="1200"/>
                        <a:buFont typeface="Calibri"/>
                        <a:buNone/>
                      </a:pPr>
                      <a:r>
                        <a:rPr lang="en-US" sz="1200" dirty="0">
                          <a:solidFill>
                            <a:schemeClr val="dk1"/>
                          </a:solidFill>
                          <a:latin typeface="Calibri"/>
                          <a:ea typeface="Calibri"/>
                          <a:cs typeface="Calibri"/>
                          <a:sym typeface="Calibri"/>
                        </a:rPr>
                        <a:t>- Gender</a:t>
                      </a:r>
                      <a:endParaRPr dirty="0"/>
                    </a:p>
                    <a:p>
                      <a:pPr marL="0" marR="0" lvl="0" indent="0" algn="l" rtl="0">
                        <a:lnSpc>
                          <a:spcPct val="100000"/>
                        </a:lnSpc>
                        <a:spcBef>
                          <a:spcPts val="0"/>
                        </a:spcBef>
                        <a:spcAft>
                          <a:spcPts val="0"/>
                        </a:spcAft>
                        <a:buClr>
                          <a:schemeClr val="dk1"/>
                        </a:buClr>
                        <a:buSzPts val="1200"/>
                        <a:buFont typeface="Calibri"/>
                        <a:buNone/>
                      </a:pPr>
                      <a:r>
                        <a:rPr lang="en-US" sz="1200" dirty="0">
                          <a:solidFill>
                            <a:schemeClr val="dk1"/>
                          </a:solidFill>
                          <a:latin typeface="Calibri"/>
                          <a:ea typeface="Calibri"/>
                          <a:cs typeface="Calibri"/>
                          <a:sym typeface="Calibri"/>
                        </a:rPr>
                        <a:t>- Hourly Rate</a:t>
                      </a:r>
                      <a:endParaRPr sz="1200" b="0" i="0" u="none" strike="noStrike" dirty="0">
                        <a:solidFill>
                          <a:srgbClr val="000000"/>
                        </a:solidFill>
                        <a:latin typeface="Calibri"/>
                        <a:ea typeface="Calibri"/>
                        <a:cs typeface="Calibri"/>
                        <a:sym typeface="Calibri"/>
                      </a:endParaRPr>
                    </a:p>
                  </a:txBody>
                  <a:tcPr marL="3725" marR="3725" marT="3725" marB="0"/>
                </a:tc>
                <a:tc>
                  <a:txBody>
                    <a:bodyPr/>
                    <a:lstStyle/>
                    <a:p>
                      <a:pPr marL="0" marR="0" lvl="0" indent="0" algn="l" rtl="0">
                        <a:lnSpc>
                          <a:spcPct val="100000"/>
                        </a:lnSpc>
                        <a:spcBef>
                          <a:spcPts val="0"/>
                        </a:spcBef>
                        <a:spcAft>
                          <a:spcPts val="0"/>
                        </a:spcAft>
                        <a:buClr>
                          <a:schemeClr val="dk1"/>
                        </a:buClr>
                        <a:buSzPts val="1200"/>
                        <a:buFont typeface="Calibri"/>
                        <a:buNone/>
                      </a:pPr>
                      <a:r>
                        <a:rPr lang="en-US" sz="1200" dirty="0">
                          <a:solidFill>
                            <a:schemeClr val="dk1"/>
                          </a:solidFill>
                          <a:latin typeface="Calibri"/>
                          <a:ea typeface="Calibri"/>
                          <a:cs typeface="Calibri"/>
                          <a:sym typeface="Calibri"/>
                        </a:rPr>
                        <a:t>- Job Level </a:t>
                      </a:r>
                      <a:endParaRPr dirty="0"/>
                    </a:p>
                    <a:p>
                      <a:pPr marL="0" marR="0" lvl="0" indent="0" algn="l" rtl="0">
                        <a:lnSpc>
                          <a:spcPct val="100000"/>
                        </a:lnSpc>
                        <a:spcBef>
                          <a:spcPts val="0"/>
                        </a:spcBef>
                        <a:spcAft>
                          <a:spcPts val="0"/>
                        </a:spcAft>
                        <a:buClr>
                          <a:schemeClr val="dk1"/>
                        </a:buClr>
                        <a:buSzPts val="1200"/>
                        <a:buFont typeface="Calibri"/>
                        <a:buNone/>
                      </a:pPr>
                      <a:r>
                        <a:rPr lang="en-US" sz="1200" dirty="0">
                          <a:solidFill>
                            <a:schemeClr val="dk1"/>
                          </a:solidFill>
                          <a:latin typeface="Calibri"/>
                          <a:ea typeface="Calibri"/>
                          <a:cs typeface="Calibri"/>
                          <a:sym typeface="Calibri"/>
                        </a:rPr>
                        <a:t>- Monthly Income </a:t>
                      </a:r>
                      <a:endParaRPr dirty="0"/>
                    </a:p>
                    <a:p>
                      <a:pPr marL="0" marR="0" lvl="0" indent="0" algn="l" rtl="0">
                        <a:lnSpc>
                          <a:spcPct val="100000"/>
                        </a:lnSpc>
                        <a:spcBef>
                          <a:spcPts val="0"/>
                        </a:spcBef>
                        <a:spcAft>
                          <a:spcPts val="0"/>
                        </a:spcAft>
                        <a:buClr>
                          <a:schemeClr val="dk1"/>
                        </a:buClr>
                        <a:buSzPts val="1200"/>
                        <a:buFont typeface="Calibri"/>
                        <a:buNone/>
                      </a:pPr>
                      <a:r>
                        <a:rPr lang="en-US" sz="1200" dirty="0">
                          <a:solidFill>
                            <a:schemeClr val="dk1"/>
                          </a:solidFill>
                          <a:latin typeface="Calibri"/>
                          <a:ea typeface="Calibri"/>
                          <a:cs typeface="Calibri"/>
                          <a:sym typeface="Calibri"/>
                        </a:rPr>
                        <a:t>- Monthly Rate</a:t>
                      </a:r>
                      <a:endParaRPr dirty="0"/>
                    </a:p>
                    <a:p>
                      <a:pPr marL="0" marR="0" lvl="0" indent="0" algn="l" rtl="0">
                        <a:lnSpc>
                          <a:spcPct val="100000"/>
                        </a:lnSpc>
                        <a:spcBef>
                          <a:spcPts val="0"/>
                        </a:spcBef>
                        <a:spcAft>
                          <a:spcPts val="0"/>
                        </a:spcAft>
                        <a:buClr>
                          <a:schemeClr val="dk1"/>
                        </a:buClr>
                        <a:buSzPts val="1200"/>
                        <a:buFont typeface="Calibri"/>
                        <a:buNone/>
                      </a:pPr>
                      <a:r>
                        <a:rPr lang="en-US" sz="1200" dirty="0">
                          <a:solidFill>
                            <a:schemeClr val="dk1"/>
                          </a:solidFill>
                          <a:latin typeface="Calibri"/>
                          <a:ea typeface="Calibri"/>
                          <a:cs typeface="Calibri"/>
                          <a:sym typeface="Calibri"/>
                        </a:rPr>
                        <a:t>- Percent Salary Hike </a:t>
                      </a:r>
                    </a:p>
                    <a:p>
                      <a:pPr marL="0" marR="0" lvl="0" indent="0" algn="l" rtl="0">
                        <a:lnSpc>
                          <a:spcPct val="100000"/>
                        </a:lnSpc>
                        <a:spcBef>
                          <a:spcPts val="0"/>
                        </a:spcBef>
                        <a:spcAft>
                          <a:spcPts val="0"/>
                        </a:spcAft>
                        <a:buClr>
                          <a:schemeClr val="dk1"/>
                        </a:buClr>
                        <a:buSzPts val="1200"/>
                        <a:buFont typeface="Calibri"/>
                        <a:buNone/>
                      </a:pPr>
                      <a:r>
                        <a:rPr lang="en-US" sz="1200" dirty="0">
                          <a:solidFill>
                            <a:schemeClr val="dk1"/>
                          </a:solidFill>
                          <a:latin typeface="Calibri"/>
                          <a:ea typeface="Calibri"/>
                          <a:cs typeface="Calibri"/>
                          <a:sym typeface="Calibri"/>
                        </a:rPr>
                        <a:t>- Performance Rating</a:t>
                      </a:r>
                      <a:endParaRPr dirty="0"/>
                    </a:p>
                    <a:p>
                      <a:pPr marL="0" marR="0" lvl="0" indent="0" algn="l" rtl="0">
                        <a:lnSpc>
                          <a:spcPct val="100000"/>
                        </a:lnSpc>
                        <a:spcBef>
                          <a:spcPts val="0"/>
                        </a:spcBef>
                        <a:spcAft>
                          <a:spcPts val="0"/>
                        </a:spcAft>
                        <a:buClr>
                          <a:schemeClr val="dk1"/>
                        </a:buClr>
                        <a:buSzPts val="1200"/>
                        <a:buFont typeface="Calibri"/>
                        <a:buNone/>
                      </a:pPr>
                      <a:r>
                        <a:rPr lang="en-US" sz="1200" dirty="0">
                          <a:solidFill>
                            <a:schemeClr val="dk1"/>
                          </a:solidFill>
                          <a:latin typeface="Calibri"/>
                          <a:ea typeface="Calibri"/>
                          <a:cs typeface="Calibri"/>
                          <a:sym typeface="Calibri"/>
                        </a:rPr>
                        <a:t>- Stock Option Level </a:t>
                      </a:r>
                      <a:endParaRPr sz="1200" dirty="0"/>
                    </a:p>
                    <a:p>
                      <a:pPr marL="0" marR="0" lvl="0" indent="0" algn="l" rtl="0">
                        <a:spcBef>
                          <a:spcPts val="0"/>
                        </a:spcBef>
                        <a:spcAft>
                          <a:spcPts val="0"/>
                        </a:spcAft>
                        <a:buNone/>
                      </a:pPr>
                      <a:endParaRPr sz="1200" b="0" i="0" u="none" strike="noStrike" dirty="0">
                        <a:solidFill>
                          <a:srgbClr val="000000"/>
                        </a:solidFill>
                        <a:latin typeface="Calibri"/>
                        <a:ea typeface="Calibri"/>
                        <a:cs typeface="Calibri"/>
                        <a:sym typeface="Calibri"/>
                      </a:endParaRPr>
                    </a:p>
                  </a:txBody>
                  <a:tcPr marL="3725" marR="3725" marT="3725" marB="0"/>
                </a:tc>
                <a:tc>
                  <a:txBody>
                    <a:bodyPr/>
                    <a:lstStyle/>
                    <a:p>
                      <a:pPr marL="0" marR="0" lvl="0" indent="0" algn="ctr" rtl="0">
                        <a:spcBef>
                          <a:spcPts val="0"/>
                        </a:spcBef>
                        <a:spcAft>
                          <a:spcPts val="0"/>
                        </a:spcAft>
                        <a:buNone/>
                      </a:pPr>
                      <a:r>
                        <a:rPr lang="en-US" sz="1600" b="1" i="0" u="none" strike="noStrike" dirty="0">
                          <a:solidFill>
                            <a:srgbClr val="000000"/>
                          </a:solidFill>
                          <a:latin typeface="Calibri"/>
                          <a:ea typeface="Calibri"/>
                          <a:cs typeface="Calibri"/>
                          <a:sym typeface="Calibri"/>
                        </a:rPr>
                        <a:t>0.871</a:t>
                      </a:r>
                      <a:endParaRPr b="1" dirty="0"/>
                    </a:p>
                  </a:txBody>
                  <a:tcPr marL="3725" marR="3725" marT="3725" marB="0"/>
                </a:tc>
                <a:tc>
                  <a:txBody>
                    <a:bodyPr/>
                    <a:lstStyle/>
                    <a:p>
                      <a:pPr marL="0" marR="0" lvl="0" indent="0" algn="ctr" rtl="0">
                        <a:spcBef>
                          <a:spcPts val="0"/>
                        </a:spcBef>
                        <a:spcAft>
                          <a:spcPts val="0"/>
                        </a:spcAft>
                        <a:buNone/>
                      </a:pPr>
                      <a:r>
                        <a:rPr lang="en-US" sz="1600" b="1" i="0" u="none" strike="noStrike" dirty="0">
                          <a:solidFill>
                            <a:srgbClr val="000000"/>
                          </a:solidFill>
                          <a:latin typeface="Calibri"/>
                          <a:ea typeface="Calibri"/>
                          <a:cs typeface="Calibri"/>
                          <a:sym typeface="Calibri"/>
                        </a:rPr>
                        <a:t>0.909</a:t>
                      </a:r>
                      <a:endParaRPr b="1" dirty="0"/>
                    </a:p>
                  </a:txBody>
                  <a:tcPr marL="3725" marR="3725" marT="3725" marB="0">
                    <a:solidFill>
                      <a:srgbClr val="DAE5F1"/>
                    </a:solidFill>
                  </a:tcPr>
                </a:tc>
                <a:tc>
                  <a:txBody>
                    <a:bodyPr/>
                    <a:lstStyle/>
                    <a:p>
                      <a:pPr marL="0" marR="0" lvl="0" indent="0" algn="ctr" rtl="0">
                        <a:spcBef>
                          <a:spcPts val="0"/>
                        </a:spcBef>
                        <a:spcAft>
                          <a:spcPts val="0"/>
                        </a:spcAft>
                        <a:buNone/>
                      </a:pPr>
                      <a:r>
                        <a:rPr lang="en-US" sz="1600" b="1" i="0" u="none" strike="noStrike" dirty="0">
                          <a:solidFill>
                            <a:srgbClr val="000000"/>
                          </a:solidFill>
                          <a:latin typeface="Calibri"/>
                          <a:ea typeface="Calibri"/>
                          <a:cs typeface="Calibri"/>
                          <a:sym typeface="Calibri"/>
                        </a:rPr>
                        <a:t>0.131</a:t>
                      </a:r>
                      <a:endParaRPr b="1" dirty="0"/>
                    </a:p>
                  </a:txBody>
                  <a:tcPr marL="3725" marR="3725" marT="3725" marB="0"/>
                </a:tc>
                <a:extLst>
                  <a:ext uri="{0D108BD9-81ED-4DB2-BD59-A6C34878D82A}">
                    <a16:rowId xmlns:a16="http://schemas.microsoft.com/office/drawing/2014/main" val="10001"/>
                  </a:ext>
                </a:extLst>
              </a:tr>
              <a:tr h="874800">
                <a:tc>
                  <a:txBody>
                    <a:bodyPr/>
                    <a:lstStyle/>
                    <a:p>
                      <a:pPr marL="0" marR="0" lvl="0" indent="0" algn="l" rtl="0">
                        <a:spcBef>
                          <a:spcPts val="0"/>
                        </a:spcBef>
                        <a:spcAft>
                          <a:spcPts val="0"/>
                        </a:spcAft>
                        <a:buNone/>
                      </a:pPr>
                      <a:r>
                        <a:rPr lang="en-US" sz="1600" b="1" i="0" u="none" strike="noStrike">
                          <a:solidFill>
                            <a:srgbClr val="000000"/>
                          </a:solidFill>
                          <a:latin typeface="Calibri"/>
                          <a:ea typeface="Calibri"/>
                          <a:cs typeface="Calibri"/>
                          <a:sym typeface="Calibri"/>
                        </a:rPr>
                        <a:t>Linear Discriminant Analysis</a:t>
                      </a:r>
                      <a:endParaRPr/>
                    </a:p>
                  </a:txBody>
                  <a:tcPr marL="3725" marR="3725" marT="3725" marB="0"/>
                </a:tc>
                <a:tc>
                  <a:txBody>
                    <a:bodyPr/>
                    <a:lstStyle/>
                    <a:p>
                      <a:pPr marL="0" marR="0" lvl="0" indent="0" algn="l" rtl="0">
                        <a:spcBef>
                          <a:spcPts val="0"/>
                        </a:spcBef>
                        <a:spcAft>
                          <a:spcPts val="0"/>
                        </a:spcAft>
                        <a:buNone/>
                      </a:pPr>
                      <a:r>
                        <a:rPr lang="en-US" sz="1200" dirty="0">
                          <a:solidFill>
                            <a:schemeClr val="dk1"/>
                          </a:solidFill>
                          <a:latin typeface="Calibri"/>
                          <a:ea typeface="Calibri"/>
                          <a:cs typeface="Calibri"/>
                          <a:sym typeface="Calibri"/>
                        </a:rPr>
                        <a:t>‘Attrition~.</a:t>
                      </a:r>
                      <a:endParaRPr sz="1200" dirty="0"/>
                    </a:p>
                    <a:p>
                      <a:pPr marL="0" marR="0" lvl="0" indent="0" algn="l" rtl="0">
                        <a:spcBef>
                          <a:spcPts val="0"/>
                        </a:spcBef>
                        <a:spcAft>
                          <a:spcPts val="0"/>
                        </a:spcAft>
                        <a:buNone/>
                      </a:pPr>
                      <a:r>
                        <a:rPr lang="en-US" sz="1200" dirty="0">
                          <a:solidFill>
                            <a:schemeClr val="dk1"/>
                          </a:solidFill>
                          <a:latin typeface="Calibri"/>
                          <a:ea typeface="Calibri"/>
                          <a:cs typeface="Calibri"/>
                          <a:sym typeface="Calibri"/>
                        </a:rPr>
                        <a:t>- Monthly Income</a:t>
                      </a:r>
                      <a:endParaRPr sz="1200" dirty="0"/>
                    </a:p>
                    <a:p>
                      <a:pPr marL="0" marR="0" lvl="0" indent="0" algn="l" rtl="0">
                        <a:spcBef>
                          <a:spcPts val="0"/>
                        </a:spcBef>
                        <a:spcAft>
                          <a:spcPts val="0"/>
                        </a:spcAft>
                        <a:buNone/>
                      </a:pPr>
                      <a:r>
                        <a:rPr lang="en-US" sz="1200" dirty="0">
                          <a:solidFill>
                            <a:schemeClr val="dk1"/>
                          </a:solidFill>
                          <a:latin typeface="Calibri"/>
                          <a:ea typeface="Calibri"/>
                          <a:cs typeface="Calibri"/>
                          <a:sym typeface="Calibri"/>
                        </a:rPr>
                        <a:t>- Performance Rating</a:t>
                      </a:r>
                      <a:endParaRPr sz="1200" b="0" i="0" u="none" strike="noStrike" dirty="0">
                        <a:solidFill>
                          <a:srgbClr val="000000"/>
                        </a:solidFill>
                        <a:latin typeface="Calibri"/>
                        <a:ea typeface="Calibri"/>
                        <a:cs typeface="Calibri"/>
                        <a:sym typeface="Calibri"/>
                      </a:endParaRPr>
                    </a:p>
                  </a:txBody>
                  <a:tcPr marL="3725" marR="3725" marT="3725" marB="0"/>
                </a:tc>
                <a:tc>
                  <a:txBody>
                    <a:bodyPr/>
                    <a:lstStyle/>
                    <a:p>
                      <a:pPr marL="0" marR="0" lvl="0" indent="0" algn="l" rtl="0">
                        <a:spcBef>
                          <a:spcPts val="0"/>
                        </a:spcBef>
                        <a:spcAft>
                          <a:spcPts val="0"/>
                        </a:spcAft>
                        <a:buNone/>
                      </a:pPr>
                      <a:r>
                        <a:rPr lang="en-US" sz="1200" dirty="0">
                          <a:solidFill>
                            <a:schemeClr val="dk1"/>
                          </a:solidFill>
                          <a:latin typeface="Calibri"/>
                          <a:ea typeface="Calibri"/>
                          <a:cs typeface="Calibri"/>
                          <a:sym typeface="Calibri"/>
                        </a:rPr>
                        <a:t>- Education</a:t>
                      </a:r>
                      <a:endParaRPr sz="1200" dirty="0"/>
                    </a:p>
                    <a:p>
                      <a:pPr marL="0" marR="0" lvl="0" indent="0" algn="l" rtl="0">
                        <a:spcBef>
                          <a:spcPts val="0"/>
                        </a:spcBef>
                        <a:spcAft>
                          <a:spcPts val="0"/>
                        </a:spcAft>
                        <a:buNone/>
                      </a:pPr>
                      <a:r>
                        <a:rPr lang="en-US" sz="1200" dirty="0">
                          <a:solidFill>
                            <a:schemeClr val="dk1"/>
                          </a:solidFill>
                          <a:latin typeface="Calibri"/>
                          <a:ea typeface="Calibri"/>
                          <a:cs typeface="Calibri"/>
                          <a:sym typeface="Calibri"/>
                        </a:rPr>
                        <a:t>- Department</a:t>
                      </a:r>
                      <a:endParaRPr sz="1200" dirty="0"/>
                    </a:p>
                    <a:p>
                      <a:pPr marL="0" marR="0" lvl="0" indent="0" algn="l" rtl="0">
                        <a:spcBef>
                          <a:spcPts val="0"/>
                        </a:spcBef>
                        <a:spcAft>
                          <a:spcPts val="0"/>
                        </a:spcAft>
                        <a:buNone/>
                      </a:pPr>
                      <a:r>
                        <a:rPr lang="en-US" sz="1200" dirty="0">
                          <a:solidFill>
                            <a:schemeClr val="dk1"/>
                          </a:solidFill>
                          <a:latin typeface="Calibri"/>
                          <a:ea typeface="Calibri"/>
                          <a:cs typeface="Calibri"/>
                          <a:sym typeface="Calibri"/>
                        </a:rPr>
                        <a:t>- Gender‘ </a:t>
                      </a:r>
                      <a:endParaRPr sz="1200" dirty="0"/>
                    </a:p>
                    <a:p>
                      <a:pPr marL="0" marR="0" lvl="0" indent="0" algn="l" rtl="0">
                        <a:spcBef>
                          <a:spcPts val="0"/>
                        </a:spcBef>
                        <a:spcAft>
                          <a:spcPts val="0"/>
                        </a:spcAft>
                        <a:buNone/>
                      </a:pPr>
                      <a:endParaRPr sz="1200" b="0" i="0" u="none" strike="noStrike" dirty="0">
                        <a:solidFill>
                          <a:srgbClr val="000000"/>
                        </a:solidFill>
                        <a:latin typeface="Calibri"/>
                        <a:ea typeface="Calibri"/>
                        <a:cs typeface="Calibri"/>
                        <a:sym typeface="Calibri"/>
                      </a:endParaRPr>
                    </a:p>
                  </a:txBody>
                  <a:tcPr marL="3725" marR="3725" marT="3725" marB="0"/>
                </a:tc>
                <a:tc>
                  <a:txBody>
                    <a:bodyPr/>
                    <a:lstStyle/>
                    <a:p>
                      <a:pPr marL="0" marR="0" lvl="0" indent="0" algn="ctr" rtl="0">
                        <a:spcBef>
                          <a:spcPts val="0"/>
                        </a:spcBef>
                        <a:spcAft>
                          <a:spcPts val="0"/>
                        </a:spcAft>
                        <a:buNone/>
                      </a:pPr>
                      <a:r>
                        <a:rPr lang="en-US" sz="1600" b="0" i="0" u="none" strike="noStrike">
                          <a:solidFill>
                            <a:srgbClr val="000000"/>
                          </a:solidFill>
                          <a:latin typeface="Calibri"/>
                          <a:ea typeface="Calibri"/>
                          <a:cs typeface="Calibri"/>
                          <a:sym typeface="Calibri"/>
                        </a:rPr>
                        <a:t>0.871</a:t>
                      </a:r>
                      <a:endParaRPr/>
                    </a:p>
                  </a:txBody>
                  <a:tcPr marL="3725" marR="3725" marT="3725" marB="0"/>
                </a:tc>
                <a:tc>
                  <a:txBody>
                    <a:bodyPr/>
                    <a:lstStyle/>
                    <a:p>
                      <a:pPr marL="0" marR="0" lvl="0" indent="0" algn="ctr" rtl="0">
                        <a:spcBef>
                          <a:spcPts val="0"/>
                        </a:spcBef>
                        <a:spcAft>
                          <a:spcPts val="0"/>
                        </a:spcAft>
                        <a:buNone/>
                      </a:pPr>
                      <a:r>
                        <a:rPr lang="en-US" sz="1600" b="0" i="0" u="none" strike="noStrike">
                          <a:solidFill>
                            <a:srgbClr val="000000"/>
                          </a:solidFill>
                          <a:latin typeface="Calibri"/>
                          <a:ea typeface="Calibri"/>
                          <a:cs typeface="Calibri"/>
                          <a:sym typeface="Calibri"/>
                        </a:rPr>
                        <a:t>0.821</a:t>
                      </a:r>
                      <a:endParaRPr/>
                    </a:p>
                  </a:txBody>
                  <a:tcPr marL="3725" marR="3725" marT="3725" marB="0">
                    <a:solidFill>
                      <a:srgbClr val="DAE5F1"/>
                    </a:solidFill>
                  </a:tcPr>
                </a:tc>
                <a:tc>
                  <a:txBody>
                    <a:bodyPr/>
                    <a:lstStyle/>
                    <a:p>
                      <a:pPr marL="0" marR="0" lvl="0" indent="0" algn="ctr" rtl="0">
                        <a:spcBef>
                          <a:spcPts val="0"/>
                        </a:spcBef>
                        <a:spcAft>
                          <a:spcPts val="0"/>
                        </a:spcAft>
                        <a:buNone/>
                      </a:pPr>
                      <a:r>
                        <a:rPr lang="en-US" sz="1600" b="0" i="0" u="none" strike="noStrike" dirty="0">
                          <a:solidFill>
                            <a:srgbClr val="000000"/>
                          </a:solidFill>
                          <a:latin typeface="Calibri"/>
                          <a:ea typeface="Calibri"/>
                          <a:cs typeface="Calibri"/>
                          <a:sym typeface="Calibri"/>
                        </a:rPr>
                        <a:t>0.126</a:t>
                      </a:r>
                      <a:endParaRPr dirty="0"/>
                    </a:p>
                  </a:txBody>
                  <a:tcPr marL="3725" marR="3725" marT="3725" marB="0"/>
                </a:tc>
                <a:extLst>
                  <a:ext uri="{0D108BD9-81ED-4DB2-BD59-A6C34878D82A}">
                    <a16:rowId xmlns:a16="http://schemas.microsoft.com/office/drawing/2014/main" val="10002"/>
                  </a:ext>
                </a:extLst>
              </a:tr>
              <a:tr h="439600">
                <a:tc>
                  <a:txBody>
                    <a:bodyPr/>
                    <a:lstStyle/>
                    <a:p>
                      <a:pPr marL="0" marR="0" lvl="0" indent="0" algn="l" rtl="0">
                        <a:spcBef>
                          <a:spcPts val="0"/>
                        </a:spcBef>
                        <a:spcAft>
                          <a:spcPts val="0"/>
                        </a:spcAft>
                        <a:buNone/>
                      </a:pPr>
                      <a:r>
                        <a:rPr lang="en-US" sz="1600" b="1" i="0" u="none" strike="noStrike">
                          <a:solidFill>
                            <a:srgbClr val="000000"/>
                          </a:solidFill>
                          <a:latin typeface="Calibri"/>
                          <a:ea typeface="Calibri"/>
                          <a:cs typeface="Calibri"/>
                          <a:sym typeface="Calibri"/>
                        </a:rPr>
                        <a:t>Boosting</a:t>
                      </a:r>
                      <a:endParaRPr/>
                    </a:p>
                  </a:txBody>
                  <a:tcPr marL="3725" marR="3725" marT="3725" marB="0"/>
                </a:tc>
                <a:tc>
                  <a:txBody>
                    <a:bodyPr/>
                    <a:lstStyle/>
                    <a:p>
                      <a:pPr marL="0" marR="0" lvl="0" indent="0" algn="l" rtl="0">
                        <a:lnSpc>
                          <a:spcPct val="100000"/>
                        </a:lnSpc>
                        <a:spcBef>
                          <a:spcPts val="0"/>
                        </a:spcBef>
                        <a:spcAft>
                          <a:spcPts val="0"/>
                        </a:spcAft>
                        <a:buClr>
                          <a:schemeClr val="dk1"/>
                        </a:buClr>
                        <a:buSzPts val="1200"/>
                        <a:buFont typeface="Calibri"/>
                        <a:buNone/>
                      </a:pPr>
                      <a:r>
                        <a:rPr lang="en-US" sz="1200" dirty="0">
                          <a:solidFill>
                            <a:schemeClr val="dk1"/>
                          </a:solidFill>
                          <a:latin typeface="Calibri"/>
                          <a:ea typeface="Calibri"/>
                          <a:cs typeface="Calibri"/>
                          <a:sym typeface="Calibri"/>
                        </a:rPr>
                        <a:t>‘Attrition~.</a:t>
                      </a:r>
                      <a:endParaRPr dirty="0"/>
                    </a:p>
                    <a:p>
                      <a:pPr marL="0" marR="0" lvl="0" indent="0" algn="l" rtl="0">
                        <a:spcBef>
                          <a:spcPts val="0"/>
                        </a:spcBef>
                        <a:spcAft>
                          <a:spcPts val="0"/>
                        </a:spcAft>
                        <a:buNone/>
                      </a:pPr>
                      <a:r>
                        <a:rPr lang="en-US" sz="1200" dirty="0">
                          <a:solidFill>
                            <a:schemeClr val="dk1"/>
                          </a:solidFill>
                          <a:latin typeface="Calibri"/>
                          <a:ea typeface="Calibri"/>
                          <a:cs typeface="Calibri"/>
                          <a:sym typeface="Calibri"/>
                        </a:rPr>
                        <a:t>- Performance Rating </a:t>
                      </a:r>
                      <a:endParaRPr dirty="0"/>
                    </a:p>
                  </a:txBody>
                  <a:tcPr marL="3725" marR="3725" marT="3725" marB="0"/>
                </a:tc>
                <a:tc>
                  <a:txBody>
                    <a:bodyPr/>
                    <a:lstStyle/>
                    <a:p>
                      <a:pPr marL="0" marR="0" lvl="0" indent="0" algn="l" rtl="0">
                        <a:spcBef>
                          <a:spcPts val="0"/>
                        </a:spcBef>
                        <a:spcAft>
                          <a:spcPts val="0"/>
                        </a:spcAft>
                        <a:buNone/>
                      </a:pPr>
                      <a:r>
                        <a:rPr lang="en-US" sz="1200" dirty="0">
                          <a:solidFill>
                            <a:schemeClr val="dk1"/>
                          </a:solidFill>
                          <a:latin typeface="Calibri"/>
                          <a:ea typeface="Calibri"/>
                          <a:cs typeface="Calibri"/>
                          <a:sym typeface="Calibri"/>
                        </a:rPr>
                        <a:t>- Gender</a:t>
                      </a:r>
                      <a:endParaRPr dirty="0"/>
                    </a:p>
                    <a:p>
                      <a:pPr marL="0" marR="0" lvl="0" indent="0" algn="l" rtl="0">
                        <a:spcBef>
                          <a:spcPts val="0"/>
                        </a:spcBef>
                        <a:spcAft>
                          <a:spcPts val="0"/>
                        </a:spcAft>
                        <a:buNone/>
                      </a:pPr>
                      <a:r>
                        <a:rPr lang="en-US" sz="1200" dirty="0">
                          <a:solidFill>
                            <a:schemeClr val="dk1"/>
                          </a:solidFill>
                          <a:latin typeface="Calibri"/>
                          <a:ea typeface="Calibri"/>
                          <a:cs typeface="Calibri"/>
                          <a:sym typeface="Calibri"/>
                        </a:rPr>
                        <a:t>- Department‘ </a:t>
                      </a:r>
                      <a:endParaRPr dirty="0"/>
                    </a:p>
                  </a:txBody>
                  <a:tcPr marL="3725" marR="3725" marT="3725" marB="0"/>
                </a:tc>
                <a:tc>
                  <a:txBody>
                    <a:bodyPr/>
                    <a:lstStyle/>
                    <a:p>
                      <a:pPr marL="0" marR="0" lvl="0" indent="0" algn="ctr" rtl="0">
                        <a:spcBef>
                          <a:spcPts val="0"/>
                        </a:spcBef>
                        <a:spcAft>
                          <a:spcPts val="0"/>
                        </a:spcAft>
                        <a:buNone/>
                      </a:pPr>
                      <a:r>
                        <a:rPr lang="en-US" sz="1600" b="0" i="0" u="none" strike="noStrike">
                          <a:solidFill>
                            <a:srgbClr val="000000"/>
                          </a:solidFill>
                          <a:latin typeface="Calibri"/>
                          <a:ea typeface="Calibri"/>
                          <a:cs typeface="Calibri"/>
                          <a:sym typeface="Calibri"/>
                        </a:rPr>
                        <a:t>0.859</a:t>
                      </a:r>
                      <a:endParaRPr/>
                    </a:p>
                  </a:txBody>
                  <a:tcPr marL="3725" marR="3725" marT="3725" marB="0"/>
                </a:tc>
                <a:tc>
                  <a:txBody>
                    <a:bodyPr/>
                    <a:lstStyle/>
                    <a:p>
                      <a:pPr marL="0" marR="0" lvl="0" indent="0" algn="ctr" rtl="0">
                        <a:spcBef>
                          <a:spcPts val="0"/>
                        </a:spcBef>
                        <a:spcAft>
                          <a:spcPts val="0"/>
                        </a:spcAft>
                        <a:buNone/>
                      </a:pPr>
                      <a:r>
                        <a:rPr lang="en-US" sz="1600" b="0" i="0" u="none" strike="noStrike">
                          <a:solidFill>
                            <a:srgbClr val="000000"/>
                          </a:solidFill>
                          <a:latin typeface="Calibri"/>
                          <a:ea typeface="Calibri"/>
                          <a:cs typeface="Calibri"/>
                          <a:sym typeface="Calibri"/>
                        </a:rPr>
                        <a:t>0.760</a:t>
                      </a:r>
                      <a:endParaRPr/>
                    </a:p>
                  </a:txBody>
                  <a:tcPr marL="3725" marR="3725" marT="3725" marB="0">
                    <a:solidFill>
                      <a:srgbClr val="DAE5F1"/>
                    </a:solidFill>
                  </a:tcPr>
                </a:tc>
                <a:tc>
                  <a:txBody>
                    <a:bodyPr/>
                    <a:lstStyle/>
                    <a:p>
                      <a:pPr marL="0" marR="0" lvl="0" indent="0" algn="ctr" rtl="0">
                        <a:spcBef>
                          <a:spcPts val="0"/>
                        </a:spcBef>
                        <a:spcAft>
                          <a:spcPts val="0"/>
                        </a:spcAft>
                        <a:buNone/>
                      </a:pPr>
                      <a:r>
                        <a:rPr lang="en-US" sz="1600" b="0" i="0" u="none" strike="noStrike" dirty="0">
                          <a:solidFill>
                            <a:srgbClr val="000000"/>
                          </a:solidFill>
                          <a:latin typeface="Calibri"/>
                          <a:ea typeface="Calibri"/>
                          <a:cs typeface="Calibri"/>
                          <a:sym typeface="Calibri"/>
                        </a:rPr>
                        <a:t>0.135</a:t>
                      </a:r>
                      <a:endParaRPr dirty="0"/>
                    </a:p>
                  </a:txBody>
                  <a:tcPr marL="3725" marR="3725" marT="3725" marB="0"/>
                </a:tc>
                <a:extLst>
                  <a:ext uri="{0D108BD9-81ED-4DB2-BD59-A6C34878D82A}">
                    <a16:rowId xmlns:a16="http://schemas.microsoft.com/office/drawing/2014/main" val="10003"/>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2"/>
          <p:cNvSpPr txBox="1">
            <a:spLocks noGrp="1"/>
          </p:cNvSpPr>
          <p:nvPr>
            <p:ph type="title"/>
          </p:nvPr>
        </p:nvSpPr>
        <p:spPr>
          <a:xfrm>
            <a:off x="457200" y="285750"/>
            <a:ext cx="8229600" cy="8572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3F3F3F"/>
              </a:buClr>
              <a:buSzPts val="3200"/>
              <a:buFont typeface="Arial"/>
              <a:buNone/>
            </a:pPr>
            <a:r>
              <a:rPr lang="en-US" sz="3200" b="1" i="0" u="none" strike="noStrike" cap="none">
                <a:solidFill>
                  <a:srgbClr val="3F3F3F"/>
                </a:solidFill>
                <a:latin typeface="Arial"/>
                <a:ea typeface="Arial"/>
                <a:cs typeface="Arial"/>
                <a:sym typeface="Arial"/>
              </a:rPr>
              <a:t>Model Summary (4-7 of 7)</a:t>
            </a:r>
            <a:endParaRPr/>
          </a:p>
        </p:txBody>
      </p:sp>
      <p:graphicFrame>
        <p:nvGraphicFramePr>
          <p:cNvPr id="211" name="Google Shape;211;p32"/>
          <p:cNvGraphicFramePr/>
          <p:nvPr>
            <p:extLst>
              <p:ext uri="{D42A27DB-BD31-4B8C-83A1-F6EECF244321}">
                <p14:modId xmlns:p14="http://schemas.microsoft.com/office/powerpoint/2010/main" val="3377667766"/>
              </p:ext>
            </p:extLst>
          </p:nvPr>
        </p:nvGraphicFramePr>
        <p:xfrm>
          <a:off x="157316" y="990600"/>
          <a:ext cx="8917858" cy="3804405"/>
        </p:xfrm>
        <a:graphic>
          <a:graphicData uri="http://schemas.openxmlformats.org/drawingml/2006/table">
            <a:tbl>
              <a:tblPr firstRow="1" bandRow="1">
                <a:noFill/>
                <a:tableStyleId>{DA9105AC-FB37-483E-9D07-A156C886F56C}</a:tableStyleId>
              </a:tblPr>
              <a:tblGrid>
                <a:gridCol w="878027">
                  <a:extLst>
                    <a:ext uri="{9D8B030D-6E8A-4147-A177-3AD203B41FA5}">
                      <a16:colId xmlns:a16="http://schemas.microsoft.com/office/drawing/2014/main" val="20000"/>
                    </a:ext>
                  </a:extLst>
                </a:gridCol>
                <a:gridCol w="1758556">
                  <a:extLst>
                    <a:ext uri="{9D8B030D-6E8A-4147-A177-3AD203B41FA5}">
                      <a16:colId xmlns:a16="http://schemas.microsoft.com/office/drawing/2014/main" val="20001"/>
                    </a:ext>
                  </a:extLst>
                </a:gridCol>
                <a:gridCol w="1423355">
                  <a:extLst>
                    <a:ext uri="{9D8B030D-6E8A-4147-A177-3AD203B41FA5}">
                      <a16:colId xmlns:a16="http://schemas.microsoft.com/office/drawing/2014/main" val="20002"/>
                    </a:ext>
                  </a:extLst>
                </a:gridCol>
                <a:gridCol w="750451">
                  <a:extLst>
                    <a:ext uri="{9D8B030D-6E8A-4147-A177-3AD203B41FA5}">
                      <a16:colId xmlns:a16="http://schemas.microsoft.com/office/drawing/2014/main" val="20003"/>
                    </a:ext>
                  </a:extLst>
                </a:gridCol>
                <a:gridCol w="2150850">
                  <a:extLst>
                    <a:ext uri="{9D8B030D-6E8A-4147-A177-3AD203B41FA5}">
                      <a16:colId xmlns:a16="http://schemas.microsoft.com/office/drawing/2014/main" val="20004"/>
                    </a:ext>
                  </a:extLst>
                </a:gridCol>
                <a:gridCol w="1956619">
                  <a:extLst>
                    <a:ext uri="{9D8B030D-6E8A-4147-A177-3AD203B41FA5}">
                      <a16:colId xmlns:a16="http://schemas.microsoft.com/office/drawing/2014/main" val="20005"/>
                    </a:ext>
                  </a:extLst>
                </a:gridCol>
              </a:tblGrid>
              <a:tr h="816400">
                <a:tc>
                  <a:txBody>
                    <a:bodyPr/>
                    <a:lstStyle/>
                    <a:p>
                      <a:pPr marL="0" marR="0" lvl="0" indent="0" algn="l" rtl="0">
                        <a:spcBef>
                          <a:spcPts val="0"/>
                        </a:spcBef>
                        <a:spcAft>
                          <a:spcPts val="0"/>
                        </a:spcAft>
                        <a:buNone/>
                      </a:pPr>
                      <a:r>
                        <a:rPr lang="en-US" sz="1500" b="1" i="0" u="none" strike="noStrike">
                          <a:solidFill>
                            <a:srgbClr val="000000"/>
                          </a:solidFill>
                          <a:latin typeface="Calibri"/>
                          <a:ea typeface="Calibri"/>
                          <a:cs typeface="Calibri"/>
                          <a:sym typeface="Calibri"/>
                        </a:rPr>
                        <a:t>Model</a:t>
                      </a:r>
                      <a:endParaRPr/>
                    </a:p>
                  </a:txBody>
                  <a:tcPr marL="3725" marR="3725" marT="3725" marB="0"/>
                </a:tc>
                <a:tc gridSpan="2">
                  <a:txBody>
                    <a:bodyPr/>
                    <a:lstStyle/>
                    <a:p>
                      <a:pPr marL="0" marR="0" lvl="0" indent="0" algn="ctr" rtl="0">
                        <a:spcBef>
                          <a:spcPts val="0"/>
                        </a:spcBef>
                        <a:spcAft>
                          <a:spcPts val="0"/>
                        </a:spcAft>
                        <a:buNone/>
                      </a:pPr>
                      <a:r>
                        <a:rPr lang="en-US" sz="1500" b="1" i="0" u="none" strike="noStrike" dirty="0">
                          <a:solidFill>
                            <a:srgbClr val="000000"/>
                          </a:solidFill>
                          <a:latin typeface="Calibri"/>
                          <a:ea typeface="Calibri"/>
                          <a:cs typeface="Calibri"/>
                          <a:sym typeface="Calibri"/>
                        </a:rPr>
                        <a:t>Model Formula</a:t>
                      </a:r>
                    </a:p>
                    <a:p>
                      <a:pPr marL="0" marR="0" lvl="0" indent="0" algn="ctr" rtl="0">
                        <a:spcBef>
                          <a:spcPts val="0"/>
                        </a:spcBef>
                        <a:spcAft>
                          <a:spcPts val="0"/>
                        </a:spcAft>
                        <a:buNone/>
                      </a:pPr>
                      <a:r>
                        <a:rPr lang="en-US" sz="1500" b="1" i="0" u="none" strike="noStrike" dirty="0">
                          <a:solidFill>
                            <a:srgbClr val="000000"/>
                          </a:solidFill>
                          <a:latin typeface="Calibri"/>
                          <a:cs typeface="Calibri"/>
                          <a:sym typeface="Calibri"/>
                        </a:rPr>
                        <a:t>(Shows Excluded Variables)</a:t>
                      </a:r>
                      <a:endParaRPr dirty="0"/>
                    </a:p>
                  </a:txBody>
                  <a:tcPr marL="3725" marR="3725" marT="3725" marB="0"/>
                </a:tc>
                <a:tc hMerge="1">
                  <a:txBody>
                    <a:bodyPr/>
                    <a:lstStyle/>
                    <a:p>
                      <a:endParaRPr lang="en-US"/>
                    </a:p>
                  </a:txBody>
                  <a:tcPr/>
                </a:tc>
                <a:tc>
                  <a:txBody>
                    <a:bodyPr/>
                    <a:lstStyle/>
                    <a:p>
                      <a:pPr marL="0" marR="0" lvl="0" indent="0" algn="r" rtl="0">
                        <a:spcBef>
                          <a:spcPts val="0"/>
                        </a:spcBef>
                        <a:spcAft>
                          <a:spcPts val="0"/>
                        </a:spcAft>
                        <a:buNone/>
                      </a:pPr>
                      <a:r>
                        <a:rPr lang="en-US" sz="1500" b="1" i="0" u="none" strike="noStrike" dirty="0">
                          <a:solidFill>
                            <a:srgbClr val="000000"/>
                          </a:solidFill>
                          <a:latin typeface="Calibri"/>
                          <a:ea typeface="Calibri"/>
                          <a:cs typeface="Calibri"/>
                          <a:sym typeface="Calibri"/>
                        </a:rPr>
                        <a:t>Accuracy</a:t>
                      </a:r>
                      <a:endParaRPr dirty="0"/>
                    </a:p>
                  </a:txBody>
                  <a:tcPr marL="3725" marR="3725" marT="3725" marB="0"/>
                </a:tc>
                <a:tc>
                  <a:txBody>
                    <a:bodyPr/>
                    <a:lstStyle/>
                    <a:p>
                      <a:pPr marL="0" marR="0" lvl="0" indent="0" algn="r" rtl="0">
                        <a:spcBef>
                          <a:spcPts val="0"/>
                        </a:spcBef>
                        <a:spcAft>
                          <a:spcPts val="0"/>
                        </a:spcAft>
                        <a:buNone/>
                      </a:pPr>
                      <a:r>
                        <a:rPr lang="en-US" sz="1500" b="1" i="0" u="none" strike="noStrike" dirty="0">
                          <a:solidFill>
                            <a:srgbClr val="000000"/>
                          </a:solidFill>
                          <a:latin typeface="Calibri"/>
                          <a:ea typeface="Calibri"/>
                          <a:cs typeface="Calibri"/>
                          <a:sym typeface="Calibri"/>
                        </a:rPr>
                        <a:t>% of People - LEAVE</a:t>
                      </a:r>
                      <a:endParaRPr dirty="0"/>
                    </a:p>
                    <a:p>
                      <a:pPr marL="0" marR="0" lvl="0" indent="0" algn="r" rtl="0">
                        <a:spcBef>
                          <a:spcPts val="0"/>
                        </a:spcBef>
                        <a:spcAft>
                          <a:spcPts val="0"/>
                        </a:spcAft>
                        <a:buNone/>
                      </a:pPr>
                      <a:r>
                        <a:rPr lang="en-US" sz="1500" b="1" i="0" u="none" strike="noStrike" dirty="0">
                          <a:solidFill>
                            <a:srgbClr val="000000"/>
                          </a:solidFill>
                          <a:latin typeface="Calibri"/>
                          <a:ea typeface="Calibri"/>
                          <a:cs typeface="Calibri"/>
                          <a:sym typeface="Calibri"/>
                        </a:rPr>
                        <a:t>If Prediction - WILL LEAVE</a:t>
                      </a:r>
                      <a:endParaRPr dirty="0"/>
                    </a:p>
                  </a:txBody>
                  <a:tcPr marL="3725" marR="3725" marT="3725" marB="0">
                    <a:solidFill>
                      <a:srgbClr val="93B3D7"/>
                    </a:solidFill>
                  </a:tcPr>
                </a:tc>
                <a:tc>
                  <a:txBody>
                    <a:bodyPr/>
                    <a:lstStyle/>
                    <a:p>
                      <a:pPr marL="0" marR="0" lvl="0" indent="0" algn="r" rtl="0">
                        <a:spcBef>
                          <a:spcPts val="0"/>
                        </a:spcBef>
                        <a:spcAft>
                          <a:spcPts val="0"/>
                        </a:spcAft>
                        <a:buNone/>
                      </a:pPr>
                      <a:r>
                        <a:rPr lang="en-US" sz="1500" b="1" i="0" u="none" strike="noStrike" dirty="0">
                          <a:solidFill>
                            <a:srgbClr val="000000"/>
                          </a:solidFill>
                          <a:latin typeface="Calibri"/>
                          <a:ea typeface="Calibri"/>
                          <a:cs typeface="Calibri"/>
                          <a:sym typeface="Calibri"/>
                        </a:rPr>
                        <a:t>% of People - LEAVE</a:t>
                      </a:r>
                      <a:endParaRPr dirty="0"/>
                    </a:p>
                    <a:p>
                      <a:pPr marL="0" marR="0" lvl="0" indent="0" algn="r" rtl="0">
                        <a:spcBef>
                          <a:spcPts val="0"/>
                        </a:spcBef>
                        <a:spcAft>
                          <a:spcPts val="0"/>
                        </a:spcAft>
                        <a:buNone/>
                      </a:pPr>
                      <a:r>
                        <a:rPr lang="en-US" sz="1500" b="1" i="0" u="none" strike="noStrike" dirty="0">
                          <a:solidFill>
                            <a:srgbClr val="000000"/>
                          </a:solidFill>
                          <a:latin typeface="Calibri"/>
                          <a:ea typeface="Calibri"/>
                          <a:cs typeface="Calibri"/>
                          <a:sym typeface="Calibri"/>
                        </a:rPr>
                        <a:t>If Prediction - WILL STAY</a:t>
                      </a:r>
                      <a:endParaRPr dirty="0"/>
                    </a:p>
                    <a:p>
                      <a:pPr marL="0" marR="0" lvl="0" indent="0" algn="r" rtl="0">
                        <a:spcBef>
                          <a:spcPts val="0"/>
                        </a:spcBef>
                        <a:spcAft>
                          <a:spcPts val="0"/>
                        </a:spcAft>
                        <a:buNone/>
                      </a:pPr>
                      <a:r>
                        <a:rPr lang="en-US" sz="1500" b="1" i="0" u="none" strike="noStrike" dirty="0">
                          <a:solidFill>
                            <a:srgbClr val="000000"/>
                          </a:solidFill>
                          <a:latin typeface="Calibri"/>
                          <a:ea typeface="Calibri"/>
                          <a:cs typeface="Calibri"/>
                          <a:sym typeface="Calibri"/>
                        </a:rPr>
                        <a:t> </a:t>
                      </a:r>
                      <a:endParaRPr dirty="0"/>
                    </a:p>
                  </a:txBody>
                  <a:tcPr marL="3725" marR="3725" marT="3725" marB="0"/>
                </a:tc>
                <a:extLst>
                  <a:ext uri="{0D108BD9-81ED-4DB2-BD59-A6C34878D82A}">
                    <a16:rowId xmlns:a16="http://schemas.microsoft.com/office/drawing/2014/main" val="10000"/>
                  </a:ext>
                </a:extLst>
              </a:tr>
              <a:tr h="1068425">
                <a:tc>
                  <a:txBody>
                    <a:bodyPr/>
                    <a:lstStyle/>
                    <a:p>
                      <a:pPr marL="0" marR="0" lvl="0" indent="0" algn="l" rtl="0">
                        <a:spcBef>
                          <a:spcPts val="0"/>
                        </a:spcBef>
                        <a:spcAft>
                          <a:spcPts val="0"/>
                        </a:spcAft>
                        <a:buNone/>
                      </a:pPr>
                      <a:r>
                        <a:rPr lang="en-US" sz="1600" b="1" i="0" u="none" strike="noStrike">
                          <a:solidFill>
                            <a:srgbClr val="000000"/>
                          </a:solidFill>
                          <a:latin typeface="Calibri"/>
                          <a:ea typeface="Calibri"/>
                          <a:cs typeface="Calibri"/>
                          <a:sym typeface="Calibri"/>
                        </a:rPr>
                        <a:t>Random Forest</a:t>
                      </a:r>
                      <a:endParaRPr/>
                    </a:p>
                  </a:txBody>
                  <a:tcPr marL="3725" marR="3725" marT="3725" marB="0"/>
                </a:tc>
                <a:tc>
                  <a:txBody>
                    <a:bodyPr/>
                    <a:lstStyle/>
                    <a:p>
                      <a:pPr marL="0" marR="0" lvl="0" indent="0" algn="l" rtl="0">
                        <a:spcBef>
                          <a:spcPts val="0"/>
                        </a:spcBef>
                        <a:spcAft>
                          <a:spcPts val="0"/>
                        </a:spcAft>
                        <a:buNone/>
                      </a:pPr>
                      <a:r>
                        <a:rPr lang="en-US" sz="1200" dirty="0">
                          <a:solidFill>
                            <a:schemeClr val="dk1"/>
                          </a:solidFill>
                          <a:latin typeface="Calibri"/>
                          <a:ea typeface="Calibri"/>
                          <a:cs typeface="Calibri"/>
                          <a:sym typeface="Calibri"/>
                        </a:rPr>
                        <a:t>‘Attrition~.</a:t>
                      </a:r>
                      <a:endParaRPr dirty="0"/>
                    </a:p>
                    <a:p>
                      <a:pPr marL="0" marR="0" lvl="0" indent="0" algn="l" rtl="0">
                        <a:spcBef>
                          <a:spcPts val="0"/>
                        </a:spcBef>
                        <a:spcAft>
                          <a:spcPts val="0"/>
                        </a:spcAft>
                        <a:buNone/>
                      </a:pPr>
                      <a:r>
                        <a:rPr lang="en-US" sz="1200" dirty="0">
                          <a:solidFill>
                            <a:schemeClr val="dk1"/>
                          </a:solidFill>
                          <a:latin typeface="Calibri"/>
                          <a:ea typeface="Calibri"/>
                          <a:cs typeface="Calibri"/>
                          <a:sym typeface="Calibri"/>
                        </a:rPr>
                        <a:t>- Monthly Rate</a:t>
                      </a:r>
                    </a:p>
                    <a:p>
                      <a:pPr marL="0" marR="0" lvl="0" indent="0" algn="l" rtl="0">
                        <a:spcBef>
                          <a:spcPts val="0"/>
                        </a:spcBef>
                        <a:spcAft>
                          <a:spcPts val="0"/>
                        </a:spcAft>
                        <a:buNone/>
                      </a:pPr>
                      <a:r>
                        <a:rPr lang="en-US" sz="1200" dirty="0">
                          <a:solidFill>
                            <a:schemeClr val="dk1"/>
                          </a:solidFill>
                          <a:latin typeface="Calibri"/>
                          <a:ea typeface="Calibri"/>
                          <a:cs typeface="Calibri"/>
                          <a:sym typeface="Calibri"/>
                        </a:rPr>
                        <a:t>- Performance Rating </a:t>
                      </a:r>
                      <a:endParaRPr dirty="0"/>
                    </a:p>
                    <a:p>
                      <a:pPr marL="0" marR="0" lvl="0" indent="0" algn="l" rtl="0">
                        <a:spcBef>
                          <a:spcPts val="0"/>
                        </a:spcBef>
                        <a:spcAft>
                          <a:spcPts val="0"/>
                        </a:spcAft>
                        <a:buNone/>
                      </a:pPr>
                      <a:r>
                        <a:rPr lang="en-US" sz="1200" dirty="0">
                          <a:solidFill>
                            <a:schemeClr val="dk1"/>
                          </a:solidFill>
                          <a:latin typeface="Calibri"/>
                          <a:ea typeface="Calibri"/>
                          <a:cs typeface="Calibri"/>
                          <a:sym typeface="Calibri"/>
                        </a:rPr>
                        <a:t>- Training Times Last Year</a:t>
                      </a:r>
                      <a:endParaRPr sz="1200" b="0" i="0" u="none" strike="noStrike" dirty="0">
                        <a:solidFill>
                          <a:srgbClr val="000000"/>
                        </a:solidFill>
                        <a:latin typeface="Calibri"/>
                        <a:ea typeface="Calibri"/>
                        <a:cs typeface="Calibri"/>
                        <a:sym typeface="Calibri"/>
                      </a:endParaRPr>
                    </a:p>
                  </a:txBody>
                  <a:tcPr marL="3725" marR="3725" marT="3725" marB="0"/>
                </a:tc>
                <a:tc>
                  <a:txBody>
                    <a:bodyPr/>
                    <a:lstStyle/>
                    <a:p>
                      <a:pPr marL="0" marR="0" lvl="0" indent="0" algn="l" rtl="0">
                        <a:spcBef>
                          <a:spcPts val="0"/>
                        </a:spcBef>
                        <a:spcAft>
                          <a:spcPts val="0"/>
                        </a:spcAft>
                        <a:buNone/>
                      </a:pPr>
                      <a:r>
                        <a:rPr lang="en-US" sz="1200" dirty="0">
                          <a:solidFill>
                            <a:schemeClr val="dk1"/>
                          </a:solidFill>
                          <a:latin typeface="Calibri"/>
                          <a:ea typeface="Calibri"/>
                          <a:cs typeface="Calibri"/>
                          <a:sym typeface="Calibri"/>
                        </a:rPr>
                        <a:t>- Gender</a:t>
                      </a:r>
                      <a:endParaRPr dirty="0"/>
                    </a:p>
                    <a:p>
                      <a:pPr marL="0" marR="0" lvl="0" indent="0" algn="l" rtl="0">
                        <a:spcBef>
                          <a:spcPts val="0"/>
                        </a:spcBef>
                        <a:spcAft>
                          <a:spcPts val="0"/>
                        </a:spcAft>
                        <a:buNone/>
                      </a:pPr>
                      <a:r>
                        <a:rPr lang="en-US" sz="1200" dirty="0">
                          <a:solidFill>
                            <a:schemeClr val="dk1"/>
                          </a:solidFill>
                          <a:latin typeface="Calibri"/>
                          <a:ea typeface="Calibri"/>
                          <a:cs typeface="Calibri"/>
                          <a:sym typeface="Calibri"/>
                        </a:rPr>
                        <a:t>- Work Life Balance</a:t>
                      </a:r>
                      <a:endParaRPr lang="en-US" sz="1200" dirty="0">
                        <a:solidFill>
                          <a:schemeClr val="dk1"/>
                        </a:solidFill>
                        <a:latin typeface="Calibri"/>
                        <a:ea typeface="Calibri"/>
                        <a:cs typeface="Calibri"/>
                        <a:sym typeface="Arial"/>
                      </a:endParaRPr>
                    </a:p>
                    <a:p>
                      <a:pPr marL="0" marR="0" lvl="0" indent="0" algn="l" rtl="0">
                        <a:spcBef>
                          <a:spcPts val="0"/>
                        </a:spcBef>
                        <a:spcAft>
                          <a:spcPts val="0"/>
                        </a:spcAft>
                        <a:buNone/>
                      </a:pPr>
                      <a:r>
                        <a:rPr lang="en-US" sz="1200" dirty="0">
                          <a:solidFill>
                            <a:schemeClr val="dk1"/>
                          </a:solidFill>
                          <a:latin typeface="Calibri"/>
                          <a:ea typeface="Calibri"/>
                          <a:cs typeface="Calibri"/>
                          <a:sym typeface="Arial"/>
                        </a:rPr>
                        <a:t>- </a:t>
                      </a:r>
                      <a:r>
                        <a:rPr lang="en-US" sz="1200" dirty="0">
                          <a:solidFill>
                            <a:schemeClr val="dk1"/>
                          </a:solidFill>
                          <a:latin typeface="Calibri"/>
                          <a:ea typeface="Calibri"/>
                          <a:cs typeface="Calibri"/>
                          <a:sym typeface="Calibri"/>
                        </a:rPr>
                        <a:t>Percent Salary Hike</a:t>
                      </a:r>
                    </a:p>
                    <a:p>
                      <a:pPr marL="0" marR="0" lvl="0" indent="0" algn="l" rtl="0">
                        <a:spcBef>
                          <a:spcPts val="0"/>
                        </a:spcBef>
                        <a:spcAft>
                          <a:spcPts val="0"/>
                        </a:spcAft>
                        <a:buNone/>
                      </a:pPr>
                      <a:r>
                        <a:rPr lang="en-US" sz="1200" dirty="0">
                          <a:solidFill>
                            <a:schemeClr val="dk1"/>
                          </a:solidFill>
                          <a:latin typeface="Calibri"/>
                          <a:ea typeface="Calibri"/>
                          <a:cs typeface="Calibri"/>
                          <a:sym typeface="Calibri"/>
                        </a:rPr>
                        <a:t>- Daily Rate‘ </a:t>
                      </a:r>
                      <a:endParaRPr sz="1200" dirty="0"/>
                    </a:p>
                  </a:txBody>
                  <a:tcPr marL="3725" marR="3725" marT="3725" marB="0"/>
                </a:tc>
                <a:tc>
                  <a:txBody>
                    <a:bodyPr/>
                    <a:lstStyle/>
                    <a:p>
                      <a:pPr marL="0" marR="0" lvl="0" indent="0" algn="ctr" rtl="0">
                        <a:spcBef>
                          <a:spcPts val="0"/>
                        </a:spcBef>
                        <a:spcAft>
                          <a:spcPts val="0"/>
                        </a:spcAft>
                        <a:buNone/>
                      </a:pPr>
                      <a:r>
                        <a:rPr lang="en-US" sz="1600" b="0" i="0" u="none" strike="noStrike" dirty="0">
                          <a:solidFill>
                            <a:srgbClr val="000000"/>
                          </a:solidFill>
                          <a:latin typeface="Calibri"/>
                          <a:ea typeface="Calibri"/>
                          <a:cs typeface="Calibri"/>
                          <a:sym typeface="Calibri"/>
                        </a:rPr>
                        <a:t>0.871</a:t>
                      </a:r>
                      <a:endParaRPr dirty="0"/>
                    </a:p>
                  </a:txBody>
                  <a:tcPr marL="3725" marR="3725" marT="3725" marB="0"/>
                </a:tc>
                <a:tc>
                  <a:txBody>
                    <a:bodyPr/>
                    <a:lstStyle/>
                    <a:p>
                      <a:pPr marL="0" marR="0" lvl="0" indent="0" algn="ctr" rtl="0">
                        <a:spcBef>
                          <a:spcPts val="0"/>
                        </a:spcBef>
                        <a:spcAft>
                          <a:spcPts val="0"/>
                        </a:spcAft>
                        <a:buNone/>
                      </a:pPr>
                      <a:r>
                        <a:rPr lang="en-US" sz="1600" b="0" i="0" u="none" strike="noStrike" dirty="0">
                          <a:solidFill>
                            <a:srgbClr val="000000"/>
                          </a:solidFill>
                          <a:latin typeface="Calibri"/>
                          <a:ea typeface="Calibri"/>
                          <a:cs typeface="Calibri"/>
                          <a:sym typeface="Calibri"/>
                        </a:rPr>
                        <a:t>0.679</a:t>
                      </a:r>
                      <a:endParaRPr dirty="0"/>
                    </a:p>
                  </a:txBody>
                  <a:tcPr marL="3725" marR="3725" marT="3725" marB="0">
                    <a:solidFill>
                      <a:srgbClr val="DAE5F1"/>
                    </a:solidFill>
                  </a:tcPr>
                </a:tc>
                <a:tc>
                  <a:txBody>
                    <a:bodyPr/>
                    <a:lstStyle/>
                    <a:p>
                      <a:pPr marL="0" marR="0" lvl="0" indent="0" algn="ctr" rtl="0">
                        <a:spcBef>
                          <a:spcPts val="0"/>
                        </a:spcBef>
                        <a:spcAft>
                          <a:spcPts val="0"/>
                        </a:spcAft>
                        <a:buNone/>
                      </a:pPr>
                      <a:r>
                        <a:rPr lang="en-US" sz="1600" b="0" i="0" u="none" strike="noStrike">
                          <a:solidFill>
                            <a:srgbClr val="000000"/>
                          </a:solidFill>
                          <a:latin typeface="Calibri"/>
                          <a:ea typeface="Calibri"/>
                          <a:cs typeface="Calibri"/>
                          <a:sym typeface="Calibri"/>
                        </a:rPr>
                        <a:t>0.136</a:t>
                      </a:r>
                      <a:endParaRPr/>
                    </a:p>
                  </a:txBody>
                  <a:tcPr marL="3725" marR="3725" marT="3725" marB="0"/>
                </a:tc>
                <a:extLst>
                  <a:ext uri="{0D108BD9-81ED-4DB2-BD59-A6C34878D82A}">
                    <a16:rowId xmlns:a16="http://schemas.microsoft.com/office/drawing/2014/main" val="10001"/>
                  </a:ext>
                </a:extLst>
              </a:tr>
              <a:tr h="1068425">
                <a:tc>
                  <a:txBody>
                    <a:bodyPr/>
                    <a:lstStyle/>
                    <a:p>
                      <a:pPr marL="0" marR="0" lvl="0" indent="0" algn="l" rtl="0">
                        <a:spcBef>
                          <a:spcPts val="0"/>
                        </a:spcBef>
                        <a:spcAft>
                          <a:spcPts val="0"/>
                        </a:spcAft>
                        <a:buNone/>
                      </a:pPr>
                      <a:r>
                        <a:rPr lang="en-US" sz="1600" b="1" i="0" u="none" strike="noStrike">
                          <a:solidFill>
                            <a:srgbClr val="000000"/>
                          </a:solidFill>
                          <a:latin typeface="Calibri"/>
                          <a:ea typeface="Calibri"/>
                          <a:cs typeface="Calibri"/>
                          <a:sym typeface="Calibri"/>
                        </a:rPr>
                        <a:t>knn</a:t>
                      </a:r>
                      <a:endParaRPr sz="1600" b="1" i="0" u="none" strike="noStrike">
                        <a:solidFill>
                          <a:srgbClr val="000000"/>
                        </a:solidFill>
                        <a:latin typeface="Calibri"/>
                        <a:ea typeface="Calibri"/>
                        <a:cs typeface="Calibri"/>
                        <a:sym typeface="Calibri"/>
                      </a:endParaRPr>
                    </a:p>
                  </a:txBody>
                  <a:tcPr marL="3725" marR="3725" marT="3725" marB="0"/>
                </a:tc>
                <a:tc>
                  <a:txBody>
                    <a:bodyPr/>
                    <a:lstStyle/>
                    <a:p>
                      <a:pPr marL="0" marR="0" lvl="0" indent="0" algn="l" rtl="0">
                        <a:spcBef>
                          <a:spcPts val="0"/>
                        </a:spcBef>
                        <a:spcAft>
                          <a:spcPts val="0"/>
                        </a:spcAft>
                        <a:buNone/>
                      </a:pPr>
                      <a:r>
                        <a:rPr lang="en-US" sz="1200" dirty="0">
                          <a:solidFill>
                            <a:schemeClr val="dk1"/>
                          </a:solidFill>
                          <a:latin typeface="Calibri"/>
                          <a:ea typeface="Calibri"/>
                          <a:cs typeface="Calibri"/>
                          <a:sym typeface="Calibri"/>
                        </a:rPr>
                        <a:t>‘Attrition ~ . </a:t>
                      </a:r>
                      <a:endParaRPr sz="1200" dirty="0"/>
                    </a:p>
                    <a:p>
                      <a:pPr marL="0" marR="0" lvl="0" indent="0" algn="l" rtl="0">
                        <a:spcBef>
                          <a:spcPts val="0"/>
                        </a:spcBef>
                        <a:spcAft>
                          <a:spcPts val="0"/>
                        </a:spcAft>
                        <a:buNone/>
                      </a:pPr>
                      <a:r>
                        <a:rPr lang="en-US" sz="1200" dirty="0">
                          <a:solidFill>
                            <a:schemeClr val="dk1"/>
                          </a:solidFill>
                          <a:latin typeface="Calibri"/>
                          <a:ea typeface="Calibri"/>
                          <a:cs typeface="Calibri"/>
                          <a:sym typeface="Calibri"/>
                        </a:rPr>
                        <a:t>- Job Level </a:t>
                      </a:r>
                      <a:endParaRPr dirty="0"/>
                    </a:p>
                    <a:p>
                      <a:pPr marL="0" marR="0" lvl="0" indent="0" algn="l" rtl="0">
                        <a:spcBef>
                          <a:spcPts val="0"/>
                        </a:spcBef>
                        <a:spcAft>
                          <a:spcPts val="0"/>
                        </a:spcAft>
                        <a:buNone/>
                      </a:pPr>
                      <a:r>
                        <a:rPr lang="en-US" sz="1200" dirty="0">
                          <a:solidFill>
                            <a:schemeClr val="dk1"/>
                          </a:solidFill>
                          <a:latin typeface="Calibri"/>
                          <a:ea typeface="Calibri"/>
                          <a:cs typeface="Calibri"/>
                          <a:sym typeface="Calibri"/>
                        </a:rPr>
                        <a:t>- Gender</a:t>
                      </a:r>
                      <a:endParaRPr dirty="0"/>
                    </a:p>
                    <a:p>
                      <a:pPr marL="0" marR="0" lvl="0" indent="0" algn="l" rtl="0">
                        <a:spcBef>
                          <a:spcPts val="0"/>
                        </a:spcBef>
                        <a:spcAft>
                          <a:spcPts val="0"/>
                        </a:spcAft>
                        <a:buNone/>
                      </a:pPr>
                      <a:r>
                        <a:rPr lang="en-US" sz="1200" dirty="0">
                          <a:solidFill>
                            <a:schemeClr val="dk1"/>
                          </a:solidFill>
                          <a:latin typeface="Calibri"/>
                          <a:ea typeface="Calibri"/>
                          <a:cs typeface="Calibri"/>
                          <a:sym typeface="Calibri"/>
                        </a:rPr>
                        <a:t>- Daily Rate</a:t>
                      </a:r>
                      <a:endParaRPr sz="1200" dirty="0"/>
                    </a:p>
                  </a:txBody>
                  <a:tcPr marL="3725" marR="3725" marT="3725" marB="0"/>
                </a:tc>
                <a:tc>
                  <a:txBody>
                    <a:bodyPr/>
                    <a:lstStyle/>
                    <a:p>
                      <a:pPr marL="0" marR="0" lvl="0" indent="0" algn="l" rtl="0">
                        <a:spcBef>
                          <a:spcPts val="0"/>
                        </a:spcBef>
                        <a:spcAft>
                          <a:spcPts val="0"/>
                        </a:spcAft>
                        <a:buFontTx/>
                        <a:buNone/>
                      </a:pPr>
                      <a:r>
                        <a:rPr lang="en-US" sz="1200" dirty="0">
                          <a:solidFill>
                            <a:schemeClr val="dk1"/>
                          </a:solidFill>
                          <a:latin typeface="Calibri"/>
                          <a:ea typeface="Calibri"/>
                          <a:cs typeface="Calibri"/>
                          <a:sym typeface="Calibri"/>
                        </a:rPr>
                        <a:t>- Department </a:t>
                      </a:r>
                    </a:p>
                    <a:p>
                      <a:pPr marL="0" marR="0" lvl="0" indent="0" algn="l" rtl="0">
                        <a:spcBef>
                          <a:spcPts val="0"/>
                        </a:spcBef>
                        <a:spcAft>
                          <a:spcPts val="0"/>
                        </a:spcAft>
                        <a:buFontTx/>
                        <a:buNone/>
                      </a:pPr>
                      <a:r>
                        <a:rPr lang="en-US" sz="1200" dirty="0">
                          <a:solidFill>
                            <a:schemeClr val="dk1"/>
                          </a:solidFill>
                          <a:latin typeface="Calibri"/>
                          <a:ea typeface="Calibri"/>
                          <a:cs typeface="Calibri"/>
                          <a:sym typeface="Calibri"/>
                        </a:rPr>
                        <a:t>- Percent Salary Hike‘ </a:t>
                      </a:r>
                      <a:endParaRPr sz="1200" dirty="0"/>
                    </a:p>
                    <a:p>
                      <a:pPr marL="0" marR="0" lvl="0" indent="0" algn="l" rtl="0">
                        <a:spcBef>
                          <a:spcPts val="0"/>
                        </a:spcBef>
                        <a:spcAft>
                          <a:spcPts val="0"/>
                        </a:spcAft>
                        <a:buNone/>
                      </a:pPr>
                      <a:endParaRPr sz="1200" b="0" i="0" u="none" strike="noStrike" dirty="0">
                        <a:solidFill>
                          <a:srgbClr val="000000"/>
                        </a:solidFill>
                        <a:latin typeface="Calibri"/>
                        <a:ea typeface="Calibri"/>
                        <a:cs typeface="Calibri"/>
                        <a:sym typeface="Calibri"/>
                      </a:endParaRPr>
                    </a:p>
                  </a:txBody>
                  <a:tcPr marL="3725" marR="3725" marT="3725" marB="0"/>
                </a:tc>
                <a:tc>
                  <a:txBody>
                    <a:bodyPr/>
                    <a:lstStyle/>
                    <a:p>
                      <a:pPr marL="0" marR="0" lvl="0" indent="0" algn="ctr" rtl="0">
                        <a:spcBef>
                          <a:spcPts val="0"/>
                        </a:spcBef>
                        <a:spcAft>
                          <a:spcPts val="0"/>
                        </a:spcAft>
                        <a:buNone/>
                      </a:pPr>
                      <a:r>
                        <a:rPr lang="en-US" sz="1600" b="0" i="0" u="none" strike="noStrike">
                          <a:solidFill>
                            <a:srgbClr val="000000"/>
                          </a:solidFill>
                          <a:latin typeface="Calibri"/>
                          <a:ea typeface="Calibri"/>
                          <a:cs typeface="Calibri"/>
                          <a:sym typeface="Calibri"/>
                        </a:rPr>
                        <a:t>0.844</a:t>
                      </a:r>
                      <a:endParaRPr/>
                    </a:p>
                  </a:txBody>
                  <a:tcPr marL="3725" marR="3725" marT="3725" marB="0"/>
                </a:tc>
                <a:tc>
                  <a:txBody>
                    <a:bodyPr/>
                    <a:lstStyle/>
                    <a:p>
                      <a:pPr marL="0" marR="0" lvl="0" indent="0" algn="ctr" rtl="0">
                        <a:spcBef>
                          <a:spcPts val="0"/>
                        </a:spcBef>
                        <a:spcAft>
                          <a:spcPts val="0"/>
                        </a:spcAft>
                        <a:buNone/>
                      </a:pPr>
                      <a:r>
                        <a:rPr lang="en-US" sz="1600" b="0" i="0" u="none" strike="noStrike">
                          <a:solidFill>
                            <a:srgbClr val="000000"/>
                          </a:solidFill>
                          <a:latin typeface="Calibri"/>
                          <a:ea typeface="Calibri"/>
                          <a:cs typeface="Calibri"/>
                          <a:sym typeface="Calibri"/>
                        </a:rPr>
                        <a:t>0.667</a:t>
                      </a:r>
                      <a:endParaRPr/>
                    </a:p>
                  </a:txBody>
                  <a:tcPr marL="3725" marR="3725" marT="3725" marB="0">
                    <a:solidFill>
                      <a:srgbClr val="DAE5F1"/>
                    </a:solidFill>
                  </a:tcPr>
                </a:tc>
                <a:tc>
                  <a:txBody>
                    <a:bodyPr/>
                    <a:lstStyle/>
                    <a:p>
                      <a:pPr marL="0" marR="0" lvl="0" indent="0" algn="ctr" rtl="0">
                        <a:spcBef>
                          <a:spcPts val="0"/>
                        </a:spcBef>
                        <a:spcAft>
                          <a:spcPts val="0"/>
                        </a:spcAft>
                        <a:buNone/>
                      </a:pPr>
                      <a:r>
                        <a:rPr lang="en-US" sz="1600" b="0" i="0" u="none" strike="noStrike" dirty="0">
                          <a:solidFill>
                            <a:srgbClr val="000000"/>
                          </a:solidFill>
                          <a:latin typeface="Calibri"/>
                          <a:ea typeface="Calibri"/>
                          <a:cs typeface="Calibri"/>
                          <a:sym typeface="Calibri"/>
                        </a:rPr>
                        <a:t>0.141</a:t>
                      </a:r>
                      <a:endParaRPr dirty="0"/>
                    </a:p>
                  </a:txBody>
                  <a:tcPr marL="3725" marR="3725" marT="3725" marB="0"/>
                </a:tc>
                <a:extLst>
                  <a:ext uri="{0D108BD9-81ED-4DB2-BD59-A6C34878D82A}">
                    <a16:rowId xmlns:a16="http://schemas.microsoft.com/office/drawing/2014/main" val="10002"/>
                  </a:ext>
                </a:extLst>
              </a:tr>
              <a:tr h="359750">
                <a:tc>
                  <a:txBody>
                    <a:bodyPr/>
                    <a:lstStyle/>
                    <a:p>
                      <a:pPr marL="0" marR="0" lvl="0" indent="0" algn="l" rtl="0">
                        <a:spcBef>
                          <a:spcPts val="0"/>
                        </a:spcBef>
                        <a:spcAft>
                          <a:spcPts val="0"/>
                        </a:spcAft>
                        <a:buNone/>
                      </a:pPr>
                      <a:r>
                        <a:rPr lang="en-US" sz="1600" b="1" i="0" u="none" strike="noStrike">
                          <a:solidFill>
                            <a:srgbClr val="000000"/>
                          </a:solidFill>
                          <a:latin typeface="Calibri"/>
                          <a:ea typeface="Calibri"/>
                          <a:cs typeface="Calibri"/>
                          <a:sym typeface="Calibri"/>
                        </a:rPr>
                        <a:t>Naïve Bayes</a:t>
                      </a:r>
                      <a:endParaRPr/>
                    </a:p>
                  </a:txBody>
                  <a:tcPr marL="3725" marR="3725" marT="3725" marB="0"/>
                </a:tc>
                <a:tc gridSpan="2">
                  <a:txBody>
                    <a:bodyPr/>
                    <a:lstStyle/>
                    <a:p>
                      <a:pPr marL="0" marR="0" lvl="0" indent="0" algn="l" rtl="0">
                        <a:lnSpc>
                          <a:spcPct val="100000"/>
                        </a:lnSpc>
                        <a:spcBef>
                          <a:spcPts val="0"/>
                        </a:spcBef>
                        <a:spcAft>
                          <a:spcPts val="0"/>
                        </a:spcAft>
                        <a:buClr>
                          <a:schemeClr val="dk1"/>
                        </a:buClr>
                        <a:buSzPts val="1200"/>
                        <a:buFont typeface="Calibri"/>
                        <a:buNone/>
                      </a:pPr>
                      <a:r>
                        <a:rPr lang="en-US" sz="1200">
                          <a:solidFill>
                            <a:schemeClr val="dk1"/>
                          </a:solidFill>
                          <a:latin typeface="Calibri"/>
                          <a:ea typeface="Calibri"/>
                          <a:cs typeface="Calibri"/>
                          <a:sym typeface="Calibri"/>
                        </a:rPr>
                        <a:t>‘Attrition~.- </a:t>
                      </a:r>
                      <a:endParaRPr sz="1200"/>
                    </a:p>
                  </a:txBody>
                  <a:tcPr marL="3725" marR="3725" marT="3725" marB="0"/>
                </a:tc>
                <a:tc hMerge="1">
                  <a:txBody>
                    <a:bodyPr/>
                    <a:lstStyle/>
                    <a:p>
                      <a:endParaRPr lang="en-US"/>
                    </a:p>
                  </a:txBody>
                  <a:tcPr/>
                </a:tc>
                <a:tc>
                  <a:txBody>
                    <a:bodyPr/>
                    <a:lstStyle/>
                    <a:p>
                      <a:pPr marL="0" marR="0" lvl="0" indent="0" algn="ctr" rtl="0">
                        <a:spcBef>
                          <a:spcPts val="0"/>
                        </a:spcBef>
                        <a:spcAft>
                          <a:spcPts val="0"/>
                        </a:spcAft>
                        <a:buNone/>
                      </a:pPr>
                      <a:r>
                        <a:rPr lang="en-US" sz="1600" b="0" i="0" u="none" strike="noStrike">
                          <a:solidFill>
                            <a:srgbClr val="000000"/>
                          </a:solidFill>
                          <a:latin typeface="Calibri"/>
                          <a:ea typeface="Calibri"/>
                          <a:cs typeface="Calibri"/>
                          <a:sym typeface="Calibri"/>
                        </a:rPr>
                        <a:t>0.850</a:t>
                      </a:r>
                      <a:endParaRPr/>
                    </a:p>
                  </a:txBody>
                  <a:tcPr marL="3725" marR="3725" marT="3725" marB="0"/>
                </a:tc>
                <a:tc>
                  <a:txBody>
                    <a:bodyPr/>
                    <a:lstStyle/>
                    <a:p>
                      <a:pPr marL="0" marR="0" lvl="0" indent="0" algn="ctr" rtl="0">
                        <a:spcBef>
                          <a:spcPts val="0"/>
                        </a:spcBef>
                        <a:spcAft>
                          <a:spcPts val="0"/>
                        </a:spcAft>
                        <a:buNone/>
                      </a:pPr>
                      <a:r>
                        <a:rPr lang="en-US" sz="1600" b="0" i="0" u="none" strike="noStrike">
                          <a:solidFill>
                            <a:srgbClr val="000000"/>
                          </a:solidFill>
                          <a:latin typeface="Calibri"/>
                          <a:ea typeface="Calibri"/>
                          <a:cs typeface="Calibri"/>
                          <a:sym typeface="Calibri"/>
                        </a:rPr>
                        <a:t>0.655</a:t>
                      </a:r>
                      <a:endParaRPr/>
                    </a:p>
                  </a:txBody>
                  <a:tcPr marL="3725" marR="3725" marT="3725" marB="0">
                    <a:solidFill>
                      <a:srgbClr val="DAE5F1"/>
                    </a:solidFill>
                  </a:tcPr>
                </a:tc>
                <a:tc>
                  <a:txBody>
                    <a:bodyPr/>
                    <a:lstStyle/>
                    <a:p>
                      <a:pPr marL="0" marR="0" lvl="0" indent="0" algn="ctr" rtl="0">
                        <a:spcBef>
                          <a:spcPts val="0"/>
                        </a:spcBef>
                        <a:spcAft>
                          <a:spcPts val="0"/>
                        </a:spcAft>
                        <a:buNone/>
                      </a:pPr>
                      <a:r>
                        <a:rPr lang="en-US" sz="1600" b="0" i="0" u="none" strike="noStrike" dirty="0">
                          <a:solidFill>
                            <a:srgbClr val="000000"/>
                          </a:solidFill>
                          <a:latin typeface="Calibri"/>
                          <a:ea typeface="Calibri"/>
                          <a:cs typeface="Calibri"/>
                          <a:sym typeface="Calibri"/>
                        </a:rPr>
                        <a:t>0.136</a:t>
                      </a:r>
                      <a:endParaRPr dirty="0"/>
                    </a:p>
                  </a:txBody>
                  <a:tcPr marL="3725" marR="3725" marT="3725" marB="0"/>
                </a:tc>
                <a:extLst>
                  <a:ext uri="{0D108BD9-81ED-4DB2-BD59-A6C34878D82A}">
                    <a16:rowId xmlns:a16="http://schemas.microsoft.com/office/drawing/2014/main" val="10003"/>
                  </a:ext>
                </a:extLst>
              </a:tr>
              <a:tr h="359750">
                <a:tc>
                  <a:txBody>
                    <a:bodyPr/>
                    <a:lstStyle/>
                    <a:p>
                      <a:pPr marL="0" marR="0" lvl="0" indent="0" algn="l" rtl="0">
                        <a:spcBef>
                          <a:spcPts val="0"/>
                        </a:spcBef>
                        <a:spcAft>
                          <a:spcPts val="0"/>
                        </a:spcAft>
                        <a:buNone/>
                      </a:pPr>
                      <a:r>
                        <a:rPr lang="en-US" sz="1600" b="1" i="0" u="none" strike="noStrike">
                          <a:solidFill>
                            <a:srgbClr val="000000"/>
                          </a:solidFill>
                          <a:latin typeface="Calibri"/>
                          <a:ea typeface="Calibri"/>
                          <a:cs typeface="Calibri"/>
                          <a:sym typeface="Calibri"/>
                        </a:rPr>
                        <a:t>Tree</a:t>
                      </a:r>
                      <a:endParaRPr/>
                    </a:p>
                  </a:txBody>
                  <a:tcPr marL="3725" marR="3725" marT="3725" marB="0"/>
                </a:tc>
                <a:tc gridSpan="2">
                  <a:txBody>
                    <a:bodyPr/>
                    <a:lstStyle/>
                    <a:p>
                      <a:pPr marL="0" marR="0" lvl="0" indent="0" algn="l" rtl="0">
                        <a:lnSpc>
                          <a:spcPct val="100000"/>
                        </a:lnSpc>
                        <a:spcBef>
                          <a:spcPts val="0"/>
                        </a:spcBef>
                        <a:spcAft>
                          <a:spcPts val="0"/>
                        </a:spcAft>
                        <a:buClr>
                          <a:schemeClr val="dk1"/>
                        </a:buClr>
                        <a:buSzPts val="1200"/>
                        <a:buFont typeface="Calibri"/>
                        <a:buNone/>
                      </a:pPr>
                      <a:r>
                        <a:rPr lang="en-US" sz="1200">
                          <a:solidFill>
                            <a:schemeClr val="dk1"/>
                          </a:solidFill>
                          <a:latin typeface="Calibri"/>
                          <a:ea typeface="Calibri"/>
                          <a:cs typeface="Calibri"/>
                          <a:sym typeface="Calibri"/>
                        </a:rPr>
                        <a:t>‘Attrition~.- </a:t>
                      </a:r>
                      <a:endParaRPr sz="1200"/>
                    </a:p>
                  </a:txBody>
                  <a:tcPr marL="3725" marR="3725" marT="3725" marB="0"/>
                </a:tc>
                <a:tc hMerge="1">
                  <a:txBody>
                    <a:bodyPr/>
                    <a:lstStyle/>
                    <a:p>
                      <a:endParaRPr lang="en-US"/>
                    </a:p>
                  </a:txBody>
                  <a:tcPr/>
                </a:tc>
                <a:tc>
                  <a:txBody>
                    <a:bodyPr/>
                    <a:lstStyle/>
                    <a:p>
                      <a:pPr marL="0" marR="0" lvl="0" indent="0" algn="ctr" rtl="0">
                        <a:spcBef>
                          <a:spcPts val="0"/>
                        </a:spcBef>
                        <a:spcAft>
                          <a:spcPts val="0"/>
                        </a:spcAft>
                        <a:buNone/>
                      </a:pPr>
                      <a:r>
                        <a:rPr lang="en-US" sz="1600" b="0" i="0" u="none" strike="noStrike">
                          <a:solidFill>
                            <a:srgbClr val="000000"/>
                          </a:solidFill>
                          <a:latin typeface="Calibri"/>
                          <a:ea typeface="Calibri"/>
                          <a:cs typeface="Calibri"/>
                          <a:sym typeface="Calibri"/>
                        </a:rPr>
                        <a:t>0.841</a:t>
                      </a:r>
                      <a:endParaRPr/>
                    </a:p>
                  </a:txBody>
                  <a:tcPr marL="3725" marR="3725" marT="3725" marB="0"/>
                </a:tc>
                <a:tc>
                  <a:txBody>
                    <a:bodyPr/>
                    <a:lstStyle/>
                    <a:p>
                      <a:pPr marL="0" marR="0" lvl="0" indent="0" algn="ctr" rtl="0">
                        <a:spcBef>
                          <a:spcPts val="0"/>
                        </a:spcBef>
                        <a:spcAft>
                          <a:spcPts val="0"/>
                        </a:spcAft>
                        <a:buNone/>
                      </a:pPr>
                      <a:r>
                        <a:rPr lang="en-US" sz="1600" b="0" i="0" u="none" strike="noStrike">
                          <a:solidFill>
                            <a:srgbClr val="000000"/>
                          </a:solidFill>
                          <a:latin typeface="Calibri"/>
                          <a:ea typeface="Calibri"/>
                          <a:cs typeface="Calibri"/>
                          <a:sym typeface="Calibri"/>
                        </a:rPr>
                        <a:t>0.414</a:t>
                      </a:r>
                      <a:endParaRPr/>
                    </a:p>
                  </a:txBody>
                  <a:tcPr marL="3725" marR="3725" marT="3725" marB="0">
                    <a:solidFill>
                      <a:srgbClr val="DAE5F1"/>
                    </a:solidFill>
                  </a:tcPr>
                </a:tc>
                <a:tc>
                  <a:txBody>
                    <a:bodyPr/>
                    <a:lstStyle/>
                    <a:p>
                      <a:pPr marL="0" marR="0" lvl="0" indent="0" algn="ctr" rtl="0">
                        <a:spcBef>
                          <a:spcPts val="0"/>
                        </a:spcBef>
                        <a:spcAft>
                          <a:spcPts val="0"/>
                        </a:spcAft>
                        <a:buNone/>
                      </a:pPr>
                      <a:r>
                        <a:rPr lang="en-US" sz="1600" b="0" i="0" u="none" strike="noStrike" dirty="0">
                          <a:solidFill>
                            <a:srgbClr val="000000"/>
                          </a:solidFill>
                          <a:latin typeface="Calibri"/>
                          <a:ea typeface="Calibri"/>
                          <a:cs typeface="Calibri"/>
                          <a:sym typeface="Calibri"/>
                        </a:rPr>
                        <a:t>0.110</a:t>
                      </a:r>
                      <a:endParaRPr dirty="0"/>
                    </a:p>
                  </a:txBody>
                  <a:tcPr marL="3725" marR="3725" marT="3725" marB="0"/>
                </a:tc>
                <a:extLst>
                  <a:ext uri="{0D108BD9-81ED-4DB2-BD59-A6C34878D82A}">
                    <a16:rowId xmlns:a16="http://schemas.microsoft.com/office/drawing/2014/main" val="10004"/>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3"/>
          <p:cNvSpPr txBox="1">
            <a:spLocks noGrp="1"/>
          </p:cNvSpPr>
          <p:nvPr>
            <p:ph type="title"/>
          </p:nvPr>
        </p:nvSpPr>
        <p:spPr>
          <a:xfrm>
            <a:off x="457200" y="1866900"/>
            <a:ext cx="8229600" cy="8572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3F3F3F"/>
              </a:buClr>
              <a:buSzPts val="4400"/>
              <a:buFont typeface="Arial"/>
              <a:buNone/>
            </a:pPr>
            <a:r>
              <a:rPr lang="en-US" sz="4400" b="1" i="0" u="none" strike="noStrike" cap="none">
                <a:solidFill>
                  <a:srgbClr val="3F3F3F"/>
                </a:solidFill>
                <a:latin typeface="Arial"/>
                <a:ea typeface="Arial"/>
                <a:cs typeface="Arial"/>
                <a:sym typeface="Arial"/>
              </a:rPr>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457200" y="777478"/>
            <a:ext cx="8229600" cy="8572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3F3F3F"/>
              </a:buClr>
              <a:buSzPts val="3200"/>
              <a:buFont typeface="Arial"/>
              <a:buNone/>
            </a:pPr>
            <a:r>
              <a:rPr lang="en-US" sz="3200" b="1" i="0" u="none" strike="noStrike" cap="none">
                <a:solidFill>
                  <a:srgbClr val="3F3F3F"/>
                </a:solidFill>
                <a:latin typeface="Arial"/>
                <a:ea typeface="Arial"/>
                <a:cs typeface="Arial"/>
                <a:sym typeface="Arial"/>
              </a:rPr>
              <a:t>Contents</a:t>
            </a:r>
            <a:endParaRPr/>
          </a:p>
        </p:txBody>
      </p:sp>
      <p:sp>
        <p:nvSpPr>
          <p:cNvPr id="79" name="Google Shape;79;p17"/>
          <p:cNvSpPr txBox="1">
            <a:spLocks noGrp="1"/>
          </p:cNvSpPr>
          <p:nvPr>
            <p:ph type="body" idx="1"/>
          </p:nvPr>
        </p:nvSpPr>
        <p:spPr>
          <a:xfrm>
            <a:off x="457200" y="1581150"/>
            <a:ext cx="8229600" cy="291465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3F3F3F"/>
              </a:buClr>
              <a:buSzPts val="2800"/>
              <a:buFont typeface="Arial"/>
              <a:buChar char="•"/>
            </a:pPr>
            <a:r>
              <a:rPr lang="en-US" sz="2800" b="0" i="0" u="none" strike="noStrike" cap="none" dirty="0">
                <a:solidFill>
                  <a:srgbClr val="3F3F3F"/>
                </a:solidFill>
                <a:latin typeface="Calibri"/>
                <a:ea typeface="Calibri"/>
                <a:cs typeface="Calibri"/>
                <a:sym typeface="Calibri"/>
              </a:rPr>
              <a:t>Project Overview</a:t>
            </a:r>
            <a:endParaRPr dirty="0"/>
          </a:p>
          <a:p>
            <a:pPr marL="342900" marR="0" lvl="0" indent="-342900" algn="l" rtl="0">
              <a:spcBef>
                <a:spcPts val="560"/>
              </a:spcBef>
              <a:spcAft>
                <a:spcPts val="0"/>
              </a:spcAft>
              <a:buClr>
                <a:srgbClr val="3F3F3F"/>
              </a:buClr>
              <a:buSzPts val="2800"/>
              <a:buFont typeface="Arial"/>
              <a:buChar char="•"/>
            </a:pPr>
            <a:r>
              <a:rPr lang="en-US" sz="2800" b="0" i="0" u="none" strike="noStrike" cap="none" dirty="0">
                <a:solidFill>
                  <a:srgbClr val="3F3F3F"/>
                </a:solidFill>
                <a:latin typeface="Calibri"/>
                <a:ea typeface="Calibri"/>
                <a:cs typeface="Calibri"/>
                <a:sym typeface="Calibri"/>
              </a:rPr>
              <a:t>Data Dictionary</a:t>
            </a:r>
            <a:endParaRPr dirty="0"/>
          </a:p>
          <a:p>
            <a:pPr marL="342900" marR="0" lvl="0" indent="-342900" algn="l" rtl="0">
              <a:spcBef>
                <a:spcPts val="560"/>
              </a:spcBef>
              <a:spcAft>
                <a:spcPts val="0"/>
              </a:spcAft>
              <a:buClr>
                <a:srgbClr val="3F3F3F"/>
              </a:buClr>
              <a:buSzPts val="2800"/>
              <a:buFont typeface="Arial"/>
              <a:buChar char="•"/>
            </a:pPr>
            <a:r>
              <a:rPr lang="en-US" sz="2800" b="0" i="0" u="none" strike="noStrike" cap="none" dirty="0">
                <a:solidFill>
                  <a:srgbClr val="3F3F3F"/>
                </a:solidFill>
                <a:latin typeface="Calibri"/>
                <a:ea typeface="Calibri"/>
                <a:cs typeface="Calibri"/>
                <a:sym typeface="Calibri"/>
              </a:rPr>
              <a:t>Exploratory Analysis</a:t>
            </a:r>
            <a:endParaRPr dirty="0"/>
          </a:p>
          <a:p>
            <a:pPr marL="342900" marR="0" lvl="0" indent="-342900" algn="l" rtl="0">
              <a:spcBef>
                <a:spcPts val="560"/>
              </a:spcBef>
              <a:spcAft>
                <a:spcPts val="0"/>
              </a:spcAft>
              <a:buClr>
                <a:srgbClr val="3F3F3F"/>
              </a:buClr>
              <a:buSzPts val="2800"/>
              <a:buFont typeface="Arial"/>
              <a:buChar char="•"/>
            </a:pPr>
            <a:r>
              <a:rPr lang="en-US" sz="2800" b="0" i="0" u="none" strike="noStrike" cap="none" dirty="0">
                <a:solidFill>
                  <a:srgbClr val="3F3F3F"/>
                </a:solidFill>
                <a:latin typeface="Calibri"/>
                <a:ea typeface="Calibri"/>
                <a:cs typeface="Calibri"/>
                <a:sym typeface="Calibri"/>
              </a:rPr>
              <a:t>Models and Findings</a:t>
            </a:r>
          </a:p>
          <a:p>
            <a:pPr marL="342900" marR="0" lvl="0" indent="-342900" algn="l" rtl="0">
              <a:spcBef>
                <a:spcPts val="560"/>
              </a:spcBef>
              <a:spcAft>
                <a:spcPts val="0"/>
              </a:spcAft>
              <a:buClr>
                <a:srgbClr val="3F3F3F"/>
              </a:buClr>
              <a:buSzPts val="2800"/>
              <a:buFont typeface="Arial"/>
              <a:buChar char="•"/>
            </a:pPr>
            <a:r>
              <a:rPr lang="en-US" sz="2800" dirty="0"/>
              <a:t>Summary</a:t>
            </a:r>
            <a:endParaRPr dirty="0"/>
          </a:p>
          <a:p>
            <a:pPr marL="342900" marR="0" lvl="0" indent="-165100" algn="l" rtl="0">
              <a:spcBef>
                <a:spcPts val="560"/>
              </a:spcBef>
              <a:spcAft>
                <a:spcPts val="0"/>
              </a:spcAft>
              <a:buClr>
                <a:srgbClr val="3F3F3F"/>
              </a:buClr>
              <a:buSzPts val="2800"/>
              <a:buFont typeface="Arial"/>
              <a:buNone/>
            </a:pPr>
            <a:endParaRPr sz="2800" b="0" i="0" u="none" strike="noStrike" cap="none" dirty="0">
              <a:solidFill>
                <a:srgbClr val="3F3F3F"/>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457200" y="361950"/>
            <a:ext cx="8229600" cy="8572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3F3F3F"/>
              </a:buClr>
              <a:buSzPts val="3200"/>
              <a:buFont typeface="Arial"/>
              <a:buNone/>
            </a:pPr>
            <a:r>
              <a:rPr lang="en-US" sz="3200" b="1" i="0" u="none" strike="noStrike" cap="none">
                <a:solidFill>
                  <a:srgbClr val="3F3F3F"/>
                </a:solidFill>
                <a:latin typeface="Arial"/>
                <a:ea typeface="Arial"/>
                <a:cs typeface="Arial"/>
                <a:sym typeface="Arial"/>
              </a:rPr>
              <a:t>IBM HR Data Project Overview</a:t>
            </a:r>
            <a:endParaRPr/>
          </a:p>
        </p:txBody>
      </p:sp>
      <p:sp>
        <p:nvSpPr>
          <p:cNvPr id="86" name="Google Shape;86;p18"/>
          <p:cNvSpPr txBox="1">
            <a:spLocks noGrp="1"/>
          </p:cNvSpPr>
          <p:nvPr>
            <p:ph type="body" idx="1"/>
          </p:nvPr>
        </p:nvSpPr>
        <p:spPr>
          <a:xfrm>
            <a:off x="457200" y="1047750"/>
            <a:ext cx="8229600" cy="291465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3F3F3F"/>
              </a:buClr>
              <a:buSzPts val="1800"/>
              <a:buFont typeface="Arial"/>
              <a:buChar char="•"/>
            </a:pPr>
            <a:r>
              <a:rPr lang="en-US" sz="1800" b="1" i="0" u="none" strike="noStrike" cap="none" dirty="0">
                <a:solidFill>
                  <a:srgbClr val="3F3F3F"/>
                </a:solidFill>
                <a:latin typeface="Calibri"/>
                <a:ea typeface="Calibri"/>
                <a:cs typeface="Calibri"/>
                <a:sym typeface="Calibri"/>
              </a:rPr>
              <a:t>Objective: </a:t>
            </a:r>
            <a:r>
              <a:rPr lang="en-US" sz="1800" b="0" i="0" u="none" strike="noStrike" cap="none" dirty="0">
                <a:solidFill>
                  <a:srgbClr val="3F3F3F"/>
                </a:solidFill>
                <a:latin typeface="Calibri"/>
                <a:ea typeface="Calibri"/>
                <a:cs typeface="Calibri"/>
                <a:sym typeface="Calibri"/>
              </a:rPr>
              <a:t>Create a model that accurately predicts which employees will leave the company</a:t>
            </a:r>
            <a:endParaRPr sz="1800" b="0" i="1" u="none" strike="noStrike" cap="none" dirty="0">
              <a:solidFill>
                <a:srgbClr val="3F3F3F"/>
              </a:solidFill>
              <a:latin typeface="Calibri"/>
              <a:ea typeface="Calibri"/>
              <a:cs typeface="Calibri"/>
              <a:sym typeface="Calibri"/>
            </a:endParaRPr>
          </a:p>
          <a:p>
            <a:pPr marL="342900" marR="0" lvl="0" indent="-342900" algn="l" rtl="0">
              <a:spcBef>
                <a:spcPts val="360"/>
              </a:spcBef>
              <a:spcAft>
                <a:spcPts val="0"/>
              </a:spcAft>
              <a:buClr>
                <a:srgbClr val="3F3F3F"/>
              </a:buClr>
              <a:buSzPts val="1800"/>
              <a:buFont typeface="Arial"/>
              <a:buChar char="•"/>
            </a:pPr>
            <a:r>
              <a:rPr lang="en-US" sz="1800" b="1" i="0" u="none" strike="noStrike" cap="none" dirty="0">
                <a:solidFill>
                  <a:srgbClr val="3F3F3F"/>
                </a:solidFill>
                <a:latin typeface="Calibri"/>
                <a:ea typeface="Calibri"/>
                <a:cs typeface="Calibri"/>
                <a:sym typeface="Calibri"/>
              </a:rPr>
              <a:t>Source</a:t>
            </a:r>
            <a:r>
              <a:rPr lang="en-US" sz="1800" b="0" i="0" u="none" strike="noStrike" cap="none" dirty="0">
                <a:solidFill>
                  <a:srgbClr val="3F3F3F"/>
                </a:solidFill>
                <a:latin typeface="Calibri"/>
                <a:ea typeface="Calibri"/>
                <a:cs typeface="Calibri"/>
                <a:sym typeface="Calibri"/>
              </a:rPr>
              <a:t>:</a:t>
            </a:r>
            <a:r>
              <a:rPr lang="en-US" sz="1800" b="0" i="1" u="none" strike="noStrike" cap="none" dirty="0">
                <a:solidFill>
                  <a:srgbClr val="3F3F3F"/>
                </a:solidFill>
                <a:latin typeface="Calibri"/>
                <a:ea typeface="Calibri"/>
                <a:cs typeface="Calibri"/>
                <a:sym typeface="Calibri"/>
              </a:rPr>
              <a:t> </a:t>
            </a:r>
            <a:r>
              <a:rPr lang="en-US" sz="1800" b="0" i="0" u="none" strike="noStrike" cap="none" dirty="0">
                <a:solidFill>
                  <a:srgbClr val="3F3F3F"/>
                </a:solidFill>
                <a:latin typeface="Calibri"/>
                <a:ea typeface="Calibri"/>
                <a:cs typeface="Calibri"/>
                <a:sym typeface="Calibri"/>
              </a:rPr>
              <a:t>IBM Data Science Team </a:t>
            </a:r>
            <a:r>
              <a:rPr lang="en-US" sz="1800" b="0" i="0" u="sng" strike="noStrike" cap="none" dirty="0">
                <a:solidFill>
                  <a:schemeClr val="hlink"/>
                </a:solidFill>
                <a:latin typeface="Calibri"/>
                <a:ea typeface="Calibri"/>
                <a:cs typeface="Calibri"/>
                <a:sym typeface="Calibri"/>
                <a:hlinkClick r:id="rId3"/>
              </a:rPr>
              <a:t>Kaggle.com - HR Analytics</a:t>
            </a:r>
            <a:endParaRPr sz="1800" b="0" i="0" u="none" strike="noStrike" cap="none" dirty="0">
              <a:solidFill>
                <a:srgbClr val="3F3F3F"/>
              </a:solidFill>
              <a:latin typeface="Calibri"/>
              <a:ea typeface="Calibri"/>
              <a:cs typeface="Calibri"/>
              <a:sym typeface="Calibri"/>
            </a:endParaRPr>
          </a:p>
          <a:p>
            <a:pPr marL="742950" marR="0" lvl="1" indent="-196850" algn="l" rtl="0">
              <a:spcBef>
                <a:spcPts val="280"/>
              </a:spcBef>
              <a:spcAft>
                <a:spcPts val="0"/>
              </a:spcAft>
              <a:buClr>
                <a:srgbClr val="3F3F3F"/>
              </a:buClr>
              <a:buSzPts val="1400"/>
              <a:buFont typeface="Arial"/>
              <a:buNone/>
            </a:pPr>
            <a:endParaRPr sz="1400" b="0" i="0" u="none" strike="noStrike" cap="none" dirty="0">
              <a:solidFill>
                <a:srgbClr val="3F3F3F"/>
              </a:solidFill>
              <a:latin typeface="Calibri"/>
              <a:ea typeface="Calibri"/>
              <a:cs typeface="Calibri"/>
              <a:sym typeface="Calibri"/>
            </a:endParaRPr>
          </a:p>
        </p:txBody>
      </p:sp>
      <p:graphicFrame>
        <p:nvGraphicFramePr>
          <p:cNvPr id="87" name="Google Shape;87;p18"/>
          <p:cNvGraphicFramePr/>
          <p:nvPr/>
        </p:nvGraphicFramePr>
        <p:xfrm>
          <a:off x="819150" y="2038350"/>
          <a:ext cx="7505700" cy="2834710"/>
        </p:xfrm>
        <a:graphic>
          <a:graphicData uri="http://schemas.openxmlformats.org/drawingml/2006/table">
            <a:tbl>
              <a:tblPr firstRow="1" bandRow="1">
                <a:noFill/>
                <a:tableStyleId>{DA9105AC-FB37-483E-9D07-A156C886F56C}</a:tableStyleId>
              </a:tblPr>
              <a:tblGrid>
                <a:gridCol w="2501900">
                  <a:extLst>
                    <a:ext uri="{9D8B030D-6E8A-4147-A177-3AD203B41FA5}">
                      <a16:colId xmlns:a16="http://schemas.microsoft.com/office/drawing/2014/main" val="20000"/>
                    </a:ext>
                  </a:extLst>
                </a:gridCol>
                <a:gridCol w="1771150">
                  <a:extLst>
                    <a:ext uri="{9D8B030D-6E8A-4147-A177-3AD203B41FA5}">
                      <a16:colId xmlns:a16="http://schemas.microsoft.com/office/drawing/2014/main" val="20001"/>
                    </a:ext>
                  </a:extLst>
                </a:gridCol>
                <a:gridCol w="1709225">
                  <a:extLst>
                    <a:ext uri="{9D8B030D-6E8A-4147-A177-3AD203B41FA5}">
                      <a16:colId xmlns:a16="http://schemas.microsoft.com/office/drawing/2014/main" val="20002"/>
                    </a:ext>
                  </a:extLst>
                </a:gridCol>
                <a:gridCol w="1523425">
                  <a:extLst>
                    <a:ext uri="{9D8B030D-6E8A-4147-A177-3AD203B41FA5}">
                      <a16:colId xmlns:a16="http://schemas.microsoft.com/office/drawing/2014/main" val="20003"/>
                    </a:ext>
                  </a:extLst>
                </a:gridCol>
              </a:tblGrid>
              <a:tr h="152400">
                <a:tc>
                  <a:txBody>
                    <a:bodyPr/>
                    <a:lstStyle/>
                    <a:p>
                      <a:pPr marL="0" marR="0" lvl="0" indent="0" algn="l" rtl="0">
                        <a:spcBef>
                          <a:spcPts val="0"/>
                        </a:spcBef>
                        <a:spcAft>
                          <a:spcPts val="0"/>
                        </a:spcAft>
                        <a:buNone/>
                      </a:pPr>
                      <a:r>
                        <a:rPr lang="en-US" sz="1200" u="none" strike="noStrike" cap="none"/>
                        <a:t>Data</a:t>
                      </a:r>
                      <a:endParaRPr/>
                    </a:p>
                  </a:txBody>
                  <a:tcPr marL="91450" marR="91450" marT="45725" marB="45725"/>
                </a:tc>
                <a:tc>
                  <a:txBody>
                    <a:bodyPr/>
                    <a:lstStyle/>
                    <a:p>
                      <a:pPr marL="0" marR="0" lvl="0" indent="0" algn="l" rtl="0">
                        <a:spcBef>
                          <a:spcPts val="0"/>
                        </a:spcBef>
                        <a:spcAft>
                          <a:spcPts val="0"/>
                        </a:spcAft>
                        <a:buNone/>
                      </a:pPr>
                      <a:r>
                        <a:rPr lang="en-US" sz="1200"/>
                        <a:t>Count</a:t>
                      </a:r>
                      <a:endParaRPr/>
                    </a:p>
                  </a:txBody>
                  <a:tcPr marL="91450" marR="91450" marT="45725" marB="45725"/>
                </a:tc>
                <a:tc gridSpan="2">
                  <a:txBody>
                    <a:bodyPr/>
                    <a:lstStyle/>
                    <a:p>
                      <a:pPr marL="0" marR="0" lvl="0" indent="0" algn="l" rtl="0">
                        <a:spcBef>
                          <a:spcPts val="0"/>
                        </a:spcBef>
                        <a:spcAft>
                          <a:spcPts val="0"/>
                        </a:spcAft>
                        <a:buNone/>
                      </a:pPr>
                      <a:r>
                        <a:rPr lang="en-US" sz="1200"/>
                        <a:t>Note</a:t>
                      </a:r>
                      <a:endParaRPr/>
                    </a:p>
                  </a:txBody>
                  <a:tcPr marL="91450" marR="91450" marT="45725" marB="45725"/>
                </a:tc>
                <a:tc hMerge="1">
                  <a:txBody>
                    <a:bodyPr/>
                    <a:lstStyle/>
                    <a:p>
                      <a:endParaRPr lang="en-US"/>
                    </a:p>
                  </a:txBody>
                  <a:tcPr/>
                </a:tc>
                <a:extLst>
                  <a:ext uri="{0D108BD9-81ED-4DB2-BD59-A6C34878D82A}">
                    <a16:rowId xmlns:a16="http://schemas.microsoft.com/office/drawing/2014/main" val="10000"/>
                  </a:ext>
                </a:extLst>
              </a:tr>
              <a:tr h="152400">
                <a:tc>
                  <a:txBody>
                    <a:bodyPr/>
                    <a:lstStyle/>
                    <a:p>
                      <a:pPr marL="0" marR="0" lvl="0" indent="0" algn="l" rtl="0">
                        <a:spcBef>
                          <a:spcPts val="0"/>
                        </a:spcBef>
                        <a:spcAft>
                          <a:spcPts val="0"/>
                        </a:spcAft>
                        <a:buNone/>
                      </a:pPr>
                      <a:r>
                        <a:rPr lang="en-US" sz="1200" b="1"/>
                        <a:t>Observations</a:t>
                      </a:r>
                      <a:endParaRPr/>
                    </a:p>
                  </a:txBody>
                  <a:tcPr marL="91450" marR="91450" marT="45725" marB="45725"/>
                </a:tc>
                <a:tc>
                  <a:txBody>
                    <a:bodyPr/>
                    <a:lstStyle/>
                    <a:p>
                      <a:pPr marL="0" marR="0" lvl="0" indent="0" algn="l" rtl="0">
                        <a:spcBef>
                          <a:spcPts val="0"/>
                        </a:spcBef>
                        <a:spcAft>
                          <a:spcPts val="0"/>
                        </a:spcAft>
                        <a:buNone/>
                      </a:pPr>
                      <a:r>
                        <a:rPr lang="en-US" sz="1200"/>
                        <a:t>1,470</a:t>
                      </a:r>
                      <a:endParaRPr/>
                    </a:p>
                  </a:txBody>
                  <a:tcPr marL="91450" marR="91450" marT="45725" marB="45725"/>
                </a:tc>
                <a:tc gridSpan="2">
                  <a:txBody>
                    <a:bodyPr/>
                    <a:lstStyle/>
                    <a:p>
                      <a:pPr marL="0" marR="0" lvl="0" indent="0" algn="l" rtl="0">
                        <a:spcBef>
                          <a:spcPts val="0"/>
                        </a:spcBef>
                        <a:spcAft>
                          <a:spcPts val="0"/>
                        </a:spcAft>
                        <a:buNone/>
                      </a:pPr>
                      <a:endParaRPr sz="1200"/>
                    </a:p>
                  </a:txBody>
                  <a:tcPr marL="91450" marR="91450" marT="45725" marB="45725"/>
                </a:tc>
                <a:tc hMerge="1">
                  <a:txBody>
                    <a:bodyPr/>
                    <a:lstStyle/>
                    <a:p>
                      <a:endParaRPr lang="en-US"/>
                    </a:p>
                  </a:txBody>
                  <a:tcPr/>
                </a:tc>
                <a:extLst>
                  <a:ext uri="{0D108BD9-81ED-4DB2-BD59-A6C34878D82A}">
                    <a16:rowId xmlns:a16="http://schemas.microsoft.com/office/drawing/2014/main" val="10001"/>
                  </a:ext>
                </a:extLst>
              </a:tr>
              <a:tr h="152400">
                <a:tc>
                  <a:txBody>
                    <a:bodyPr/>
                    <a:lstStyle/>
                    <a:p>
                      <a:pPr marL="0" marR="0" lvl="0" indent="0" algn="l" rtl="0">
                        <a:spcBef>
                          <a:spcPts val="0"/>
                        </a:spcBef>
                        <a:spcAft>
                          <a:spcPts val="0"/>
                        </a:spcAft>
                        <a:buNone/>
                      </a:pPr>
                      <a:r>
                        <a:rPr lang="en-US" sz="1200" b="1"/>
                        <a:t># of Variables</a:t>
                      </a:r>
                      <a:endParaRPr/>
                    </a:p>
                  </a:txBody>
                  <a:tcPr marL="91450" marR="91450" marT="45725" marB="45725"/>
                </a:tc>
                <a:tc>
                  <a:txBody>
                    <a:bodyPr/>
                    <a:lstStyle/>
                    <a:p>
                      <a:pPr marL="0" marR="0" lvl="0" indent="0" algn="l" rtl="0">
                        <a:spcBef>
                          <a:spcPts val="0"/>
                        </a:spcBef>
                        <a:spcAft>
                          <a:spcPts val="0"/>
                        </a:spcAft>
                        <a:buNone/>
                      </a:pPr>
                      <a:r>
                        <a:rPr lang="en-US" sz="1200"/>
                        <a:t>35</a:t>
                      </a:r>
                      <a:endParaRPr/>
                    </a:p>
                  </a:txBody>
                  <a:tcPr marL="91450" marR="91450" marT="45725" marB="45725"/>
                </a:tc>
                <a:tc gridSpan="2">
                  <a:txBody>
                    <a:bodyPr/>
                    <a:lstStyle/>
                    <a:p>
                      <a:pPr marL="0" marR="0" lvl="0" indent="0" algn="l" rtl="0">
                        <a:spcBef>
                          <a:spcPts val="0"/>
                        </a:spcBef>
                        <a:spcAft>
                          <a:spcPts val="0"/>
                        </a:spcAft>
                        <a:buNone/>
                      </a:pPr>
                      <a:endParaRPr sz="1200"/>
                    </a:p>
                  </a:txBody>
                  <a:tcPr marL="91450" marR="91450" marT="45725" marB="45725"/>
                </a:tc>
                <a:tc hMerge="1">
                  <a:txBody>
                    <a:bodyPr/>
                    <a:lstStyle/>
                    <a:p>
                      <a:endParaRPr lang="en-US"/>
                    </a:p>
                  </a:txBody>
                  <a:tcPr/>
                </a:tc>
                <a:extLst>
                  <a:ext uri="{0D108BD9-81ED-4DB2-BD59-A6C34878D82A}">
                    <a16:rowId xmlns:a16="http://schemas.microsoft.com/office/drawing/2014/main" val="10002"/>
                  </a:ext>
                </a:extLst>
              </a:tr>
              <a:tr h="152400">
                <a:tc>
                  <a:txBody>
                    <a:bodyPr/>
                    <a:lstStyle/>
                    <a:p>
                      <a:pPr marL="0" marR="0" lvl="0" indent="0" algn="l" rtl="0">
                        <a:spcBef>
                          <a:spcPts val="0"/>
                        </a:spcBef>
                        <a:spcAft>
                          <a:spcPts val="0"/>
                        </a:spcAft>
                        <a:buNone/>
                      </a:pPr>
                      <a:r>
                        <a:rPr lang="en-US" sz="1200" b="1" dirty="0"/>
                        <a:t># of Variables Removed</a:t>
                      </a:r>
                      <a:endParaRPr dirty="0"/>
                    </a:p>
                  </a:txBody>
                  <a:tcPr marL="91450" marR="91450" marT="45725" marB="45725"/>
                </a:tc>
                <a:tc>
                  <a:txBody>
                    <a:bodyPr/>
                    <a:lstStyle/>
                    <a:p>
                      <a:pPr marL="0" marR="0" lvl="0" indent="0" algn="l" rtl="0">
                        <a:spcBef>
                          <a:spcPts val="0"/>
                        </a:spcBef>
                        <a:spcAft>
                          <a:spcPts val="0"/>
                        </a:spcAft>
                        <a:buNone/>
                      </a:pPr>
                      <a:r>
                        <a:rPr lang="en-US" sz="1200"/>
                        <a:t>4</a:t>
                      </a:r>
                      <a:endParaRPr/>
                    </a:p>
                  </a:txBody>
                  <a:tcPr marL="91450" marR="91450" marT="45725" marB="45725"/>
                </a:tc>
                <a:tc>
                  <a:txBody>
                    <a:bodyPr/>
                    <a:lstStyle/>
                    <a:p>
                      <a:pPr marL="0" marR="0" lvl="0" indent="0" algn="l" rtl="0">
                        <a:spcBef>
                          <a:spcPts val="0"/>
                        </a:spcBef>
                        <a:spcAft>
                          <a:spcPts val="0"/>
                        </a:spcAft>
                        <a:buNone/>
                      </a:pPr>
                      <a:r>
                        <a:rPr lang="en-US" sz="1200"/>
                        <a:t>1. Employee Count,</a:t>
                      </a:r>
                      <a:endParaRPr/>
                    </a:p>
                    <a:p>
                      <a:pPr marL="0" marR="0" lvl="0" indent="0" algn="l" rtl="0">
                        <a:spcBef>
                          <a:spcPts val="0"/>
                        </a:spcBef>
                        <a:spcAft>
                          <a:spcPts val="0"/>
                        </a:spcAft>
                        <a:buNone/>
                      </a:pPr>
                      <a:r>
                        <a:rPr lang="en-US" sz="1200"/>
                        <a:t>2. Employee Number</a:t>
                      </a:r>
                      <a:endParaRPr/>
                    </a:p>
                  </a:txBody>
                  <a:tcPr marL="91450" marR="91450" marT="45725" marB="45725"/>
                </a:tc>
                <a:tc>
                  <a:txBody>
                    <a:bodyPr/>
                    <a:lstStyle/>
                    <a:p>
                      <a:pPr marL="0" marR="0" lvl="0" indent="0" algn="l" rtl="0">
                        <a:spcBef>
                          <a:spcPts val="0"/>
                        </a:spcBef>
                        <a:spcAft>
                          <a:spcPts val="0"/>
                        </a:spcAft>
                        <a:buNone/>
                      </a:pPr>
                      <a:r>
                        <a:rPr lang="en-US" sz="1200"/>
                        <a:t>3. Standard Hours,</a:t>
                      </a:r>
                      <a:endParaRPr/>
                    </a:p>
                    <a:p>
                      <a:pPr marL="0" marR="0" lvl="0" indent="0" algn="l" rtl="0">
                        <a:spcBef>
                          <a:spcPts val="0"/>
                        </a:spcBef>
                        <a:spcAft>
                          <a:spcPts val="0"/>
                        </a:spcAft>
                        <a:buNone/>
                      </a:pPr>
                      <a:r>
                        <a:rPr lang="en-US" sz="1200"/>
                        <a:t>4. Over 18</a:t>
                      </a:r>
                      <a:endParaRPr/>
                    </a:p>
                  </a:txBody>
                  <a:tcPr marL="91450" marR="91450" marT="45725" marB="45725"/>
                </a:tc>
                <a:extLst>
                  <a:ext uri="{0D108BD9-81ED-4DB2-BD59-A6C34878D82A}">
                    <a16:rowId xmlns:a16="http://schemas.microsoft.com/office/drawing/2014/main" val="10003"/>
                  </a:ext>
                </a:extLst>
              </a:tr>
              <a:tr h="152400">
                <a:tc>
                  <a:txBody>
                    <a:bodyPr/>
                    <a:lstStyle/>
                    <a:p>
                      <a:pPr marL="0" marR="0" lvl="0" indent="0" algn="l" rtl="0">
                        <a:spcBef>
                          <a:spcPts val="0"/>
                        </a:spcBef>
                        <a:spcAft>
                          <a:spcPts val="0"/>
                        </a:spcAft>
                        <a:buNone/>
                      </a:pPr>
                      <a:r>
                        <a:rPr lang="en-US" sz="1200" b="1"/>
                        <a:t># of Variables with Null Values</a:t>
                      </a:r>
                      <a:endParaRPr/>
                    </a:p>
                  </a:txBody>
                  <a:tcPr marL="91450" marR="91450" marT="45725" marB="45725"/>
                </a:tc>
                <a:tc>
                  <a:txBody>
                    <a:bodyPr/>
                    <a:lstStyle/>
                    <a:p>
                      <a:pPr marL="0" marR="0" lvl="0" indent="0" algn="l" rtl="0">
                        <a:spcBef>
                          <a:spcPts val="0"/>
                        </a:spcBef>
                        <a:spcAft>
                          <a:spcPts val="0"/>
                        </a:spcAft>
                        <a:buNone/>
                      </a:pPr>
                      <a:r>
                        <a:rPr lang="en-US" sz="1200"/>
                        <a:t>0</a:t>
                      </a:r>
                      <a:endParaRPr/>
                    </a:p>
                  </a:txBody>
                  <a:tcPr marL="91450" marR="91450" marT="45725" marB="45725"/>
                </a:tc>
                <a:tc>
                  <a:txBody>
                    <a:bodyPr/>
                    <a:lstStyle/>
                    <a:p>
                      <a:pPr marL="0" marR="0" lvl="0" indent="0" algn="l" rtl="0">
                        <a:spcBef>
                          <a:spcPts val="0"/>
                        </a:spcBef>
                        <a:spcAft>
                          <a:spcPts val="0"/>
                        </a:spcAft>
                        <a:buNone/>
                      </a:pPr>
                      <a:endParaRPr sz="1200"/>
                    </a:p>
                  </a:txBody>
                  <a:tcPr marL="91450" marR="91450" marT="45725" marB="45725"/>
                </a:tc>
                <a:tc>
                  <a:txBody>
                    <a:bodyPr/>
                    <a:lstStyle/>
                    <a:p>
                      <a:pPr marL="0" marR="0" lvl="0" indent="0" algn="l" rtl="0">
                        <a:spcBef>
                          <a:spcPts val="0"/>
                        </a:spcBef>
                        <a:spcAft>
                          <a:spcPts val="0"/>
                        </a:spcAft>
                        <a:buNone/>
                      </a:pPr>
                      <a:endParaRPr sz="1200"/>
                    </a:p>
                  </a:txBody>
                  <a:tcPr marL="91450" marR="91450" marT="45725" marB="45725"/>
                </a:tc>
                <a:extLst>
                  <a:ext uri="{0D108BD9-81ED-4DB2-BD59-A6C34878D82A}">
                    <a16:rowId xmlns:a16="http://schemas.microsoft.com/office/drawing/2014/main" val="10004"/>
                  </a:ext>
                </a:extLst>
              </a:tr>
              <a:tr h="152400">
                <a:tc>
                  <a:txBody>
                    <a:bodyPr/>
                    <a:lstStyle/>
                    <a:p>
                      <a:pPr marL="0" marR="0" lvl="0" indent="0" algn="l" rtl="0">
                        <a:spcBef>
                          <a:spcPts val="0"/>
                        </a:spcBef>
                        <a:spcAft>
                          <a:spcPts val="0"/>
                        </a:spcAft>
                        <a:buNone/>
                      </a:pPr>
                      <a:r>
                        <a:rPr lang="en-US" sz="1200" b="1"/>
                        <a:t># of Variables with Numeric Values</a:t>
                      </a:r>
                      <a:endParaRPr/>
                    </a:p>
                  </a:txBody>
                  <a:tcPr marL="91450" marR="91450" marT="45725" marB="45725"/>
                </a:tc>
                <a:tc>
                  <a:txBody>
                    <a:bodyPr/>
                    <a:lstStyle/>
                    <a:p>
                      <a:pPr marL="0" marR="0" lvl="0" indent="0" algn="l" rtl="0">
                        <a:spcBef>
                          <a:spcPts val="0"/>
                        </a:spcBef>
                        <a:spcAft>
                          <a:spcPts val="0"/>
                        </a:spcAft>
                        <a:buNone/>
                      </a:pPr>
                      <a:r>
                        <a:rPr lang="en-US" sz="1200"/>
                        <a:t>23</a:t>
                      </a:r>
                      <a:endParaRPr/>
                    </a:p>
                  </a:txBody>
                  <a:tcPr marL="91450" marR="91450" marT="45725" marB="45725"/>
                </a:tc>
                <a:tc gridSpan="2">
                  <a:txBody>
                    <a:bodyPr/>
                    <a:lstStyle/>
                    <a:p>
                      <a:pPr marL="0" marR="0" lvl="0" indent="0" algn="l" rtl="0">
                        <a:spcBef>
                          <a:spcPts val="0"/>
                        </a:spcBef>
                        <a:spcAft>
                          <a:spcPts val="0"/>
                        </a:spcAft>
                        <a:buClr>
                          <a:schemeClr val="dk1"/>
                        </a:buClr>
                        <a:buSzPts val="1200"/>
                        <a:buFont typeface="Calibri"/>
                        <a:buNone/>
                      </a:pPr>
                      <a:r>
                        <a:rPr lang="en-US" sz="1200"/>
                        <a:t>8 are ratings on a scale (e.g. 1=low,  4= high)</a:t>
                      </a:r>
                      <a:endParaRPr/>
                    </a:p>
                  </a:txBody>
                  <a:tcPr marL="91450" marR="91450" marT="45725" marB="45725"/>
                </a:tc>
                <a:tc hMerge="1">
                  <a:txBody>
                    <a:bodyPr/>
                    <a:lstStyle/>
                    <a:p>
                      <a:endParaRPr lang="en-US"/>
                    </a:p>
                  </a:txBody>
                  <a:tcPr/>
                </a:tc>
                <a:extLst>
                  <a:ext uri="{0D108BD9-81ED-4DB2-BD59-A6C34878D82A}">
                    <a16:rowId xmlns:a16="http://schemas.microsoft.com/office/drawing/2014/main" val="10005"/>
                  </a:ext>
                </a:extLst>
              </a:tr>
              <a:tr h="152400">
                <a:tc>
                  <a:txBody>
                    <a:bodyPr/>
                    <a:lstStyle/>
                    <a:p>
                      <a:pPr marL="0" marR="0" lvl="0" indent="0" algn="l" rtl="0">
                        <a:spcBef>
                          <a:spcPts val="0"/>
                        </a:spcBef>
                        <a:spcAft>
                          <a:spcPts val="0"/>
                        </a:spcAft>
                        <a:buNone/>
                      </a:pPr>
                      <a:r>
                        <a:rPr lang="en-US" sz="1200" b="1"/>
                        <a:t># character columns converted to factors</a:t>
                      </a:r>
                      <a:endParaRPr/>
                    </a:p>
                  </a:txBody>
                  <a:tcPr marL="91450" marR="91450" marT="45725" marB="45725"/>
                </a:tc>
                <a:tc>
                  <a:txBody>
                    <a:bodyPr/>
                    <a:lstStyle/>
                    <a:p>
                      <a:pPr marL="0" marR="0" lvl="0" indent="0" algn="l" rtl="0">
                        <a:spcBef>
                          <a:spcPts val="0"/>
                        </a:spcBef>
                        <a:spcAft>
                          <a:spcPts val="0"/>
                        </a:spcAft>
                        <a:buNone/>
                      </a:pPr>
                      <a:r>
                        <a:rPr lang="en-US" sz="1200"/>
                        <a:t>8</a:t>
                      </a:r>
                      <a:endParaRPr/>
                    </a:p>
                  </a:txBody>
                  <a:tcPr marL="91450" marR="91450" marT="45725" marB="45725"/>
                </a:tc>
                <a:tc>
                  <a:txBody>
                    <a:bodyPr/>
                    <a:lstStyle/>
                    <a:p>
                      <a:pPr marL="228600" marR="0" lvl="0" indent="-228600" algn="l" rtl="0">
                        <a:spcBef>
                          <a:spcPts val="0"/>
                        </a:spcBef>
                        <a:spcAft>
                          <a:spcPts val="0"/>
                        </a:spcAft>
                        <a:buClr>
                          <a:schemeClr val="dk1"/>
                        </a:buClr>
                        <a:buSzPts val="1200"/>
                        <a:buFont typeface="Calibri"/>
                        <a:buAutoNum type="arabicPeriod"/>
                      </a:pPr>
                      <a:r>
                        <a:rPr lang="en-US" sz="1200" dirty="0"/>
                        <a:t>Attrition</a:t>
                      </a:r>
                      <a:endParaRPr dirty="0"/>
                    </a:p>
                    <a:p>
                      <a:pPr marL="228600" marR="0" lvl="0" indent="-228600" algn="l" rtl="0">
                        <a:spcBef>
                          <a:spcPts val="0"/>
                        </a:spcBef>
                        <a:spcAft>
                          <a:spcPts val="0"/>
                        </a:spcAft>
                        <a:buClr>
                          <a:schemeClr val="dk1"/>
                        </a:buClr>
                        <a:buSzPts val="1200"/>
                        <a:buFont typeface="Calibri"/>
                        <a:buAutoNum type="arabicPeriod"/>
                      </a:pPr>
                      <a:r>
                        <a:rPr lang="en-US" sz="1200" dirty="0"/>
                        <a:t>Business Travel</a:t>
                      </a:r>
                      <a:endParaRPr dirty="0"/>
                    </a:p>
                    <a:p>
                      <a:pPr marL="228600" marR="0" lvl="0" indent="-228600" algn="l" rtl="0">
                        <a:spcBef>
                          <a:spcPts val="0"/>
                        </a:spcBef>
                        <a:spcAft>
                          <a:spcPts val="0"/>
                        </a:spcAft>
                        <a:buClr>
                          <a:schemeClr val="dk1"/>
                        </a:buClr>
                        <a:buSzPts val="1200"/>
                        <a:buFont typeface="Calibri"/>
                        <a:buAutoNum type="arabicPeriod"/>
                      </a:pPr>
                      <a:r>
                        <a:rPr lang="en-US" sz="1200" dirty="0"/>
                        <a:t>Department</a:t>
                      </a:r>
                      <a:endParaRPr dirty="0"/>
                    </a:p>
                    <a:p>
                      <a:pPr marL="228600" marR="0" lvl="0" indent="-228600" algn="l" rtl="0">
                        <a:spcBef>
                          <a:spcPts val="0"/>
                        </a:spcBef>
                        <a:spcAft>
                          <a:spcPts val="0"/>
                        </a:spcAft>
                        <a:buClr>
                          <a:schemeClr val="dk1"/>
                        </a:buClr>
                        <a:buSzPts val="1200"/>
                        <a:buFont typeface="Calibri"/>
                        <a:buAutoNum type="arabicPeriod"/>
                      </a:pPr>
                      <a:r>
                        <a:rPr lang="en-US" sz="1200" dirty="0"/>
                        <a:t>Education Field</a:t>
                      </a:r>
                      <a:endParaRPr dirty="0"/>
                    </a:p>
                    <a:p>
                      <a:pPr marL="228600" marR="0" lvl="0" indent="-152400" algn="l" rtl="0">
                        <a:spcBef>
                          <a:spcPts val="0"/>
                        </a:spcBef>
                        <a:spcAft>
                          <a:spcPts val="0"/>
                        </a:spcAft>
                        <a:buClr>
                          <a:schemeClr val="dk1"/>
                        </a:buClr>
                        <a:buSzPts val="1200"/>
                        <a:buFont typeface="Calibri"/>
                        <a:buNone/>
                      </a:pPr>
                      <a:endParaRPr sz="1200" dirty="0"/>
                    </a:p>
                  </a:txBody>
                  <a:tcPr marL="91450" marR="91450" marT="45725" marB="45725"/>
                </a:tc>
                <a:tc>
                  <a:txBody>
                    <a:bodyPr/>
                    <a:lstStyle/>
                    <a:p>
                      <a:pPr marL="0" marR="0" lvl="0" indent="0" algn="l" rtl="0">
                        <a:spcBef>
                          <a:spcPts val="0"/>
                        </a:spcBef>
                        <a:spcAft>
                          <a:spcPts val="0"/>
                        </a:spcAft>
                        <a:buNone/>
                      </a:pPr>
                      <a:r>
                        <a:rPr lang="en-US" sz="1200" dirty="0"/>
                        <a:t>5. Gender</a:t>
                      </a:r>
                      <a:endParaRPr dirty="0"/>
                    </a:p>
                    <a:p>
                      <a:pPr marL="0" marR="0" lvl="0" indent="0" algn="l" rtl="0">
                        <a:spcBef>
                          <a:spcPts val="0"/>
                        </a:spcBef>
                        <a:spcAft>
                          <a:spcPts val="0"/>
                        </a:spcAft>
                        <a:buNone/>
                      </a:pPr>
                      <a:r>
                        <a:rPr lang="en-US" sz="1200" dirty="0"/>
                        <a:t>6. Job Role</a:t>
                      </a:r>
                      <a:endParaRPr dirty="0"/>
                    </a:p>
                    <a:p>
                      <a:pPr marL="0" marR="0" lvl="0" indent="0" algn="l" rtl="0">
                        <a:spcBef>
                          <a:spcPts val="0"/>
                        </a:spcBef>
                        <a:spcAft>
                          <a:spcPts val="0"/>
                        </a:spcAft>
                        <a:buNone/>
                      </a:pPr>
                      <a:r>
                        <a:rPr lang="en-US" sz="1200" dirty="0"/>
                        <a:t>7. Marital Status</a:t>
                      </a:r>
                      <a:endParaRPr dirty="0"/>
                    </a:p>
                    <a:p>
                      <a:pPr marL="0" marR="0" lvl="0" indent="0" algn="l" rtl="0">
                        <a:spcBef>
                          <a:spcPts val="0"/>
                        </a:spcBef>
                        <a:spcAft>
                          <a:spcPts val="0"/>
                        </a:spcAft>
                        <a:buNone/>
                      </a:pPr>
                      <a:r>
                        <a:rPr lang="en-US" sz="1200" dirty="0"/>
                        <a:t>8. Overtime Status</a:t>
                      </a:r>
                      <a:endParaRPr dirty="0"/>
                    </a:p>
                  </a:txBody>
                  <a:tcPr marL="91450" marR="91450" marT="45725" marB="45725"/>
                </a:tc>
                <a:extLst>
                  <a:ext uri="{0D108BD9-81ED-4DB2-BD59-A6C34878D82A}">
                    <a16:rowId xmlns:a16="http://schemas.microsoft.com/office/drawing/2014/main" val="10006"/>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457200" y="285750"/>
            <a:ext cx="8229600" cy="8572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3F3F3F"/>
              </a:buClr>
              <a:buSzPts val="3200"/>
              <a:buFont typeface="Arial"/>
              <a:buNone/>
            </a:pPr>
            <a:r>
              <a:rPr lang="en-US" sz="3200" b="1" i="0" u="none" strike="noStrike" cap="none">
                <a:solidFill>
                  <a:srgbClr val="3F3F3F"/>
                </a:solidFill>
                <a:latin typeface="Arial"/>
                <a:ea typeface="Arial"/>
                <a:cs typeface="Arial"/>
                <a:sym typeface="Arial"/>
              </a:rPr>
              <a:t>Data Dictionary</a:t>
            </a:r>
            <a:endParaRPr/>
          </a:p>
        </p:txBody>
      </p:sp>
      <p:graphicFrame>
        <p:nvGraphicFramePr>
          <p:cNvPr id="94" name="Google Shape;94;p19"/>
          <p:cNvGraphicFramePr/>
          <p:nvPr/>
        </p:nvGraphicFramePr>
        <p:xfrm>
          <a:off x="228600" y="998684"/>
          <a:ext cx="4267200" cy="3931925"/>
        </p:xfrm>
        <a:graphic>
          <a:graphicData uri="http://schemas.openxmlformats.org/drawingml/2006/table">
            <a:tbl>
              <a:tblPr firstRow="1" bandRow="1">
                <a:noFill/>
                <a:tableStyleId>{DA9105AC-FB37-483E-9D07-A156C886F56C}</a:tableStyleId>
              </a:tblPr>
              <a:tblGrid>
                <a:gridCol w="15240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tblGrid>
              <a:tr h="175025">
                <a:tc>
                  <a:txBody>
                    <a:bodyPr/>
                    <a:lstStyle/>
                    <a:p>
                      <a:pPr marL="0" marR="0" lvl="0" indent="0" algn="l" rtl="0">
                        <a:spcBef>
                          <a:spcPts val="0"/>
                        </a:spcBef>
                        <a:spcAft>
                          <a:spcPts val="0"/>
                        </a:spcAft>
                        <a:buNone/>
                      </a:pPr>
                      <a:r>
                        <a:rPr lang="en-US" sz="1100" b="1" i="0" u="none" strike="noStrike">
                          <a:solidFill>
                            <a:srgbClr val="000000"/>
                          </a:solidFill>
                          <a:latin typeface="Calibri"/>
                          <a:ea typeface="Calibri"/>
                          <a:cs typeface="Calibri"/>
                          <a:sym typeface="Calibri"/>
                        </a:rPr>
                        <a:t>Variable</a:t>
                      </a:r>
                      <a:endParaRPr/>
                    </a:p>
                  </a:txBody>
                  <a:tcPr marL="3725" marR="3725" marT="3725" marB="0"/>
                </a:tc>
                <a:tc>
                  <a:txBody>
                    <a:bodyPr/>
                    <a:lstStyle/>
                    <a:p>
                      <a:pPr marL="0" marR="0" lvl="0" indent="0" algn="l" rtl="0">
                        <a:spcBef>
                          <a:spcPts val="0"/>
                        </a:spcBef>
                        <a:spcAft>
                          <a:spcPts val="0"/>
                        </a:spcAft>
                        <a:buNone/>
                      </a:pPr>
                      <a:r>
                        <a:rPr lang="en-US" sz="1100" b="1" i="0" u="none" strike="noStrike">
                          <a:solidFill>
                            <a:srgbClr val="000000"/>
                          </a:solidFill>
                          <a:latin typeface="Calibri"/>
                          <a:ea typeface="Calibri"/>
                          <a:cs typeface="Calibri"/>
                          <a:sym typeface="Calibri"/>
                        </a:rPr>
                        <a:t>Type</a:t>
                      </a:r>
                      <a:endParaRPr/>
                    </a:p>
                  </a:txBody>
                  <a:tcPr marL="3725" marR="3725" marT="3725" marB="0"/>
                </a:tc>
                <a:tc gridSpan="2">
                  <a:txBody>
                    <a:bodyPr/>
                    <a:lstStyle/>
                    <a:p>
                      <a:pPr marL="0" marR="0" lvl="0" indent="0" algn="l" rtl="0">
                        <a:spcBef>
                          <a:spcPts val="0"/>
                        </a:spcBef>
                        <a:spcAft>
                          <a:spcPts val="0"/>
                        </a:spcAft>
                        <a:buNone/>
                      </a:pPr>
                      <a:r>
                        <a:rPr lang="en-US" sz="1100" b="1" i="0" u="none" strike="noStrike">
                          <a:solidFill>
                            <a:srgbClr val="000000"/>
                          </a:solidFill>
                          <a:latin typeface="Calibri"/>
                          <a:ea typeface="Calibri"/>
                          <a:cs typeface="Calibri"/>
                          <a:sym typeface="Calibri"/>
                        </a:rPr>
                        <a:t>Note</a:t>
                      </a:r>
                      <a:endParaRPr/>
                    </a:p>
                  </a:txBody>
                  <a:tcPr marL="3725" marR="3725" marT="3725" marB="0"/>
                </a:tc>
                <a:tc hMerge="1">
                  <a:txBody>
                    <a:bodyPr/>
                    <a:lstStyle/>
                    <a:p>
                      <a:endParaRPr lang="en-US"/>
                    </a:p>
                  </a:txBody>
                  <a:tcPr/>
                </a:tc>
                <a:extLst>
                  <a:ext uri="{0D108BD9-81ED-4DB2-BD59-A6C34878D82A}">
                    <a16:rowId xmlns:a16="http://schemas.microsoft.com/office/drawing/2014/main" val="10000"/>
                  </a:ext>
                </a:extLst>
              </a:tr>
              <a:tr h="259775">
                <a:tc>
                  <a:txBody>
                    <a:bodyPr/>
                    <a:lstStyle/>
                    <a:p>
                      <a:pPr marL="0" marR="0" lvl="0" indent="0" algn="l" rtl="0">
                        <a:spcBef>
                          <a:spcPts val="0"/>
                        </a:spcBef>
                        <a:spcAft>
                          <a:spcPts val="0"/>
                        </a:spcAft>
                        <a:buNone/>
                      </a:pPr>
                      <a:r>
                        <a:rPr lang="en-US" sz="1100" b="1" u="none" strike="noStrike"/>
                        <a:t>Attrition</a:t>
                      </a:r>
                      <a:endParaRPr sz="1100" b="1" i="0" u="none" strike="noStrike">
                        <a:solidFill>
                          <a:srgbClr val="000000"/>
                        </a:solidFill>
                        <a:latin typeface="Calibri"/>
                        <a:ea typeface="Calibri"/>
                        <a:cs typeface="Calibri"/>
                        <a:sym typeface="Calibri"/>
                      </a:endParaRPr>
                    </a:p>
                  </a:txBody>
                  <a:tcPr marL="3725" marR="3725" marT="3725" marB="0"/>
                </a:tc>
                <a:tc>
                  <a:txBody>
                    <a:bodyPr/>
                    <a:lstStyle/>
                    <a:p>
                      <a:pPr marL="0" marR="0" lvl="0" indent="0" algn="l" rtl="0">
                        <a:lnSpc>
                          <a:spcPct val="100000"/>
                        </a:lnSpc>
                        <a:spcBef>
                          <a:spcPts val="0"/>
                        </a:spcBef>
                        <a:spcAft>
                          <a:spcPts val="0"/>
                        </a:spcAft>
                        <a:buClr>
                          <a:srgbClr val="000000"/>
                        </a:buClr>
                        <a:buSzPts val="1100"/>
                        <a:buFont typeface="Calibri"/>
                        <a:buNone/>
                      </a:pPr>
                      <a:r>
                        <a:rPr lang="en-US" sz="1100" b="0" i="0" u="none" strike="noStrike">
                          <a:solidFill>
                            <a:srgbClr val="000000"/>
                          </a:solidFill>
                          <a:latin typeface="Calibri"/>
                          <a:ea typeface="Calibri"/>
                          <a:cs typeface="Calibri"/>
                          <a:sym typeface="Calibri"/>
                        </a:rPr>
                        <a:t>String</a:t>
                      </a:r>
                      <a:endParaRPr/>
                    </a:p>
                  </a:txBody>
                  <a:tcPr marL="3725" marR="3725" marT="3725" marB="0"/>
                </a:tc>
                <a:tc gridSpan="2">
                  <a:txBody>
                    <a:bodyPr/>
                    <a:lstStyle/>
                    <a:p>
                      <a:pPr marL="0" marR="0" lvl="0" indent="0" algn="l" rtl="0">
                        <a:spcBef>
                          <a:spcPts val="0"/>
                        </a:spcBef>
                        <a:spcAft>
                          <a:spcPts val="0"/>
                        </a:spcAft>
                        <a:buNone/>
                      </a:pPr>
                      <a:r>
                        <a:rPr lang="en-US" sz="1100" u="none" strike="noStrike"/>
                        <a:t>Yes or No</a:t>
                      </a:r>
                      <a:endParaRPr sz="1100" b="0" i="0" u="none" strike="noStrike">
                        <a:solidFill>
                          <a:srgbClr val="000000"/>
                        </a:solidFill>
                        <a:latin typeface="Calibri"/>
                        <a:ea typeface="Calibri"/>
                        <a:cs typeface="Calibri"/>
                        <a:sym typeface="Calibri"/>
                      </a:endParaRPr>
                    </a:p>
                  </a:txBody>
                  <a:tcPr marL="3725" marR="3725" marT="3725" marB="0"/>
                </a:tc>
                <a:tc hMerge="1">
                  <a:txBody>
                    <a:bodyPr/>
                    <a:lstStyle/>
                    <a:p>
                      <a:endParaRPr lang="en-US"/>
                    </a:p>
                  </a:txBody>
                  <a:tcPr/>
                </a:tc>
                <a:extLst>
                  <a:ext uri="{0D108BD9-81ED-4DB2-BD59-A6C34878D82A}">
                    <a16:rowId xmlns:a16="http://schemas.microsoft.com/office/drawing/2014/main" val="10001"/>
                  </a:ext>
                </a:extLst>
              </a:tr>
              <a:tr h="750175">
                <a:tc>
                  <a:txBody>
                    <a:bodyPr/>
                    <a:lstStyle/>
                    <a:p>
                      <a:pPr marL="0" marR="0" lvl="0" indent="0" algn="l" rtl="0">
                        <a:spcBef>
                          <a:spcPts val="0"/>
                        </a:spcBef>
                        <a:spcAft>
                          <a:spcPts val="0"/>
                        </a:spcAft>
                        <a:buNone/>
                      </a:pPr>
                      <a:r>
                        <a:rPr lang="en-US" sz="1100" b="1" u="none" strike="noStrike"/>
                        <a:t>Business Travel</a:t>
                      </a:r>
                      <a:endParaRPr sz="1100" b="1" i="0" u="none" strike="noStrike">
                        <a:solidFill>
                          <a:srgbClr val="000000"/>
                        </a:solidFill>
                        <a:latin typeface="Calibri"/>
                        <a:ea typeface="Calibri"/>
                        <a:cs typeface="Calibri"/>
                        <a:sym typeface="Calibri"/>
                      </a:endParaRPr>
                    </a:p>
                  </a:txBody>
                  <a:tcPr marL="3725" marR="3725" marT="3725" marB="0"/>
                </a:tc>
                <a:tc>
                  <a:txBody>
                    <a:bodyPr/>
                    <a:lstStyle/>
                    <a:p>
                      <a:pPr marL="0" marR="0" lvl="0" indent="0" algn="l" rtl="0">
                        <a:spcBef>
                          <a:spcPts val="0"/>
                        </a:spcBef>
                        <a:spcAft>
                          <a:spcPts val="0"/>
                        </a:spcAft>
                        <a:buNone/>
                      </a:pPr>
                      <a:r>
                        <a:rPr lang="en-US" sz="1100" b="0" i="0" u="none" strike="noStrike">
                          <a:solidFill>
                            <a:srgbClr val="000000"/>
                          </a:solidFill>
                          <a:latin typeface="Calibri"/>
                          <a:ea typeface="Calibri"/>
                          <a:cs typeface="Calibri"/>
                          <a:sym typeface="Calibri"/>
                        </a:rPr>
                        <a:t>String</a:t>
                      </a:r>
                      <a:endParaRPr/>
                    </a:p>
                  </a:txBody>
                  <a:tcPr marL="3725" marR="3725" marT="3725" marB="0"/>
                </a:tc>
                <a:tc gridSpan="2">
                  <a:txBody>
                    <a:bodyPr/>
                    <a:lstStyle/>
                    <a:p>
                      <a:pPr marL="0" marR="0" lvl="0" indent="0" algn="l" rtl="0">
                        <a:spcBef>
                          <a:spcPts val="0"/>
                        </a:spcBef>
                        <a:spcAft>
                          <a:spcPts val="0"/>
                        </a:spcAft>
                        <a:buNone/>
                      </a:pPr>
                      <a:r>
                        <a:rPr lang="en-US" sz="1100" u="none" strike="noStrike"/>
                        <a:t>Non_Travel</a:t>
                      </a:r>
                      <a:endParaRPr sz="1100" u="none" strike="noStrike"/>
                    </a:p>
                    <a:p>
                      <a:pPr marL="0" marR="0" lvl="0" indent="0" algn="l" rtl="0">
                        <a:spcBef>
                          <a:spcPts val="0"/>
                        </a:spcBef>
                        <a:spcAft>
                          <a:spcPts val="0"/>
                        </a:spcAft>
                        <a:buNone/>
                      </a:pPr>
                      <a:r>
                        <a:rPr lang="en-US" sz="1100" u="none" strike="noStrike"/>
                        <a:t>Travel_Rarely</a:t>
                      </a:r>
                      <a:endParaRPr sz="1100" u="none" strike="noStrike"/>
                    </a:p>
                    <a:p>
                      <a:pPr marL="0" marR="0" lvl="0" indent="0" algn="l" rtl="0">
                        <a:spcBef>
                          <a:spcPts val="0"/>
                        </a:spcBef>
                        <a:spcAft>
                          <a:spcPts val="0"/>
                        </a:spcAft>
                        <a:buNone/>
                      </a:pPr>
                      <a:r>
                        <a:rPr lang="en-US" sz="1100" u="none" strike="noStrike"/>
                        <a:t>Travel_Frequently</a:t>
                      </a:r>
                      <a:endParaRPr sz="1100" u="none" strike="noStrike"/>
                    </a:p>
                  </a:txBody>
                  <a:tcPr marL="3725" marR="3725" marT="3725" marB="0"/>
                </a:tc>
                <a:tc hMerge="1">
                  <a:txBody>
                    <a:bodyPr/>
                    <a:lstStyle/>
                    <a:p>
                      <a:endParaRPr lang="en-US"/>
                    </a:p>
                  </a:txBody>
                  <a:tcPr/>
                </a:tc>
                <a:extLst>
                  <a:ext uri="{0D108BD9-81ED-4DB2-BD59-A6C34878D82A}">
                    <a16:rowId xmlns:a16="http://schemas.microsoft.com/office/drawing/2014/main" val="10002"/>
                  </a:ext>
                </a:extLst>
              </a:tr>
              <a:tr h="750175">
                <a:tc>
                  <a:txBody>
                    <a:bodyPr/>
                    <a:lstStyle/>
                    <a:p>
                      <a:pPr marL="0" marR="0" lvl="0" indent="0" algn="l" rtl="0">
                        <a:spcBef>
                          <a:spcPts val="0"/>
                        </a:spcBef>
                        <a:spcAft>
                          <a:spcPts val="0"/>
                        </a:spcAft>
                        <a:buNone/>
                      </a:pPr>
                      <a:r>
                        <a:rPr lang="en-US" sz="1100" b="1" i="0" u="none" strike="noStrike">
                          <a:solidFill>
                            <a:srgbClr val="000000"/>
                          </a:solidFill>
                          <a:latin typeface="Calibri"/>
                          <a:ea typeface="Calibri"/>
                          <a:cs typeface="Calibri"/>
                          <a:sym typeface="Calibri"/>
                        </a:rPr>
                        <a:t>Department</a:t>
                      </a:r>
                      <a:endParaRPr/>
                    </a:p>
                  </a:txBody>
                  <a:tcPr marL="3725" marR="3725" marT="3725" marB="0"/>
                </a:tc>
                <a:tc>
                  <a:txBody>
                    <a:bodyPr/>
                    <a:lstStyle/>
                    <a:p>
                      <a:pPr marL="0" marR="0" lvl="0" indent="0" algn="l" rtl="0">
                        <a:spcBef>
                          <a:spcPts val="0"/>
                        </a:spcBef>
                        <a:spcAft>
                          <a:spcPts val="0"/>
                        </a:spcAft>
                        <a:buNone/>
                      </a:pPr>
                      <a:r>
                        <a:rPr lang="en-US" sz="1100" b="0" i="0" u="none" strike="noStrike">
                          <a:solidFill>
                            <a:srgbClr val="000000"/>
                          </a:solidFill>
                          <a:latin typeface="Calibri"/>
                          <a:ea typeface="Calibri"/>
                          <a:cs typeface="Calibri"/>
                          <a:sym typeface="Calibri"/>
                        </a:rPr>
                        <a:t>String</a:t>
                      </a:r>
                      <a:endParaRPr/>
                    </a:p>
                  </a:txBody>
                  <a:tcPr marL="3725" marR="3725" marT="3725" marB="0"/>
                </a:tc>
                <a:tc gridSpan="2">
                  <a:txBody>
                    <a:bodyPr/>
                    <a:lstStyle/>
                    <a:p>
                      <a:pPr marL="0" marR="0" lvl="0" indent="0" algn="l" rtl="0">
                        <a:spcBef>
                          <a:spcPts val="0"/>
                        </a:spcBef>
                        <a:spcAft>
                          <a:spcPts val="0"/>
                        </a:spcAft>
                        <a:buNone/>
                      </a:pPr>
                      <a:r>
                        <a:rPr lang="en-US" sz="1100" b="0" i="0" u="none" strike="noStrike">
                          <a:solidFill>
                            <a:srgbClr val="000000"/>
                          </a:solidFill>
                          <a:latin typeface="Calibri"/>
                          <a:ea typeface="Calibri"/>
                          <a:cs typeface="Calibri"/>
                          <a:sym typeface="Calibri"/>
                        </a:rPr>
                        <a:t>HR</a:t>
                      </a:r>
                      <a:endParaRPr/>
                    </a:p>
                    <a:p>
                      <a:pPr marL="0" marR="0" lvl="0" indent="0" algn="l" rtl="0">
                        <a:spcBef>
                          <a:spcPts val="0"/>
                        </a:spcBef>
                        <a:spcAft>
                          <a:spcPts val="0"/>
                        </a:spcAft>
                        <a:buNone/>
                      </a:pPr>
                      <a:r>
                        <a:rPr lang="en-US" sz="1100" b="0" i="0" u="none" strike="noStrike">
                          <a:solidFill>
                            <a:srgbClr val="000000"/>
                          </a:solidFill>
                          <a:latin typeface="Calibri"/>
                          <a:ea typeface="Calibri"/>
                          <a:cs typeface="Calibri"/>
                          <a:sym typeface="Calibri"/>
                        </a:rPr>
                        <a:t>R&amp;D</a:t>
                      </a:r>
                      <a:endParaRPr/>
                    </a:p>
                    <a:p>
                      <a:pPr marL="0" marR="0" lvl="0" indent="0" algn="l" rtl="0">
                        <a:spcBef>
                          <a:spcPts val="0"/>
                        </a:spcBef>
                        <a:spcAft>
                          <a:spcPts val="0"/>
                        </a:spcAft>
                        <a:buNone/>
                      </a:pPr>
                      <a:r>
                        <a:rPr lang="en-US" sz="1100" b="0" i="0" u="none" strike="noStrike">
                          <a:solidFill>
                            <a:srgbClr val="000000"/>
                          </a:solidFill>
                          <a:latin typeface="Calibri"/>
                          <a:ea typeface="Calibri"/>
                          <a:cs typeface="Calibri"/>
                          <a:sym typeface="Calibri"/>
                        </a:rPr>
                        <a:t>Sales</a:t>
                      </a:r>
                      <a:endParaRPr/>
                    </a:p>
                  </a:txBody>
                  <a:tcPr marL="3725" marR="3725" marT="3725" marB="0"/>
                </a:tc>
                <a:tc hMerge="1">
                  <a:txBody>
                    <a:bodyPr/>
                    <a:lstStyle/>
                    <a:p>
                      <a:endParaRPr lang="en-US"/>
                    </a:p>
                  </a:txBody>
                  <a:tcPr/>
                </a:tc>
                <a:extLst>
                  <a:ext uri="{0D108BD9-81ED-4DB2-BD59-A6C34878D82A}">
                    <a16:rowId xmlns:a16="http://schemas.microsoft.com/office/drawing/2014/main" val="10003"/>
                  </a:ext>
                </a:extLst>
              </a:tr>
              <a:tr h="1494825">
                <a:tc>
                  <a:txBody>
                    <a:bodyPr/>
                    <a:lstStyle/>
                    <a:p>
                      <a:pPr marL="0" marR="0" lvl="0" indent="0" algn="l" rtl="0">
                        <a:spcBef>
                          <a:spcPts val="0"/>
                        </a:spcBef>
                        <a:spcAft>
                          <a:spcPts val="0"/>
                        </a:spcAft>
                        <a:buNone/>
                      </a:pPr>
                      <a:r>
                        <a:rPr lang="en-US" sz="1100" b="1" u="none" strike="noStrike"/>
                        <a:t>Education Field</a:t>
                      </a:r>
                      <a:endParaRPr sz="1100" b="1" i="0" u="none" strike="noStrike">
                        <a:solidFill>
                          <a:srgbClr val="000000"/>
                        </a:solidFill>
                        <a:latin typeface="Calibri"/>
                        <a:ea typeface="Calibri"/>
                        <a:cs typeface="Calibri"/>
                        <a:sym typeface="Calibri"/>
                      </a:endParaRPr>
                    </a:p>
                  </a:txBody>
                  <a:tcPr marL="3725" marR="3725" marT="3725" marB="0"/>
                </a:tc>
                <a:tc>
                  <a:txBody>
                    <a:bodyPr/>
                    <a:lstStyle/>
                    <a:p>
                      <a:pPr marL="0" marR="0" lvl="0" indent="0" algn="l" rtl="0">
                        <a:spcBef>
                          <a:spcPts val="0"/>
                        </a:spcBef>
                        <a:spcAft>
                          <a:spcPts val="0"/>
                        </a:spcAft>
                        <a:buNone/>
                      </a:pPr>
                      <a:r>
                        <a:rPr lang="en-US" sz="1100" b="0" i="0" u="none" strike="noStrike">
                          <a:solidFill>
                            <a:srgbClr val="000000"/>
                          </a:solidFill>
                          <a:latin typeface="Calibri"/>
                          <a:ea typeface="Calibri"/>
                          <a:cs typeface="Calibri"/>
                          <a:sym typeface="Calibri"/>
                        </a:rPr>
                        <a:t>String</a:t>
                      </a:r>
                      <a:endParaRPr/>
                    </a:p>
                  </a:txBody>
                  <a:tcPr marL="3725" marR="3725" marT="3725" marB="0"/>
                </a:tc>
                <a:tc gridSpan="2">
                  <a:txBody>
                    <a:bodyPr/>
                    <a:lstStyle/>
                    <a:p>
                      <a:pPr marL="0" marR="0" lvl="0" indent="0" algn="l" rtl="0">
                        <a:spcBef>
                          <a:spcPts val="0"/>
                        </a:spcBef>
                        <a:spcAft>
                          <a:spcPts val="0"/>
                        </a:spcAft>
                        <a:buNone/>
                      </a:pPr>
                      <a:r>
                        <a:rPr lang="en-US" sz="1100" u="none" strike="noStrike"/>
                        <a:t>Human Resources</a:t>
                      </a:r>
                      <a:endParaRPr/>
                    </a:p>
                    <a:p>
                      <a:pPr marL="0" marR="0" lvl="0" indent="0" algn="l" rtl="0">
                        <a:spcBef>
                          <a:spcPts val="0"/>
                        </a:spcBef>
                        <a:spcAft>
                          <a:spcPts val="0"/>
                        </a:spcAft>
                        <a:buNone/>
                      </a:pPr>
                      <a:r>
                        <a:rPr lang="en-US" sz="1100" u="none" strike="noStrike"/>
                        <a:t>Life Sciences</a:t>
                      </a:r>
                      <a:endParaRPr/>
                    </a:p>
                    <a:p>
                      <a:pPr marL="0" marR="0" lvl="0" indent="0" algn="l" rtl="0">
                        <a:spcBef>
                          <a:spcPts val="0"/>
                        </a:spcBef>
                        <a:spcAft>
                          <a:spcPts val="0"/>
                        </a:spcAft>
                        <a:buNone/>
                      </a:pPr>
                      <a:r>
                        <a:rPr lang="en-US" sz="1100" u="none" strike="noStrike"/>
                        <a:t>Marketing</a:t>
                      </a:r>
                      <a:endParaRPr/>
                    </a:p>
                    <a:p>
                      <a:pPr marL="0" marR="0" lvl="0" indent="0" algn="l" rtl="0">
                        <a:spcBef>
                          <a:spcPts val="0"/>
                        </a:spcBef>
                        <a:spcAft>
                          <a:spcPts val="0"/>
                        </a:spcAft>
                        <a:buNone/>
                      </a:pPr>
                      <a:r>
                        <a:rPr lang="en-US" sz="1100" u="none" strike="noStrike"/>
                        <a:t>Medical</a:t>
                      </a:r>
                      <a:endParaRPr/>
                    </a:p>
                    <a:p>
                      <a:pPr marL="0" marR="0" lvl="0" indent="0" algn="l" rtl="0">
                        <a:spcBef>
                          <a:spcPts val="0"/>
                        </a:spcBef>
                        <a:spcAft>
                          <a:spcPts val="0"/>
                        </a:spcAft>
                        <a:buNone/>
                      </a:pPr>
                      <a:r>
                        <a:rPr lang="en-US" sz="1100" u="none" strike="noStrike"/>
                        <a:t>Other</a:t>
                      </a:r>
                      <a:endParaRPr/>
                    </a:p>
                    <a:p>
                      <a:pPr marL="0" marR="0" lvl="0" indent="0" algn="l" rtl="0">
                        <a:spcBef>
                          <a:spcPts val="0"/>
                        </a:spcBef>
                        <a:spcAft>
                          <a:spcPts val="0"/>
                        </a:spcAft>
                        <a:buNone/>
                      </a:pPr>
                      <a:r>
                        <a:rPr lang="en-US" sz="1100" u="none" strike="noStrike"/>
                        <a:t>Technical Degree</a:t>
                      </a:r>
                      <a:endParaRPr sz="1100" b="0" i="0" u="none" strike="noStrike">
                        <a:solidFill>
                          <a:srgbClr val="000000"/>
                        </a:solidFill>
                        <a:latin typeface="Calibri"/>
                        <a:ea typeface="Calibri"/>
                        <a:cs typeface="Calibri"/>
                        <a:sym typeface="Calibri"/>
                      </a:endParaRPr>
                    </a:p>
                  </a:txBody>
                  <a:tcPr marL="3725" marR="3725" marT="3725" marB="0"/>
                </a:tc>
                <a:tc hMerge="1">
                  <a:txBody>
                    <a:bodyPr/>
                    <a:lstStyle/>
                    <a:p>
                      <a:endParaRPr lang="en-US"/>
                    </a:p>
                  </a:txBody>
                  <a:tcPr/>
                </a:tc>
                <a:extLst>
                  <a:ext uri="{0D108BD9-81ED-4DB2-BD59-A6C34878D82A}">
                    <a16:rowId xmlns:a16="http://schemas.microsoft.com/office/drawing/2014/main" val="10004"/>
                  </a:ext>
                </a:extLst>
              </a:tr>
              <a:tr h="501950">
                <a:tc>
                  <a:txBody>
                    <a:bodyPr/>
                    <a:lstStyle/>
                    <a:p>
                      <a:pPr marL="0" marR="0" lvl="0" indent="0" algn="l" rtl="0">
                        <a:spcBef>
                          <a:spcPts val="0"/>
                        </a:spcBef>
                        <a:spcAft>
                          <a:spcPts val="0"/>
                        </a:spcAft>
                        <a:buNone/>
                      </a:pPr>
                      <a:r>
                        <a:rPr lang="en-US" sz="1100" b="1" u="none" strike="noStrike"/>
                        <a:t>Gender</a:t>
                      </a:r>
                      <a:endParaRPr sz="1100" b="1" i="0" u="none" strike="noStrike">
                        <a:solidFill>
                          <a:srgbClr val="000000"/>
                        </a:solidFill>
                        <a:latin typeface="Calibri"/>
                        <a:ea typeface="Calibri"/>
                        <a:cs typeface="Calibri"/>
                        <a:sym typeface="Calibri"/>
                      </a:endParaRPr>
                    </a:p>
                  </a:txBody>
                  <a:tcPr marL="3725" marR="3725" marT="3725" marB="0"/>
                </a:tc>
                <a:tc>
                  <a:txBody>
                    <a:bodyPr/>
                    <a:lstStyle/>
                    <a:p>
                      <a:pPr marL="0" marR="0" lvl="0" indent="0" algn="l" rtl="0">
                        <a:spcBef>
                          <a:spcPts val="0"/>
                        </a:spcBef>
                        <a:spcAft>
                          <a:spcPts val="0"/>
                        </a:spcAft>
                        <a:buNone/>
                      </a:pPr>
                      <a:r>
                        <a:rPr lang="en-US" sz="1100" b="0" i="0" u="none" strike="noStrike">
                          <a:solidFill>
                            <a:srgbClr val="000000"/>
                          </a:solidFill>
                          <a:latin typeface="Calibri"/>
                          <a:ea typeface="Calibri"/>
                          <a:cs typeface="Calibri"/>
                          <a:sym typeface="Calibri"/>
                        </a:rPr>
                        <a:t>String</a:t>
                      </a:r>
                      <a:endParaRPr/>
                    </a:p>
                  </a:txBody>
                  <a:tcPr marL="3725" marR="3725" marT="3725" marB="0"/>
                </a:tc>
                <a:tc>
                  <a:txBody>
                    <a:bodyPr/>
                    <a:lstStyle/>
                    <a:p>
                      <a:pPr marL="0" marR="0" lvl="0" indent="0" algn="l" rtl="0">
                        <a:spcBef>
                          <a:spcPts val="0"/>
                        </a:spcBef>
                        <a:spcAft>
                          <a:spcPts val="0"/>
                        </a:spcAft>
                        <a:buNone/>
                      </a:pPr>
                      <a:r>
                        <a:rPr lang="en-US" sz="1100" u="none" strike="noStrike"/>
                        <a:t>Male Female</a:t>
                      </a:r>
                      <a:endParaRPr sz="1100" b="0" i="0" u="none" strike="noStrike">
                        <a:solidFill>
                          <a:srgbClr val="000000"/>
                        </a:solidFill>
                        <a:latin typeface="Calibri"/>
                        <a:ea typeface="Calibri"/>
                        <a:cs typeface="Calibri"/>
                        <a:sym typeface="Calibri"/>
                      </a:endParaRPr>
                    </a:p>
                  </a:txBody>
                  <a:tcPr marL="3725" marR="3725" marT="3725" marB="0"/>
                </a:tc>
                <a:tc>
                  <a:txBody>
                    <a:bodyPr/>
                    <a:lstStyle/>
                    <a:p>
                      <a:pPr marL="0" marR="0" lvl="0" indent="0" algn="l" rtl="0">
                        <a:spcBef>
                          <a:spcPts val="0"/>
                        </a:spcBef>
                        <a:spcAft>
                          <a:spcPts val="0"/>
                        </a:spcAft>
                        <a:buNone/>
                      </a:pPr>
                      <a:endParaRPr sz="1100" b="1" i="0" u="none" strike="noStrike">
                        <a:solidFill>
                          <a:srgbClr val="000000"/>
                        </a:solidFill>
                        <a:latin typeface="Calibri"/>
                        <a:ea typeface="Calibri"/>
                        <a:cs typeface="Calibri"/>
                        <a:sym typeface="Calibri"/>
                      </a:endParaRPr>
                    </a:p>
                  </a:txBody>
                  <a:tcPr marL="3725" marR="3725" marT="3725" marB="0"/>
                </a:tc>
                <a:extLst>
                  <a:ext uri="{0D108BD9-81ED-4DB2-BD59-A6C34878D82A}">
                    <a16:rowId xmlns:a16="http://schemas.microsoft.com/office/drawing/2014/main" val="10005"/>
                  </a:ext>
                </a:extLst>
              </a:tr>
            </a:tbl>
          </a:graphicData>
        </a:graphic>
      </p:graphicFrame>
      <p:graphicFrame>
        <p:nvGraphicFramePr>
          <p:cNvPr id="95" name="Google Shape;95;p19"/>
          <p:cNvGraphicFramePr/>
          <p:nvPr/>
        </p:nvGraphicFramePr>
        <p:xfrm>
          <a:off x="4660710" y="998684"/>
          <a:ext cx="4407075" cy="3931925"/>
        </p:xfrm>
        <a:graphic>
          <a:graphicData uri="http://schemas.openxmlformats.org/drawingml/2006/table">
            <a:tbl>
              <a:tblPr firstRow="1" bandRow="1">
                <a:noFill/>
                <a:tableStyleId>{DA9105AC-FB37-483E-9D07-A156C886F56C}</a:tableStyleId>
              </a:tblPr>
              <a:tblGrid>
                <a:gridCol w="1619825">
                  <a:extLst>
                    <a:ext uri="{9D8B030D-6E8A-4147-A177-3AD203B41FA5}">
                      <a16:colId xmlns:a16="http://schemas.microsoft.com/office/drawing/2014/main" val="20000"/>
                    </a:ext>
                  </a:extLst>
                </a:gridCol>
                <a:gridCol w="1619825">
                  <a:extLst>
                    <a:ext uri="{9D8B030D-6E8A-4147-A177-3AD203B41FA5}">
                      <a16:colId xmlns:a16="http://schemas.microsoft.com/office/drawing/2014/main" val="20001"/>
                    </a:ext>
                  </a:extLst>
                </a:gridCol>
                <a:gridCol w="1167425">
                  <a:extLst>
                    <a:ext uri="{9D8B030D-6E8A-4147-A177-3AD203B41FA5}">
                      <a16:colId xmlns:a16="http://schemas.microsoft.com/office/drawing/2014/main" val="20002"/>
                    </a:ext>
                  </a:extLst>
                </a:gridCol>
              </a:tblGrid>
              <a:tr h="209550">
                <a:tc>
                  <a:txBody>
                    <a:bodyPr/>
                    <a:lstStyle/>
                    <a:p>
                      <a:pPr marL="0" marR="0" lvl="0" indent="0" algn="l" rtl="0">
                        <a:spcBef>
                          <a:spcPts val="0"/>
                        </a:spcBef>
                        <a:spcAft>
                          <a:spcPts val="0"/>
                        </a:spcAft>
                        <a:buNone/>
                      </a:pPr>
                      <a:r>
                        <a:rPr lang="en-US" sz="1100" b="1" i="0" u="none" strike="noStrike">
                          <a:solidFill>
                            <a:srgbClr val="000000"/>
                          </a:solidFill>
                          <a:latin typeface="Calibri"/>
                          <a:ea typeface="Calibri"/>
                          <a:cs typeface="Calibri"/>
                          <a:sym typeface="Calibri"/>
                        </a:rPr>
                        <a:t>Variable</a:t>
                      </a:r>
                      <a:endParaRPr/>
                    </a:p>
                  </a:txBody>
                  <a:tcPr marL="3725" marR="3725" marT="3725" marB="0" anchor="b"/>
                </a:tc>
                <a:tc>
                  <a:txBody>
                    <a:bodyPr/>
                    <a:lstStyle/>
                    <a:p>
                      <a:pPr marL="0" marR="0" lvl="0" indent="0" algn="l" rtl="0">
                        <a:spcBef>
                          <a:spcPts val="0"/>
                        </a:spcBef>
                        <a:spcAft>
                          <a:spcPts val="0"/>
                        </a:spcAft>
                        <a:buNone/>
                      </a:pPr>
                      <a:r>
                        <a:rPr lang="en-US" sz="1100" b="1" i="0" u="none" strike="noStrike">
                          <a:solidFill>
                            <a:srgbClr val="000000"/>
                          </a:solidFill>
                          <a:latin typeface="Calibri"/>
                          <a:ea typeface="Calibri"/>
                          <a:cs typeface="Calibri"/>
                          <a:sym typeface="Calibri"/>
                        </a:rPr>
                        <a:t>Type</a:t>
                      </a:r>
                      <a:endParaRPr/>
                    </a:p>
                  </a:txBody>
                  <a:tcPr marL="3725" marR="3725" marT="3725" marB="0" anchor="b"/>
                </a:tc>
                <a:tc>
                  <a:txBody>
                    <a:bodyPr/>
                    <a:lstStyle/>
                    <a:p>
                      <a:pPr marL="0" marR="0" lvl="0" indent="0" algn="l" rtl="0">
                        <a:spcBef>
                          <a:spcPts val="0"/>
                        </a:spcBef>
                        <a:spcAft>
                          <a:spcPts val="0"/>
                        </a:spcAft>
                        <a:buNone/>
                      </a:pPr>
                      <a:r>
                        <a:rPr lang="en-US" sz="1100" b="0" i="0" u="none" strike="noStrike">
                          <a:solidFill>
                            <a:srgbClr val="000000"/>
                          </a:solidFill>
                          <a:latin typeface="Calibri"/>
                          <a:ea typeface="Calibri"/>
                          <a:cs typeface="Calibri"/>
                          <a:sym typeface="Calibri"/>
                        </a:rPr>
                        <a:t>Note</a:t>
                      </a:r>
                      <a:endParaRPr/>
                    </a:p>
                  </a:txBody>
                  <a:tcPr marL="3725" marR="3725" marT="3725" marB="0" anchor="b"/>
                </a:tc>
                <a:extLst>
                  <a:ext uri="{0D108BD9-81ED-4DB2-BD59-A6C34878D82A}">
                    <a16:rowId xmlns:a16="http://schemas.microsoft.com/office/drawing/2014/main" val="10000"/>
                  </a:ext>
                </a:extLst>
              </a:tr>
              <a:tr h="1849575">
                <a:tc>
                  <a:txBody>
                    <a:bodyPr/>
                    <a:lstStyle/>
                    <a:p>
                      <a:pPr marL="0" marR="0" lvl="0" indent="0" algn="l" rtl="0">
                        <a:lnSpc>
                          <a:spcPct val="100000"/>
                        </a:lnSpc>
                        <a:spcBef>
                          <a:spcPts val="0"/>
                        </a:spcBef>
                        <a:spcAft>
                          <a:spcPts val="0"/>
                        </a:spcAft>
                        <a:buClr>
                          <a:schemeClr val="dk1"/>
                        </a:buClr>
                        <a:buSzPts val="1100"/>
                        <a:buFont typeface="Calibri"/>
                        <a:buNone/>
                      </a:pPr>
                      <a:r>
                        <a:rPr lang="en-US" sz="1100" b="1" u="none" strike="noStrike"/>
                        <a:t>Job Role</a:t>
                      </a:r>
                      <a:endParaRPr sz="1100" b="1" i="0" u="none" strike="noStrike">
                        <a:solidFill>
                          <a:srgbClr val="000000"/>
                        </a:solidFill>
                        <a:latin typeface="Calibri"/>
                        <a:ea typeface="Calibri"/>
                        <a:cs typeface="Calibri"/>
                        <a:sym typeface="Calibri"/>
                      </a:endParaRPr>
                    </a:p>
                  </a:txBody>
                  <a:tcPr marL="3725" marR="3725" marT="3725" marB="0"/>
                </a:tc>
                <a:tc>
                  <a:txBody>
                    <a:bodyPr/>
                    <a:lstStyle/>
                    <a:p>
                      <a:pPr marL="0" marR="0" lvl="0" indent="0" algn="l" rtl="0">
                        <a:lnSpc>
                          <a:spcPct val="100000"/>
                        </a:lnSpc>
                        <a:spcBef>
                          <a:spcPts val="0"/>
                        </a:spcBef>
                        <a:spcAft>
                          <a:spcPts val="0"/>
                        </a:spcAft>
                        <a:buClr>
                          <a:srgbClr val="000000"/>
                        </a:buClr>
                        <a:buSzPts val="1100"/>
                        <a:buFont typeface="Calibri"/>
                        <a:buNone/>
                      </a:pPr>
                      <a:r>
                        <a:rPr lang="en-US" sz="1100" b="0" i="0" u="none" strike="noStrike">
                          <a:solidFill>
                            <a:srgbClr val="000000"/>
                          </a:solidFill>
                          <a:latin typeface="Calibri"/>
                          <a:ea typeface="Calibri"/>
                          <a:cs typeface="Calibri"/>
                          <a:sym typeface="Calibri"/>
                        </a:rPr>
                        <a:t>String</a:t>
                      </a:r>
                      <a:endParaRPr/>
                    </a:p>
                  </a:txBody>
                  <a:tcPr marL="3725" marR="3725" marT="3725" marB="0"/>
                </a:tc>
                <a:tc>
                  <a:txBody>
                    <a:bodyPr/>
                    <a:lstStyle/>
                    <a:p>
                      <a:pPr marL="0" marR="0" lvl="0" indent="0" algn="l" rtl="0">
                        <a:spcBef>
                          <a:spcPts val="0"/>
                        </a:spcBef>
                        <a:spcAft>
                          <a:spcPts val="0"/>
                        </a:spcAft>
                        <a:buNone/>
                      </a:pPr>
                      <a:r>
                        <a:rPr lang="en-US" sz="1100" u="none" strike="noStrike" dirty="0"/>
                        <a:t>Healthcare Rep.</a:t>
                      </a:r>
                      <a:endParaRPr dirty="0"/>
                    </a:p>
                    <a:p>
                      <a:pPr marL="0" marR="0" lvl="0" indent="0" algn="l" rtl="0">
                        <a:spcBef>
                          <a:spcPts val="0"/>
                        </a:spcBef>
                        <a:spcAft>
                          <a:spcPts val="0"/>
                        </a:spcAft>
                        <a:buNone/>
                      </a:pPr>
                      <a:r>
                        <a:rPr lang="en-US" sz="1100" u="none" strike="noStrike" dirty="0"/>
                        <a:t>Human Resources</a:t>
                      </a:r>
                      <a:endParaRPr dirty="0"/>
                    </a:p>
                    <a:p>
                      <a:pPr marL="0" marR="0" lvl="0" indent="0" algn="l" rtl="0">
                        <a:spcBef>
                          <a:spcPts val="0"/>
                        </a:spcBef>
                        <a:spcAft>
                          <a:spcPts val="0"/>
                        </a:spcAft>
                        <a:buNone/>
                      </a:pPr>
                      <a:r>
                        <a:rPr lang="en-US" sz="1100" u="none" strike="noStrike" dirty="0"/>
                        <a:t>Laboratory Tech.</a:t>
                      </a:r>
                      <a:endParaRPr dirty="0"/>
                    </a:p>
                    <a:p>
                      <a:pPr marL="0" marR="0" lvl="0" indent="0" algn="l" rtl="0">
                        <a:spcBef>
                          <a:spcPts val="0"/>
                        </a:spcBef>
                        <a:spcAft>
                          <a:spcPts val="0"/>
                        </a:spcAft>
                        <a:buNone/>
                      </a:pPr>
                      <a:r>
                        <a:rPr lang="en-US" sz="1100" u="none" strike="noStrike" dirty="0"/>
                        <a:t>Manager</a:t>
                      </a:r>
                      <a:endParaRPr dirty="0"/>
                    </a:p>
                    <a:p>
                      <a:pPr marL="0" marR="0" lvl="0" indent="0" algn="l" rtl="0">
                        <a:spcBef>
                          <a:spcPts val="0"/>
                        </a:spcBef>
                        <a:spcAft>
                          <a:spcPts val="0"/>
                        </a:spcAft>
                        <a:buNone/>
                      </a:pPr>
                      <a:r>
                        <a:rPr lang="en-US" sz="1100" u="none" strike="noStrike" dirty="0"/>
                        <a:t>Manufacturing Dir</a:t>
                      </a:r>
                      <a:endParaRPr dirty="0"/>
                    </a:p>
                    <a:p>
                      <a:pPr marL="0" marR="0" lvl="0" indent="0" algn="l" rtl="0">
                        <a:spcBef>
                          <a:spcPts val="0"/>
                        </a:spcBef>
                        <a:spcAft>
                          <a:spcPts val="0"/>
                        </a:spcAft>
                        <a:buNone/>
                      </a:pPr>
                      <a:r>
                        <a:rPr lang="en-US" sz="1100" u="none" strike="noStrike" dirty="0"/>
                        <a:t>Research Dir</a:t>
                      </a:r>
                      <a:endParaRPr dirty="0"/>
                    </a:p>
                    <a:p>
                      <a:pPr marL="0" marR="0" lvl="0" indent="0" algn="l" rtl="0">
                        <a:spcBef>
                          <a:spcPts val="0"/>
                        </a:spcBef>
                        <a:spcAft>
                          <a:spcPts val="0"/>
                        </a:spcAft>
                        <a:buNone/>
                      </a:pPr>
                      <a:r>
                        <a:rPr lang="en-US" sz="1100" u="none" strike="noStrike" dirty="0"/>
                        <a:t>Research Scientist</a:t>
                      </a:r>
                      <a:endParaRPr dirty="0"/>
                    </a:p>
                    <a:p>
                      <a:pPr marL="0" marR="0" lvl="0" indent="0" algn="l" rtl="0">
                        <a:spcBef>
                          <a:spcPts val="0"/>
                        </a:spcBef>
                        <a:spcAft>
                          <a:spcPts val="0"/>
                        </a:spcAft>
                        <a:buNone/>
                      </a:pPr>
                      <a:r>
                        <a:rPr lang="en-US" sz="1100" u="none" strike="noStrike" dirty="0"/>
                        <a:t>Sales Executive</a:t>
                      </a:r>
                      <a:endParaRPr dirty="0"/>
                    </a:p>
                    <a:p>
                      <a:pPr marL="0" marR="0" lvl="0" indent="0" algn="l" rtl="0">
                        <a:spcBef>
                          <a:spcPts val="0"/>
                        </a:spcBef>
                        <a:spcAft>
                          <a:spcPts val="0"/>
                        </a:spcAft>
                        <a:buNone/>
                      </a:pPr>
                      <a:r>
                        <a:rPr lang="en-US" sz="1100" u="none" strike="noStrike" dirty="0"/>
                        <a:t>Sales Rep</a:t>
                      </a:r>
                      <a:endParaRPr sz="1100" b="0" i="0" u="none" strike="noStrike" dirty="0">
                        <a:solidFill>
                          <a:srgbClr val="000000"/>
                        </a:solidFill>
                        <a:latin typeface="Calibri"/>
                        <a:ea typeface="Calibri"/>
                        <a:cs typeface="Calibri"/>
                        <a:sym typeface="Calibri"/>
                      </a:endParaRPr>
                    </a:p>
                  </a:txBody>
                  <a:tcPr marL="3725" marR="3725" marT="3725" marB="0"/>
                </a:tc>
                <a:extLst>
                  <a:ext uri="{0D108BD9-81ED-4DB2-BD59-A6C34878D82A}">
                    <a16:rowId xmlns:a16="http://schemas.microsoft.com/office/drawing/2014/main" val="10001"/>
                  </a:ext>
                </a:extLst>
              </a:tr>
              <a:tr h="619575">
                <a:tc>
                  <a:txBody>
                    <a:bodyPr/>
                    <a:lstStyle/>
                    <a:p>
                      <a:pPr marL="0" marR="0" lvl="0" indent="0" algn="l" rtl="0">
                        <a:spcBef>
                          <a:spcPts val="0"/>
                        </a:spcBef>
                        <a:spcAft>
                          <a:spcPts val="0"/>
                        </a:spcAft>
                        <a:buNone/>
                      </a:pPr>
                      <a:r>
                        <a:rPr lang="en-US" sz="1100" b="1" i="0" u="none" strike="noStrike">
                          <a:solidFill>
                            <a:srgbClr val="000000"/>
                          </a:solidFill>
                          <a:latin typeface="Calibri"/>
                          <a:ea typeface="Calibri"/>
                          <a:cs typeface="Calibri"/>
                          <a:sym typeface="Calibri"/>
                        </a:rPr>
                        <a:t>Marital Status</a:t>
                      </a:r>
                      <a:endParaRPr/>
                    </a:p>
                  </a:txBody>
                  <a:tcPr marL="3725" marR="3725" marT="3725" marB="0"/>
                </a:tc>
                <a:tc>
                  <a:txBody>
                    <a:bodyPr/>
                    <a:lstStyle/>
                    <a:p>
                      <a:pPr marL="0" marR="0" lvl="0" indent="0" algn="l" rtl="0">
                        <a:lnSpc>
                          <a:spcPct val="100000"/>
                        </a:lnSpc>
                        <a:spcBef>
                          <a:spcPts val="0"/>
                        </a:spcBef>
                        <a:spcAft>
                          <a:spcPts val="0"/>
                        </a:spcAft>
                        <a:buClr>
                          <a:srgbClr val="000000"/>
                        </a:buClr>
                        <a:buSzPts val="1100"/>
                        <a:buFont typeface="Calibri"/>
                        <a:buNone/>
                      </a:pPr>
                      <a:r>
                        <a:rPr lang="en-US" sz="1100" b="0" i="0" u="none" strike="noStrike">
                          <a:solidFill>
                            <a:srgbClr val="000000"/>
                          </a:solidFill>
                          <a:latin typeface="Calibri"/>
                          <a:ea typeface="Calibri"/>
                          <a:cs typeface="Calibri"/>
                          <a:sym typeface="Calibri"/>
                        </a:rPr>
                        <a:t>String</a:t>
                      </a:r>
                      <a:endParaRPr/>
                    </a:p>
                  </a:txBody>
                  <a:tcPr marL="3725" marR="3725" marT="3725" marB="0"/>
                </a:tc>
                <a:tc>
                  <a:txBody>
                    <a:bodyPr/>
                    <a:lstStyle/>
                    <a:p>
                      <a:pPr marL="0" marR="0" lvl="0" indent="0" algn="l" rtl="0">
                        <a:spcBef>
                          <a:spcPts val="0"/>
                        </a:spcBef>
                        <a:spcAft>
                          <a:spcPts val="0"/>
                        </a:spcAft>
                        <a:buNone/>
                      </a:pPr>
                      <a:r>
                        <a:rPr lang="en-US" sz="1100" b="0" i="0" u="none" strike="noStrike">
                          <a:solidFill>
                            <a:srgbClr val="000000"/>
                          </a:solidFill>
                          <a:latin typeface="Calibri"/>
                          <a:ea typeface="Calibri"/>
                          <a:cs typeface="Calibri"/>
                          <a:sym typeface="Calibri"/>
                        </a:rPr>
                        <a:t>Single</a:t>
                      </a:r>
                      <a:endParaRPr/>
                    </a:p>
                    <a:p>
                      <a:pPr marL="0" marR="0" lvl="0" indent="0" algn="l" rtl="0">
                        <a:spcBef>
                          <a:spcPts val="0"/>
                        </a:spcBef>
                        <a:spcAft>
                          <a:spcPts val="0"/>
                        </a:spcAft>
                        <a:buNone/>
                      </a:pPr>
                      <a:r>
                        <a:rPr lang="en-US" sz="1100" b="0" i="0" u="none" strike="noStrike">
                          <a:solidFill>
                            <a:srgbClr val="000000"/>
                          </a:solidFill>
                          <a:latin typeface="Calibri"/>
                          <a:ea typeface="Calibri"/>
                          <a:cs typeface="Calibri"/>
                          <a:sym typeface="Calibri"/>
                        </a:rPr>
                        <a:t>Married</a:t>
                      </a:r>
                      <a:endParaRPr/>
                    </a:p>
                    <a:p>
                      <a:pPr marL="0" marR="0" lvl="0" indent="0" algn="l" rtl="0">
                        <a:spcBef>
                          <a:spcPts val="0"/>
                        </a:spcBef>
                        <a:spcAft>
                          <a:spcPts val="0"/>
                        </a:spcAft>
                        <a:buNone/>
                      </a:pPr>
                      <a:r>
                        <a:rPr lang="en-US" sz="1100" b="0" i="0" u="none" strike="noStrike">
                          <a:solidFill>
                            <a:srgbClr val="000000"/>
                          </a:solidFill>
                          <a:latin typeface="Calibri"/>
                          <a:ea typeface="Calibri"/>
                          <a:cs typeface="Calibri"/>
                          <a:sym typeface="Calibri"/>
                        </a:rPr>
                        <a:t>Divorced</a:t>
                      </a:r>
                      <a:endParaRPr/>
                    </a:p>
                  </a:txBody>
                  <a:tcPr marL="3725" marR="3725" marT="3725" marB="0"/>
                </a:tc>
                <a:extLst>
                  <a:ext uri="{0D108BD9-81ED-4DB2-BD59-A6C34878D82A}">
                    <a16:rowId xmlns:a16="http://schemas.microsoft.com/office/drawing/2014/main" val="10002"/>
                  </a:ext>
                </a:extLst>
              </a:tr>
              <a:tr h="223650">
                <a:tc>
                  <a:txBody>
                    <a:bodyPr/>
                    <a:lstStyle/>
                    <a:p>
                      <a:pPr marL="0" marR="0" lvl="0" indent="0" algn="l" rtl="0">
                        <a:spcBef>
                          <a:spcPts val="0"/>
                        </a:spcBef>
                        <a:spcAft>
                          <a:spcPts val="0"/>
                        </a:spcAft>
                        <a:buNone/>
                      </a:pPr>
                      <a:r>
                        <a:rPr lang="en-US" sz="1100" b="1" i="0" u="none" strike="noStrike">
                          <a:solidFill>
                            <a:srgbClr val="000000"/>
                          </a:solidFill>
                          <a:latin typeface="Calibri"/>
                          <a:ea typeface="Calibri"/>
                          <a:cs typeface="Calibri"/>
                          <a:sym typeface="Calibri"/>
                        </a:rPr>
                        <a:t>Overtime Status</a:t>
                      </a:r>
                      <a:endParaRPr/>
                    </a:p>
                  </a:txBody>
                  <a:tcPr marL="3725" marR="3725" marT="3725" marB="0"/>
                </a:tc>
                <a:tc>
                  <a:txBody>
                    <a:bodyPr/>
                    <a:lstStyle/>
                    <a:p>
                      <a:pPr marL="0" marR="0" lvl="0" indent="0" algn="l" rtl="0">
                        <a:lnSpc>
                          <a:spcPct val="100000"/>
                        </a:lnSpc>
                        <a:spcBef>
                          <a:spcPts val="0"/>
                        </a:spcBef>
                        <a:spcAft>
                          <a:spcPts val="0"/>
                        </a:spcAft>
                        <a:buClr>
                          <a:srgbClr val="000000"/>
                        </a:buClr>
                        <a:buSzPts val="1100"/>
                        <a:buFont typeface="Calibri"/>
                        <a:buNone/>
                      </a:pPr>
                      <a:r>
                        <a:rPr lang="en-US" sz="1100" b="0" i="0" u="none" strike="noStrike">
                          <a:solidFill>
                            <a:srgbClr val="000000"/>
                          </a:solidFill>
                          <a:latin typeface="Calibri"/>
                          <a:ea typeface="Calibri"/>
                          <a:cs typeface="Calibri"/>
                          <a:sym typeface="Calibri"/>
                        </a:rPr>
                        <a:t>String</a:t>
                      </a:r>
                      <a:endParaRPr/>
                    </a:p>
                  </a:txBody>
                  <a:tcPr marL="3725" marR="3725" marT="3725" marB="0"/>
                </a:tc>
                <a:tc>
                  <a:txBody>
                    <a:bodyPr/>
                    <a:lstStyle/>
                    <a:p>
                      <a:pPr marL="0" marR="0" lvl="0" indent="0" algn="l" rtl="0">
                        <a:spcBef>
                          <a:spcPts val="0"/>
                        </a:spcBef>
                        <a:spcAft>
                          <a:spcPts val="0"/>
                        </a:spcAft>
                        <a:buNone/>
                      </a:pPr>
                      <a:r>
                        <a:rPr lang="en-US" sz="1100" b="0" i="0" u="none" strike="noStrike">
                          <a:solidFill>
                            <a:srgbClr val="000000"/>
                          </a:solidFill>
                          <a:latin typeface="Calibri"/>
                          <a:ea typeface="Calibri"/>
                          <a:cs typeface="Calibri"/>
                          <a:sym typeface="Calibri"/>
                        </a:rPr>
                        <a:t>Yes or No</a:t>
                      </a:r>
                      <a:endParaRPr/>
                    </a:p>
                  </a:txBody>
                  <a:tcPr marL="3725" marR="3725" marT="3725" marB="0"/>
                </a:tc>
                <a:extLst>
                  <a:ext uri="{0D108BD9-81ED-4DB2-BD59-A6C34878D82A}">
                    <a16:rowId xmlns:a16="http://schemas.microsoft.com/office/drawing/2014/main" val="10003"/>
                  </a:ext>
                </a:extLst>
              </a:tr>
              <a:tr h="1029575">
                <a:tc>
                  <a:txBody>
                    <a:bodyPr/>
                    <a:lstStyle/>
                    <a:p>
                      <a:pPr marL="0" marR="0" lvl="0" indent="0" algn="l" rtl="0">
                        <a:spcBef>
                          <a:spcPts val="0"/>
                        </a:spcBef>
                        <a:spcAft>
                          <a:spcPts val="0"/>
                        </a:spcAft>
                        <a:buNone/>
                      </a:pPr>
                      <a:r>
                        <a:rPr lang="en-US" sz="1100" b="1" i="0" u="none" strike="noStrike">
                          <a:solidFill>
                            <a:srgbClr val="000000"/>
                          </a:solidFill>
                          <a:latin typeface="Calibri"/>
                          <a:ea typeface="Calibri"/>
                          <a:cs typeface="Calibri"/>
                          <a:sym typeface="Calibri"/>
                        </a:rPr>
                        <a:t>Education</a:t>
                      </a:r>
                      <a:endParaRPr/>
                    </a:p>
                  </a:txBody>
                  <a:tcPr marL="3725" marR="3725" marT="3725" marB="0"/>
                </a:tc>
                <a:tc>
                  <a:txBody>
                    <a:bodyPr/>
                    <a:lstStyle/>
                    <a:p>
                      <a:pPr marL="0" marR="0" lvl="0" indent="0" algn="l" rtl="0">
                        <a:lnSpc>
                          <a:spcPct val="100000"/>
                        </a:lnSpc>
                        <a:spcBef>
                          <a:spcPts val="0"/>
                        </a:spcBef>
                        <a:spcAft>
                          <a:spcPts val="0"/>
                        </a:spcAft>
                        <a:buClr>
                          <a:schemeClr val="dk1"/>
                        </a:buClr>
                        <a:buSzPts val="1100"/>
                        <a:buFont typeface="Calibri"/>
                        <a:buNone/>
                      </a:pPr>
                      <a:r>
                        <a:rPr lang="en-US" sz="1100" u="none" strike="noStrike"/>
                        <a:t>Integer - Scale</a:t>
                      </a:r>
                      <a:endParaRPr sz="1100" b="0" i="0" u="none" strike="noStrike">
                        <a:solidFill>
                          <a:srgbClr val="000000"/>
                        </a:solidFill>
                        <a:latin typeface="Calibri"/>
                        <a:ea typeface="Calibri"/>
                        <a:cs typeface="Calibri"/>
                        <a:sym typeface="Calibri"/>
                      </a:endParaRPr>
                    </a:p>
                  </a:txBody>
                  <a:tcPr marL="3725" marR="3725" marT="3725" marB="0"/>
                </a:tc>
                <a:tc>
                  <a:txBody>
                    <a:bodyPr/>
                    <a:lstStyle/>
                    <a:p>
                      <a:pPr marL="0" marR="0" lvl="0" indent="0" algn="l" rtl="0">
                        <a:spcBef>
                          <a:spcPts val="0"/>
                        </a:spcBef>
                        <a:spcAft>
                          <a:spcPts val="0"/>
                        </a:spcAft>
                        <a:buNone/>
                      </a:pPr>
                      <a:r>
                        <a:rPr lang="en-US" sz="1100" u="none" strike="noStrike" dirty="0"/>
                        <a:t>1 (Below College)</a:t>
                      </a:r>
                      <a:endParaRPr dirty="0"/>
                    </a:p>
                    <a:p>
                      <a:pPr marL="0" marR="0" lvl="0" indent="0" algn="l" rtl="0">
                        <a:spcBef>
                          <a:spcPts val="0"/>
                        </a:spcBef>
                        <a:spcAft>
                          <a:spcPts val="0"/>
                        </a:spcAft>
                        <a:buNone/>
                      </a:pPr>
                      <a:r>
                        <a:rPr lang="en-US" sz="1100" u="none" strike="noStrike" dirty="0"/>
                        <a:t>2 (College)</a:t>
                      </a:r>
                      <a:endParaRPr dirty="0"/>
                    </a:p>
                    <a:p>
                      <a:pPr marL="0" marR="0" lvl="0" indent="0" algn="l" rtl="0">
                        <a:spcBef>
                          <a:spcPts val="0"/>
                        </a:spcBef>
                        <a:spcAft>
                          <a:spcPts val="0"/>
                        </a:spcAft>
                        <a:buNone/>
                      </a:pPr>
                      <a:r>
                        <a:rPr lang="en-US" sz="1100" u="none" strike="noStrike" dirty="0"/>
                        <a:t>3 (Bachelors)</a:t>
                      </a:r>
                      <a:endParaRPr dirty="0"/>
                    </a:p>
                    <a:p>
                      <a:pPr marL="0" marR="0" lvl="0" indent="0" algn="l" rtl="0">
                        <a:spcBef>
                          <a:spcPts val="0"/>
                        </a:spcBef>
                        <a:spcAft>
                          <a:spcPts val="0"/>
                        </a:spcAft>
                        <a:buNone/>
                      </a:pPr>
                      <a:r>
                        <a:rPr lang="en-US" sz="1100" u="none" strike="noStrike" dirty="0"/>
                        <a:t>4 (Masters)</a:t>
                      </a:r>
                      <a:endParaRPr dirty="0"/>
                    </a:p>
                    <a:p>
                      <a:pPr marL="0" marR="0" lvl="0" indent="0" algn="l" rtl="0">
                        <a:spcBef>
                          <a:spcPts val="0"/>
                        </a:spcBef>
                        <a:spcAft>
                          <a:spcPts val="0"/>
                        </a:spcAft>
                        <a:buNone/>
                      </a:pPr>
                      <a:r>
                        <a:rPr lang="en-US" sz="1100" u="none" strike="noStrike" dirty="0"/>
                        <a:t>5 (Doctorate) </a:t>
                      </a:r>
                      <a:endParaRPr sz="1100" b="0" i="0" u="none" strike="noStrike" dirty="0">
                        <a:solidFill>
                          <a:srgbClr val="000000"/>
                        </a:solidFill>
                        <a:latin typeface="Calibri"/>
                        <a:ea typeface="Calibri"/>
                        <a:cs typeface="Calibri"/>
                        <a:sym typeface="Calibri"/>
                      </a:endParaRPr>
                    </a:p>
                  </a:txBody>
                  <a:tcPr marL="3725" marR="3725" marT="3725" marB="0"/>
                </a:tc>
                <a:extLst>
                  <a:ext uri="{0D108BD9-81ED-4DB2-BD59-A6C34878D82A}">
                    <a16:rowId xmlns:a16="http://schemas.microsoft.com/office/drawing/2014/main" val="10004"/>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457200" y="285750"/>
            <a:ext cx="8229600" cy="8572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3F3F3F"/>
              </a:buClr>
              <a:buSzPts val="3200"/>
              <a:buFont typeface="Arial"/>
              <a:buNone/>
            </a:pPr>
            <a:r>
              <a:rPr lang="en-US" sz="3200" b="1" i="0" u="none" strike="noStrike" cap="none">
                <a:solidFill>
                  <a:srgbClr val="3F3F3F"/>
                </a:solidFill>
                <a:latin typeface="Arial"/>
                <a:ea typeface="Arial"/>
                <a:cs typeface="Arial"/>
                <a:sym typeface="Arial"/>
              </a:rPr>
              <a:t>Data Dictionary</a:t>
            </a:r>
            <a:endParaRPr/>
          </a:p>
        </p:txBody>
      </p:sp>
      <p:graphicFrame>
        <p:nvGraphicFramePr>
          <p:cNvPr id="102" name="Google Shape;102;p20"/>
          <p:cNvGraphicFramePr/>
          <p:nvPr/>
        </p:nvGraphicFramePr>
        <p:xfrm>
          <a:off x="200026" y="971550"/>
          <a:ext cx="4343425" cy="4041675"/>
        </p:xfrm>
        <a:graphic>
          <a:graphicData uri="http://schemas.openxmlformats.org/drawingml/2006/table">
            <a:tbl>
              <a:tblPr firstRow="1" bandRow="1">
                <a:noFill/>
                <a:tableStyleId>{DA9105AC-FB37-483E-9D07-A156C886F56C}</a:tableStyleId>
              </a:tblPr>
              <a:tblGrid>
                <a:gridCol w="1968700">
                  <a:extLst>
                    <a:ext uri="{9D8B030D-6E8A-4147-A177-3AD203B41FA5}">
                      <a16:colId xmlns:a16="http://schemas.microsoft.com/office/drawing/2014/main" val="20000"/>
                    </a:ext>
                  </a:extLst>
                </a:gridCol>
                <a:gridCol w="1418875">
                  <a:extLst>
                    <a:ext uri="{9D8B030D-6E8A-4147-A177-3AD203B41FA5}">
                      <a16:colId xmlns:a16="http://schemas.microsoft.com/office/drawing/2014/main" val="20001"/>
                    </a:ext>
                  </a:extLst>
                </a:gridCol>
                <a:gridCol w="955850">
                  <a:extLst>
                    <a:ext uri="{9D8B030D-6E8A-4147-A177-3AD203B41FA5}">
                      <a16:colId xmlns:a16="http://schemas.microsoft.com/office/drawing/2014/main" val="20002"/>
                    </a:ext>
                  </a:extLst>
                </a:gridCol>
              </a:tblGrid>
              <a:tr h="175725">
                <a:tc>
                  <a:txBody>
                    <a:bodyPr/>
                    <a:lstStyle/>
                    <a:p>
                      <a:pPr marL="0" marR="0" lvl="0" indent="0" algn="l" rtl="0">
                        <a:spcBef>
                          <a:spcPts val="0"/>
                        </a:spcBef>
                        <a:spcAft>
                          <a:spcPts val="0"/>
                        </a:spcAft>
                        <a:buNone/>
                      </a:pPr>
                      <a:r>
                        <a:rPr lang="en-US" sz="1100" b="1" i="0" u="none" strike="noStrike">
                          <a:solidFill>
                            <a:srgbClr val="000000"/>
                          </a:solidFill>
                          <a:latin typeface="Calibri"/>
                          <a:ea typeface="Calibri"/>
                          <a:cs typeface="Calibri"/>
                          <a:sym typeface="Calibri"/>
                        </a:rPr>
                        <a:t>Variable</a:t>
                      </a:r>
                      <a:endParaRPr/>
                    </a:p>
                  </a:txBody>
                  <a:tcPr marL="3725" marR="3725" marT="3725" marB="0" anchor="b"/>
                </a:tc>
                <a:tc>
                  <a:txBody>
                    <a:bodyPr/>
                    <a:lstStyle/>
                    <a:p>
                      <a:pPr marL="0" marR="0" lvl="0" indent="0" algn="l" rtl="0">
                        <a:spcBef>
                          <a:spcPts val="0"/>
                        </a:spcBef>
                        <a:spcAft>
                          <a:spcPts val="0"/>
                        </a:spcAft>
                        <a:buNone/>
                      </a:pPr>
                      <a:r>
                        <a:rPr lang="en-US" sz="1100" b="1" i="0" u="none" strike="noStrike">
                          <a:solidFill>
                            <a:srgbClr val="000000"/>
                          </a:solidFill>
                          <a:latin typeface="Calibri"/>
                          <a:ea typeface="Calibri"/>
                          <a:cs typeface="Calibri"/>
                          <a:sym typeface="Calibri"/>
                        </a:rPr>
                        <a:t>Type</a:t>
                      </a:r>
                      <a:endParaRPr/>
                    </a:p>
                  </a:txBody>
                  <a:tcPr marL="3725" marR="3725" marT="3725" marB="0" anchor="b"/>
                </a:tc>
                <a:tc>
                  <a:txBody>
                    <a:bodyPr/>
                    <a:lstStyle/>
                    <a:p>
                      <a:pPr marL="0" marR="0" lvl="0" indent="0" algn="ctr" rtl="0">
                        <a:spcBef>
                          <a:spcPts val="0"/>
                        </a:spcBef>
                        <a:spcAft>
                          <a:spcPts val="0"/>
                        </a:spcAft>
                        <a:buNone/>
                      </a:pPr>
                      <a:r>
                        <a:rPr lang="en-US" sz="1100" b="1" i="0" u="none" strike="noStrike">
                          <a:solidFill>
                            <a:srgbClr val="000000"/>
                          </a:solidFill>
                          <a:latin typeface="Calibri"/>
                          <a:ea typeface="Calibri"/>
                          <a:cs typeface="Calibri"/>
                          <a:sym typeface="Calibri"/>
                        </a:rPr>
                        <a:t>Note</a:t>
                      </a:r>
                      <a:endParaRPr/>
                    </a:p>
                  </a:txBody>
                  <a:tcPr marL="3725" marR="3725" marT="3725" marB="0" anchor="b"/>
                </a:tc>
                <a:extLst>
                  <a:ext uri="{0D108BD9-81ED-4DB2-BD59-A6C34878D82A}">
                    <a16:rowId xmlns:a16="http://schemas.microsoft.com/office/drawing/2014/main" val="10000"/>
                  </a:ext>
                </a:extLst>
              </a:tr>
              <a:tr h="175725">
                <a:tc>
                  <a:txBody>
                    <a:bodyPr/>
                    <a:lstStyle/>
                    <a:p>
                      <a:pPr marL="0" marR="0" lvl="0" indent="0" algn="l" rtl="0">
                        <a:spcBef>
                          <a:spcPts val="0"/>
                        </a:spcBef>
                        <a:spcAft>
                          <a:spcPts val="0"/>
                        </a:spcAft>
                        <a:buNone/>
                      </a:pPr>
                      <a:r>
                        <a:rPr lang="en-US" sz="1100" b="1" u="none" strike="noStrike"/>
                        <a:t>Environment Satisfaction</a:t>
                      </a:r>
                      <a:endParaRPr sz="1100" b="1" i="0" u="none" strike="noStrike">
                        <a:solidFill>
                          <a:srgbClr val="000000"/>
                        </a:solidFill>
                        <a:latin typeface="Calibri"/>
                        <a:ea typeface="Calibri"/>
                        <a:cs typeface="Calibri"/>
                        <a:sym typeface="Calibri"/>
                      </a:endParaRPr>
                    </a:p>
                  </a:txBody>
                  <a:tcPr marL="3725" marR="3725" marT="3725" marB="0"/>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Integer – Scale</a:t>
                      </a:r>
                      <a:endParaRPr sz="1100" b="0" i="0" u="none" strike="noStrike">
                        <a:solidFill>
                          <a:srgbClr val="000000"/>
                        </a:solidFill>
                        <a:latin typeface="Calibri"/>
                        <a:ea typeface="Calibri"/>
                        <a:cs typeface="Calibri"/>
                        <a:sym typeface="Calibri"/>
                      </a:endParaRPr>
                    </a:p>
                  </a:txBody>
                  <a:tcPr marL="3725" marR="3725" marT="3725" marB="0"/>
                </a:tc>
                <a:tc>
                  <a:txBody>
                    <a:bodyPr/>
                    <a:lstStyle/>
                    <a:p>
                      <a:pPr marL="0" marR="0" lvl="0" indent="0" algn="l" rtl="0">
                        <a:spcBef>
                          <a:spcPts val="0"/>
                        </a:spcBef>
                        <a:spcAft>
                          <a:spcPts val="0"/>
                        </a:spcAft>
                        <a:buNone/>
                      </a:pPr>
                      <a:r>
                        <a:rPr lang="en-US" sz="1100" u="none" strike="noStrike"/>
                        <a:t>1(low) – 4 (high)</a:t>
                      </a:r>
                      <a:endParaRPr sz="1100" b="0" i="0" u="none" strike="noStrike">
                        <a:solidFill>
                          <a:srgbClr val="000000"/>
                        </a:solidFill>
                        <a:latin typeface="Calibri"/>
                        <a:ea typeface="Calibri"/>
                        <a:cs typeface="Calibri"/>
                        <a:sym typeface="Calibri"/>
                      </a:endParaRPr>
                    </a:p>
                  </a:txBody>
                  <a:tcPr marL="3725" marR="3725" marT="3725" marB="0"/>
                </a:tc>
                <a:extLst>
                  <a:ext uri="{0D108BD9-81ED-4DB2-BD59-A6C34878D82A}">
                    <a16:rowId xmlns:a16="http://schemas.microsoft.com/office/drawing/2014/main" val="10001"/>
                  </a:ext>
                </a:extLst>
              </a:tr>
              <a:tr h="175725">
                <a:tc>
                  <a:txBody>
                    <a:bodyPr/>
                    <a:lstStyle/>
                    <a:p>
                      <a:pPr marL="0" marR="0" lvl="0" indent="0" algn="l" rtl="0">
                        <a:spcBef>
                          <a:spcPts val="0"/>
                        </a:spcBef>
                        <a:spcAft>
                          <a:spcPts val="0"/>
                        </a:spcAft>
                        <a:buNone/>
                      </a:pPr>
                      <a:r>
                        <a:rPr lang="en-US" sz="1100" b="1" i="0" u="none" strike="noStrike">
                          <a:solidFill>
                            <a:srgbClr val="000000"/>
                          </a:solidFill>
                          <a:latin typeface="Calibri"/>
                          <a:ea typeface="Calibri"/>
                          <a:cs typeface="Calibri"/>
                          <a:sym typeface="Calibri"/>
                        </a:rPr>
                        <a:t>Job Satisfaction</a:t>
                      </a:r>
                      <a:endParaRPr/>
                    </a:p>
                  </a:txBody>
                  <a:tcPr marL="3725" marR="3725" marT="3725" marB="0"/>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Integer – Scale</a:t>
                      </a:r>
                      <a:endParaRPr sz="1100" b="0" i="0" u="none" strike="noStrike">
                        <a:solidFill>
                          <a:srgbClr val="000000"/>
                        </a:solidFill>
                        <a:latin typeface="Calibri"/>
                        <a:ea typeface="Calibri"/>
                        <a:cs typeface="Calibri"/>
                        <a:sym typeface="Calibri"/>
                      </a:endParaRPr>
                    </a:p>
                  </a:txBody>
                  <a:tcPr marL="3725" marR="3725" marT="3725" marB="0"/>
                </a:tc>
                <a:tc>
                  <a:txBody>
                    <a:bodyPr/>
                    <a:lstStyle/>
                    <a:p>
                      <a:pPr marL="0" marR="0" lvl="0" indent="0" algn="l" rtl="0">
                        <a:spcBef>
                          <a:spcPts val="0"/>
                        </a:spcBef>
                        <a:spcAft>
                          <a:spcPts val="0"/>
                        </a:spcAft>
                        <a:buNone/>
                      </a:pPr>
                      <a:r>
                        <a:rPr lang="en-US" sz="1100" u="none" strike="noStrike"/>
                        <a:t>1(low) – 4 (high)</a:t>
                      </a:r>
                      <a:endParaRPr sz="1100" b="0" i="0" u="none" strike="noStrike">
                        <a:solidFill>
                          <a:srgbClr val="000000"/>
                        </a:solidFill>
                        <a:latin typeface="Calibri"/>
                        <a:ea typeface="Calibri"/>
                        <a:cs typeface="Calibri"/>
                        <a:sym typeface="Calibri"/>
                      </a:endParaRPr>
                    </a:p>
                  </a:txBody>
                  <a:tcPr marL="3725" marR="3725" marT="3725" marB="0"/>
                </a:tc>
                <a:extLst>
                  <a:ext uri="{0D108BD9-81ED-4DB2-BD59-A6C34878D82A}">
                    <a16:rowId xmlns:a16="http://schemas.microsoft.com/office/drawing/2014/main" val="10002"/>
                  </a:ext>
                </a:extLst>
              </a:tr>
              <a:tr h="175725">
                <a:tc>
                  <a:txBody>
                    <a:bodyPr/>
                    <a:lstStyle/>
                    <a:p>
                      <a:pPr marL="0" marR="0" lvl="0" indent="0" algn="l" rtl="0">
                        <a:spcBef>
                          <a:spcPts val="0"/>
                        </a:spcBef>
                        <a:spcAft>
                          <a:spcPts val="0"/>
                        </a:spcAft>
                        <a:buNone/>
                      </a:pPr>
                      <a:r>
                        <a:rPr lang="en-US" sz="1100" b="1" u="none" strike="noStrike"/>
                        <a:t>Job Involvement</a:t>
                      </a:r>
                      <a:endParaRPr sz="1100" b="1" i="0" u="none" strike="noStrike">
                        <a:solidFill>
                          <a:srgbClr val="000000"/>
                        </a:solidFill>
                        <a:latin typeface="Calibri"/>
                        <a:ea typeface="Calibri"/>
                        <a:cs typeface="Calibri"/>
                        <a:sym typeface="Calibri"/>
                      </a:endParaRPr>
                    </a:p>
                  </a:txBody>
                  <a:tcPr marL="3725" marR="3725" marT="3725" marB="0"/>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Integer – Scale</a:t>
                      </a:r>
                      <a:endParaRPr sz="1100" b="0" i="0" u="none" strike="noStrike">
                        <a:solidFill>
                          <a:srgbClr val="000000"/>
                        </a:solidFill>
                        <a:latin typeface="Calibri"/>
                        <a:ea typeface="Calibri"/>
                        <a:cs typeface="Calibri"/>
                        <a:sym typeface="Calibri"/>
                      </a:endParaRPr>
                    </a:p>
                  </a:txBody>
                  <a:tcPr marL="3725" marR="3725" marT="3725" marB="0"/>
                </a:tc>
                <a:tc>
                  <a:txBody>
                    <a:bodyPr/>
                    <a:lstStyle/>
                    <a:p>
                      <a:pPr marL="0" marR="0" lvl="0" indent="0" algn="l" rtl="0">
                        <a:spcBef>
                          <a:spcPts val="0"/>
                        </a:spcBef>
                        <a:spcAft>
                          <a:spcPts val="0"/>
                        </a:spcAft>
                        <a:buNone/>
                      </a:pPr>
                      <a:r>
                        <a:rPr lang="en-US" sz="1100" u="none" strike="noStrike"/>
                        <a:t>1(low) – 4 (high)</a:t>
                      </a:r>
                      <a:endParaRPr sz="1100" b="0" i="0" u="none" strike="noStrike">
                        <a:solidFill>
                          <a:srgbClr val="000000"/>
                        </a:solidFill>
                        <a:latin typeface="Calibri"/>
                        <a:ea typeface="Calibri"/>
                        <a:cs typeface="Calibri"/>
                        <a:sym typeface="Calibri"/>
                      </a:endParaRPr>
                    </a:p>
                  </a:txBody>
                  <a:tcPr marL="3725" marR="3725" marT="3725" marB="0"/>
                </a:tc>
                <a:extLst>
                  <a:ext uri="{0D108BD9-81ED-4DB2-BD59-A6C34878D82A}">
                    <a16:rowId xmlns:a16="http://schemas.microsoft.com/office/drawing/2014/main" val="10003"/>
                  </a:ext>
                </a:extLst>
              </a:tr>
              <a:tr h="175725">
                <a:tc>
                  <a:txBody>
                    <a:bodyPr/>
                    <a:lstStyle/>
                    <a:p>
                      <a:pPr marL="0" marR="0" lvl="0" indent="0" algn="l" rtl="0">
                        <a:spcBef>
                          <a:spcPts val="0"/>
                        </a:spcBef>
                        <a:spcAft>
                          <a:spcPts val="0"/>
                        </a:spcAft>
                        <a:buNone/>
                      </a:pPr>
                      <a:r>
                        <a:rPr lang="en-US" sz="1100" b="1" u="none" strike="noStrike"/>
                        <a:t>Job Level</a:t>
                      </a:r>
                      <a:endParaRPr sz="1100" b="1" i="0" u="none" strike="noStrike">
                        <a:solidFill>
                          <a:srgbClr val="000000"/>
                        </a:solidFill>
                        <a:latin typeface="Calibri"/>
                        <a:ea typeface="Calibri"/>
                        <a:cs typeface="Calibri"/>
                        <a:sym typeface="Calibri"/>
                      </a:endParaRPr>
                    </a:p>
                  </a:txBody>
                  <a:tcPr marL="3725" marR="3725" marT="3725" marB="0"/>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Integer – Scale</a:t>
                      </a:r>
                      <a:endParaRPr sz="1100" b="0" i="0" u="none" strike="noStrike">
                        <a:solidFill>
                          <a:srgbClr val="000000"/>
                        </a:solidFill>
                        <a:latin typeface="Calibri"/>
                        <a:ea typeface="Calibri"/>
                        <a:cs typeface="Calibri"/>
                        <a:sym typeface="Calibri"/>
                      </a:endParaRPr>
                    </a:p>
                  </a:txBody>
                  <a:tcPr marL="3725" marR="3725" marT="3725" marB="0"/>
                </a:tc>
                <a:tc>
                  <a:txBody>
                    <a:bodyPr/>
                    <a:lstStyle/>
                    <a:p>
                      <a:pPr marL="0" marR="0" lvl="0" indent="0" algn="l" rtl="0">
                        <a:lnSpc>
                          <a:spcPct val="100000"/>
                        </a:lnSpc>
                        <a:spcBef>
                          <a:spcPts val="0"/>
                        </a:spcBef>
                        <a:spcAft>
                          <a:spcPts val="0"/>
                        </a:spcAft>
                        <a:buClr>
                          <a:schemeClr val="dk1"/>
                        </a:buClr>
                        <a:buSzPts val="1100"/>
                        <a:buFont typeface="Calibri"/>
                        <a:buNone/>
                      </a:pPr>
                      <a:r>
                        <a:rPr lang="en-US" sz="1100" u="none" strike="noStrike"/>
                        <a:t>1(low) – 5 (high)</a:t>
                      </a:r>
                      <a:endParaRPr sz="1100" b="0" i="0" u="none" strike="noStrike">
                        <a:solidFill>
                          <a:srgbClr val="000000"/>
                        </a:solidFill>
                        <a:latin typeface="Calibri"/>
                        <a:ea typeface="Calibri"/>
                        <a:cs typeface="Calibri"/>
                        <a:sym typeface="Calibri"/>
                      </a:endParaRPr>
                    </a:p>
                  </a:txBody>
                  <a:tcPr marL="3725" marR="3725" marT="3725" marB="0"/>
                </a:tc>
                <a:extLst>
                  <a:ext uri="{0D108BD9-81ED-4DB2-BD59-A6C34878D82A}">
                    <a16:rowId xmlns:a16="http://schemas.microsoft.com/office/drawing/2014/main" val="10004"/>
                  </a:ext>
                </a:extLst>
              </a:tr>
              <a:tr h="175725">
                <a:tc>
                  <a:txBody>
                    <a:bodyPr/>
                    <a:lstStyle/>
                    <a:p>
                      <a:pPr marL="0" marR="0" lvl="0" indent="0" algn="l" rtl="0">
                        <a:spcBef>
                          <a:spcPts val="0"/>
                        </a:spcBef>
                        <a:spcAft>
                          <a:spcPts val="0"/>
                        </a:spcAft>
                        <a:buNone/>
                      </a:pPr>
                      <a:r>
                        <a:rPr lang="en-US" sz="1100" b="1" u="none" strike="noStrike"/>
                        <a:t>Performance Rating</a:t>
                      </a:r>
                      <a:endParaRPr sz="1100" b="1" i="0" u="none" strike="noStrike">
                        <a:solidFill>
                          <a:srgbClr val="000000"/>
                        </a:solidFill>
                        <a:latin typeface="Calibri"/>
                        <a:ea typeface="Calibri"/>
                        <a:cs typeface="Calibri"/>
                        <a:sym typeface="Calibri"/>
                      </a:endParaRPr>
                    </a:p>
                  </a:txBody>
                  <a:tcPr marL="3725" marR="3725" marT="3725" marB="0"/>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Integer – Scale</a:t>
                      </a:r>
                      <a:endParaRPr sz="1100" b="0" i="0" u="none" strike="noStrike">
                        <a:solidFill>
                          <a:srgbClr val="000000"/>
                        </a:solidFill>
                        <a:latin typeface="Calibri"/>
                        <a:ea typeface="Calibri"/>
                        <a:cs typeface="Calibri"/>
                        <a:sym typeface="Calibri"/>
                      </a:endParaRPr>
                    </a:p>
                  </a:txBody>
                  <a:tcPr marL="3725" marR="3725" marT="3725" marB="0"/>
                </a:tc>
                <a:tc>
                  <a:txBody>
                    <a:bodyPr/>
                    <a:lstStyle/>
                    <a:p>
                      <a:pPr marL="0" marR="0" lvl="0" indent="0" algn="l" rtl="0">
                        <a:spcBef>
                          <a:spcPts val="0"/>
                        </a:spcBef>
                        <a:spcAft>
                          <a:spcPts val="0"/>
                        </a:spcAft>
                        <a:buNone/>
                      </a:pPr>
                      <a:r>
                        <a:rPr lang="en-US" sz="1100" u="none" strike="noStrike"/>
                        <a:t>3(low) – 4 (high)</a:t>
                      </a:r>
                      <a:endParaRPr sz="1100" b="0" i="0" u="none" strike="noStrike">
                        <a:solidFill>
                          <a:srgbClr val="000000"/>
                        </a:solidFill>
                        <a:latin typeface="Calibri"/>
                        <a:ea typeface="Calibri"/>
                        <a:cs typeface="Calibri"/>
                        <a:sym typeface="Calibri"/>
                      </a:endParaRPr>
                    </a:p>
                  </a:txBody>
                  <a:tcPr marL="3725" marR="3725" marT="3725" marB="0"/>
                </a:tc>
                <a:extLst>
                  <a:ext uri="{0D108BD9-81ED-4DB2-BD59-A6C34878D82A}">
                    <a16:rowId xmlns:a16="http://schemas.microsoft.com/office/drawing/2014/main" val="10005"/>
                  </a:ext>
                </a:extLst>
              </a:tr>
              <a:tr h="175725">
                <a:tc>
                  <a:txBody>
                    <a:bodyPr/>
                    <a:lstStyle/>
                    <a:p>
                      <a:pPr marL="0" marR="0" lvl="0" indent="0" algn="l" rtl="0">
                        <a:spcBef>
                          <a:spcPts val="0"/>
                        </a:spcBef>
                        <a:spcAft>
                          <a:spcPts val="0"/>
                        </a:spcAft>
                        <a:buNone/>
                      </a:pPr>
                      <a:r>
                        <a:rPr lang="en-US" sz="1100" b="1" u="none" strike="noStrike"/>
                        <a:t>Relationship Satisfaction</a:t>
                      </a:r>
                      <a:endParaRPr sz="1100" b="1" i="0" u="none" strike="noStrike">
                        <a:solidFill>
                          <a:srgbClr val="000000"/>
                        </a:solidFill>
                        <a:latin typeface="Calibri"/>
                        <a:ea typeface="Calibri"/>
                        <a:cs typeface="Calibri"/>
                        <a:sym typeface="Calibri"/>
                      </a:endParaRPr>
                    </a:p>
                  </a:txBody>
                  <a:tcPr marL="3725" marR="3725" marT="3725" marB="0"/>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Integer – Scale</a:t>
                      </a:r>
                      <a:endParaRPr sz="1100" b="0" i="0" u="none" strike="noStrike">
                        <a:solidFill>
                          <a:srgbClr val="000000"/>
                        </a:solidFill>
                        <a:latin typeface="Calibri"/>
                        <a:ea typeface="Calibri"/>
                        <a:cs typeface="Calibri"/>
                        <a:sym typeface="Calibri"/>
                      </a:endParaRPr>
                    </a:p>
                  </a:txBody>
                  <a:tcPr marL="3725" marR="3725" marT="3725" marB="0"/>
                </a:tc>
                <a:tc>
                  <a:txBody>
                    <a:bodyPr/>
                    <a:lstStyle/>
                    <a:p>
                      <a:pPr marL="0" marR="0" lvl="0" indent="0" algn="l" rtl="0">
                        <a:spcBef>
                          <a:spcPts val="0"/>
                        </a:spcBef>
                        <a:spcAft>
                          <a:spcPts val="0"/>
                        </a:spcAft>
                        <a:buNone/>
                      </a:pPr>
                      <a:r>
                        <a:rPr lang="en-US" sz="1100" u="none" strike="noStrike"/>
                        <a:t>1(low) – 4 (high)</a:t>
                      </a:r>
                      <a:endParaRPr sz="1100" b="0" i="0" u="none" strike="noStrike">
                        <a:solidFill>
                          <a:srgbClr val="000000"/>
                        </a:solidFill>
                        <a:latin typeface="Calibri"/>
                        <a:ea typeface="Calibri"/>
                        <a:cs typeface="Calibri"/>
                        <a:sym typeface="Calibri"/>
                      </a:endParaRPr>
                    </a:p>
                  </a:txBody>
                  <a:tcPr marL="3725" marR="3725" marT="3725" marB="0"/>
                </a:tc>
                <a:extLst>
                  <a:ext uri="{0D108BD9-81ED-4DB2-BD59-A6C34878D82A}">
                    <a16:rowId xmlns:a16="http://schemas.microsoft.com/office/drawing/2014/main" val="10006"/>
                  </a:ext>
                </a:extLst>
              </a:tr>
              <a:tr h="175725">
                <a:tc>
                  <a:txBody>
                    <a:bodyPr/>
                    <a:lstStyle/>
                    <a:p>
                      <a:pPr marL="0" marR="0" lvl="0" indent="0" algn="l" rtl="0">
                        <a:spcBef>
                          <a:spcPts val="0"/>
                        </a:spcBef>
                        <a:spcAft>
                          <a:spcPts val="0"/>
                        </a:spcAft>
                        <a:buNone/>
                      </a:pPr>
                      <a:r>
                        <a:rPr lang="en-US" sz="1100" b="1" i="0" u="none" strike="noStrike">
                          <a:solidFill>
                            <a:srgbClr val="000000"/>
                          </a:solidFill>
                          <a:latin typeface="Calibri"/>
                          <a:ea typeface="Calibri"/>
                          <a:cs typeface="Calibri"/>
                          <a:sym typeface="Calibri"/>
                        </a:rPr>
                        <a:t>Stock Option Level</a:t>
                      </a:r>
                      <a:endParaRPr/>
                    </a:p>
                  </a:txBody>
                  <a:tcPr marL="3725" marR="3725" marT="3725" marB="0"/>
                </a:tc>
                <a:tc>
                  <a:txBody>
                    <a:bodyPr/>
                    <a:lstStyle/>
                    <a:p>
                      <a:pPr marL="0" marR="0" lvl="0" indent="0" algn="l" rtl="0">
                        <a:spcBef>
                          <a:spcPts val="0"/>
                        </a:spcBef>
                        <a:spcAft>
                          <a:spcPts val="0"/>
                        </a:spcAft>
                        <a:buNone/>
                      </a:pPr>
                      <a:r>
                        <a:rPr lang="en-US" sz="1100" b="0" i="0" u="none" strike="noStrike">
                          <a:solidFill>
                            <a:srgbClr val="000000"/>
                          </a:solidFill>
                          <a:latin typeface="Calibri"/>
                          <a:ea typeface="Calibri"/>
                          <a:cs typeface="Calibri"/>
                          <a:sym typeface="Calibri"/>
                        </a:rPr>
                        <a:t>Integer – Scale </a:t>
                      </a:r>
                      <a:endParaRPr/>
                    </a:p>
                  </a:txBody>
                  <a:tcPr marL="3725" marR="3725" marT="3725" marB="0"/>
                </a:tc>
                <a:tc>
                  <a:txBody>
                    <a:bodyPr/>
                    <a:lstStyle/>
                    <a:p>
                      <a:pPr marL="0" marR="0" lvl="0" indent="0" algn="l" rtl="0">
                        <a:spcBef>
                          <a:spcPts val="0"/>
                        </a:spcBef>
                        <a:spcAft>
                          <a:spcPts val="0"/>
                        </a:spcAft>
                        <a:buNone/>
                      </a:pPr>
                      <a:r>
                        <a:rPr lang="en-US" sz="1100" b="0" i="0" u="none" strike="noStrike">
                          <a:solidFill>
                            <a:srgbClr val="000000"/>
                          </a:solidFill>
                          <a:latin typeface="Calibri"/>
                          <a:ea typeface="Calibri"/>
                          <a:cs typeface="Calibri"/>
                          <a:sym typeface="Calibri"/>
                        </a:rPr>
                        <a:t>0(low) – 3 (high)</a:t>
                      </a:r>
                      <a:endParaRPr/>
                    </a:p>
                  </a:txBody>
                  <a:tcPr marL="3725" marR="3725" marT="3725" marB="0"/>
                </a:tc>
                <a:extLst>
                  <a:ext uri="{0D108BD9-81ED-4DB2-BD59-A6C34878D82A}">
                    <a16:rowId xmlns:a16="http://schemas.microsoft.com/office/drawing/2014/main" val="10007"/>
                  </a:ext>
                </a:extLst>
              </a:tr>
              <a:tr h="175725">
                <a:tc>
                  <a:txBody>
                    <a:bodyPr/>
                    <a:lstStyle/>
                    <a:p>
                      <a:pPr marL="0" marR="0" lvl="0" indent="0" algn="l" rtl="0">
                        <a:lnSpc>
                          <a:spcPct val="100000"/>
                        </a:lnSpc>
                        <a:spcBef>
                          <a:spcPts val="0"/>
                        </a:spcBef>
                        <a:spcAft>
                          <a:spcPts val="0"/>
                        </a:spcAft>
                        <a:buClr>
                          <a:srgbClr val="000000"/>
                        </a:buClr>
                        <a:buSzPts val="1100"/>
                        <a:buFont typeface="Calibri"/>
                        <a:buNone/>
                      </a:pPr>
                      <a:r>
                        <a:rPr lang="en-US" sz="1100" b="1" i="0" u="none" strike="noStrike">
                          <a:solidFill>
                            <a:srgbClr val="000000"/>
                          </a:solidFill>
                          <a:latin typeface="Calibri"/>
                          <a:ea typeface="Calibri"/>
                          <a:cs typeface="Calibri"/>
                          <a:sym typeface="Calibri"/>
                        </a:rPr>
                        <a:t>Work Life Balance</a:t>
                      </a:r>
                      <a:endParaRPr/>
                    </a:p>
                  </a:txBody>
                  <a:tcPr marL="3725" marR="3725" marT="3725" marB="0"/>
                </a:tc>
                <a:tc>
                  <a:txBody>
                    <a:bodyPr/>
                    <a:lstStyle/>
                    <a:p>
                      <a:pPr marL="0" marR="0" lvl="0" indent="0" algn="l" rtl="0">
                        <a:spcBef>
                          <a:spcPts val="0"/>
                        </a:spcBef>
                        <a:spcAft>
                          <a:spcPts val="0"/>
                        </a:spcAft>
                        <a:buNone/>
                      </a:pPr>
                      <a:r>
                        <a:rPr lang="en-US" sz="1100" b="0" i="0" u="none" strike="noStrike" cap="none">
                          <a:solidFill>
                            <a:srgbClr val="000000"/>
                          </a:solidFill>
                          <a:latin typeface="Calibri"/>
                          <a:ea typeface="Calibri"/>
                          <a:cs typeface="Calibri"/>
                          <a:sym typeface="Calibri"/>
                        </a:rPr>
                        <a:t>Integer – Scale</a:t>
                      </a:r>
                      <a:endParaRPr sz="1100" b="0" i="0" u="none" strike="noStrike">
                        <a:solidFill>
                          <a:srgbClr val="000000"/>
                        </a:solidFill>
                        <a:latin typeface="Calibri"/>
                        <a:ea typeface="Calibri"/>
                        <a:cs typeface="Calibri"/>
                        <a:sym typeface="Calibri"/>
                      </a:endParaRPr>
                    </a:p>
                  </a:txBody>
                  <a:tcPr marL="3725" marR="3725" marT="3725" marB="0"/>
                </a:tc>
                <a:tc>
                  <a:txBody>
                    <a:bodyPr/>
                    <a:lstStyle/>
                    <a:p>
                      <a:pPr marL="0" marR="0" lvl="0" indent="0" algn="l" rtl="0">
                        <a:spcBef>
                          <a:spcPts val="0"/>
                        </a:spcBef>
                        <a:spcAft>
                          <a:spcPts val="0"/>
                        </a:spcAft>
                        <a:buNone/>
                      </a:pPr>
                      <a:r>
                        <a:rPr lang="en-US" sz="1100" u="none" strike="noStrike"/>
                        <a:t>1(low) – 4 (high)</a:t>
                      </a:r>
                      <a:endParaRPr sz="1100" b="0" i="0" u="none" strike="noStrike">
                        <a:solidFill>
                          <a:srgbClr val="000000"/>
                        </a:solidFill>
                        <a:latin typeface="Calibri"/>
                        <a:ea typeface="Calibri"/>
                        <a:cs typeface="Calibri"/>
                        <a:sym typeface="Calibri"/>
                      </a:endParaRPr>
                    </a:p>
                  </a:txBody>
                  <a:tcPr marL="3725" marR="3725" marT="3725" marB="0"/>
                </a:tc>
                <a:extLst>
                  <a:ext uri="{0D108BD9-81ED-4DB2-BD59-A6C34878D82A}">
                    <a16:rowId xmlns:a16="http://schemas.microsoft.com/office/drawing/2014/main" val="10008"/>
                  </a:ext>
                </a:extLst>
              </a:tr>
              <a:tr h="175725">
                <a:tc>
                  <a:txBody>
                    <a:bodyPr/>
                    <a:lstStyle/>
                    <a:p>
                      <a:pPr marL="0" marR="0" lvl="0" indent="0" algn="l" rtl="0">
                        <a:spcBef>
                          <a:spcPts val="0"/>
                        </a:spcBef>
                        <a:spcAft>
                          <a:spcPts val="0"/>
                        </a:spcAft>
                        <a:buNone/>
                      </a:pPr>
                      <a:r>
                        <a:rPr lang="en-US" sz="1100" b="1" u="none" strike="noStrike"/>
                        <a:t>Age</a:t>
                      </a:r>
                      <a:endParaRPr sz="1100" b="1" i="0" u="none" strike="noStrike">
                        <a:solidFill>
                          <a:srgbClr val="000000"/>
                        </a:solidFill>
                        <a:latin typeface="Calibri"/>
                        <a:ea typeface="Calibri"/>
                        <a:cs typeface="Calibri"/>
                        <a:sym typeface="Calibri"/>
                      </a:endParaRPr>
                    </a:p>
                  </a:txBody>
                  <a:tcPr marL="3725" marR="3725" marT="3725" marB="0"/>
                </a:tc>
                <a:tc>
                  <a:txBody>
                    <a:bodyPr/>
                    <a:lstStyle/>
                    <a:p>
                      <a:pPr marL="0" marR="0" lvl="0" indent="0" algn="l" rtl="0">
                        <a:spcBef>
                          <a:spcPts val="0"/>
                        </a:spcBef>
                        <a:spcAft>
                          <a:spcPts val="0"/>
                        </a:spcAft>
                        <a:buNone/>
                      </a:pPr>
                      <a:r>
                        <a:rPr lang="en-US" sz="1100" b="0" i="0" u="none" strike="noStrike">
                          <a:solidFill>
                            <a:srgbClr val="000000"/>
                          </a:solidFill>
                          <a:latin typeface="Calibri"/>
                          <a:ea typeface="Calibri"/>
                          <a:cs typeface="Calibri"/>
                          <a:sym typeface="Calibri"/>
                        </a:rPr>
                        <a:t>Integer</a:t>
                      </a:r>
                      <a:endParaRPr/>
                    </a:p>
                  </a:txBody>
                  <a:tcPr marL="3725" marR="3725" marT="3725" marB="0"/>
                </a:tc>
                <a:tc>
                  <a:txBody>
                    <a:bodyPr/>
                    <a:lstStyle/>
                    <a:p>
                      <a:pPr marL="0" marR="0" lvl="0" indent="0" algn="l" rtl="0">
                        <a:spcBef>
                          <a:spcPts val="0"/>
                        </a:spcBef>
                        <a:spcAft>
                          <a:spcPts val="0"/>
                        </a:spcAft>
                        <a:buNone/>
                      </a:pPr>
                      <a:endParaRPr sz="1100" b="0" i="0" u="none" strike="noStrike">
                        <a:solidFill>
                          <a:srgbClr val="000000"/>
                        </a:solidFill>
                        <a:latin typeface="Calibri"/>
                        <a:ea typeface="Calibri"/>
                        <a:cs typeface="Calibri"/>
                        <a:sym typeface="Calibri"/>
                      </a:endParaRPr>
                    </a:p>
                  </a:txBody>
                  <a:tcPr marL="3725" marR="3725" marT="3725" marB="0"/>
                </a:tc>
                <a:extLst>
                  <a:ext uri="{0D108BD9-81ED-4DB2-BD59-A6C34878D82A}">
                    <a16:rowId xmlns:a16="http://schemas.microsoft.com/office/drawing/2014/main" val="10009"/>
                  </a:ext>
                </a:extLst>
              </a:tr>
              <a:tr h="175725">
                <a:tc>
                  <a:txBody>
                    <a:bodyPr/>
                    <a:lstStyle/>
                    <a:p>
                      <a:pPr marL="0" marR="0" lvl="0" indent="0" algn="l" rtl="0">
                        <a:spcBef>
                          <a:spcPts val="0"/>
                        </a:spcBef>
                        <a:spcAft>
                          <a:spcPts val="0"/>
                        </a:spcAft>
                        <a:buNone/>
                      </a:pPr>
                      <a:r>
                        <a:rPr lang="en-US" sz="1100" b="1" u="none" strike="noStrike"/>
                        <a:t>Daily Rate</a:t>
                      </a:r>
                      <a:endParaRPr sz="1100" b="1" i="0" u="none" strike="noStrike">
                        <a:solidFill>
                          <a:srgbClr val="000000"/>
                        </a:solidFill>
                        <a:latin typeface="Calibri"/>
                        <a:ea typeface="Calibri"/>
                        <a:cs typeface="Calibri"/>
                        <a:sym typeface="Calibri"/>
                      </a:endParaRPr>
                    </a:p>
                  </a:txBody>
                  <a:tcPr marL="3725" marR="3725" marT="3725" marB="0"/>
                </a:tc>
                <a:tc>
                  <a:txBody>
                    <a:bodyPr/>
                    <a:lstStyle/>
                    <a:p>
                      <a:pPr marL="0" marR="0" lvl="0" indent="0" algn="l" rtl="0">
                        <a:lnSpc>
                          <a:spcPct val="100000"/>
                        </a:lnSpc>
                        <a:spcBef>
                          <a:spcPts val="0"/>
                        </a:spcBef>
                        <a:spcAft>
                          <a:spcPts val="0"/>
                        </a:spcAft>
                        <a:buClr>
                          <a:srgbClr val="000000"/>
                        </a:buClr>
                        <a:buSzPts val="1100"/>
                        <a:buFont typeface="Calibri"/>
                        <a:buNone/>
                      </a:pPr>
                      <a:r>
                        <a:rPr lang="en-US" sz="1100" b="0" i="0" u="none" strike="noStrike">
                          <a:solidFill>
                            <a:srgbClr val="000000"/>
                          </a:solidFill>
                          <a:latin typeface="Calibri"/>
                          <a:ea typeface="Calibri"/>
                          <a:cs typeface="Calibri"/>
                          <a:sym typeface="Calibri"/>
                        </a:rPr>
                        <a:t>Integer</a:t>
                      </a:r>
                      <a:endParaRPr/>
                    </a:p>
                  </a:txBody>
                  <a:tcPr marL="3725" marR="3725" marT="3725" marB="0"/>
                </a:tc>
                <a:tc>
                  <a:txBody>
                    <a:bodyPr/>
                    <a:lstStyle/>
                    <a:p>
                      <a:pPr marL="0" marR="0" lvl="0" indent="0" algn="l" rtl="0">
                        <a:spcBef>
                          <a:spcPts val="0"/>
                        </a:spcBef>
                        <a:spcAft>
                          <a:spcPts val="0"/>
                        </a:spcAft>
                        <a:buNone/>
                      </a:pPr>
                      <a:endParaRPr sz="1100" b="0" i="0" u="none" strike="noStrike">
                        <a:solidFill>
                          <a:srgbClr val="000000"/>
                        </a:solidFill>
                        <a:latin typeface="Calibri"/>
                        <a:ea typeface="Calibri"/>
                        <a:cs typeface="Calibri"/>
                        <a:sym typeface="Calibri"/>
                      </a:endParaRPr>
                    </a:p>
                  </a:txBody>
                  <a:tcPr marL="3725" marR="3725" marT="3725" marB="0"/>
                </a:tc>
                <a:extLst>
                  <a:ext uri="{0D108BD9-81ED-4DB2-BD59-A6C34878D82A}">
                    <a16:rowId xmlns:a16="http://schemas.microsoft.com/office/drawing/2014/main" val="10010"/>
                  </a:ext>
                </a:extLst>
              </a:tr>
              <a:tr h="175725">
                <a:tc>
                  <a:txBody>
                    <a:bodyPr/>
                    <a:lstStyle/>
                    <a:p>
                      <a:pPr marL="0" marR="0" lvl="0" indent="0" algn="l" rtl="0">
                        <a:spcBef>
                          <a:spcPts val="0"/>
                        </a:spcBef>
                        <a:spcAft>
                          <a:spcPts val="0"/>
                        </a:spcAft>
                        <a:buNone/>
                      </a:pPr>
                      <a:r>
                        <a:rPr lang="en-US" sz="1100" b="1" u="none" strike="noStrike"/>
                        <a:t>Distance From Home</a:t>
                      </a:r>
                      <a:endParaRPr sz="1100" b="1" i="0" u="none" strike="noStrike">
                        <a:solidFill>
                          <a:srgbClr val="000000"/>
                        </a:solidFill>
                        <a:latin typeface="Calibri"/>
                        <a:ea typeface="Calibri"/>
                        <a:cs typeface="Calibri"/>
                        <a:sym typeface="Calibri"/>
                      </a:endParaRPr>
                    </a:p>
                  </a:txBody>
                  <a:tcPr marL="3725" marR="3725" marT="3725" marB="0"/>
                </a:tc>
                <a:tc>
                  <a:txBody>
                    <a:bodyPr/>
                    <a:lstStyle/>
                    <a:p>
                      <a:pPr marL="0" marR="0" lvl="0" indent="0" algn="l" rtl="0">
                        <a:lnSpc>
                          <a:spcPct val="100000"/>
                        </a:lnSpc>
                        <a:spcBef>
                          <a:spcPts val="0"/>
                        </a:spcBef>
                        <a:spcAft>
                          <a:spcPts val="0"/>
                        </a:spcAft>
                        <a:buClr>
                          <a:srgbClr val="000000"/>
                        </a:buClr>
                        <a:buSzPts val="1100"/>
                        <a:buFont typeface="Calibri"/>
                        <a:buNone/>
                      </a:pPr>
                      <a:r>
                        <a:rPr lang="en-US" sz="1100" b="0" i="0" u="none" strike="noStrike">
                          <a:solidFill>
                            <a:srgbClr val="000000"/>
                          </a:solidFill>
                          <a:latin typeface="Calibri"/>
                          <a:ea typeface="Calibri"/>
                          <a:cs typeface="Calibri"/>
                          <a:sym typeface="Calibri"/>
                        </a:rPr>
                        <a:t>Integer</a:t>
                      </a:r>
                      <a:endParaRPr/>
                    </a:p>
                  </a:txBody>
                  <a:tcPr marL="3725" marR="3725" marT="3725" marB="0"/>
                </a:tc>
                <a:tc>
                  <a:txBody>
                    <a:bodyPr/>
                    <a:lstStyle/>
                    <a:p>
                      <a:pPr marL="0" marR="0" lvl="0" indent="0" algn="l" rtl="0">
                        <a:spcBef>
                          <a:spcPts val="0"/>
                        </a:spcBef>
                        <a:spcAft>
                          <a:spcPts val="0"/>
                        </a:spcAft>
                        <a:buNone/>
                      </a:pPr>
                      <a:endParaRPr sz="1100" b="0" i="0" u="none" strike="noStrike">
                        <a:solidFill>
                          <a:srgbClr val="000000"/>
                        </a:solidFill>
                        <a:latin typeface="Calibri"/>
                        <a:ea typeface="Calibri"/>
                        <a:cs typeface="Calibri"/>
                        <a:sym typeface="Calibri"/>
                      </a:endParaRPr>
                    </a:p>
                  </a:txBody>
                  <a:tcPr marL="3725" marR="3725" marT="3725" marB="0"/>
                </a:tc>
                <a:extLst>
                  <a:ext uri="{0D108BD9-81ED-4DB2-BD59-A6C34878D82A}">
                    <a16:rowId xmlns:a16="http://schemas.microsoft.com/office/drawing/2014/main" val="10011"/>
                  </a:ext>
                </a:extLst>
              </a:tr>
              <a:tr h="175725">
                <a:tc>
                  <a:txBody>
                    <a:bodyPr/>
                    <a:lstStyle/>
                    <a:p>
                      <a:pPr marL="0" marR="0" lvl="0" indent="0" algn="l" rtl="0">
                        <a:spcBef>
                          <a:spcPts val="0"/>
                        </a:spcBef>
                        <a:spcAft>
                          <a:spcPts val="0"/>
                        </a:spcAft>
                        <a:buNone/>
                      </a:pPr>
                      <a:r>
                        <a:rPr lang="en-US" sz="1100" b="1" i="0" u="none" strike="noStrike">
                          <a:solidFill>
                            <a:srgbClr val="000000"/>
                          </a:solidFill>
                          <a:latin typeface="Calibri"/>
                          <a:ea typeface="Calibri"/>
                          <a:cs typeface="Calibri"/>
                          <a:sym typeface="Calibri"/>
                        </a:rPr>
                        <a:t>Hourly Rate</a:t>
                      </a:r>
                      <a:endParaRPr/>
                    </a:p>
                  </a:txBody>
                  <a:tcPr marL="3725" marR="3725" marT="3725" marB="0"/>
                </a:tc>
                <a:tc>
                  <a:txBody>
                    <a:bodyPr/>
                    <a:lstStyle/>
                    <a:p>
                      <a:pPr marL="0" marR="0" lvl="0" indent="0" algn="l" rtl="0">
                        <a:spcBef>
                          <a:spcPts val="0"/>
                        </a:spcBef>
                        <a:spcAft>
                          <a:spcPts val="0"/>
                        </a:spcAft>
                        <a:buNone/>
                      </a:pPr>
                      <a:r>
                        <a:rPr lang="en-US" sz="1100" b="0" i="0" u="none" strike="noStrike">
                          <a:solidFill>
                            <a:srgbClr val="000000"/>
                          </a:solidFill>
                          <a:latin typeface="Calibri"/>
                          <a:ea typeface="Calibri"/>
                          <a:cs typeface="Calibri"/>
                          <a:sym typeface="Calibri"/>
                        </a:rPr>
                        <a:t>Integer</a:t>
                      </a:r>
                      <a:endParaRPr/>
                    </a:p>
                  </a:txBody>
                  <a:tcPr marL="3725" marR="3725" marT="3725" marB="0"/>
                </a:tc>
                <a:tc>
                  <a:txBody>
                    <a:bodyPr/>
                    <a:lstStyle/>
                    <a:p>
                      <a:pPr marL="0" marR="0" lvl="0" indent="0" algn="l" rtl="0">
                        <a:spcBef>
                          <a:spcPts val="0"/>
                        </a:spcBef>
                        <a:spcAft>
                          <a:spcPts val="0"/>
                        </a:spcAft>
                        <a:buNone/>
                      </a:pPr>
                      <a:endParaRPr sz="1100" b="0" i="0" u="none" strike="noStrike">
                        <a:solidFill>
                          <a:srgbClr val="000000"/>
                        </a:solidFill>
                        <a:latin typeface="Calibri"/>
                        <a:ea typeface="Calibri"/>
                        <a:cs typeface="Calibri"/>
                        <a:sym typeface="Calibri"/>
                      </a:endParaRPr>
                    </a:p>
                  </a:txBody>
                  <a:tcPr marL="3725" marR="3725" marT="3725" marB="0"/>
                </a:tc>
                <a:extLst>
                  <a:ext uri="{0D108BD9-81ED-4DB2-BD59-A6C34878D82A}">
                    <a16:rowId xmlns:a16="http://schemas.microsoft.com/office/drawing/2014/main" val="10012"/>
                  </a:ext>
                </a:extLst>
              </a:tr>
              <a:tr h="175725">
                <a:tc>
                  <a:txBody>
                    <a:bodyPr/>
                    <a:lstStyle/>
                    <a:p>
                      <a:pPr marL="0" marR="0" lvl="0" indent="0" algn="l" rtl="0">
                        <a:spcBef>
                          <a:spcPts val="0"/>
                        </a:spcBef>
                        <a:spcAft>
                          <a:spcPts val="0"/>
                        </a:spcAft>
                        <a:buNone/>
                      </a:pPr>
                      <a:r>
                        <a:rPr lang="en-US" sz="1100" b="1" u="none" strike="noStrike"/>
                        <a:t>Monthly Income</a:t>
                      </a:r>
                      <a:endParaRPr sz="1100" b="1" i="0" u="none" strike="noStrike">
                        <a:solidFill>
                          <a:srgbClr val="000000"/>
                        </a:solidFill>
                        <a:latin typeface="Calibri"/>
                        <a:ea typeface="Calibri"/>
                        <a:cs typeface="Calibri"/>
                        <a:sym typeface="Calibri"/>
                      </a:endParaRPr>
                    </a:p>
                  </a:txBody>
                  <a:tcPr marL="3725" marR="3725" marT="3725" marB="0"/>
                </a:tc>
                <a:tc>
                  <a:txBody>
                    <a:bodyPr/>
                    <a:lstStyle/>
                    <a:p>
                      <a:pPr marL="0" marR="0" lvl="0" indent="0" algn="l" rtl="0">
                        <a:spcBef>
                          <a:spcPts val="0"/>
                        </a:spcBef>
                        <a:spcAft>
                          <a:spcPts val="0"/>
                        </a:spcAft>
                        <a:buNone/>
                      </a:pPr>
                      <a:r>
                        <a:rPr lang="en-US" sz="1100" b="0" i="0" u="none" strike="noStrike">
                          <a:solidFill>
                            <a:srgbClr val="000000"/>
                          </a:solidFill>
                          <a:latin typeface="Calibri"/>
                          <a:ea typeface="Calibri"/>
                          <a:cs typeface="Calibri"/>
                          <a:sym typeface="Calibri"/>
                        </a:rPr>
                        <a:t>Integer</a:t>
                      </a:r>
                      <a:endParaRPr/>
                    </a:p>
                  </a:txBody>
                  <a:tcPr marL="3725" marR="3725" marT="3725" marB="0"/>
                </a:tc>
                <a:tc>
                  <a:txBody>
                    <a:bodyPr/>
                    <a:lstStyle/>
                    <a:p>
                      <a:pPr marL="0" marR="0" lvl="0" indent="0" algn="l" rtl="0">
                        <a:spcBef>
                          <a:spcPts val="0"/>
                        </a:spcBef>
                        <a:spcAft>
                          <a:spcPts val="0"/>
                        </a:spcAft>
                        <a:buNone/>
                      </a:pPr>
                      <a:endParaRPr sz="1100" b="0" i="0" u="none" strike="noStrike">
                        <a:solidFill>
                          <a:srgbClr val="000000"/>
                        </a:solidFill>
                        <a:latin typeface="Calibri"/>
                        <a:ea typeface="Calibri"/>
                        <a:cs typeface="Calibri"/>
                        <a:sym typeface="Calibri"/>
                      </a:endParaRPr>
                    </a:p>
                  </a:txBody>
                  <a:tcPr marL="3725" marR="3725" marT="3725" marB="0"/>
                </a:tc>
                <a:extLst>
                  <a:ext uri="{0D108BD9-81ED-4DB2-BD59-A6C34878D82A}">
                    <a16:rowId xmlns:a16="http://schemas.microsoft.com/office/drawing/2014/main" val="10013"/>
                  </a:ext>
                </a:extLst>
              </a:tr>
              <a:tr h="175725">
                <a:tc>
                  <a:txBody>
                    <a:bodyPr/>
                    <a:lstStyle/>
                    <a:p>
                      <a:pPr marL="0" marR="0" lvl="0" indent="0" algn="l" rtl="0">
                        <a:spcBef>
                          <a:spcPts val="0"/>
                        </a:spcBef>
                        <a:spcAft>
                          <a:spcPts val="0"/>
                        </a:spcAft>
                        <a:buNone/>
                      </a:pPr>
                      <a:r>
                        <a:rPr lang="en-US" sz="1100" b="1" u="none" strike="noStrike"/>
                        <a:t>Monthly Rate</a:t>
                      </a:r>
                      <a:endParaRPr sz="1100" b="1" i="0" u="none" strike="noStrike">
                        <a:solidFill>
                          <a:srgbClr val="000000"/>
                        </a:solidFill>
                        <a:latin typeface="Calibri"/>
                        <a:ea typeface="Calibri"/>
                        <a:cs typeface="Calibri"/>
                        <a:sym typeface="Calibri"/>
                      </a:endParaRPr>
                    </a:p>
                  </a:txBody>
                  <a:tcPr marL="3725" marR="3725" marT="3725" marB="0"/>
                </a:tc>
                <a:tc>
                  <a:txBody>
                    <a:bodyPr/>
                    <a:lstStyle/>
                    <a:p>
                      <a:pPr marL="0" marR="0" lvl="0" indent="0" algn="l" rtl="0">
                        <a:spcBef>
                          <a:spcPts val="0"/>
                        </a:spcBef>
                        <a:spcAft>
                          <a:spcPts val="0"/>
                        </a:spcAft>
                        <a:buNone/>
                      </a:pPr>
                      <a:r>
                        <a:rPr lang="en-US" sz="1100" b="0" i="0" u="none" strike="noStrike">
                          <a:solidFill>
                            <a:srgbClr val="000000"/>
                          </a:solidFill>
                          <a:latin typeface="Calibri"/>
                          <a:ea typeface="Calibri"/>
                          <a:cs typeface="Calibri"/>
                          <a:sym typeface="Calibri"/>
                        </a:rPr>
                        <a:t>Integer</a:t>
                      </a:r>
                      <a:endParaRPr/>
                    </a:p>
                  </a:txBody>
                  <a:tcPr marL="3725" marR="3725" marT="3725" marB="0"/>
                </a:tc>
                <a:tc>
                  <a:txBody>
                    <a:bodyPr/>
                    <a:lstStyle/>
                    <a:p>
                      <a:pPr marL="0" marR="0" lvl="0" indent="0" algn="l" rtl="0">
                        <a:spcBef>
                          <a:spcPts val="0"/>
                        </a:spcBef>
                        <a:spcAft>
                          <a:spcPts val="0"/>
                        </a:spcAft>
                        <a:buNone/>
                      </a:pPr>
                      <a:endParaRPr sz="1100" b="0" i="0" u="none" strike="noStrike">
                        <a:solidFill>
                          <a:srgbClr val="000000"/>
                        </a:solidFill>
                        <a:latin typeface="Calibri"/>
                        <a:ea typeface="Calibri"/>
                        <a:cs typeface="Calibri"/>
                        <a:sym typeface="Calibri"/>
                      </a:endParaRPr>
                    </a:p>
                  </a:txBody>
                  <a:tcPr marL="3725" marR="3725" marT="3725" marB="0"/>
                </a:tc>
                <a:extLst>
                  <a:ext uri="{0D108BD9-81ED-4DB2-BD59-A6C34878D82A}">
                    <a16:rowId xmlns:a16="http://schemas.microsoft.com/office/drawing/2014/main" val="10014"/>
                  </a:ext>
                </a:extLst>
              </a:tr>
              <a:tr h="175725">
                <a:tc>
                  <a:txBody>
                    <a:bodyPr/>
                    <a:lstStyle/>
                    <a:p>
                      <a:pPr marL="0" marR="0" lvl="0" indent="0" algn="l" rtl="0">
                        <a:spcBef>
                          <a:spcPts val="0"/>
                        </a:spcBef>
                        <a:spcAft>
                          <a:spcPts val="0"/>
                        </a:spcAft>
                        <a:buNone/>
                      </a:pPr>
                      <a:r>
                        <a:rPr lang="en-US" sz="1100" b="1" u="none" strike="noStrike"/>
                        <a:t>Num Companies Worked</a:t>
                      </a:r>
                      <a:endParaRPr sz="1100" b="1" i="0" u="none" strike="noStrike">
                        <a:solidFill>
                          <a:srgbClr val="000000"/>
                        </a:solidFill>
                        <a:latin typeface="Calibri"/>
                        <a:ea typeface="Calibri"/>
                        <a:cs typeface="Calibri"/>
                        <a:sym typeface="Calibri"/>
                      </a:endParaRPr>
                    </a:p>
                  </a:txBody>
                  <a:tcPr marL="3725" marR="3725" marT="3725" marB="0"/>
                </a:tc>
                <a:tc>
                  <a:txBody>
                    <a:bodyPr/>
                    <a:lstStyle/>
                    <a:p>
                      <a:pPr marL="0" marR="0" lvl="0" indent="0" algn="l" rtl="0">
                        <a:spcBef>
                          <a:spcPts val="0"/>
                        </a:spcBef>
                        <a:spcAft>
                          <a:spcPts val="0"/>
                        </a:spcAft>
                        <a:buNone/>
                      </a:pPr>
                      <a:r>
                        <a:rPr lang="en-US" sz="1100" b="0" i="0" u="none" strike="noStrike">
                          <a:solidFill>
                            <a:srgbClr val="000000"/>
                          </a:solidFill>
                          <a:latin typeface="Calibri"/>
                          <a:ea typeface="Calibri"/>
                          <a:cs typeface="Calibri"/>
                          <a:sym typeface="Calibri"/>
                        </a:rPr>
                        <a:t>Integer</a:t>
                      </a:r>
                      <a:endParaRPr/>
                    </a:p>
                  </a:txBody>
                  <a:tcPr marL="3725" marR="3725" marT="3725" marB="0"/>
                </a:tc>
                <a:tc>
                  <a:txBody>
                    <a:bodyPr/>
                    <a:lstStyle/>
                    <a:p>
                      <a:pPr marL="0" marR="0" lvl="0" indent="0" algn="l" rtl="0">
                        <a:spcBef>
                          <a:spcPts val="0"/>
                        </a:spcBef>
                        <a:spcAft>
                          <a:spcPts val="0"/>
                        </a:spcAft>
                        <a:buNone/>
                      </a:pPr>
                      <a:endParaRPr sz="1100" b="0" i="0" u="none" strike="noStrike">
                        <a:solidFill>
                          <a:srgbClr val="000000"/>
                        </a:solidFill>
                        <a:latin typeface="Calibri"/>
                        <a:ea typeface="Calibri"/>
                        <a:cs typeface="Calibri"/>
                        <a:sym typeface="Calibri"/>
                      </a:endParaRPr>
                    </a:p>
                  </a:txBody>
                  <a:tcPr marL="3725" marR="3725" marT="3725" marB="0"/>
                </a:tc>
                <a:extLst>
                  <a:ext uri="{0D108BD9-81ED-4DB2-BD59-A6C34878D82A}">
                    <a16:rowId xmlns:a16="http://schemas.microsoft.com/office/drawing/2014/main" val="10015"/>
                  </a:ext>
                </a:extLst>
              </a:tr>
              <a:tr h="175725">
                <a:tc>
                  <a:txBody>
                    <a:bodyPr/>
                    <a:lstStyle/>
                    <a:p>
                      <a:pPr marL="0" marR="0" lvl="0" indent="0" algn="l" rtl="0">
                        <a:spcBef>
                          <a:spcPts val="0"/>
                        </a:spcBef>
                        <a:spcAft>
                          <a:spcPts val="0"/>
                        </a:spcAft>
                        <a:buNone/>
                      </a:pPr>
                      <a:r>
                        <a:rPr lang="en-US" sz="1100" b="1" u="none" strike="noStrike"/>
                        <a:t>Percent Salary Hike</a:t>
                      </a:r>
                      <a:endParaRPr sz="1100" b="1" i="0" u="none" strike="noStrike">
                        <a:solidFill>
                          <a:srgbClr val="000000"/>
                        </a:solidFill>
                        <a:latin typeface="Calibri"/>
                        <a:ea typeface="Calibri"/>
                        <a:cs typeface="Calibri"/>
                        <a:sym typeface="Calibri"/>
                      </a:endParaRPr>
                    </a:p>
                  </a:txBody>
                  <a:tcPr marL="3725" marR="3725" marT="3725" marB="0"/>
                </a:tc>
                <a:tc>
                  <a:txBody>
                    <a:bodyPr/>
                    <a:lstStyle/>
                    <a:p>
                      <a:pPr marL="0" marR="0" lvl="0" indent="0" algn="l" rtl="0">
                        <a:spcBef>
                          <a:spcPts val="0"/>
                        </a:spcBef>
                        <a:spcAft>
                          <a:spcPts val="0"/>
                        </a:spcAft>
                        <a:buNone/>
                      </a:pPr>
                      <a:r>
                        <a:rPr lang="en-US" sz="1100" b="0" i="0" u="none" strike="noStrike">
                          <a:solidFill>
                            <a:srgbClr val="000000"/>
                          </a:solidFill>
                          <a:latin typeface="Calibri"/>
                          <a:ea typeface="Calibri"/>
                          <a:cs typeface="Calibri"/>
                          <a:sym typeface="Calibri"/>
                        </a:rPr>
                        <a:t>Integer</a:t>
                      </a:r>
                      <a:endParaRPr/>
                    </a:p>
                  </a:txBody>
                  <a:tcPr marL="3725" marR="3725" marT="3725" marB="0"/>
                </a:tc>
                <a:tc>
                  <a:txBody>
                    <a:bodyPr/>
                    <a:lstStyle/>
                    <a:p>
                      <a:pPr marL="0" marR="0" lvl="0" indent="0" algn="r" rtl="0">
                        <a:spcBef>
                          <a:spcPts val="0"/>
                        </a:spcBef>
                        <a:spcAft>
                          <a:spcPts val="0"/>
                        </a:spcAft>
                        <a:buNone/>
                      </a:pPr>
                      <a:endParaRPr sz="1100" b="0" i="0" u="none" strike="noStrike">
                        <a:solidFill>
                          <a:srgbClr val="000000"/>
                        </a:solidFill>
                        <a:latin typeface="Calibri"/>
                        <a:ea typeface="Calibri"/>
                        <a:cs typeface="Calibri"/>
                        <a:sym typeface="Calibri"/>
                      </a:endParaRPr>
                    </a:p>
                  </a:txBody>
                  <a:tcPr marL="3725" marR="3725" marT="3725" marB="0"/>
                </a:tc>
                <a:extLst>
                  <a:ext uri="{0D108BD9-81ED-4DB2-BD59-A6C34878D82A}">
                    <a16:rowId xmlns:a16="http://schemas.microsoft.com/office/drawing/2014/main" val="10016"/>
                  </a:ext>
                </a:extLst>
              </a:tr>
              <a:tr h="175725">
                <a:tc>
                  <a:txBody>
                    <a:bodyPr/>
                    <a:lstStyle/>
                    <a:p>
                      <a:pPr marL="0" marR="0" lvl="0" indent="0" algn="l" rtl="0">
                        <a:spcBef>
                          <a:spcPts val="0"/>
                        </a:spcBef>
                        <a:spcAft>
                          <a:spcPts val="0"/>
                        </a:spcAft>
                        <a:buNone/>
                      </a:pPr>
                      <a:r>
                        <a:rPr lang="en-US" sz="1100" b="1" u="none" strike="noStrike"/>
                        <a:t>Total Working Years</a:t>
                      </a:r>
                      <a:endParaRPr sz="1100" b="1" i="0" u="none" strike="noStrike">
                        <a:solidFill>
                          <a:srgbClr val="000000"/>
                        </a:solidFill>
                        <a:latin typeface="Calibri"/>
                        <a:ea typeface="Calibri"/>
                        <a:cs typeface="Calibri"/>
                        <a:sym typeface="Calibri"/>
                      </a:endParaRPr>
                    </a:p>
                  </a:txBody>
                  <a:tcPr marL="3725" marR="3725" marT="3725" marB="0"/>
                </a:tc>
                <a:tc>
                  <a:txBody>
                    <a:bodyPr/>
                    <a:lstStyle/>
                    <a:p>
                      <a:pPr marL="0" marR="0" lvl="0" indent="0" algn="l" rtl="0">
                        <a:spcBef>
                          <a:spcPts val="0"/>
                        </a:spcBef>
                        <a:spcAft>
                          <a:spcPts val="0"/>
                        </a:spcAft>
                        <a:buNone/>
                      </a:pPr>
                      <a:r>
                        <a:rPr lang="en-US" sz="1100" b="0" i="0" u="none" strike="noStrike">
                          <a:solidFill>
                            <a:srgbClr val="000000"/>
                          </a:solidFill>
                          <a:latin typeface="Calibri"/>
                          <a:ea typeface="Calibri"/>
                          <a:cs typeface="Calibri"/>
                          <a:sym typeface="Calibri"/>
                        </a:rPr>
                        <a:t>Integer</a:t>
                      </a:r>
                      <a:endParaRPr/>
                    </a:p>
                  </a:txBody>
                  <a:tcPr marL="3725" marR="3725" marT="3725" marB="0"/>
                </a:tc>
                <a:tc>
                  <a:txBody>
                    <a:bodyPr/>
                    <a:lstStyle/>
                    <a:p>
                      <a:pPr marL="0" marR="0" lvl="0" indent="0" algn="r" rtl="0">
                        <a:spcBef>
                          <a:spcPts val="0"/>
                        </a:spcBef>
                        <a:spcAft>
                          <a:spcPts val="0"/>
                        </a:spcAft>
                        <a:buNone/>
                      </a:pPr>
                      <a:endParaRPr sz="1100" b="0" i="0" u="none" strike="noStrike">
                        <a:solidFill>
                          <a:srgbClr val="000000"/>
                        </a:solidFill>
                        <a:latin typeface="Calibri"/>
                        <a:ea typeface="Calibri"/>
                        <a:cs typeface="Calibri"/>
                        <a:sym typeface="Calibri"/>
                      </a:endParaRPr>
                    </a:p>
                  </a:txBody>
                  <a:tcPr marL="3725" marR="3725" marT="3725" marB="0"/>
                </a:tc>
                <a:extLst>
                  <a:ext uri="{0D108BD9-81ED-4DB2-BD59-A6C34878D82A}">
                    <a16:rowId xmlns:a16="http://schemas.microsoft.com/office/drawing/2014/main" val="10017"/>
                  </a:ext>
                </a:extLst>
              </a:tr>
              <a:tr h="175725">
                <a:tc>
                  <a:txBody>
                    <a:bodyPr/>
                    <a:lstStyle/>
                    <a:p>
                      <a:pPr marL="0" marR="0" lvl="0" indent="0" algn="l" rtl="0">
                        <a:spcBef>
                          <a:spcPts val="0"/>
                        </a:spcBef>
                        <a:spcAft>
                          <a:spcPts val="0"/>
                        </a:spcAft>
                        <a:buNone/>
                      </a:pPr>
                      <a:r>
                        <a:rPr lang="en-US" sz="1100" b="1" u="none" strike="noStrike"/>
                        <a:t>Training Times Last Year</a:t>
                      </a:r>
                      <a:endParaRPr sz="1100" b="1" i="0" u="none" strike="noStrike">
                        <a:solidFill>
                          <a:srgbClr val="000000"/>
                        </a:solidFill>
                        <a:latin typeface="Calibri"/>
                        <a:ea typeface="Calibri"/>
                        <a:cs typeface="Calibri"/>
                        <a:sym typeface="Calibri"/>
                      </a:endParaRPr>
                    </a:p>
                  </a:txBody>
                  <a:tcPr marL="3725" marR="3725" marT="3725" marB="0"/>
                </a:tc>
                <a:tc>
                  <a:txBody>
                    <a:bodyPr/>
                    <a:lstStyle/>
                    <a:p>
                      <a:pPr marL="0" marR="0" lvl="0" indent="0" algn="l" rtl="0">
                        <a:spcBef>
                          <a:spcPts val="0"/>
                        </a:spcBef>
                        <a:spcAft>
                          <a:spcPts val="0"/>
                        </a:spcAft>
                        <a:buNone/>
                      </a:pPr>
                      <a:r>
                        <a:rPr lang="en-US" sz="1100" b="0" i="0" u="none" strike="noStrike">
                          <a:solidFill>
                            <a:srgbClr val="000000"/>
                          </a:solidFill>
                          <a:latin typeface="Calibri"/>
                          <a:ea typeface="Calibri"/>
                          <a:cs typeface="Calibri"/>
                          <a:sym typeface="Calibri"/>
                        </a:rPr>
                        <a:t>Integer</a:t>
                      </a:r>
                      <a:endParaRPr/>
                    </a:p>
                  </a:txBody>
                  <a:tcPr marL="3725" marR="3725" marT="3725" marB="0"/>
                </a:tc>
                <a:tc>
                  <a:txBody>
                    <a:bodyPr/>
                    <a:lstStyle/>
                    <a:p>
                      <a:pPr marL="0" marR="0" lvl="0" indent="0" algn="r" rtl="0">
                        <a:spcBef>
                          <a:spcPts val="0"/>
                        </a:spcBef>
                        <a:spcAft>
                          <a:spcPts val="0"/>
                        </a:spcAft>
                        <a:buNone/>
                      </a:pPr>
                      <a:endParaRPr sz="1100" b="0" i="0" u="none" strike="noStrike">
                        <a:solidFill>
                          <a:srgbClr val="000000"/>
                        </a:solidFill>
                        <a:latin typeface="Calibri"/>
                        <a:ea typeface="Calibri"/>
                        <a:cs typeface="Calibri"/>
                        <a:sym typeface="Calibri"/>
                      </a:endParaRPr>
                    </a:p>
                  </a:txBody>
                  <a:tcPr marL="3725" marR="3725" marT="3725" marB="0"/>
                </a:tc>
                <a:extLst>
                  <a:ext uri="{0D108BD9-81ED-4DB2-BD59-A6C34878D82A}">
                    <a16:rowId xmlns:a16="http://schemas.microsoft.com/office/drawing/2014/main" val="10018"/>
                  </a:ext>
                </a:extLst>
              </a:tr>
              <a:tr h="175725">
                <a:tc>
                  <a:txBody>
                    <a:bodyPr/>
                    <a:lstStyle/>
                    <a:p>
                      <a:pPr marL="0" marR="0" lvl="0" indent="0" algn="l" rtl="0">
                        <a:spcBef>
                          <a:spcPts val="0"/>
                        </a:spcBef>
                        <a:spcAft>
                          <a:spcPts val="0"/>
                        </a:spcAft>
                        <a:buNone/>
                      </a:pPr>
                      <a:r>
                        <a:rPr lang="en-US" sz="1100" b="1" u="none" strike="noStrike"/>
                        <a:t>Years At Company</a:t>
                      </a:r>
                      <a:endParaRPr sz="1100" b="1" i="0" u="none" strike="noStrike">
                        <a:solidFill>
                          <a:srgbClr val="000000"/>
                        </a:solidFill>
                        <a:latin typeface="Calibri"/>
                        <a:ea typeface="Calibri"/>
                        <a:cs typeface="Calibri"/>
                        <a:sym typeface="Calibri"/>
                      </a:endParaRPr>
                    </a:p>
                  </a:txBody>
                  <a:tcPr marL="3725" marR="3725" marT="3725" marB="0"/>
                </a:tc>
                <a:tc>
                  <a:txBody>
                    <a:bodyPr/>
                    <a:lstStyle/>
                    <a:p>
                      <a:pPr marL="0" marR="0" lvl="0" indent="0" algn="l" rtl="0">
                        <a:spcBef>
                          <a:spcPts val="0"/>
                        </a:spcBef>
                        <a:spcAft>
                          <a:spcPts val="0"/>
                        </a:spcAft>
                        <a:buNone/>
                      </a:pPr>
                      <a:r>
                        <a:rPr lang="en-US" sz="1100" b="0" i="0" u="none" strike="noStrike">
                          <a:solidFill>
                            <a:srgbClr val="000000"/>
                          </a:solidFill>
                          <a:latin typeface="Calibri"/>
                          <a:ea typeface="Calibri"/>
                          <a:cs typeface="Calibri"/>
                          <a:sym typeface="Calibri"/>
                        </a:rPr>
                        <a:t>Integer</a:t>
                      </a:r>
                      <a:endParaRPr/>
                    </a:p>
                  </a:txBody>
                  <a:tcPr marL="3725" marR="3725" marT="3725" marB="0"/>
                </a:tc>
                <a:tc>
                  <a:txBody>
                    <a:bodyPr/>
                    <a:lstStyle/>
                    <a:p>
                      <a:pPr marL="0" marR="0" lvl="0" indent="0" algn="r" rtl="0">
                        <a:spcBef>
                          <a:spcPts val="0"/>
                        </a:spcBef>
                        <a:spcAft>
                          <a:spcPts val="0"/>
                        </a:spcAft>
                        <a:buNone/>
                      </a:pPr>
                      <a:endParaRPr sz="1100" b="0" i="0" u="none" strike="noStrike">
                        <a:solidFill>
                          <a:srgbClr val="000000"/>
                        </a:solidFill>
                        <a:latin typeface="Calibri"/>
                        <a:ea typeface="Calibri"/>
                        <a:cs typeface="Calibri"/>
                        <a:sym typeface="Calibri"/>
                      </a:endParaRPr>
                    </a:p>
                  </a:txBody>
                  <a:tcPr marL="3725" marR="3725" marT="3725" marB="0"/>
                </a:tc>
                <a:extLst>
                  <a:ext uri="{0D108BD9-81ED-4DB2-BD59-A6C34878D82A}">
                    <a16:rowId xmlns:a16="http://schemas.microsoft.com/office/drawing/2014/main" val="10019"/>
                  </a:ext>
                </a:extLst>
              </a:tr>
              <a:tr h="175725">
                <a:tc>
                  <a:txBody>
                    <a:bodyPr/>
                    <a:lstStyle/>
                    <a:p>
                      <a:pPr marL="0" marR="0" lvl="0" indent="0" algn="l" rtl="0">
                        <a:spcBef>
                          <a:spcPts val="0"/>
                        </a:spcBef>
                        <a:spcAft>
                          <a:spcPts val="0"/>
                        </a:spcAft>
                        <a:buNone/>
                      </a:pPr>
                      <a:r>
                        <a:rPr lang="en-US" sz="1100" b="1" u="none" strike="noStrike"/>
                        <a:t>Years In Current Role</a:t>
                      </a:r>
                      <a:endParaRPr sz="1100" b="1" i="0" u="none" strike="noStrike">
                        <a:solidFill>
                          <a:srgbClr val="000000"/>
                        </a:solidFill>
                        <a:latin typeface="Calibri"/>
                        <a:ea typeface="Calibri"/>
                        <a:cs typeface="Calibri"/>
                        <a:sym typeface="Calibri"/>
                      </a:endParaRPr>
                    </a:p>
                  </a:txBody>
                  <a:tcPr marL="3725" marR="3725" marT="3725" marB="0"/>
                </a:tc>
                <a:tc>
                  <a:txBody>
                    <a:bodyPr/>
                    <a:lstStyle/>
                    <a:p>
                      <a:pPr marL="0" marR="0" lvl="0" indent="0" algn="l" rtl="0">
                        <a:spcBef>
                          <a:spcPts val="0"/>
                        </a:spcBef>
                        <a:spcAft>
                          <a:spcPts val="0"/>
                        </a:spcAft>
                        <a:buNone/>
                      </a:pPr>
                      <a:r>
                        <a:rPr lang="en-US" sz="1100" b="0" i="0" u="none" strike="noStrike">
                          <a:solidFill>
                            <a:srgbClr val="000000"/>
                          </a:solidFill>
                          <a:latin typeface="Calibri"/>
                          <a:ea typeface="Calibri"/>
                          <a:cs typeface="Calibri"/>
                          <a:sym typeface="Calibri"/>
                        </a:rPr>
                        <a:t>Integer</a:t>
                      </a:r>
                      <a:endParaRPr/>
                    </a:p>
                  </a:txBody>
                  <a:tcPr marL="3725" marR="3725" marT="3725" marB="0"/>
                </a:tc>
                <a:tc>
                  <a:txBody>
                    <a:bodyPr/>
                    <a:lstStyle/>
                    <a:p>
                      <a:pPr marL="0" marR="0" lvl="0" indent="0" algn="r" rtl="0">
                        <a:spcBef>
                          <a:spcPts val="0"/>
                        </a:spcBef>
                        <a:spcAft>
                          <a:spcPts val="0"/>
                        </a:spcAft>
                        <a:buNone/>
                      </a:pPr>
                      <a:endParaRPr sz="1100" b="0" i="0" u="none" strike="noStrike">
                        <a:solidFill>
                          <a:srgbClr val="000000"/>
                        </a:solidFill>
                        <a:latin typeface="Calibri"/>
                        <a:ea typeface="Calibri"/>
                        <a:cs typeface="Calibri"/>
                        <a:sym typeface="Calibri"/>
                      </a:endParaRPr>
                    </a:p>
                  </a:txBody>
                  <a:tcPr marL="3725" marR="3725" marT="3725" marB="0"/>
                </a:tc>
                <a:extLst>
                  <a:ext uri="{0D108BD9-81ED-4DB2-BD59-A6C34878D82A}">
                    <a16:rowId xmlns:a16="http://schemas.microsoft.com/office/drawing/2014/main" val="10020"/>
                  </a:ext>
                </a:extLst>
              </a:tr>
              <a:tr h="175725">
                <a:tc>
                  <a:txBody>
                    <a:bodyPr/>
                    <a:lstStyle/>
                    <a:p>
                      <a:pPr marL="0" marR="0" lvl="0" indent="0" algn="l" rtl="0">
                        <a:spcBef>
                          <a:spcPts val="0"/>
                        </a:spcBef>
                        <a:spcAft>
                          <a:spcPts val="0"/>
                        </a:spcAft>
                        <a:buNone/>
                      </a:pPr>
                      <a:r>
                        <a:rPr lang="en-US" sz="1100" b="1" u="none" strike="noStrike"/>
                        <a:t>Years Since Last Promotion</a:t>
                      </a:r>
                      <a:endParaRPr sz="1100" b="1" i="0" u="none" strike="noStrike">
                        <a:solidFill>
                          <a:srgbClr val="000000"/>
                        </a:solidFill>
                        <a:latin typeface="Calibri"/>
                        <a:ea typeface="Calibri"/>
                        <a:cs typeface="Calibri"/>
                        <a:sym typeface="Calibri"/>
                      </a:endParaRPr>
                    </a:p>
                  </a:txBody>
                  <a:tcPr marL="3725" marR="3725" marT="3725" marB="0"/>
                </a:tc>
                <a:tc>
                  <a:txBody>
                    <a:bodyPr/>
                    <a:lstStyle/>
                    <a:p>
                      <a:pPr marL="0" marR="0" lvl="0" indent="0" algn="l" rtl="0">
                        <a:spcBef>
                          <a:spcPts val="0"/>
                        </a:spcBef>
                        <a:spcAft>
                          <a:spcPts val="0"/>
                        </a:spcAft>
                        <a:buNone/>
                      </a:pPr>
                      <a:r>
                        <a:rPr lang="en-US" sz="1100" b="0" i="0" u="none" strike="noStrike">
                          <a:solidFill>
                            <a:srgbClr val="000000"/>
                          </a:solidFill>
                          <a:latin typeface="Calibri"/>
                          <a:ea typeface="Calibri"/>
                          <a:cs typeface="Calibri"/>
                          <a:sym typeface="Calibri"/>
                        </a:rPr>
                        <a:t>Integer</a:t>
                      </a:r>
                      <a:endParaRPr/>
                    </a:p>
                  </a:txBody>
                  <a:tcPr marL="3725" marR="3725" marT="3725" marB="0"/>
                </a:tc>
                <a:tc>
                  <a:txBody>
                    <a:bodyPr/>
                    <a:lstStyle/>
                    <a:p>
                      <a:pPr marL="0" marR="0" lvl="0" indent="0" algn="r" rtl="0">
                        <a:spcBef>
                          <a:spcPts val="0"/>
                        </a:spcBef>
                        <a:spcAft>
                          <a:spcPts val="0"/>
                        </a:spcAft>
                        <a:buNone/>
                      </a:pPr>
                      <a:endParaRPr sz="1100" b="0" i="0" u="none" strike="noStrike">
                        <a:solidFill>
                          <a:srgbClr val="000000"/>
                        </a:solidFill>
                        <a:latin typeface="Calibri"/>
                        <a:ea typeface="Calibri"/>
                        <a:cs typeface="Calibri"/>
                        <a:sym typeface="Calibri"/>
                      </a:endParaRPr>
                    </a:p>
                  </a:txBody>
                  <a:tcPr marL="3725" marR="3725" marT="3725" marB="0"/>
                </a:tc>
                <a:extLst>
                  <a:ext uri="{0D108BD9-81ED-4DB2-BD59-A6C34878D82A}">
                    <a16:rowId xmlns:a16="http://schemas.microsoft.com/office/drawing/2014/main" val="10021"/>
                  </a:ext>
                </a:extLst>
              </a:tr>
              <a:tr h="175725">
                <a:tc>
                  <a:txBody>
                    <a:bodyPr/>
                    <a:lstStyle/>
                    <a:p>
                      <a:pPr marL="0" marR="0" lvl="0" indent="0" algn="l" rtl="0">
                        <a:spcBef>
                          <a:spcPts val="0"/>
                        </a:spcBef>
                        <a:spcAft>
                          <a:spcPts val="0"/>
                        </a:spcAft>
                        <a:buNone/>
                      </a:pPr>
                      <a:r>
                        <a:rPr lang="en-US" sz="1100" b="1" u="none" strike="noStrike"/>
                        <a:t>Years With Curr Manager</a:t>
                      </a:r>
                      <a:endParaRPr sz="1100" b="1" i="0" u="none" strike="noStrike">
                        <a:solidFill>
                          <a:srgbClr val="000000"/>
                        </a:solidFill>
                        <a:latin typeface="Calibri"/>
                        <a:ea typeface="Calibri"/>
                        <a:cs typeface="Calibri"/>
                        <a:sym typeface="Calibri"/>
                      </a:endParaRPr>
                    </a:p>
                  </a:txBody>
                  <a:tcPr marL="3725" marR="3725" marT="3725" marB="0"/>
                </a:tc>
                <a:tc>
                  <a:txBody>
                    <a:bodyPr/>
                    <a:lstStyle/>
                    <a:p>
                      <a:pPr marL="0" marR="0" lvl="0" indent="0" algn="l" rtl="0">
                        <a:spcBef>
                          <a:spcPts val="0"/>
                        </a:spcBef>
                        <a:spcAft>
                          <a:spcPts val="0"/>
                        </a:spcAft>
                        <a:buNone/>
                      </a:pPr>
                      <a:r>
                        <a:rPr lang="en-US" sz="1100" b="0" i="0" u="none" strike="noStrike">
                          <a:solidFill>
                            <a:srgbClr val="000000"/>
                          </a:solidFill>
                          <a:latin typeface="Calibri"/>
                          <a:ea typeface="Calibri"/>
                          <a:cs typeface="Calibri"/>
                          <a:sym typeface="Calibri"/>
                        </a:rPr>
                        <a:t>Integer</a:t>
                      </a:r>
                      <a:endParaRPr/>
                    </a:p>
                  </a:txBody>
                  <a:tcPr marL="3725" marR="3725" marT="3725" marB="0"/>
                </a:tc>
                <a:tc>
                  <a:txBody>
                    <a:bodyPr/>
                    <a:lstStyle/>
                    <a:p>
                      <a:pPr marL="0" marR="0" lvl="0" indent="0" algn="r" rtl="0">
                        <a:spcBef>
                          <a:spcPts val="0"/>
                        </a:spcBef>
                        <a:spcAft>
                          <a:spcPts val="0"/>
                        </a:spcAft>
                        <a:buNone/>
                      </a:pPr>
                      <a:endParaRPr sz="1100" b="0" i="0" u="none" strike="noStrike">
                        <a:solidFill>
                          <a:srgbClr val="000000"/>
                        </a:solidFill>
                        <a:latin typeface="Calibri"/>
                        <a:ea typeface="Calibri"/>
                        <a:cs typeface="Calibri"/>
                        <a:sym typeface="Calibri"/>
                      </a:endParaRPr>
                    </a:p>
                  </a:txBody>
                  <a:tcPr marL="3725" marR="3725" marT="3725" marB="0"/>
                </a:tc>
                <a:extLst>
                  <a:ext uri="{0D108BD9-81ED-4DB2-BD59-A6C34878D82A}">
                    <a16:rowId xmlns:a16="http://schemas.microsoft.com/office/drawing/2014/main" val="10022"/>
                  </a:ext>
                </a:extLst>
              </a:tr>
            </a:tbl>
          </a:graphicData>
        </a:graphic>
      </p:graphicFrame>
      <p:graphicFrame>
        <p:nvGraphicFramePr>
          <p:cNvPr id="103" name="Google Shape;103;p20"/>
          <p:cNvGraphicFramePr/>
          <p:nvPr/>
        </p:nvGraphicFramePr>
        <p:xfrm>
          <a:off x="4952999" y="971549"/>
          <a:ext cx="4029050" cy="4041675"/>
        </p:xfrm>
        <a:graphic>
          <a:graphicData uri="http://schemas.openxmlformats.org/drawingml/2006/table">
            <a:tbl>
              <a:tblPr firstRow="1" bandRow="1">
                <a:noFill/>
                <a:tableStyleId>{DA9105AC-FB37-483E-9D07-A156C886F56C}</a:tableStyleId>
              </a:tblPr>
              <a:tblGrid>
                <a:gridCol w="1951200">
                  <a:extLst>
                    <a:ext uri="{9D8B030D-6E8A-4147-A177-3AD203B41FA5}">
                      <a16:colId xmlns:a16="http://schemas.microsoft.com/office/drawing/2014/main" val="20000"/>
                    </a:ext>
                  </a:extLst>
                </a:gridCol>
                <a:gridCol w="1241500">
                  <a:extLst>
                    <a:ext uri="{9D8B030D-6E8A-4147-A177-3AD203B41FA5}">
                      <a16:colId xmlns:a16="http://schemas.microsoft.com/office/drawing/2014/main" val="20001"/>
                    </a:ext>
                  </a:extLst>
                </a:gridCol>
                <a:gridCol w="836350">
                  <a:extLst>
                    <a:ext uri="{9D8B030D-6E8A-4147-A177-3AD203B41FA5}">
                      <a16:colId xmlns:a16="http://schemas.microsoft.com/office/drawing/2014/main" val="20002"/>
                    </a:ext>
                  </a:extLst>
                </a:gridCol>
              </a:tblGrid>
              <a:tr h="175725">
                <a:tc>
                  <a:txBody>
                    <a:bodyPr/>
                    <a:lstStyle/>
                    <a:p>
                      <a:pPr marL="0" marR="0" lvl="0" indent="0" algn="l" rtl="0">
                        <a:spcBef>
                          <a:spcPts val="0"/>
                        </a:spcBef>
                        <a:spcAft>
                          <a:spcPts val="0"/>
                        </a:spcAft>
                        <a:buNone/>
                      </a:pPr>
                      <a:r>
                        <a:rPr lang="en-US" sz="1100" b="1" i="0" u="none" strike="noStrike">
                          <a:solidFill>
                            <a:srgbClr val="000000"/>
                          </a:solidFill>
                          <a:latin typeface="Calibri"/>
                          <a:ea typeface="Calibri"/>
                          <a:cs typeface="Calibri"/>
                          <a:sym typeface="Calibri"/>
                        </a:rPr>
                        <a:t>Variable</a:t>
                      </a:r>
                      <a:endParaRPr/>
                    </a:p>
                  </a:txBody>
                  <a:tcPr marL="3725" marR="3725" marT="3725" marB="0" anchor="b"/>
                </a:tc>
                <a:tc>
                  <a:txBody>
                    <a:bodyPr/>
                    <a:lstStyle/>
                    <a:p>
                      <a:pPr marL="0" marR="0" lvl="0" indent="0" algn="l" rtl="0">
                        <a:spcBef>
                          <a:spcPts val="0"/>
                        </a:spcBef>
                        <a:spcAft>
                          <a:spcPts val="0"/>
                        </a:spcAft>
                        <a:buNone/>
                      </a:pPr>
                      <a:r>
                        <a:rPr lang="en-US" sz="1100" b="1" i="0" u="none" strike="noStrike">
                          <a:solidFill>
                            <a:srgbClr val="000000"/>
                          </a:solidFill>
                          <a:latin typeface="Calibri"/>
                          <a:ea typeface="Calibri"/>
                          <a:cs typeface="Calibri"/>
                          <a:sym typeface="Calibri"/>
                        </a:rPr>
                        <a:t>Type</a:t>
                      </a:r>
                      <a:endParaRPr/>
                    </a:p>
                  </a:txBody>
                  <a:tcPr marL="3725" marR="3725" marT="3725" marB="0" anchor="b"/>
                </a:tc>
                <a:tc>
                  <a:txBody>
                    <a:bodyPr/>
                    <a:lstStyle/>
                    <a:p>
                      <a:pPr marL="0" marR="0" lvl="0" indent="0" algn="ctr" rtl="0">
                        <a:spcBef>
                          <a:spcPts val="0"/>
                        </a:spcBef>
                        <a:spcAft>
                          <a:spcPts val="0"/>
                        </a:spcAft>
                        <a:buNone/>
                      </a:pPr>
                      <a:r>
                        <a:rPr lang="en-US" sz="1100" b="1" i="0" u="none" strike="noStrike">
                          <a:solidFill>
                            <a:srgbClr val="000000"/>
                          </a:solidFill>
                          <a:latin typeface="Calibri"/>
                          <a:ea typeface="Calibri"/>
                          <a:cs typeface="Calibri"/>
                          <a:sym typeface="Calibri"/>
                        </a:rPr>
                        <a:t>Note</a:t>
                      </a:r>
                      <a:endParaRPr/>
                    </a:p>
                  </a:txBody>
                  <a:tcPr marL="3725" marR="3725" marT="3725" marB="0" anchor="b"/>
                </a:tc>
                <a:extLst>
                  <a:ext uri="{0D108BD9-81ED-4DB2-BD59-A6C34878D82A}">
                    <a16:rowId xmlns:a16="http://schemas.microsoft.com/office/drawing/2014/main" val="10000"/>
                  </a:ext>
                </a:extLst>
              </a:tr>
              <a:tr h="175725">
                <a:tc>
                  <a:txBody>
                    <a:bodyPr/>
                    <a:lstStyle/>
                    <a:p>
                      <a:pPr marL="0" marR="0" lvl="0" indent="0" algn="l" rtl="0">
                        <a:spcBef>
                          <a:spcPts val="0"/>
                        </a:spcBef>
                        <a:spcAft>
                          <a:spcPts val="0"/>
                        </a:spcAft>
                        <a:buNone/>
                      </a:pPr>
                      <a:r>
                        <a:rPr lang="en-US" sz="1100" b="1" u="none" strike="noStrike"/>
                        <a:t>Employee Count</a:t>
                      </a:r>
                      <a:endParaRPr sz="1100" b="1" i="0" u="none" strike="noStrike">
                        <a:solidFill>
                          <a:srgbClr val="000000"/>
                        </a:solidFill>
                        <a:latin typeface="Calibri"/>
                        <a:ea typeface="Calibri"/>
                        <a:cs typeface="Calibri"/>
                        <a:sym typeface="Calibri"/>
                      </a:endParaRPr>
                    </a:p>
                  </a:txBody>
                  <a:tcPr marL="3725" marR="3725" marT="3725" marB="0"/>
                </a:tc>
                <a:tc>
                  <a:txBody>
                    <a:bodyPr/>
                    <a:lstStyle/>
                    <a:p>
                      <a:pPr marL="0" marR="0" lvl="0" indent="0" algn="l" rtl="0">
                        <a:spcBef>
                          <a:spcPts val="0"/>
                        </a:spcBef>
                        <a:spcAft>
                          <a:spcPts val="0"/>
                        </a:spcAft>
                        <a:buNone/>
                      </a:pPr>
                      <a:r>
                        <a:rPr lang="en-US" sz="1100">
                          <a:latin typeface="Calibri"/>
                          <a:ea typeface="Calibri"/>
                          <a:cs typeface="Calibri"/>
                          <a:sym typeface="Calibri"/>
                        </a:rPr>
                        <a:t>Integer</a:t>
                      </a:r>
                      <a:endParaRPr/>
                    </a:p>
                  </a:txBody>
                  <a:tcPr marL="3725" marR="3725" marT="3725" marB="0"/>
                </a:tc>
                <a:tc>
                  <a:txBody>
                    <a:bodyPr/>
                    <a:lstStyle/>
                    <a:p>
                      <a:pPr marL="0" marR="0" lvl="0" indent="0" algn="l" rtl="0">
                        <a:spcBef>
                          <a:spcPts val="0"/>
                        </a:spcBef>
                        <a:spcAft>
                          <a:spcPts val="0"/>
                        </a:spcAft>
                        <a:buNone/>
                      </a:pPr>
                      <a:r>
                        <a:rPr lang="en-US" sz="1100" b="0" i="0" u="none" strike="noStrike">
                          <a:solidFill>
                            <a:srgbClr val="000000"/>
                          </a:solidFill>
                          <a:latin typeface="Calibri"/>
                          <a:ea typeface="Calibri"/>
                          <a:cs typeface="Calibri"/>
                          <a:sym typeface="Calibri"/>
                        </a:rPr>
                        <a:t>REMOVED</a:t>
                      </a:r>
                      <a:endParaRPr/>
                    </a:p>
                  </a:txBody>
                  <a:tcPr marL="3725" marR="3725" marT="3725" marB="0"/>
                </a:tc>
                <a:extLst>
                  <a:ext uri="{0D108BD9-81ED-4DB2-BD59-A6C34878D82A}">
                    <a16:rowId xmlns:a16="http://schemas.microsoft.com/office/drawing/2014/main" val="10001"/>
                  </a:ext>
                </a:extLst>
              </a:tr>
              <a:tr h="175725">
                <a:tc>
                  <a:txBody>
                    <a:bodyPr/>
                    <a:lstStyle/>
                    <a:p>
                      <a:pPr marL="0" marR="0" lvl="0" indent="0" algn="l" rtl="0">
                        <a:spcBef>
                          <a:spcPts val="0"/>
                        </a:spcBef>
                        <a:spcAft>
                          <a:spcPts val="0"/>
                        </a:spcAft>
                        <a:buNone/>
                      </a:pPr>
                      <a:r>
                        <a:rPr lang="en-US" sz="1100" b="1" u="none" strike="noStrike"/>
                        <a:t>Employee Number</a:t>
                      </a:r>
                      <a:endParaRPr sz="1100" b="1" i="0" u="none" strike="noStrike">
                        <a:solidFill>
                          <a:srgbClr val="000000"/>
                        </a:solidFill>
                        <a:latin typeface="Calibri"/>
                        <a:ea typeface="Calibri"/>
                        <a:cs typeface="Calibri"/>
                        <a:sym typeface="Calibri"/>
                      </a:endParaRPr>
                    </a:p>
                  </a:txBody>
                  <a:tcPr marL="3725" marR="3725" marT="3725" marB="0"/>
                </a:tc>
                <a:tc>
                  <a:txBody>
                    <a:bodyPr/>
                    <a:lstStyle/>
                    <a:p>
                      <a:pPr marL="0" marR="0" lvl="0" indent="0" algn="l" rtl="0">
                        <a:spcBef>
                          <a:spcPts val="0"/>
                        </a:spcBef>
                        <a:spcAft>
                          <a:spcPts val="0"/>
                        </a:spcAft>
                        <a:buNone/>
                      </a:pPr>
                      <a:r>
                        <a:rPr lang="en-US" sz="1100">
                          <a:latin typeface="Calibri"/>
                          <a:ea typeface="Calibri"/>
                          <a:cs typeface="Calibri"/>
                          <a:sym typeface="Calibri"/>
                        </a:rPr>
                        <a:t>Integer</a:t>
                      </a:r>
                      <a:endParaRPr/>
                    </a:p>
                  </a:txBody>
                  <a:tcPr marL="3725" marR="3725" marT="3725" marB="0"/>
                </a:tc>
                <a:tc>
                  <a:txBody>
                    <a:bodyPr/>
                    <a:lstStyle/>
                    <a:p>
                      <a:pPr marL="0" marR="0" lvl="0" indent="0" algn="l" rtl="0">
                        <a:spcBef>
                          <a:spcPts val="0"/>
                        </a:spcBef>
                        <a:spcAft>
                          <a:spcPts val="0"/>
                        </a:spcAft>
                        <a:buNone/>
                      </a:pPr>
                      <a:r>
                        <a:rPr lang="en-US" sz="1100" b="0" i="0" u="none" strike="noStrike">
                          <a:solidFill>
                            <a:srgbClr val="000000"/>
                          </a:solidFill>
                          <a:latin typeface="Calibri"/>
                          <a:ea typeface="Calibri"/>
                          <a:cs typeface="Calibri"/>
                          <a:sym typeface="Calibri"/>
                        </a:rPr>
                        <a:t>REMOVED</a:t>
                      </a:r>
                      <a:endParaRPr/>
                    </a:p>
                  </a:txBody>
                  <a:tcPr marL="3725" marR="3725" marT="3725" marB="0"/>
                </a:tc>
                <a:extLst>
                  <a:ext uri="{0D108BD9-81ED-4DB2-BD59-A6C34878D82A}">
                    <a16:rowId xmlns:a16="http://schemas.microsoft.com/office/drawing/2014/main" val="10002"/>
                  </a:ext>
                </a:extLst>
              </a:tr>
              <a:tr h="175725">
                <a:tc>
                  <a:txBody>
                    <a:bodyPr/>
                    <a:lstStyle/>
                    <a:p>
                      <a:pPr marL="0" marR="0" lvl="0" indent="0" algn="l" rtl="0">
                        <a:spcBef>
                          <a:spcPts val="0"/>
                        </a:spcBef>
                        <a:spcAft>
                          <a:spcPts val="0"/>
                        </a:spcAft>
                        <a:buNone/>
                      </a:pPr>
                      <a:r>
                        <a:rPr lang="en-US" sz="1100" b="1" i="0" u="none" strike="noStrike">
                          <a:solidFill>
                            <a:srgbClr val="000000"/>
                          </a:solidFill>
                          <a:latin typeface="Calibri"/>
                          <a:ea typeface="Calibri"/>
                          <a:cs typeface="Calibri"/>
                          <a:sym typeface="Calibri"/>
                        </a:rPr>
                        <a:t>Over 18</a:t>
                      </a:r>
                      <a:endParaRPr/>
                    </a:p>
                  </a:txBody>
                  <a:tcPr marL="3725" marR="3725" marT="3725" marB="0"/>
                </a:tc>
                <a:tc>
                  <a:txBody>
                    <a:bodyPr/>
                    <a:lstStyle/>
                    <a:p>
                      <a:pPr marL="0" marR="0" lvl="0" indent="0" algn="l" rtl="0">
                        <a:spcBef>
                          <a:spcPts val="0"/>
                        </a:spcBef>
                        <a:spcAft>
                          <a:spcPts val="0"/>
                        </a:spcAft>
                        <a:buNone/>
                      </a:pPr>
                      <a:r>
                        <a:rPr lang="en-US" sz="1100">
                          <a:latin typeface="Calibri"/>
                          <a:ea typeface="Calibri"/>
                          <a:cs typeface="Calibri"/>
                          <a:sym typeface="Calibri"/>
                        </a:rPr>
                        <a:t>String</a:t>
                      </a:r>
                      <a:endParaRPr/>
                    </a:p>
                  </a:txBody>
                  <a:tcPr marL="3725" marR="3725" marT="3725" marB="0"/>
                </a:tc>
                <a:tc>
                  <a:txBody>
                    <a:bodyPr/>
                    <a:lstStyle/>
                    <a:p>
                      <a:pPr marL="0" marR="0" lvl="0" indent="0" algn="l" rtl="0">
                        <a:spcBef>
                          <a:spcPts val="0"/>
                        </a:spcBef>
                        <a:spcAft>
                          <a:spcPts val="0"/>
                        </a:spcAft>
                        <a:buNone/>
                      </a:pPr>
                      <a:r>
                        <a:rPr lang="en-US" sz="1100" b="0" i="0" u="none" strike="noStrike">
                          <a:solidFill>
                            <a:srgbClr val="000000"/>
                          </a:solidFill>
                          <a:latin typeface="Calibri"/>
                          <a:ea typeface="Calibri"/>
                          <a:cs typeface="Calibri"/>
                          <a:sym typeface="Calibri"/>
                        </a:rPr>
                        <a:t>REMOVED</a:t>
                      </a:r>
                      <a:endParaRPr/>
                    </a:p>
                  </a:txBody>
                  <a:tcPr marL="3725" marR="3725" marT="3725" marB="0"/>
                </a:tc>
                <a:extLst>
                  <a:ext uri="{0D108BD9-81ED-4DB2-BD59-A6C34878D82A}">
                    <a16:rowId xmlns:a16="http://schemas.microsoft.com/office/drawing/2014/main" val="10003"/>
                  </a:ext>
                </a:extLst>
              </a:tr>
              <a:tr h="175725">
                <a:tc>
                  <a:txBody>
                    <a:bodyPr/>
                    <a:lstStyle/>
                    <a:p>
                      <a:pPr marL="0" marR="0" lvl="0" indent="0" algn="l" rtl="0">
                        <a:spcBef>
                          <a:spcPts val="0"/>
                        </a:spcBef>
                        <a:spcAft>
                          <a:spcPts val="0"/>
                        </a:spcAft>
                        <a:buNone/>
                      </a:pPr>
                      <a:r>
                        <a:rPr lang="en-US" sz="1100" b="1" i="0" u="none" strike="noStrike">
                          <a:solidFill>
                            <a:srgbClr val="000000"/>
                          </a:solidFill>
                          <a:latin typeface="Calibri"/>
                          <a:ea typeface="Calibri"/>
                          <a:cs typeface="Calibri"/>
                          <a:sym typeface="Calibri"/>
                        </a:rPr>
                        <a:t>Standard Hours</a:t>
                      </a:r>
                      <a:endParaRPr/>
                    </a:p>
                  </a:txBody>
                  <a:tcPr marL="3725" marR="3725" marT="3725" marB="0"/>
                </a:tc>
                <a:tc>
                  <a:txBody>
                    <a:bodyPr/>
                    <a:lstStyle/>
                    <a:p>
                      <a:pPr marL="0" marR="0" lvl="0" indent="0" algn="l" rtl="0">
                        <a:spcBef>
                          <a:spcPts val="0"/>
                        </a:spcBef>
                        <a:spcAft>
                          <a:spcPts val="0"/>
                        </a:spcAft>
                        <a:buNone/>
                      </a:pPr>
                      <a:r>
                        <a:rPr lang="en-US" sz="1100">
                          <a:latin typeface="Calibri"/>
                          <a:ea typeface="Calibri"/>
                          <a:cs typeface="Calibri"/>
                          <a:sym typeface="Calibri"/>
                        </a:rPr>
                        <a:t>Integer</a:t>
                      </a:r>
                      <a:endParaRPr/>
                    </a:p>
                  </a:txBody>
                  <a:tcPr marL="3725" marR="3725" marT="3725" marB="0"/>
                </a:tc>
                <a:tc>
                  <a:txBody>
                    <a:bodyPr/>
                    <a:lstStyle/>
                    <a:p>
                      <a:pPr marL="0" marR="0" lvl="0" indent="0" algn="l" rtl="0">
                        <a:spcBef>
                          <a:spcPts val="0"/>
                        </a:spcBef>
                        <a:spcAft>
                          <a:spcPts val="0"/>
                        </a:spcAft>
                        <a:buNone/>
                      </a:pPr>
                      <a:r>
                        <a:rPr lang="en-US" sz="1100" b="0" i="0" u="none" strike="noStrike">
                          <a:solidFill>
                            <a:srgbClr val="000000"/>
                          </a:solidFill>
                          <a:latin typeface="Calibri"/>
                          <a:ea typeface="Calibri"/>
                          <a:cs typeface="Calibri"/>
                          <a:sym typeface="Calibri"/>
                        </a:rPr>
                        <a:t>REMOVED</a:t>
                      </a:r>
                      <a:endParaRPr/>
                    </a:p>
                  </a:txBody>
                  <a:tcPr marL="3725" marR="3725" marT="3725" marB="0"/>
                </a:tc>
                <a:extLst>
                  <a:ext uri="{0D108BD9-81ED-4DB2-BD59-A6C34878D82A}">
                    <a16:rowId xmlns:a16="http://schemas.microsoft.com/office/drawing/2014/main" val="10004"/>
                  </a:ext>
                </a:extLst>
              </a:tr>
              <a:tr h="175725">
                <a:tc>
                  <a:txBody>
                    <a:bodyPr/>
                    <a:lstStyle/>
                    <a:p>
                      <a:pPr marL="0" marR="0" lvl="0" indent="0" algn="l" rtl="0">
                        <a:spcBef>
                          <a:spcPts val="0"/>
                        </a:spcBef>
                        <a:spcAft>
                          <a:spcPts val="0"/>
                        </a:spcAft>
                        <a:buNone/>
                      </a:pPr>
                      <a:endParaRPr sz="1100" b="1" i="0" u="none" strike="noStrike">
                        <a:solidFill>
                          <a:srgbClr val="000000"/>
                        </a:solidFill>
                        <a:latin typeface="Calibri"/>
                        <a:ea typeface="Calibri"/>
                        <a:cs typeface="Calibri"/>
                        <a:sym typeface="Calibri"/>
                      </a:endParaRPr>
                    </a:p>
                  </a:txBody>
                  <a:tcPr marL="3725" marR="3725" marT="3725" marB="0"/>
                </a:tc>
                <a:tc>
                  <a:txBody>
                    <a:bodyPr/>
                    <a:lstStyle/>
                    <a:p>
                      <a:pPr marL="0" marR="0" lvl="0" indent="0" algn="l" rtl="0">
                        <a:spcBef>
                          <a:spcPts val="0"/>
                        </a:spcBef>
                        <a:spcAft>
                          <a:spcPts val="0"/>
                        </a:spcAft>
                        <a:buNone/>
                      </a:pPr>
                      <a:endParaRPr sz="1100" b="0" i="0" u="none" strike="noStrike">
                        <a:solidFill>
                          <a:srgbClr val="000000"/>
                        </a:solidFill>
                        <a:latin typeface="Calibri"/>
                        <a:ea typeface="Calibri"/>
                        <a:cs typeface="Calibri"/>
                        <a:sym typeface="Calibri"/>
                      </a:endParaRPr>
                    </a:p>
                  </a:txBody>
                  <a:tcPr marL="3725" marR="3725" marT="3725" marB="0"/>
                </a:tc>
                <a:tc>
                  <a:txBody>
                    <a:bodyPr/>
                    <a:lstStyle/>
                    <a:p>
                      <a:pPr marL="0" marR="0" lvl="0" indent="0" algn="l" rtl="0">
                        <a:spcBef>
                          <a:spcPts val="0"/>
                        </a:spcBef>
                        <a:spcAft>
                          <a:spcPts val="0"/>
                        </a:spcAft>
                        <a:buNone/>
                      </a:pPr>
                      <a:endParaRPr sz="1100" b="0" i="0" u="none" strike="noStrike">
                        <a:solidFill>
                          <a:srgbClr val="000000"/>
                        </a:solidFill>
                        <a:latin typeface="Calibri"/>
                        <a:ea typeface="Calibri"/>
                        <a:cs typeface="Calibri"/>
                        <a:sym typeface="Calibri"/>
                      </a:endParaRPr>
                    </a:p>
                  </a:txBody>
                  <a:tcPr marL="3725" marR="3725" marT="3725" marB="0"/>
                </a:tc>
                <a:extLst>
                  <a:ext uri="{0D108BD9-81ED-4DB2-BD59-A6C34878D82A}">
                    <a16:rowId xmlns:a16="http://schemas.microsoft.com/office/drawing/2014/main" val="10005"/>
                  </a:ext>
                </a:extLst>
              </a:tr>
              <a:tr h="175725">
                <a:tc>
                  <a:txBody>
                    <a:bodyPr/>
                    <a:lstStyle/>
                    <a:p>
                      <a:pPr marL="0" marR="0" lvl="0" indent="0" algn="l" rtl="0">
                        <a:spcBef>
                          <a:spcPts val="0"/>
                        </a:spcBef>
                        <a:spcAft>
                          <a:spcPts val="0"/>
                        </a:spcAft>
                        <a:buNone/>
                      </a:pPr>
                      <a:endParaRPr sz="1100" b="1" i="0" u="none" strike="noStrike">
                        <a:solidFill>
                          <a:srgbClr val="000000"/>
                        </a:solidFill>
                        <a:latin typeface="Calibri"/>
                        <a:ea typeface="Calibri"/>
                        <a:cs typeface="Calibri"/>
                        <a:sym typeface="Calibri"/>
                      </a:endParaRPr>
                    </a:p>
                  </a:txBody>
                  <a:tcPr marL="3725" marR="3725" marT="3725" marB="0"/>
                </a:tc>
                <a:tc>
                  <a:txBody>
                    <a:bodyPr/>
                    <a:lstStyle/>
                    <a:p>
                      <a:pPr marL="0" marR="0" lvl="0" indent="0" algn="l" rtl="0">
                        <a:spcBef>
                          <a:spcPts val="0"/>
                        </a:spcBef>
                        <a:spcAft>
                          <a:spcPts val="0"/>
                        </a:spcAft>
                        <a:buNone/>
                      </a:pPr>
                      <a:endParaRPr sz="1100" b="0" i="0" u="none" strike="noStrike">
                        <a:solidFill>
                          <a:srgbClr val="000000"/>
                        </a:solidFill>
                        <a:latin typeface="Calibri"/>
                        <a:ea typeface="Calibri"/>
                        <a:cs typeface="Calibri"/>
                        <a:sym typeface="Calibri"/>
                      </a:endParaRPr>
                    </a:p>
                  </a:txBody>
                  <a:tcPr marL="3725" marR="3725" marT="3725" marB="0"/>
                </a:tc>
                <a:tc>
                  <a:txBody>
                    <a:bodyPr/>
                    <a:lstStyle/>
                    <a:p>
                      <a:pPr marL="0" marR="0" lvl="0" indent="0" algn="l" rtl="0">
                        <a:spcBef>
                          <a:spcPts val="0"/>
                        </a:spcBef>
                        <a:spcAft>
                          <a:spcPts val="0"/>
                        </a:spcAft>
                        <a:buNone/>
                      </a:pPr>
                      <a:endParaRPr sz="1100" b="0" i="0" u="none" strike="noStrike">
                        <a:solidFill>
                          <a:srgbClr val="000000"/>
                        </a:solidFill>
                        <a:latin typeface="Calibri"/>
                        <a:ea typeface="Calibri"/>
                        <a:cs typeface="Calibri"/>
                        <a:sym typeface="Calibri"/>
                      </a:endParaRPr>
                    </a:p>
                  </a:txBody>
                  <a:tcPr marL="3725" marR="3725" marT="3725" marB="0"/>
                </a:tc>
                <a:extLst>
                  <a:ext uri="{0D108BD9-81ED-4DB2-BD59-A6C34878D82A}">
                    <a16:rowId xmlns:a16="http://schemas.microsoft.com/office/drawing/2014/main" val="10006"/>
                  </a:ext>
                </a:extLst>
              </a:tr>
              <a:tr h="175725">
                <a:tc>
                  <a:txBody>
                    <a:bodyPr/>
                    <a:lstStyle/>
                    <a:p>
                      <a:pPr marL="0" marR="0" lvl="0" indent="0" algn="l" rtl="0">
                        <a:lnSpc>
                          <a:spcPct val="100000"/>
                        </a:lnSpc>
                        <a:spcBef>
                          <a:spcPts val="0"/>
                        </a:spcBef>
                        <a:spcAft>
                          <a:spcPts val="0"/>
                        </a:spcAft>
                        <a:buClr>
                          <a:schemeClr val="dk1"/>
                        </a:buClr>
                        <a:buSzPts val="1100"/>
                        <a:buFont typeface="Calibri"/>
                        <a:buNone/>
                      </a:pPr>
                      <a:endParaRPr sz="1100" b="1" i="0" u="none" strike="noStrike">
                        <a:solidFill>
                          <a:srgbClr val="000000"/>
                        </a:solidFill>
                        <a:latin typeface="Calibri"/>
                        <a:ea typeface="Calibri"/>
                        <a:cs typeface="Calibri"/>
                        <a:sym typeface="Calibri"/>
                      </a:endParaRPr>
                    </a:p>
                  </a:txBody>
                  <a:tcPr marL="3725" marR="3725" marT="3725" marB="0"/>
                </a:tc>
                <a:tc>
                  <a:txBody>
                    <a:bodyPr/>
                    <a:lstStyle/>
                    <a:p>
                      <a:pPr marL="0" marR="0" lvl="0" indent="0" algn="l" rtl="0">
                        <a:spcBef>
                          <a:spcPts val="0"/>
                        </a:spcBef>
                        <a:spcAft>
                          <a:spcPts val="0"/>
                        </a:spcAft>
                        <a:buNone/>
                      </a:pPr>
                      <a:endParaRPr sz="1100" b="0" i="0" u="none" strike="noStrike">
                        <a:solidFill>
                          <a:srgbClr val="000000"/>
                        </a:solidFill>
                        <a:latin typeface="Calibri"/>
                        <a:ea typeface="Calibri"/>
                        <a:cs typeface="Calibri"/>
                        <a:sym typeface="Calibri"/>
                      </a:endParaRPr>
                    </a:p>
                  </a:txBody>
                  <a:tcPr marL="3725" marR="3725" marT="3725" marB="0"/>
                </a:tc>
                <a:tc>
                  <a:txBody>
                    <a:bodyPr/>
                    <a:lstStyle/>
                    <a:p>
                      <a:pPr marL="0" marR="0" lvl="0" indent="0" algn="l" rtl="0">
                        <a:spcBef>
                          <a:spcPts val="0"/>
                        </a:spcBef>
                        <a:spcAft>
                          <a:spcPts val="0"/>
                        </a:spcAft>
                        <a:buNone/>
                      </a:pPr>
                      <a:endParaRPr sz="1100" b="0" i="0" u="none" strike="noStrike">
                        <a:solidFill>
                          <a:srgbClr val="000000"/>
                        </a:solidFill>
                        <a:latin typeface="Calibri"/>
                        <a:ea typeface="Calibri"/>
                        <a:cs typeface="Calibri"/>
                        <a:sym typeface="Calibri"/>
                      </a:endParaRPr>
                    </a:p>
                  </a:txBody>
                  <a:tcPr marL="3725" marR="3725" marT="3725" marB="0"/>
                </a:tc>
                <a:extLst>
                  <a:ext uri="{0D108BD9-81ED-4DB2-BD59-A6C34878D82A}">
                    <a16:rowId xmlns:a16="http://schemas.microsoft.com/office/drawing/2014/main" val="10007"/>
                  </a:ext>
                </a:extLst>
              </a:tr>
              <a:tr h="175725">
                <a:tc>
                  <a:txBody>
                    <a:bodyPr/>
                    <a:lstStyle/>
                    <a:p>
                      <a:pPr marL="0" marR="0" lvl="0" indent="0" algn="l" rtl="0">
                        <a:spcBef>
                          <a:spcPts val="0"/>
                        </a:spcBef>
                        <a:spcAft>
                          <a:spcPts val="0"/>
                        </a:spcAft>
                        <a:buNone/>
                      </a:pPr>
                      <a:endParaRPr sz="1100" b="1" i="0" u="none" strike="noStrike">
                        <a:solidFill>
                          <a:srgbClr val="000000"/>
                        </a:solidFill>
                        <a:latin typeface="Calibri"/>
                        <a:ea typeface="Calibri"/>
                        <a:cs typeface="Calibri"/>
                        <a:sym typeface="Calibri"/>
                      </a:endParaRPr>
                    </a:p>
                  </a:txBody>
                  <a:tcPr marL="3725" marR="3725" marT="3725" marB="0"/>
                </a:tc>
                <a:tc>
                  <a:txBody>
                    <a:bodyPr/>
                    <a:lstStyle/>
                    <a:p>
                      <a:pPr marL="0" marR="0" lvl="0" indent="0" algn="l" rtl="0">
                        <a:spcBef>
                          <a:spcPts val="0"/>
                        </a:spcBef>
                        <a:spcAft>
                          <a:spcPts val="0"/>
                        </a:spcAft>
                        <a:buNone/>
                      </a:pPr>
                      <a:endParaRPr sz="1100" b="0" i="0" u="none" strike="noStrike">
                        <a:solidFill>
                          <a:srgbClr val="000000"/>
                        </a:solidFill>
                        <a:latin typeface="Calibri"/>
                        <a:ea typeface="Calibri"/>
                        <a:cs typeface="Calibri"/>
                        <a:sym typeface="Calibri"/>
                      </a:endParaRPr>
                    </a:p>
                  </a:txBody>
                  <a:tcPr marL="3725" marR="3725" marT="3725" marB="0"/>
                </a:tc>
                <a:tc>
                  <a:txBody>
                    <a:bodyPr/>
                    <a:lstStyle/>
                    <a:p>
                      <a:pPr marL="0" marR="0" lvl="0" indent="0" algn="l" rtl="0">
                        <a:spcBef>
                          <a:spcPts val="0"/>
                        </a:spcBef>
                        <a:spcAft>
                          <a:spcPts val="0"/>
                        </a:spcAft>
                        <a:buNone/>
                      </a:pPr>
                      <a:endParaRPr sz="1100" b="0" i="0" u="none" strike="noStrike">
                        <a:solidFill>
                          <a:srgbClr val="000000"/>
                        </a:solidFill>
                        <a:latin typeface="Calibri"/>
                        <a:ea typeface="Calibri"/>
                        <a:cs typeface="Calibri"/>
                        <a:sym typeface="Calibri"/>
                      </a:endParaRPr>
                    </a:p>
                  </a:txBody>
                  <a:tcPr marL="3725" marR="3725" marT="3725" marB="0"/>
                </a:tc>
                <a:extLst>
                  <a:ext uri="{0D108BD9-81ED-4DB2-BD59-A6C34878D82A}">
                    <a16:rowId xmlns:a16="http://schemas.microsoft.com/office/drawing/2014/main" val="10008"/>
                  </a:ext>
                </a:extLst>
              </a:tr>
              <a:tr h="175725">
                <a:tc>
                  <a:txBody>
                    <a:bodyPr/>
                    <a:lstStyle/>
                    <a:p>
                      <a:pPr marL="0" marR="0" lvl="0" indent="0" algn="l" rtl="0">
                        <a:spcBef>
                          <a:spcPts val="0"/>
                        </a:spcBef>
                        <a:spcAft>
                          <a:spcPts val="0"/>
                        </a:spcAft>
                        <a:buNone/>
                      </a:pPr>
                      <a:endParaRPr sz="1100" b="1" i="0" u="none" strike="noStrike">
                        <a:solidFill>
                          <a:srgbClr val="000000"/>
                        </a:solidFill>
                        <a:latin typeface="Calibri"/>
                        <a:ea typeface="Calibri"/>
                        <a:cs typeface="Calibri"/>
                        <a:sym typeface="Calibri"/>
                      </a:endParaRPr>
                    </a:p>
                  </a:txBody>
                  <a:tcPr marL="3725" marR="3725" marT="3725" marB="0"/>
                </a:tc>
                <a:tc>
                  <a:txBody>
                    <a:bodyPr/>
                    <a:lstStyle/>
                    <a:p>
                      <a:pPr marL="0" marR="0" lvl="0" indent="0" algn="l" rtl="0">
                        <a:spcBef>
                          <a:spcPts val="0"/>
                        </a:spcBef>
                        <a:spcAft>
                          <a:spcPts val="0"/>
                        </a:spcAft>
                        <a:buNone/>
                      </a:pPr>
                      <a:endParaRPr sz="1100" b="0" i="0" u="none" strike="noStrike">
                        <a:solidFill>
                          <a:srgbClr val="000000"/>
                        </a:solidFill>
                        <a:latin typeface="Calibri"/>
                        <a:ea typeface="Calibri"/>
                        <a:cs typeface="Calibri"/>
                        <a:sym typeface="Calibri"/>
                      </a:endParaRPr>
                    </a:p>
                  </a:txBody>
                  <a:tcPr marL="3725" marR="3725" marT="3725" marB="0"/>
                </a:tc>
                <a:tc>
                  <a:txBody>
                    <a:bodyPr/>
                    <a:lstStyle/>
                    <a:p>
                      <a:pPr marL="0" marR="0" lvl="0" indent="0" algn="l" rtl="0">
                        <a:spcBef>
                          <a:spcPts val="0"/>
                        </a:spcBef>
                        <a:spcAft>
                          <a:spcPts val="0"/>
                        </a:spcAft>
                        <a:buNone/>
                      </a:pPr>
                      <a:endParaRPr sz="1100" b="0" i="0" u="none" strike="noStrike">
                        <a:solidFill>
                          <a:srgbClr val="000000"/>
                        </a:solidFill>
                        <a:latin typeface="Calibri"/>
                        <a:ea typeface="Calibri"/>
                        <a:cs typeface="Calibri"/>
                        <a:sym typeface="Calibri"/>
                      </a:endParaRPr>
                    </a:p>
                  </a:txBody>
                  <a:tcPr marL="3725" marR="3725" marT="3725" marB="0"/>
                </a:tc>
                <a:extLst>
                  <a:ext uri="{0D108BD9-81ED-4DB2-BD59-A6C34878D82A}">
                    <a16:rowId xmlns:a16="http://schemas.microsoft.com/office/drawing/2014/main" val="10009"/>
                  </a:ext>
                </a:extLst>
              </a:tr>
              <a:tr h="175725">
                <a:tc>
                  <a:txBody>
                    <a:bodyPr/>
                    <a:lstStyle/>
                    <a:p>
                      <a:pPr marL="0" marR="0" lvl="0" indent="0" algn="l" rtl="0">
                        <a:spcBef>
                          <a:spcPts val="0"/>
                        </a:spcBef>
                        <a:spcAft>
                          <a:spcPts val="0"/>
                        </a:spcAft>
                        <a:buNone/>
                      </a:pPr>
                      <a:endParaRPr sz="1100" b="1" i="0" u="none" strike="noStrike">
                        <a:solidFill>
                          <a:srgbClr val="000000"/>
                        </a:solidFill>
                        <a:latin typeface="Calibri"/>
                        <a:ea typeface="Calibri"/>
                        <a:cs typeface="Calibri"/>
                        <a:sym typeface="Calibri"/>
                      </a:endParaRPr>
                    </a:p>
                  </a:txBody>
                  <a:tcPr marL="3725" marR="3725" marT="3725" marB="0"/>
                </a:tc>
                <a:tc>
                  <a:txBody>
                    <a:bodyPr/>
                    <a:lstStyle/>
                    <a:p>
                      <a:pPr marL="0" marR="0" lvl="0" indent="0" algn="l" rtl="0">
                        <a:spcBef>
                          <a:spcPts val="0"/>
                        </a:spcBef>
                        <a:spcAft>
                          <a:spcPts val="0"/>
                        </a:spcAft>
                        <a:buNone/>
                      </a:pPr>
                      <a:endParaRPr sz="1100" b="0" i="0" u="none" strike="noStrike">
                        <a:solidFill>
                          <a:srgbClr val="000000"/>
                        </a:solidFill>
                        <a:latin typeface="Calibri"/>
                        <a:ea typeface="Calibri"/>
                        <a:cs typeface="Calibri"/>
                        <a:sym typeface="Calibri"/>
                      </a:endParaRPr>
                    </a:p>
                  </a:txBody>
                  <a:tcPr marL="3725" marR="3725" marT="3725" marB="0"/>
                </a:tc>
                <a:tc>
                  <a:txBody>
                    <a:bodyPr/>
                    <a:lstStyle/>
                    <a:p>
                      <a:pPr marL="0" marR="0" lvl="0" indent="0" algn="l" rtl="0">
                        <a:spcBef>
                          <a:spcPts val="0"/>
                        </a:spcBef>
                        <a:spcAft>
                          <a:spcPts val="0"/>
                        </a:spcAft>
                        <a:buNone/>
                      </a:pPr>
                      <a:endParaRPr sz="1100" b="0" i="0" u="none" strike="noStrike">
                        <a:solidFill>
                          <a:srgbClr val="000000"/>
                        </a:solidFill>
                        <a:latin typeface="Calibri"/>
                        <a:ea typeface="Calibri"/>
                        <a:cs typeface="Calibri"/>
                        <a:sym typeface="Calibri"/>
                      </a:endParaRPr>
                    </a:p>
                  </a:txBody>
                  <a:tcPr marL="3725" marR="3725" marT="3725" marB="0"/>
                </a:tc>
                <a:extLst>
                  <a:ext uri="{0D108BD9-81ED-4DB2-BD59-A6C34878D82A}">
                    <a16:rowId xmlns:a16="http://schemas.microsoft.com/office/drawing/2014/main" val="10010"/>
                  </a:ext>
                </a:extLst>
              </a:tr>
              <a:tr h="175725">
                <a:tc>
                  <a:txBody>
                    <a:bodyPr/>
                    <a:lstStyle/>
                    <a:p>
                      <a:pPr marL="0" marR="0" lvl="0" indent="0" algn="l" rtl="0">
                        <a:spcBef>
                          <a:spcPts val="0"/>
                        </a:spcBef>
                        <a:spcAft>
                          <a:spcPts val="0"/>
                        </a:spcAft>
                        <a:buNone/>
                      </a:pPr>
                      <a:endParaRPr sz="1100" b="1" i="0" u="none" strike="noStrike">
                        <a:solidFill>
                          <a:srgbClr val="000000"/>
                        </a:solidFill>
                        <a:latin typeface="Calibri"/>
                        <a:ea typeface="Calibri"/>
                        <a:cs typeface="Calibri"/>
                        <a:sym typeface="Calibri"/>
                      </a:endParaRPr>
                    </a:p>
                  </a:txBody>
                  <a:tcPr marL="3725" marR="3725" marT="3725" marB="0"/>
                </a:tc>
                <a:tc>
                  <a:txBody>
                    <a:bodyPr/>
                    <a:lstStyle/>
                    <a:p>
                      <a:pPr marL="0" marR="0" lvl="0" indent="0" algn="l" rtl="0">
                        <a:spcBef>
                          <a:spcPts val="0"/>
                        </a:spcBef>
                        <a:spcAft>
                          <a:spcPts val="0"/>
                        </a:spcAft>
                        <a:buNone/>
                      </a:pPr>
                      <a:endParaRPr sz="1100" b="0" i="0" u="none" strike="noStrike">
                        <a:solidFill>
                          <a:srgbClr val="000000"/>
                        </a:solidFill>
                        <a:latin typeface="Calibri"/>
                        <a:ea typeface="Calibri"/>
                        <a:cs typeface="Calibri"/>
                        <a:sym typeface="Calibri"/>
                      </a:endParaRPr>
                    </a:p>
                  </a:txBody>
                  <a:tcPr marL="3725" marR="3725" marT="3725" marB="0"/>
                </a:tc>
                <a:tc>
                  <a:txBody>
                    <a:bodyPr/>
                    <a:lstStyle/>
                    <a:p>
                      <a:pPr marL="0" marR="0" lvl="0" indent="0" algn="l" rtl="0">
                        <a:spcBef>
                          <a:spcPts val="0"/>
                        </a:spcBef>
                        <a:spcAft>
                          <a:spcPts val="0"/>
                        </a:spcAft>
                        <a:buNone/>
                      </a:pPr>
                      <a:endParaRPr sz="1100" b="0" i="0" u="none" strike="noStrike">
                        <a:solidFill>
                          <a:srgbClr val="000000"/>
                        </a:solidFill>
                        <a:latin typeface="Calibri"/>
                        <a:ea typeface="Calibri"/>
                        <a:cs typeface="Calibri"/>
                        <a:sym typeface="Calibri"/>
                      </a:endParaRPr>
                    </a:p>
                  </a:txBody>
                  <a:tcPr marL="3725" marR="3725" marT="3725" marB="0"/>
                </a:tc>
                <a:extLst>
                  <a:ext uri="{0D108BD9-81ED-4DB2-BD59-A6C34878D82A}">
                    <a16:rowId xmlns:a16="http://schemas.microsoft.com/office/drawing/2014/main" val="10011"/>
                  </a:ext>
                </a:extLst>
              </a:tr>
              <a:tr h="175725">
                <a:tc>
                  <a:txBody>
                    <a:bodyPr/>
                    <a:lstStyle/>
                    <a:p>
                      <a:pPr marL="0" marR="0" lvl="0" indent="0" algn="l" rtl="0">
                        <a:spcBef>
                          <a:spcPts val="0"/>
                        </a:spcBef>
                        <a:spcAft>
                          <a:spcPts val="0"/>
                        </a:spcAft>
                        <a:buNone/>
                      </a:pPr>
                      <a:endParaRPr sz="1100" b="1" i="0" u="none" strike="noStrike">
                        <a:solidFill>
                          <a:srgbClr val="000000"/>
                        </a:solidFill>
                        <a:latin typeface="Calibri"/>
                        <a:ea typeface="Calibri"/>
                        <a:cs typeface="Calibri"/>
                        <a:sym typeface="Calibri"/>
                      </a:endParaRPr>
                    </a:p>
                  </a:txBody>
                  <a:tcPr marL="3725" marR="3725" marT="3725" marB="0"/>
                </a:tc>
                <a:tc>
                  <a:txBody>
                    <a:bodyPr/>
                    <a:lstStyle/>
                    <a:p>
                      <a:pPr marL="0" marR="0" lvl="0" indent="0" algn="l" rtl="0">
                        <a:spcBef>
                          <a:spcPts val="0"/>
                        </a:spcBef>
                        <a:spcAft>
                          <a:spcPts val="0"/>
                        </a:spcAft>
                        <a:buNone/>
                      </a:pPr>
                      <a:endParaRPr sz="1100" b="0" i="0" u="none" strike="noStrike">
                        <a:solidFill>
                          <a:srgbClr val="000000"/>
                        </a:solidFill>
                        <a:latin typeface="Calibri"/>
                        <a:ea typeface="Calibri"/>
                        <a:cs typeface="Calibri"/>
                        <a:sym typeface="Calibri"/>
                      </a:endParaRPr>
                    </a:p>
                  </a:txBody>
                  <a:tcPr marL="3725" marR="3725" marT="3725" marB="0"/>
                </a:tc>
                <a:tc>
                  <a:txBody>
                    <a:bodyPr/>
                    <a:lstStyle/>
                    <a:p>
                      <a:pPr marL="0" marR="0" lvl="0" indent="0" algn="l" rtl="0">
                        <a:spcBef>
                          <a:spcPts val="0"/>
                        </a:spcBef>
                        <a:spcAft>
                          <a:spcPts val="0"/>
                        </a:spcAft>
                        <a:buNone/>
                      </a:pPr>
                      <a:endParaRPr sz="1100" b="0" i="0" u="none" strike="noStrike">
                        <a:solidFill>
                          <a:srgbClr val="000000"/>
                        </a:solidFill>
                        <a:latin typeface="Calibri"/>
                        <a:ea typeface="Calibri"/>
                        <a:cs typeface="Calibri"/>
                        <a:sym typeface="Calibri"/>
                      </a:endParaRPr>
                    </a:p>
                  </a:txBody>
                  <a:tcPr marL="3725" marR="3725" marT="3725" marB="0"/>
                </a:tc>
                <a:extLst>
                  <a:ext uri="{0D108BD9-81ED-4DB2-BD59-A6C34878D82A}">
                    <a16:rowId xmlns:a16="http://schemas.microsoft.com/office/drawing/2014/main" val="10012"/>
                  </a:ext>
                </a:extLst>
              </a:tr>
              <a:tr h="175725">
                <a:tc>
                  <a:txBody>
                    <a:bodyPr/>
                    <a:lstStyle/>
                    <a:p>
                      <a:pPr marL="0" marR="0" lvl="0" indent="0" algn="l" rtl="0">
                        <a:spcBef>
                          <a:spcPts val="0"/>
                        </a:spcBef>
                        <a:spcAft>
                          <a:spcPts val="0"/>
                        </a:spcAft>
                        <a:buNone/>
                      </a:pPr>
                      <a:endParaRPr sz="1100" b="1" i="0" u="none" strike="noStrike">
                        <a:solidFill>
                          <a:srgbClr val="000000"/>
                        </a:solidFill>
                        <a:latin typeface="Calibri"/>
                        <a:ea typeface="Calibri"/>
                        <a:cs typeface="Calibri"/>
                        <a:sym typeface="Calibri"/>
                      </a:endParaRPr>
                    </a:p>
                  </a:txBody>
                  <a:tcPr marL="3725" marR="3725" marT="3725" marB="0"/>
                </a:tc>
                <a:tc>
                  <a:txBody>
                    <a:bodyPr/>
                    <a:lstStyle/>
                    <a:p>
                      <a:pPr marL="0" marR="0" lvl="0" indent="0" algn="l" rtl="0">
                        <a:spcBef>
                          <a:spcPts val="0"/>
                        </a:spcBef>
                        <a:spcAft>
                          <a:spcPts val="0"/>
                        </a:spcAft>
                        <a:buNone/>
                      </a:pPr>
                      <a:endParaRPr sz="1100" b="0" i="0" u="none" strike="noStrike">
                        <a:solidFill>
                          <a:srgbClr val="000000"/>
                        </a:solidFill>
                        <a:latin typeface="Calibri"/>
                        <a:ea typeface="Calibri"/>
                        <a:cs typeface="Calibri"/>
                        <a:sym typeface="Calibri"/>
                      </a:endParaRPr>
                    </a:p>
                  </a:txBody>
                  <a:tcPr marL="3725" marR="3725" marT="3725" marB="0"/>
                </a:tc>
                <a:tc>
                  <a:txBody>
                    <a:bodyPr/>
                    <a:lstStyle/>
                    <a:p>
                      <a:pPr marL="0" marR="0" lvl="0" indent="0" algn="l" rtl="0">
                        <a:spcBef>
                          <a:spcPts val="0"/>
                        </a:spcBef>
                        <a:spcAft>
                          <a:spcPts val="0"/>
                        </a:spcAft>
                        <a:buNone/>
                      </a:pPr>
                      <a:endParaRPr sz="1100" b="0" i="0" u="none" strike="noStrike">
                        <a:solidFill>
                          <a:srgbClr val="000000"/>
                        </a:solidFill>
                        <a:latin typeface="Calibri"/>
                        <a:ea typeface="Calibri"/>
                        <a:cs typeface="Calibri"/>
                        <a:sym typeface="Calibri"/>
                      </a:endParaRPr>
                    </a:p>
                  </a:txBody>
                  <a:tcPr marL="3725" marR="3725" marT="3725" marB="0"/>
                </a:tc>
                <a:extLst>
                  <a:ext uri="{0D108BD9-81ED-4DB2-BD59-A6C34878D82A}">
                    <a16:rowId xmlns:a16="http://schemas.microsoft.com/office/drawing/2014/main" val="10013"/>
                  </a:ext>
                </a:extLst>
              </a:tr>
              <a:tr h="175725">
                <a:tc>
                  <a:txBody>
                    <a:bodyPr/>
                    <a:lstStyle/>
                    <a:p>
                      <a:pPr marL="0" marR="0" lvl="0" indent="0" algn="l" rtl="0">
                        <a:spcBef>
                          <a:spcPts val="0"/>
                        </a:spcBef>
                        <a:spcAft>
                          <a:spcPts val="0"/>
                        </a:spcAft>
                        <a:buNone/>
                      </a:pPr>
                      <a:endParaRPr sz="1100" b="1" i="0" u="none" strike="noStrike">
                        <a:solidFill>
                          <a:srgbClr val="000000"/>
                        </a:solidFill>
                        <a:latin typeface="Calibri"/>
                        <a:ea typeface="Calibri"/>
                        <a:cs typeface="Calibri"/>
                        <a:sym typeface="Calibri"/>
                      </a:endParaRPr>
                    </a:p>
                  </a:txBody>
                  <a:tcPr marL="3725" marR="3725" marT="3725" marB="0"/>
                </a:tc>
                <a:tc>
                  <a:txBody>
                    <a:bodyPr/>
                    <a:lstStyle/>
                    <a:p>
                      <a:pPr marL="0" marR="0" lvl="0" indent="0" algn="l" rtl="0">
                        <a:spcBef>
                          <a:spcPts val="0"/>
                        </a:spcBef>
                        <a:spcAft>
                          <a:spcPts val="0"/>
                        </a:spcAft>
                        <a:buNone/>
                      </a:pPr>
                      <a:endParaRPr sz="1100" b="0" i="0" u="none" strike="noStrike">
                        <a:solidFill>
                          <a:srgbClr val="000000"/>
                        </a:solidFill>
                        <a:latin typeface="Calibri"/>
                        <a:ea typeface="Calibri"/>
                        <a:cs typeface="Calibri"/>
                        <a:sym typeface="Calibri"/>
                      </a:endParaRPr>
                    </a:p>
                  </a:txBody>
                  <a:tcPr marL="3725" marR="3725" marT="3725" marB="0"/>
                </a:tc>
                <a:tc>
                  <a:txBody>
                    <a:bodyPr/>
                    <a:lstStyle/>
                    <a:p>
                      <a:pPr marL="0" marR="0" lvl="0" indent="0" algn="l" rtl="0">
                        <a:spcBef>
                          <a:spcPts val="0"/>
                        </a:spcBef>
                        <a:spcAft>
                          <a:spcPts val="0"/>
                        </a:spcAft>
                        <a:buNone/>
                      </a:pPr>
                      <a:endParaRPr sz="1100" b="0" i="0" u="none" strike="noStrike">
                        <a:solidFill>
                          <a:srgbClr val="000000"/>
                        </a:solidFill>
                        <a:latin typeface="Calibri"/>
                        <a:ea typeface="Calibri"/>
                        <a:cs typeface="Calibri"/>
                        <a:sym typeface="Calibri"/>
                      </a:endParaRPr>
                    </a:p>
                  </a:txBody>
                  <a:tcPr marL="3725" marR="3725" marT="3725" marB="0"/>
                </a:tc>
                <a:extLst>
                  <a:ext uri="{0D108BD9-81ED-4DB2-BD59-A6C34878D82A}">
                    <a16:rowId xmlns:a16="http://schemas.microsoft.com/office/drawing/2014/main" val="10014"/>
                  </a:ext>
                </a:extLst>
              </a:tr>
              <a:tr h="175725">
                <a:tc>
                  <a:txBody>
                    <a:bodyPr/>
                    <a:lstStyle/>
                    <a:p>
                      <a:pPr marL="0" marR="0" lvl="0" indent="0" algn="l" rtl="0">
                        <a:spcBef>
                          <a:spcPts val="0"/>
                        </a:spcBef>
                        <a:spcAft>
                          <a:spcPts val="0"/>
                        </a:spcAft>
                        <a:buNone/>
                      </a:pPr>
                      <a:endParaRPr sz="1100" b="1" i="0" u="none" strike="noStrike">
                        <a:solidFill>
                          <a:srgbClr val="000000"/>
                        </a:solidFill>
                        <a:latin typeface="Calibri"/>
                        <a:ea typeface="Calibri"/>
                        <a:cs typeface="Calibri"/>
                        <a:sym typeface="Calibri"/>
                      </a:endParaRPr>
                    </a:p>
                  </a:txBody>
                  <a:tcPr marL="3725" marR="3725" marT="3725" marB="0"/>
                </a:tc>
                <a:tc>
                  <a:txBody>
                    <a:bodyPr/>
                    <a:lstStyle/>
                    <a:p>
                      <a:pPr marL="0" marR="0" lvl="0" indent="0" algn="l" rtl="0">
                        <a:spcBef>
                          <a:spcPts val="0"/>
                        </a:spcBef>
                        <a:spcAft>
                          <a:spcPts val="0"/>
                        </a:spcAft>
                        <a:buNone/>
                      </a:pPr>
                      <a:endParaRPr sz="1100" b="0" i="0" u="none" strike="noStrike">
                        <a:solidFill>
                          <a:srgbClr val="000000"/>
                        </a:solidFill>
                        <a:latin typeface="Calibri"/>
                        <a:ea typeface="Calibri"/>
                        <a:cs typeface="Calibri"/>
                        <a:sym typeface="Calibri"/>
                      </a:endParaRPr>
                    </a:p>
                  </a:txBody>
                  <a:tcPr marL="3725" marR="3725" marT="3725" marB="0"/>
                </a:tc>
                <a:tc>
                  <a:txBody>
                    <a:bodyPr/>
                    <a:lstStyle/>
                    <a:p>
                      <a:pPr marL="0" marR="0" lvl="0" indent="0" algn="l" rtl="0">
                        <a:spcBef>
                          <a:spcPts val="0"/>
                        </a:spcBef>
                        <a:spcAft>
                          <a:spcPts val="0"/>
                        </a:spcAft>
                        <a:buNone/>
                      </a:pPr>
                      <a:endParaRPr sz="1100" b="0" i="0" u="none" strike="noStrike">
                        <a:solidFill>
                          <a:srgbClr val="000000"/>
                        </a:solidFill>
                        <a:latin typeface="Calibri"/>
                        <a:ea typeface="Calibri"/>
                        <a:cs typeface="Calibri"/>
                        <a:sym typeface="Calibri"/>
                      </a:endParaRPr>
                    </a:p>
                  </a:txBody>
                  <a:tcPr marL="3725" marR="3725" marT="3725" marB="0"/>
                </a:tc>
                <a:extLst>
                  <a:ext uri="{0D108BD9-81ED-4DB2-BD59-A6C34878D82A}">
                    <a16:rowId xmlns:a16="http://schemas.microsoft.com/office/drawing/2014/main" val="10015"/>
                  </a:ext>
                </a:extLst>
              </a:tr>
              <a:tr h="175725">
                <a:tc>
                  <a:txBody>
                    <a:bodyPr/>
                    <a:lstStyle/>
                    <a:p>
                      <a:pPr marL="0" marR="0" lvl="0" indent="0" algn="l" rtl="0">
                        <a:spcBef>
                          <a:spcPts val="0"/>
                        </a:spcBef>
                        <a:spcAft>
                          <a:spcPts val="0"/>
                        </a:spcAft>
                        <a:buNone/>
                      </a:pPr>
                      <a:endParaRPr sz="1100" b="1" i="0" u="none" strike="noStrike">
                        <a:solidFill>
                          <a:srgbClr val="000000"/>
                        </a:solidFill>
                        <a:latin typeface="Calibri"/>
                        <a:ea typeface="Calibri"/>
                        <a:cs typeface="Calibri"/>
                        <a:sym typeface="Calibri"/>
                      </a:endParaRPr>
                    </a:p>
                  </a:txBody>
                  <a:tcPr marL="3725" marR="3725" marT="3725" marB="0"/>
                </a:tc>
                <a:tc>
                  <a:txBody>
                    <a:bodyPr/>
                    <a:lstStyle/>
                    <a:p>
                      <a:pPr marL="0" marR="0" lvl="0" indent="0" algn="l" rtl="0">
                        <a:spcBef>
                          <a:spcPts val="0"/>
                        </a:spcBef>
                        <a:spcAft>
                          <a:spcPts val="0"/>
                        </a:spcAft>
                        <a:buNone/>
                      </a:pPr>
                      <a:endParaRPr sz="1100" b="0" i="0" u="none" strike="noStrike">
                        <a:solidFill>
                          <a:srgbClr val="000000"/>
                        </a:solidFill>
                        <a:latin typeface="Calibri"/>
                        <a:ea typeface="Calibri"/>
                        <a:cs typeface="Calibri"/>
                        <a:sym typeface="Calibri"/>
                      </a:endParaRPr>
                    </a:p>
                  </a:txBody>
                  <a:tcPr marL="3725" marR="3725" marT="3725" marB="0"/>
                </a:tc>
                <a:tc>
                  <a:txBody>
                    <a:bodyPr/>
                    <a:lstStyle/>
                    <a:p>
                      <a:pPr marL="0" marR="0" lvl="0" indent="0" algn="l" rtl="0">
                        <a:spcBef>
                          <a:spcPts val="0"/>
                        </a:spcBef>
                        <a:spcAft>
                          <a:spcPts val="0"/>
                        </a:spcAft>
                        <a:buNone/>
                      </a:pPr>
                      <a:endParaRPr sz="1100" b="0" i="0" u="none" strike="noStrike">
                        <a:solidFill>
                          <a:srgbClr val="000000"/>
                        </a:solidFill>
                        <a:latin typeface="Calibri"/>
                        <a:ea typeface="Calibri"/>
                        <a:cs typeface="Calibri"/>
                        <a:sym typeface="Calibri"/>
                      </a:endParaRPr>
                    </a:p>
                  </a:txBody>
                  <a:tcPr marL="3725" marR="3725" marT="3725" marB="0"/>
                </a:tc>
                <a:extLst>
                  <a:ext uri="{0D108BD9-81ED-4DB2-BD59-A6C34878D82A}">
                    <a16:rowId xmlns:a16="http://schemas.microsoft.com/office/drawing/2014/main" val="10016"/>
                  </a:ext>
                </a:extLst>
              </a:tr>
              <a:tr h="175725">
                <a:tc>
                  <a:txBody>
                    <a:bodyPr/>
                    <a:lstStyle/>
                    <a:p>
                      <a:pPr marL="0" marR="0" lvl="0" indent="0" algn="l" rtl="0">
                        <a:spcBef>
                          <a:spcPts val="0"/>
                        </a:spcBef>
                        <a:spcAft>
                          <a:spcPts val="0"/>
                        </a:spcAft>
                        <a:buNone/>
                      </a:pPr>
                      <a:endParaRPr sz="1100" b="1" i="0" u="none" strike="noStrike">
                        <a:solidFill>
                          <a:srgbClr val="000000"/>
                        </a:solidFill>
                        <a:latin typeface="Calibri"/>
                        <a:ea typeface="Calibri"/>
                        <a:cs typeface="Calibri"/>
                        <a:sym typeface="Calibri"/>
                      </a:endParaRPr>
                    </a:p>
                  </a:txBody>
                  <a:tcPr marL="3725" marR="3725" marT="3725" marB="0"/>
                </a:tc>
                <a:tc>
                  <a:txBody>
                    <a:bodyPr/>
                    <a:lstStyle/>
                    <a:p>
                      <a:pPr marL="0" marR="0" lvl="0" indent="0" algn="l" rtl="0">
                        <a:spcBef>
                          <a:spcPts val="0"/>
                        </a:spcBef>
                        <a:spcAft>
                          <a:spcPts val="0"/>
                        </a:spcAft>
                        <a:buNone/>
                      </a:pPr>
                      <a:endParaRPr sz="1100" b="0" i="0" u="none" strike="noStrike">
                        <a:solidFill>
                          <a:srgbClr val="000000"/>
                        </a:solidFill>
                        <a:latin typeface="Calibri"/>
                        <a:ea typeface="Calibri"/>
                        <a:cs typeface="Calibri"/>
                        <a:sym typeface="Calibri"/>
                      </a:endParaRPr>
                    </a:p>
                  </a:txBody>
                  <a:tcPr marL="3725" marR="3725" marT="3725" marB="0"/>
                </a:tc>
                <a:tc>
                  <a:txBody>
                    <a:bodyPr/>
                    <a:lstStyle/>
                    <a:p>
                      <a:pPr marL="0" marR="0" lvl="0" indent="0" algn="r" rtl="0">
                        <a:spcBef>
                          <a:spcPts val="0"/>
                        </a:spcBef>
                        <a:spcAft>
                          <a:spcPts val="0"/>
                        </a:spcAft>
                        <a:buNone/>
                      </a:pPr>
                      <a:endParaRPr sz="1100" b="0" i="0" u="none" strike="noStrike">
                        <a:solidFill>
                          <a:srgbClr val="000000"/>
                        </a:solidFill>
                        <a:latin typeface="Calibri"/>
                        <a:ea typeface="Calibri"/>
                        <a:cs typeface="Calibri"/>
                        <a:sym typeface="Calibri"/>
                      </a:endParaRPr>
                    </a:p>
                  </a:txBody>
                  <a:tcPr marL="3725" marR="3725" marT="3725" marB="0"/>
                </a:tc>
                <a:extLst>
                  <a:ext uri="{0D108BD9-81ED-4DB2-BD59-A6C34878D82A}">
                    <a16:rowId xmlns:a16="http://schemas.microsoft.com/office/drawing/2014/main" val="10017"/>
                  </a:ext>
                </a:extLst>
              </a:tr>
              <a:tr h="175725">
                <a:tc>
                  <a:txBody>
                    <a:bodyPr/>
                    <a:lstStyle/>
                    <a:p>
                      <a:pPr marL="0" marR="0" lvl="0" indent="0" algn="l" rtl="0">
                        <a:spcBef>
                          <a:spcPts val="0"/>
                        </a:spcBef>
                        <a:spcAft>
                          <a:spcPts val="0"/>
                        </a:spcAft>
                        <a:buNone/>
                      </a:pPr>
                      <a:endParaRPr sz="1100" b="1" i="0" u="none" strike="noStrike">
                        <a:solidFill>
                          <a:srgbClr val="000000"/>
                        </a:solidFill>
                        <a:latin typeface="Calibri"/>
                        <a:ea typeface="Calibri"/>
                        <a:cs typeface="Calibri"/>
                        <a:sym typeface="Calibri"/>
                      </a:endParaRPr>
                    </a:p>
                  </a:txBody>
                  <a:tcPr marL="3725" marR="3725" marT="3725" marB="0"/>
                </a:tc>
                <a:tc>
                  <a:txBody>
                    <a:bodyPr/>
                    <a:lstStyle/>
                    <a:p>
                      <a:pPr marL="0" marR="0" lvl="0" indent="0" algn="l" rtl="0">
                        <a:spcBef>
                          <a:spcPts val="0"/>
                        </a:spcBef>
                        <a:spcAft>
                          <a:spcPts val="0"/>
                        </a:spcAft>
                        <a:buNone/>
                      </a:pPr>
                      <a:endParaRPr sz="1100" b="0" i="0" u="none" strike="noStrike">
                        <a:solidFill>
                          <a:srgbClr val="000000"/>
                        </a:solidFill>
                        <a:latin typeface="Calibri"/>
                        <a:ea typeface="Calibri"/>
                        <a:cs typeface="Calibri"/>
                        <a:sym typeface="Calibri"/>
                      </a:endParaRPr>
                    </a:p>
                  </a:txBody>
                  <a:tcPr marL="3725" marR="3725" marT="3725" marB="0"/>
                </a:tc>
                <a:tc>
                  <a:txBody>
                    <a:bodyPr/>
                    <a:lstStyle/>
                    <a:p>
                      <a:pPr marL="0" marR="0" lvl="0" indent="0" algn="r" rtl="0">
                        <a:spcBef>
                          <a:spcPts val="0"/>
                        </a:spcBef>
                        <a:spcAft>
                          <a:spcPts val="0"/>
                        </a:spcAft>
                        <a:buNone/>
                      </a:pPr>
                      <a:endParaRPr sz="1100" b="0" i="0" u="none" strike="noStrike">
                        <a:solidFill>
                          <a:srgbClr val="000000"/>
                        </a:solidFill>
                        <a:latin typeface="Calibri"/>
                        <a:ea typeface="Calibri"/>
                        <a:cs typeface="Calibri"/>
                        <a:sym typeface="Calibri"/>
                      </a:endParaRPr>
                    </a:p>
                  </a:txBody>
                  <a:tcPr marL="3725" marR="3725" marT="3725" marB="0"/>
                </a:tc>
                <a:extLst>
                  <a:ext uri="{0D108BD9-81ED-4DB2-BD59-A6C34878D82A}">
                    <a16:rowId xmlns:a16="http://schemas.microsoft.com/office/drawing/2014/main" val="10018"/>
                  </a:ext>
                </a:extLst>
              </a:tr>
              <a:tr h="175725">
                <a:tc>
                  <a:txBody>
                    <a:bodyPr/>
                    <a:lstStyle/>
                    <a:p>
                      <a:pPr marL="0" marR="0" lvl="0" indent="0" algn="l" rtl="0">
                        <a:spcBef>
                          <a:spcPts val="0"/>
                        </a:spcBef>
                        <a:spcAft>
                          <a:spcPts val="0"/>
                        </a:spcAft>
                        <a:buNone/>
                      </a:pPr>
                      <a:endParaRPr sz="1100" b="1" i="0" u="none" strike="noStrike">
                        <a:solidFill>
                          <a:srgbClr val="000000"/>
                        </a:solidFill>
                        <a:latin typeface="Calibri"/>
                        <a:ea typeface="Calibri"/>
                        <a:cs typeface="Calibri"/>
                        <a:sym typeface="Calibri"/>
                      </a:endParaRPr>
                    </a:p>
                  </a:txBody>
                  <a:tcPr marL="3725" marR="3725" marT="3725" marB="0"/>
                </a:tc>
                <a:tc>
                  <a:txBody>
                    <a:bodyPr/>
                    <a:lstStyle/>
                    <a:p>
                      <a:pPr marL="0" marR="0" lvl="0" indent="0" algn="l" rtl="0">
                        <a:spcBef>
                          <a:spcPts val="0"/>
                        </a:spcBef>
                        <a:spcAft>
                          <a:spcPts val="0"/>
                        </a:spcAft>
                        <a:buNone/>
                      </a:pPr>
                      <a:endParaRPr sz="1100" b="0" i="0" u="none" strike="noStrike">
                        <a:solidFill>
                          <a:srgbClr val="000000"/>
                        </a:solidFill>
                        <a:latin typeface="Calibri"/>
                        <a:ea typeface="Calibri"/>
                        <a:cs typeface="Calibri"/>
                        <a:sym typeface="Calibri"/>
                      </a:endParaRPr>
                    </a:p>
                  </a:txBody>
                  <a:tcPr marL="3725" marR="3725" marT="3725" marB="0"/>
                </a:tc>
                <a:tc>
                  <a:txBody>
                    <a:bodyPr/>
                    <a:lstStyle/>
                    <a:p>
                      <a:pPr marL="0" marR="0" lvl="0" indent="0" algn="r" rtl="0">
                        <a:spcBef>
                          <a:spcPts val="0"/>
                        </a:spcBef>
                        <a:spcAft>
                          <a:spcPts val="0"/>
                        </a:spcAft>
                        <a:buNone/>
                      </a:pPr>
                      <a:endParaRPr sz="1100" b="0" i="0" u="none" strike="noStrike">
                        <a:solidFill>
                          <a:srgbClr val="000000"/>
                        </a:solidFill>
                        <a:latin typeface="Calibri"/>
                        <a:ea typeface="Calibri"/>
                        <a:cs typeface="Calibri"/>
                        <a:sym typeface="Calibri"/>
                      </a:endParaRPr>
                    </a:p>
                  </a:txBody>
                  <a:tcPr marL="3725" marR="3725" marT="3725" marB="0"/>
                </a:tc>
                <a:extLst>
                  <a:ext uri="{0D108BD9-81ED-4DB2-BD59-A6C34878D82A}">
                    <a16:rowId xmlns:a16="http://schemas.microsoft.com/office/drawing/2014/main" val="10019"/>
                  </a:ext>
                </a:extLst>
              </a:tr>
              <a:tr h="175725">
                <a:tc>
                  <a:txBody>
                    <a:bodyPr/>
                    <a:lstStyle/>
                    <a:p>
                      <a:pPr marL="0" marR="0" lvl="0" indent="0" algn="l" rtl="0">
                        <a:spcBef>
                          <a:spcPts val="0"/>
                        </a:spcBef>
                        <a:spcAft>
                          <a:spcPts val="0"/>
                        </a:spcAft>
                        <a:buNone/>
                      </a:pPr>
                      <a:endParaRPr sz="1100" b="1" i="0" u="none" strike="noStrike">
                        <a:solidFill>
                          <a:srgbClr val="000000"/>
                        </a:solidFill>
                        <a:latin typeface="Calibri"/>
                        <a:ea typeface="Calibri"/>
                        <a:cs typeface="Calibri"/>
                        <a:sym typeface="Calibri"/>
                      </a:endParaRPr>
                    </a:p>
                  </a:txBody>
                  <a:tcPr marL="3725" marR="3725" marT="3725" marB="0"/>
                </a:tc>
                <a:tc>
                  <a:txBody>
                    <a:bodyPr/>
                    <a:lstStyle/>
                    <a:p>
                      <a:pPr marL="0" marR="0" lvl="0" indent="0" algn="l" rtl="0">
                        <a:spcBef>
                          <a:spcPts val="0"/>
                        </a:spcBef>
                        <a:spcAft>
                          <a:spcPts val="0"/>
                        </a:spcAft>
                        <a:buNone/>
                      </a:pPr>
                      <a:endParaRPr sz="1100" b="0" i="0" u="none" strike="noStrike">
                        <a:solidFill>
                          <a:srgbClr val="000000"/>
                        </a:solidFill>
                        <a:latin typeface="Calibri"/>
                        <a:ea typeface="Calibri"/>
                        <a:cs typeface="Calibri"/>
                        <a:sym typeface="Calibri"/>
                      </a:endParaRPr>
                    </a:p>
                  </a:txBody>
                  <a:tcPr marL="3725" marR="3725" marT="3725" marB="0"/>
                </a:tc>
                <a:tc>
                  <a:txBody>
                    <a:bodyPr/>
                    <a:lstStyle/>
                    <a:p>
                      <a:pPr marL="0" marR="0" lvl="0" indent="0" algn="r" rtl="0">
                        <a:spcBef>
                          <a:spcPts val="0"/>
                        </a:spcBef>
                        <a:spcAft>
                          <a:spcPts val="0"/>
                        </a:spcAft>
                        <a:buNone/>
                      </a:pPr>
                      <a:endParaRPr sz="1100" b="0" i="0" u="none" strike="noStrike">
                        <a:solidFill>
                          <a:srgbClr val="000000"/>
                        </a:solidFill>
                        <a:latin typeface="Calibri"/>
                        <a:ea typeface="Calibri"/>
                        <a:cs typeface="Calibri"/>
                        <a:sym typeface="Calibri"/>
                      </a:endParaRPr>
                    </a:p>
                  </a:txBody>
                  <a:tcPr marL="3725" marR="3725" marT="3725" marB="0"/>
                </a:tc>
                <a:extLst>
                  <a:ext uri="{0D108BD9-81ED-4DB2-BD59-A6C34878D82A}">
                    <a16:rowId xmlns:a16="http://schemas.microsoft.com/office/drawing/2014/main" val="10020"/>
                  </a:ext>
                </a:extLst>
              </a:tr>
              <a:tr h="175725">
                <a:tc>
                  <a:txBody>
                    <a:bodyPr/>
                    <a:lstStyle/>
                    <a:p>
                      <a:pPr marL="0" marR="0" lvl="0" indent="0" algn="l" rtl="0">
                        <a:spcBef>
                          <a:spcPts val="0"/>
                        </a:spcBef>
                        <a:spcAft>
                          <a:spcPts val="0"/>
                        </a:spcAft>
                        <a:buNone/>
                      </a:pPr>
                      <a:endParaRPr sz="1100" b="1" i="0" u="none" strike="noStrike">
                        <a:solidFill>
                          <a:srgbClr val="000000"/>
                        </a:solidFill>
                        <a:latin typeface="Calibri"/>
                        <a:ea typeface="Calibri"/>
                        <a:cs typeface="Calibri"/>
                        <a:sym typeface="Calibri"/>
                      </a:endParaRPr>
                    </a:p>
                  </a:txBody>
                  <a:tcPr marL="3725" marR="3725" marT="3725" marB="0"/>
                </a:tc>
                <a:tc>
                  <a:txBody>
                    <a:bodyPr/>
                    <a:lstStyle/>
                    <a:p>
                      <a:pPr marL="0" marR="0" lvl="0" indent="0" algn="l" rtl="0">
                        <a:spcBef>
                          <a:spcPts val="0"/>
                        </a:spcBef>
                        <a:spcAft>
                          <a:spcPts val="0"/>
                        </a:spcAft>
                        <a:buNone/>
                      </a:pPr>
                      <a:endParaRPr sz="1100" b="0" i="0" u="none" strike="noStrike">
                        <a:solidFill>
                          <a:srgbClr val="000000"/>
                        </a:solidFill>
                        <a:latin typeface="Calibri"/>
                        <a:ea typeface="Calibri"/>
                        <a:cs typeface="Calibri"/>
                        <a:sym typeface="Calibri"/>
                      </a:endParaRPr>
                    </a:p>
                  </a:txBody>
                  <a:tcPr marL="3725" marR="3725" marT="3725" marB="0"/>
                </a:tc>
                <a:tc>
                  <a:txBody>
                    <a:bodyPr/>
                    <a:lstStyle/>
                    <a:p>
                      <a:pPr marL="0" marR="0" lvl="0" indent="0" algn="r" rtl="0">
                        <a:spcBef>
                          <a:spcPts val="0"/>
                        </a:spcBef>
                        <a:spcAft>
                          <a:spcPts val="0"/>
                        </a:spcAft>
                        <a:buNone/>
                      </a:pPr>
                      <a:endParaRPr sz="1100" b="0" i="0" u="none" strike="noStrike">
                        <a:solidFill>
                          <a:srgbClr val="000000"/>
                        </a:solidFill>
                        <a:latin typeface="Calibri"/>
                        <a:ea typeface="Calibri"/>
                        <a:cs typeface="Calibri"/>
                        <a:sym typeface="Calibri"/>
                      </a:endParaRPr>
                    </a:p>
                  </a:txBody>
                  <a:tcPr marL="3725" marR="3725" marT="3725" marB="0"/>
                </a:tc>
                <a:extLst>
                  <a:ext uri="{0D108BD9-81ED-4DB2-BD59-A6C34878D82A}">
                    <a16:rowId xmlns:a16="http://schemas.microsoft.com/office/drawing/2014/main" val="10021"/>
                  </a:ext>
                </a:extLst>
              </a:tr>
              <a:tr h="175725">
                <a:tc>
                  <a:txBody>
                    <a:bodyPr/>
                    <a:lstStyle/>
                    <a:p>
                      <a:pPr marL="0" marR="0" lvl="0" indent="0" algn="l" rtl="0">
                        <a:spcBef>
                          <a:spcPts val="0"/>
                        </a:spcBef>
                        <a:spcAft>
                          <a:spcPts val="0"/>
                        </a:spcAft>
                        <a:buNone/>
                      </a:pPr>
                      <a:endParaRPr sz="1100" b="1" i="0" u="none" strike="noStrike">
                        <a:solidFill>
                          <a:srgbClr val="000000"/>
                        </a:solidFill>
                        <a:latin typeface="Calibri"/>
                        <a:ea typeface="Calibri"/>
                        <a:cs typeface="Calibri"/>
                        <a:sym typeface="Calibri"/>
                      </a:endParaRPr>
                    </a:p>
                  </a:txBody>
                  <a:tcPr marL="3725" marR="3725" marT="3725" marB="0"/>
                </a:tc>
                <a:tc>
                  <a:txBody>
                    <a:bodyPr/>
                    <a:lstStyle/>
                    <a:p>
                      <a:pPr marL="0" marR="0" lvl="0" indent="0" algn="l" rtl="0">
                        <a:spcBef>
                          <a:spcPts val="0"/>
                        </a:spcBef>
                        <a:spcAft>
                          <a:spcPts val="0"/>
                        </a:spcAft>
                        <a:buNone/>
                      </a:pPr>
                      <a:endParaRPr sz="1100" b="0" i="0" u="none" strike="noStrike">
                        <a:solidFill>
                          <a:srgbClr val="000000"/>
                        </a:solidFill>
                        <a:latin typeface="Calibri"/>
                        <a:ea typeface="Calibri"/>
                        <a:cs typeface="Calibri"/>
                        <a:sym typeface="Calibri"/>
                      </a:endParaRPr>
                    </a:p>
                  </a:txBody>
                  <a:tcPr marL="3725" marR="3725" marT="3725" marB="0"/>
                </a:tc>
                <a:tc>
                  <a:txBody>
                    <a:bodyPr/>
                    <a:lstStyle/>
                    <a:p>
                      <a:pPr marL="0" marR="0" lvl="0" indent="0" algn="r" rtl="0">
                        <a:spcBef>
                          <a:spcPts val="0"/>
                        </a:spcBef>
                        <a:spcAft>
                          <a:spcPts val="0"/>
                        </a:spcAft>
                        <a:buNone/>
                      </a:pPr>
                      <a:endParaRPr sz="1100" b="0" i="0" u="none" strike="noStrike">
                        <a:solidFill>
                          <a:srgbClr val="000000"/>
                        </a:solidFill>
                        <a:latin typeface="Calibri"/>
                        <a:ea typeface="Calibri"/>
                        <a:cs typeface="Calibri"/>
                        <a:sym typeface="Calibri"/>
                      </a:endParaRPr>
                    </a:p>
                  </a:txBody>
                  <a:tcPr marL="3725" marR="3725" marT="3725" marB="0"/>
                </a:tc>
                <a:extLst>
                  <a:ext uri="{0D108BD9-81ED-4DB2-BD59-A6C34878D82A}">
                    <a16:rowId xmlns:a16="http://schemas.microsoft.com/office/drawing/2014/main" val="1002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xfrm>
            <a:off x="228600" y="514350"/>
            <a:ext cx="8229600" cy="8572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3F3F3F"/>
              </a:buClr>
              <a:buSzPts val="2800"/>
              <a:buFont typeface="Arial"/>
              <a:buNone/>
            </a:pPr>
            <a:r>
              <a:rPr lang="en-US" sz="2800" b="1" i="0" u="none" strike="noStrike" cap="none">
                <a:solidFill>
                  <a:srgbClr val="3F3F3F"/>
                </a:solidFill>
                <a:latin typeface="Arial"/>
                <a:ea typeface="Arial"/>
                <a:cs typeface="Arial"/>
                <a:sym typeface="Arial"/>
              </a:rPr>
              <a:t>Exploratory Analysis – </a:t>
            </a:r>
            <a:br>
              <a:rPr lang="en-US" sz="2800" b="1" i="0" u="none" strike="noStrike" cap="none">
                <a:solidFill>
                  <a:srgbClr val="3F3F3F"/>
                </a:solidFill>
                <a:latin typeface="Arial"/>
                <a:ea typeface="Arial"/>
                <a:cs typeface="Arial"/>
                <a:sym typeface="Arial"/>
              </a:rPr>
            </a:br>
            <a:r>
              <a:rPr lang="en-US" sz="2800" b="1" i="0" u="none" strike="noStrike" cap="none">
                <a:solidFill>
                  <a:srgbClr val="3F3F3F"/>
                </a:solidFill>
                <a:latin typeface="Arial"/>
                <a:ea typeface="Arial"/>
                <a:cs typeface="Arial"/>
                <a:sym typeface="Arial"/>
              </a:rPr>
              <a:t>Correlation Matrix</a:t>
            </a:r>
            <a:endParaRPr/>
          </a:p>
        </p:txBody>
      </p:sp>
      <p:pic>
        <p:nvPicPr>
          <p:cNvPr id="110" name="Google Shape;110;p21"/>
          <p:cNvPicPr preferRelativeResize="0"/>
          <p:nvPr/>
        </p:nvPicPr>
        <p:blipFill rotWithShape="1">
          <a:blip r:embed="rId3">
            <a:alphaModFix/>
          </a:blip>
          <a:srcRect b="3390"/>
          <a:stretch/>
        </p:blipFill>
        <p:spPr>
          <a:xfrm>
            <a:off x="3880028" y="438150"/>
            <a:ext cx="5263972" cy="4572000"/>
          </a:xfrm>
          <a:prstGeom prst="rect">
            <a:avLst/>
          </a:prstGeom>
          <a:noFill/>
          <a:ln>
            <a:noFill/>
          </a:ln>
        </p:spPr>
      </p:pic>
      <p:graphicFrame>
        <p:nvGraphicFramePr>
          <p:cNvPr id="111" name="Google Shape;111;p21"/>
          <p:cNvGraphicFramePr/>
          <p:nvPr/>
        </p:nvGraphicFramePr>
        <p:xfrm>
          <a:off x="207264" y="1463112"/>
          <a:ext cx="3520375" cy="3258880"/>
        </p:xfrm>
        <a:graphic>
          <a:graphicData uri="http://schemas.openxmlformats.org/drawingml/2006/table">
            <a:tbl>
              <a:tblPr firstRow="1" bandRow="1">
                <a:noFill/>
                <a:tableStyleId>{DA9105AC-FB37-483E-9D07-A156C886F56C}</a:tableStyleId>
              </a:tblPr>
              <a:tblGrid>
                <a:gridCol w="2662675">
                  <a:extLst>
                    <a:ext uri="{9D8B030D-6E8A-4147-A177-3AD203B41FA5}">
                      <a16:colId xmlns:a16="http://schemas.microsoft.com/office/drawing/2014/main" val="20000"/>
                    </a:ext>
                  </a:extLst>
                </a:gridCol>
                <a:gridCol w="857700">
                  <a:extLst>
                    <a:ext uri="{9D8B030D-6E8A-4147-A177-3AD203B41FA5}">
                      <a16:colId xmlns:a16="http://schemas.microsoft.com/office/drawing/2014/main" val="20001"/>
                    </a:ext>
                  </a:extLst>
                </a:gridCol>
              </a:tblGrid>
              <a:tr h="194300">
                <a:tc>
                  <a:txBody>
                    <a:bodyPr/>
                    <a:lstStyle/>
                    <a:p>
                      <a:pPr marL="0" marR="0" lvl="0" indent="0" algn="l" rtl="0">
                        <a:spcBef>
                          <a:spcPts val="0"/>
                        </a:spcBef>
                        <a:spcAft>
                          <a:spcPts val="0"/>
                        </a:spcAft>
                        <a:buNone/>
                      </a:pPr>
                      <a:r>
                        <a:rPr lang="en-US" sz="1100" b="1" i="0" u="none" strike="noStrike">
                          <a:solidFill>
                            <a:srgbClr val="000000"/>
                          </a:solidFill>
                          <a:latin typeface="Calibri"/>
                          <a:ea typeface="Calibri"/>
                          <a:cs typeface="Calibri"/>
                          <a:sym typeface="Calibri"/>
                        </a:rPr>
                        <a:t>Variable Relationship</a:t>
                      </a:r>
                      <a:endParaRPr/>
                    </a:p>
                  </a:txBody>
                  <a:tcPr marL="9100" marR="9100" marT="9100" marB="0" anchor="b"/>
                </a:tc>
                <a:tc>
                  <a:txBody>
                    <a:bodyPr/>
                    <a:lstStyle/>
                    <a:p>
                      <a:pPr marL="0" marR="0" lvl="0" indent="0" algn="r" rtl="0">
                        <a:spcBef>
                          <a:spcPts val="0"/>
                        </a:spcBef>
                        <a:spcAft>
                          <a:spcPts val="0"/>
                        </a:spcAft>
                        <a:buNone/>
                      </a:pPr>
                      <a:r>
                        <a:rPr lang="en-US" sz="1100" b="1" i="0" u="none" strike="noStrike">
                          <a:solidFill>
                            <a:srgbClr val="000000"/>
                          </a:solidFill>
                          <a:latin typeface="Calibri"/>
                          <a:ea typeface="Calibri"/>
                          <a:cs typeface="Calibri"/>
                          <a:sym typeface="Calibri"/>
                        </a:rPr>
                        <a:t>Correlation</a:t>
                      </a:r>
                      <a:endParaRPr/>
                    </a:p>
                  </a:txBody>
                  <a:tcPr marL="9100" marR="9100" marT="9100" marB="0" anchor="b"/>
                </a:tc>
                <a:extLst>
                  <a:ext uri="{0D108BD9-81ED-4DB2-BD59-A6C34878D82A}">
                    <a16:rowId xmlns:a16="http://schemas.microsoft.com/office/drawing/2014/main" val="10000"/>
                  </a:ext>
                </a:extLst>
              </a:tr>
              <a:tr h="194300">
                <a:tc>
                  <a:txBody>
                    <a:bodyPr/>
                    <a:lstStyle/>
                    <a:p>
                      <a:pPr marL="0" marR="0" lvl="0" indent="0" algn="l" rtl="0">
                        <a:spcBef>
                          <a:spcPts val="0"/>
                        </a:spcBef>
                        <a:spcAft>
                          <a:spcPts val="0"/>
                        </a:spcAft>
                        <a:buNone/>
                      </a:pPr>
                      <a:r>
                        <a:rPr lang="en-US" sz="1100" u="none" strike="noStrike"/>
                        <a:t>Monthly Income &amp; Job Level</a:t>
                      </a:r>
                      <a:endParaRPr sz="1100" b="0" i="0" u="none" strike="noStrike">
                        <a:solidFill>
                          <a:srgbClr val="000000"/>
                        </a:solidFill>
                        <a:latin typeface="Calibri"/>
                        <a:ea typeface="Calibri"/>
                        <a:cs typeface="Calibri"/>
                        <a:sym typeface="Calibri"/>
                      </a:endParaRPr>
                    </a:p>
                  </a:txBody>
                  <a:tcPr marL="9100" marR="9100" marT="9100" marB="0" anchor="b"/>
                </a:tc>
                <a:tc>
                  <a:txBody>
                    <a:bodyPr/>
                    <a:lstStyle/>
                    <a:p>
                      <a:pPr marL="0" marR="0" lvl="0" indent="0" algn="r" rtl="0">
                        <a:spcBef>
                          <a:spcPts val="0"/>
                        </a:spcBef>
                        <a:spcAft>
                          <a:spcPts val="0"/>
                        </a:spcAft>
                        <a:buNone/>
                      </a:pPr>
                      <a:r>
                        <a:rPr lang="en-US" sz="1100" u="none" strike="noStrike"/>
                        <a:t>95.0%</a:t>
                      </a:r>
                      <a:endParaRPr sz="1100" b="0" i="0" u="none" strike="noStrike">
                        <a:solidFill>
                          <a:srgbClr val="000000"/>
                        </a:solidFill>
                        <a:latin typeface="Calibri"/>
                        <a:ea typeface="Calibri"/>
                        <a:cs typeface="Calibri"/>
                        <a:sym typeface="Calibri"/>
                      </a:endParaRPr>
                    </a:p>
                  </a:txBody>
                  <a:tcPr marL="9100" marR="9100" marT="9100" marB="0" anchor="b"/>
                </a:tc>
                <a:extLst>
                  <a:ext uri="{0D108BD9-81ED-4DB2-BD59-A6C34878D82A}">
                    <a16:rowId xmlns:a16="http://schemas.microsoft.com/office/drawing/2014/main" val="10001"/>
                  </a:ext>
                </a:extLst>
              </a:tr>
              <a:tr h="194300">
                <a:tc>
                  <a:txBody>
                    <a:bodyPr/>
                    <a:lstStyle/>
                    <a:p>
                      <a:pPr marL="0" marR="0" lvl="0" indent="0" algn="l" rtl="0">
                        <a:spcBef>
                          <a:spcPts val="0"/>
                        </a:spcBef>
                        <a:spcAft>
                          <a:spcPts val="0"/>
                        </a:spcAft>
                        <a:buNone/>
                      </a:pPr>
                      <a:r>
                        <a:rPr lang="en-US" sz="1100" u="none" strike="noStrike"/>
                        <a:t>Total Working Years &amp; Job Level</a:t>
                      </a:r>
                      <a:endParaRPr sz="1100" b="0" i="0" u="none" strike="noStrike">
                        <a:solidFill>
                          <a:srgbClr val="000000"/>
                        </a:solidFill>
                        <a:latin typeface="Calibri"/>
                        <a:ea typeface="Calibri"/>
                        <a:cs typeface="Calibri"/>
                        <a:sym typeface="Calibri"/>
                      </a:endParaRPr>
                    </a:p>
                  </a:txBody>
                  <a:tcPr marL="9100" marR="9100" marT="9100" marB="0" anchor="b"/>
                </a:tc>
                <a:tc>
                  <a:txBody>
                    <a:bodyPr/>
                    <a:lstStyle/>
                    <a:p>
                      <a:pPr marL="0" marR="0" lvl="0" indent="0" algn="r" rtl="0">
                        <a:spcBef>
                          <a:spcPts val="0"/>
                        </a:spcBef>
                        <a:spcAft>
                          <a:spcPts val="0"/>
                        </a:spcAft>
                        <a:buNone/>
                      </a:pPr>
                      <a:r>
                        <a:rPr lang="en-US" sz="1100" u="none" strike="noStrike"/>
                        <a:t>78.2%</a:t>
                      </a:r>
                      <a:endParaRPr sz="1100" b="0" i="0" u="none" strike="noStrike">
                        <a:solidFill>
                          <a:srgbClr val="000000"/>
                        </a:solidFill>
                        <a:latin typeface="Calibri"/>
                        <a:ea typeface="Calibri"/>
                        <a:cs typeface="Calibri"/>
                        <a:sym typeface="Calibri"/>
                      </a:endParaRPr>
                    </a:p>
                  </a:txBody>
                  <a:tcPr marL="9100" marR="9100" marT="9100" marB="0" anchor="b"/>
                </a:tc>
                <a:extLst>
                  <a:ext uri="{0D108BD9-81ED-4DB2-BD59-A6C34878D82A}">
                    <a16:rowId xmlns:a16="http://schemas.microsoft.com/office/drawing/2014/main" val="10002"/>
                  </a:ext>
                </a:extLst>
              </a:tr>
              <a:tr h="194300">
                <a:tc>
                  <a:txBody>
                    <a:bodyPr/>
                    <a:lstStyle/>
                    <a:p>
                      <a:pPr marL="0" marR="0" lvl="0" indent="0" algn="l" rtl="0">
                        <a:spcBef>
                          <a:spcPts val="0"/>
                        </a:spcBef>
                        <a:spcAft>
                          <a:spcPts val="0"/>
                        </a:spcAft>
                        <a:buNone/>
                      </a:pPr>
                      <a:r>
                        <a:rPr lang="en-US" sz="1100" u="none" strike="noStrike"/>
                        <a:t>Total Working Years&amp; Monthly Income</a:t>
                      </a:r>
                      <a:endParaRPr sz="1100" b="0" i="0" u="none" strike="noStrike">
                        <a:solidFill>
                          <a:srgbClr val="000000"/>
                        </a:solidFill>
                        <a:latin typeface="Calibri"/>
                        <a:ea typeface="Calibri"/>
                        <a:cs typeface="Calibri"/>
                        <a:sym typeface="Calibri"/>
                      </a:endParaRPr>
                    </a:p>
                  </a:txBody>
                  <a:tcPr marL="9100" marR="9100" marT="9100" marB="0" anchor="b"/>
                </a:tc>
                <a:tc>
                  <a:txBody>
                    <a:bodyPr/>
                    <a:lstStyle/>
                    <a:p>
                      <a:pPr marL="0" marR="0" lvl="0" indent="0" algn="r" rtl="0">
                        <a:spcBef>
                          <a:spcPts val="0"/>
                        </a:spcBef>
                        <a:spcAft>
                          <a:spcPts val="0"/>
                        </a:spcAft>
                        <a:buNone/>
                      </a:pPr>
                      <a:r>
                        <a:rPr lang="en-US" sz="1100" u="none" strike="noStrike"/>
                        <a:t>77.3%</a:t>
                      </a:r>
                      <a:endParaRPr sz="1100" b="0" i="0" u="none" strike="noStrike">
                        <a:solidFill>
                          <a:srgbClr val="000000"/>
                        </a:solidFill>
                        <a:latin typeface="Calibri"/>
                        <a:ea typeface="Calibri"/>
                        <a:cs typeface="Calibri"/>
                        <a:sym typeface="Calibri"/>
                      </a:endParaRPr>
                    </a:p>
                  </a:txBody>
                  <a:tcPr marL="9100" marR="9100" marT="9100" marB="0" anchor="b"/>
                </a:tc>
                <a:extLst>
                  <a:ext uri="{0D108BD9-81ED-4DB2-BD59-A6C34878D82A}">
                    <a16:rowId xmlns:a16="http://schemas.microsoft.com/office/drawing/2014/main" val="10003"/>
                  </a:ext>
                </a:extLst>
              </a:tr>
              <a:tr h="194300">
                <a:tc>
                  <a:txBody>
                    <a:bodyPr/>
                    <a:lstStyle/>
                    <a:p>
                      <a:pPr marL="0" marR="0" lvl="0" indent="0" algn="l" rtl="0">
                        <a:spcBef>
                          <a:spcPts val="0"/>
                        </a:spcBef>
                        <a:spcAft>
                          <a:spcPts val="0"/>
                        </a:spcAft>
                        <a:buNone/>
                      </a:pPr>
                      <a:endParaRPr sz="1100" b="0" i="0" u="none" strike="noStrike">
                        <a:solidFill>
                          <a:srgbClr val="000000"/>
                        </a:solidFill>
                        <a:latin typeface="Calibri"/>
                        <a:ea typeface="Calibri"/>
                        <a:cs typeface="Calibri"/>
                        <a:sym typeface="Calibri"/>
                      </a:endParaRPr>
                    </a:p>
                  </a:txBody>
                  <a:tcPr marL="9100" marR="9100" marT="9100" marB="0" anchor="b">
                    <a:solidFill>
                      <a:schemeClr val="accent6"/>
                    </a:solidFill>
                  </a:tcPr>
                </a:tc>
                <a:tc>
                  <a:txBody>
                    <a:bodyPr/>
                    <a:lstStyle/>
                    <a:p>
                      <a:pPr marL="0" marR="0" lvl="0" indent="0" algn="l" rtl="0">
                        <a:spcBef>
                          <a:spcPts val="0"/>
                        </a:spcBef>
                        <a:spcAft>
                          <a:spcPts val="0"/>
                        </a:spcAft>
                        <a:buNone/>
                      </a:pPr>
                      <a:endParaRPr sz="1100" b="0" i="0" u="none" strike="noStrike">
                        <a:solidFill>
                          <a:srgbClr val="000000"/>
                        </a:solidFill>
                        <a:latin typeface="Calibri"/>
                        <a:ea typeface="Calibri"/>
                        <a:cs typeface="Calibri"/>
                        <a:sym typeface="Calibri"/>
                      </a:endParaRPr>
                    </a:p>
                  </a:txBody>
                  <a:tcPr marL="9100" marR="9100" marT="9100" marB="0" anchor="b">
                    <a:solidFill>
                      <a:schemeClr val="accent6"/>
                    </a:solidFill>
                  </a:tcPr>
                </a:tc>
                <a:extLst>
                  <a:ext uri="{0D108BD9-81ED-4DB2-BD59-A6C34878D82A}">
                    <a16:rowId xmlns:a16="http://schemas.microsoft.com/office/drawing/2014/main" val="10004"/>
                  </a:ext>
                </a:extLst>
              </a:tr>
              <a:tr h="194300">
                <a:tc>
                  <a:txBody>
                    <a:bodyPr/>
                    <a:lstStyle/>
                    <a:p>
                      <a:pPr marL="0" marR="0" lvl="0" indent="0" algn="l" rtl="0">
                        <a:spcBef>
                          <a:spcPts val="0"/>
                        </a:spcBef>
                        <a:spcAft>
                          <a:spcPts val="0"/>
                        </a:spcAft>
                        <a:buNone/>
                      </a:pPr>
                      <a:r>
                        <a:rPr lang="en-US" sz="1100" u="none" strike="noStrike"/>
                        <a:t>Performance Rating &amp; Percent Salary Hike</a:t>
                      </a:r>
                      <a:endParaRPr sz="1100" b="0" i="0" u="none" strike="noStrike">
                        <a:solidFill>
                          <a:srgbClr val="000000"/>
                        </a:solidFill>
                        <a:latin typeface="Calibri"/>
                        <a:ea typeface="Calibri"/>
                        <a:cs typeface="Calibri"/>
                        <a:sym typeface="Calibri"/>
                      </a:endParaRPr>
                    </a:p>
                  </a:txBody>
                  <a:tcPr marL="9100" marR="9100" marT="9100" marB="0" anchor="b"/>
                </a:tc>
                <a:tc>
                  <a:txBody>
                    <a:bodyPr/>
                    <a:lstStyle/>
                    <a:p>
                      <a:pPr marL="0" marR="0" lvl="0" indent="0" algn="r" rtl="0">
                        <a:spcBef>
                          <a:spcPts val="0"/>
                        </a:spcBef>
                        <a:spcAft>
                          <a:spcPts val="0"/>
                        </a:spcAft>
                        <a:buNone/>
                      </a:pPr>
                      <a:r>
                        <a:rPr lang="en-US" sz="1100" u="none" strike="noStrike"/>
                        <a:t>77.4%</a:t>
                      </a:r>
                      <a:endParaRPr sz="1100" b="0" i="0" u="none" strike="noStrike">
                        <a:solidFill>
                          <a:srgbClr val="000000"/>
                        </a:solidFill>
                        <a:latin typeface="Calibri"/>
                        <a:ea typeface="Calibri"/>
                        <a:cs typeface="Calibri"/>
                        <a:sym typeface="Calibri"/>
                      </a:endParaRPr>
                    </a:p>
                  </a:txBody>
                  <a:tcPr marL="9100" marR="9100" marT="9100" marB="0" anchor="b"/>
                </a:tc>
                <a:extLst>
                  <a:ext uri="{0D108BD9-81ED-4DB2-BD59-A6C34878D82A}">
                    <a16:rowId xmlns:a16="http://schemas.microsoft.com/office/drawing/2014/main" val="10005"/>
                  </a:ext>
                </a:extLst>
              </a:tr>
              <a:tr h="194300">
                <a:tc>
                  <a:txBody>
                    <a:bodyPr/>
                    <a:lstStyle/>
                    <a:p>
                      <a:pPr marL="0" marR="0" lvl="0" indent="0" algn="l" rtl="0">
                        <a:spcBef>
                          <a:spcPts val="0"/>
                        </a:spcBef>
                        <a:spcAft>
                          <a:spcPts val="0"/>
                        </a:spcAft>
                        <a:buNone/>
                      </a:pPr>
                      <a:endParaRPr sz="1100" b="0" i="0" u="none" strike="noStrike">
                        <a:solidFill>
                          <a:srgbClr val="000000"/>
                        </a:solidFill>
                        <a:latin typeface="Calibri"/>
                        <a:ea typeface="Calibri"/>
                        <a:cs typeface="Calibri"/>
                        <a:sym typeface="Calibri"/>
                      </a:endParaRPr>
                    </a:p>
                  </a:txBody>
                  <a:tcPr marL="9100" marR="9100" marT="9100" marB="0" anchor="b">
                    <a:solidFill>
                      <a:schemeClr val="accent6"/>
                    </a:solidFill>
                  </a:tcPr>
                </a:tc>
                <a:tc>
                  <a:txBody>
                    <a:bodyPr/>
                    <a:lstStyle/>
                    <a:p>
                      <a:pPr marL="0" marR="0" lvl="0" indent="0" algn="l" rtl="0">
                        <a:spcBef>
                          <a:spcPts val="0"/>
                        </a:spcBef>
                        <a:spcAft>
                          <a:spcPts val="0"/>
                        </a:spcAft>
                        <a:buNone/>
                      </a:pPr>
                      <a:endParaRPr sz="1100" b="0" i="0" u="none" strike="noStrike">
                        <a:solidFill>
                          <a:srgbClr val="000000"/>
                        </a:solidFill>
                        <a:latin typeface="Calibri"/>
                        <a:ea typeface="Calibri"/>
                        <a:cs typeface="Calibri"/>
                        <a:sym typeface="Calibri"/>
                      </a:endParaRPr>
                    </a:p>
                  </a:txBody>
                  <a:tcPr marL="9100" marR="9100" marT="9100" marB="0" anchor="b">
                    <a:solidFill>
                      <a:schemeClr val="accent6"/>
                    </a:solidFill>
                  </a:tcPr>
                </a:tc>
                <a:extLst>
                  <a:ext uri="{0D108BD9-81ED-4DB2-BD59-A6C34878D82A}">
                    <a16:rowId xmlns:a16="http://schemas.microsoft.com/office/drawing/2014/main" val="10006"/>
                  </a:ext>
                </a:extLst>
              </a:tr>
              <a:tr h="194300">
                <a:tc>
                  <a:txBody>
                    <a:bodyPr/>
                    <a:lstStyle/>
                    <a:p>
                      <a:pPr marL="0" marR="0" lvl="0" indent="0" algn="l" rtl="0">
                        <a:spcBef>
                          <a:spcPts val="0"/>
                        </a:spcBef>
                        <a:spcAft>
                          <a:spcPts val="0"/>
                        </a:spcAft>
                        <a:buNone/>
                      </a:pPr>
                      <a:r>
                        <a:rPr lang="en-US" sz="1100" u="none" strike="noStrike"/>
                        <a:t>Education &amp; Total Working Years</a:t>
                      </a:r>
                      <a:endParaRPr sz="1100" b="0" i="0" u="none" strike="noStrike">
                        <a:solidFill>
                          <a:srgbClr val="000000"/>
                        </a:solidFill>
                        <a:latin typeface="Calibri"/>
                        <a:ea typeface="Calibri"/>
                        <a:cs typeface="Calibri"/>
                        <a:sym typeface="Calibri"/>
                      </a:endParaRPr>
                    </a:p>
                  </a:txBody>
                  <a:tcPr marL="9100" marR="9100" marT="9100" marB="0" anchor="b"/>
                </a:tc>
                <a:tc>
                  <a:txBody>
                    <a:bodyPr/>
                    <a:lstStyle/>
                    <a:p>
                      <a:pPr marL="0" marR="0" lvl="0" indent="0" algn="r" rtl="0">
                        <a:spcBef>
                          <a:spcPts val="0"/>
                        </a:spcBef>
                        <a:spcAft>
                          <a:spcPts val="0"/>
                        </a:spcAft>
                        <a:buNone/>
                      </a:pPr>
                      <a:r>
                        <a:rPr lang="en-US" sz="1100" u="none" strike="noStrike"/>
                        <a:t>14.8%</a:t>
                      </a:r>
                      <a:endParaRPr sz="1100" b="0" i="0" u="none" strike="noStrike">
                        <a:solidFill>
                          <a:srgbClr val="000000"/>
                        </a:solidFill>
                        <a:latin typeface="Calibri"/>
                        <a:ea typeface="Calibri"/>
                        <a:cs typeface="Calibri"/>
                        <a:sym typeface="Calibri"/>
                      </a:endParaRPr>
                    </a:p>
                  </a:txBody>
                  <a:tcPr marL="9100" marR="9100" marT="9100" marB="0" anchor="b"/>
                </a:tc>
                <a:extLst>
                  <a:ext uri="{0D108BD9-81ED-4DB2-BD59-A6C34878D82A}">
                    <a16:rowId xmlns:a16="http://schemas.microsoft.com/office/drawing/2014/main" val="10007"/>
                  </a:ext>
                </a:extLst>
              </a:tr>
              <a:tr h="194300">
                <a:tc>
                  <a:txBody>
                    <a:bodyPr/>
                    <a:lstStyle/>
                    <a:p>
                      <a:pPr marL="0" marR="0" lvl="0" indent="0" algn="l" rtl="0">
                        <a:spcBef>
                          <a:spcPts val="0"/>
                        </a:spcBef>
                        <a:spcAft>
                          <a:spcPts val="0"/>
                        </a:spcAft>
                        <a:buNone/>
                      </a:pPr>
                      <a:r>
                        <a:rPr lang="en-US" sz="1100" u="none" strike="noStrike"/>
                        <a:t>Education &amp; Num Companies Worked</a:t>
                      </a:r>
                      <a:endParaRPr sz="1100" b="0" i="0" u="none" strike="noStrike">
                        <a:solidFill>
                          <a:srgbClr val="000000"/>
                        </a:solidFill>
                        <a:latin typeface="Calibri"/>
                        <a:ea typeface="Calibri"/>
                        <a:cs typeface="Calibri"/>
                        <a:sym typeface="Calibri"/>
                      </a:endParaRPr>
                    </a:p>
                  </a:txBody>
                  <a:tcPr marL="9100" marR="9100" marT="9100" marB="0" anchor="b"/>
                </a:tc>
                <a:tc>
                  <a:txBody>
                    <a:bodyPr/>
                    <a:lstStyle/>
                    <a:p>
                      <a:pPr marL="0" marR="0" lvl="0" indent="0" algn="r" rtl="0">
                        <a:spcBef>
                          <a:spcPts val="0"/>
                        </a:spcBef>
                        <a:spcAft>
                          <a:spcPts val="0"/>
                        </a:spcAft>
                        <a:buNone/>
                      </a:pPr>
                      <a:r>
                        <a:rPr lang="en-US" sz="1100" u="none" strike="noStrike"/>
                        <a:t>12.6%</a:t>
                      </a:r>
                      <a:endParaRPr sz="1100" b="0" i="0" u="none" strike="noStrike">
                        <a:solidFill>
                          <a:srgbClr val="000000"/>
                        </a:solidFill>
                        <a:latin typeface="Calibri"/>
                        <a:ea typeface="Calibri"/>
                        <a:cs typeface="Calibri"/>
                        <a:sym typeface="Calibri"/>
                      </a:endParaRPr>
                    </a:p>
                  </a:txBody>
                  <a:tcPr marL="9100" marR="9100" marT="9100" marB="0" anchor="b"/>
                </a:tc>
                <a:extLst>
                  <a:ext uri="{0D108BD9-81ED-4DB2-BD59-A6C34878D82A}">
                    <a16:rowId xmlns:a16="http://schemas.microsoft.com/office/drawing/2014/main" val="10008"/>
                  </a:ext>
                </a:extLst>
              </a:tr>
              <a:tr h="194300">
                <a:tc>
                  <a:txBody>
                    <a:bodyPr/>
                    <a:lstStyle/>
                    <a:p>
                      <a:pPr marL="0" marR="0" lvl="0" indent="0" algn="l" rtl="0">
                        <a:spcBef>
                          <a:spcPts val="0"/>
                        </a:spcBef>
                        <a:spcAft>
                          <a:spcPts val="0"/>
                        </a:spcAft>
                        <a:buNone/>
                      </a:pPr>
                      <a:r>
                        <a:rPr lang="en-US" sz="1100" u="none" strike="noStrike"/>
                        <a:t>Education &amp; Percent Salary Hike</a:t>
                      </a:r>
                      <a:endParaRPr sz="1100" b="0" i="0" u="none" strike="noStrike">
                        <a:solidFill>
                          <a:srgbClr val="000000"/>
                        </a:solidFill>
                        <a:latin typeface="Calibri"/>
                        <a:ea typeface="Calibri"/>
                        <a:cs typeface="Calibri"/>
                        <a:sym typeface="Calibri"/>
                      </a:endParaRPr>
                    </a:p>
                  </a:txBody>
                  <a:tcPr marL="9100" marR="9100" marT="9100" marB="0" anchor="b"/>
                </a:tc>
                <a:tc>
                  <a:txBody>
                    <a:bodyPr/>
                    <a:lstStyle/>
                    <a:p>
                      <a:pPr marL="0" marR="0" lvl="0" indent="0" algn="r" rtl="0">
                        <a:spcBef>
                          <a:spcPts val="0"/>
                        </a:spcBef>
                        <a:spcAft>
                          <a:spcPts val="0"/>
                        </a:spcAft>
                        <a:buNone/>
                      </a:pPr>
                      <a:r>
                        <a:rPr lang="en-US" sz="1100" u="none" strike="noStrike"/>
                        <a:t>9.5%</a:t>
                      </a:r>
                      <a:endParaRPr sz="1100" b="0" i="0" u="none" strike="noStrike">
                        <a:solidFill>
                          <a:srgbClr val="000000"/>
                        </a:solidFill>
                        <a:latin typeface="Calibri"/>
                        <a:ea typeface="Calibri"/>
                        <a:cs typeface="Calibri"/>
                        <a:sym typeface="Calibri"/>
                      </a:endParaRPr>
                    </a:p>
                  </a:txBody>
                  <a:tcPr marL="9100" marR="9100" marT="9100" marB="0" anchor="b"/>
                </a:tc>
                <a:extLst>
                  <a:ext uri="{0D108BD9-81ED-4DB2-BD59-A6C34878D82A}">
                    <a16:rowId xmlns:a16="http://schemas.microsoft.com/office/drawing/2014/main" val="10009"/>
                  </a:ext>
                </a:extLst>
              </a:tr>
              <a:tr h="194300">
                <a:tc>
                  <a:txBody>
                    <a:bodyPr/>
                    <a:lstStyle/>
                    <a:p>
                      <a:pPr marL="0" marR="0" lvl="0" indent="0" algn="l" rtl="0">
                        <a:spcBef>
                          <a:spcPts val="0"/>
                        </a:spcBef>
                        <a:spcAft>
                          <a:spcPts val="0"/>
                        </a:spcAft>
                        <a:buNone/>
                      </a:pPr>
                      <a:endParaRPr sz="1100" b="0" i="0" u="none" strike="noStrike">
                        <a:solidFill>
                          <a:srgbClr val="000000"/>
                        </a:solidFill>
                        <a:latin typeface="Calibri"/>
                        <a:ea typeface="Calibri"/>
                        <a:cs typeface="Calibri"/>
                        <a:sym typeface="Calibri"/>
                      </a:endParaRPr>
                    </a:p>
                  </a:txBody>
                  <a:tcPr marL="9100" marR="9100" marT="9100" marB="0" anchor="b">
                    <a:solidFill>
                      <a:schemeClr val="accent6"/>
                    </a:solidFill>
                  </a:tcPr>
                </a:tc>
                <a:tc>
                  <a:txBody>
                    <a:bodyPr/>
                    <a:lstStyle/>
                    <a:p>
                      <a:pPr marL="0" marR="0" lvl="0" indent="0" algn="l" rtl="0">
                        <a:spcBef>
                          <a:spcPts val="0"/>
                        </a:spcBef>
                        <a:spcAft>
                          <a:spcPts val="0"/>
                        </a:spcAft>
                        <a:buNone/>
                      </a:pPr>
                      <a:endParaRPr sz="1100" b="0" i="0" u="none" strike="noStrike">
                        <a:solidFill>
                          <a:srgbClr val="000000"/>
                        </a:solidFill>
                        <a:latin typeface="Calibri"/>
                        <a:ea typeface="Calibri"/>
                        <a:cs typeface="Calibri"/>
                        <a:sym typeface="Calibri"/>
                      </a:endParaRPr>
                    </a:p>
                  </a:txBody>
                  <a:tcPr marL="9100" marR="9100" marT="9100" marB="0" anchor="b">
                    <a:solidFill>
                      <a:schemeClr val="accent6"/>
                    </a:solidFill>
                  </a:tcPr>
                </a:tc>
                <a:extLst>
                  <a:ext uri="{0D108BD9-81ED-4DB2-BD59-A6C34878D82A}">
                    <a16:rowId xmlns:a16="http://schemas.microsoft.com/office/drawing/2014/main" val="10010"/>
                  </a:ext>
                </a:extLst>
              </a:tr>
              <a:tr h="194300">
                <a:tc>
                  <a:txBody>
                    <a:bodyPr/>
                    <a:lstStyle/>
                    <a:p>
                      <a:pPr marL="0" marR="0" lvl="0" indent="0" algn="l" rtl="0">
                        <a:spcBef>
                          <a:spcPts val="0"/>
                        </a:spcBef>
                        <a:spcAft>
                          <a:spcPts val="0"/>
                        </a:spcAft>
                        <a:buNone/>
                      </a:pPr>
                      <a:r>
                        <a:rPr lang="en-US" sz="1100" u="none" strike="noStrike"/>
                        <a:t>Work Life Balance &amp; Age</a:t>
                      </a:r>
                      <a:endParaRPr sz="1100" b="0" i="0" u="none" strike="noStrike">
                        <a:solidFill>
                          <a:srgbClr val="000000"/>
                        </a:solidFill>
                        <a:latin typeface="Calibri"/>
                        <a:ea typeface="Calibri"/>
                        <a:cs typeface="Calibri"/>
                        <a:sym typeface="Calibri"/>
                      </a:endParaRPr>
                    </a:p>
                  </a:txBody>
                  <a:tcPr marL="9100" marR="9100" marT="9100" marB="0" anchor="b"/>
                </a:tc>
                <a:tc>
                  <a:txBody>
                    <a:bodyPr/>
                    <a:lstStyle/>
                    <a:p>
                      <a:pPr marL="0" marR="0" lvl="0" indent="0" algn="r" rtl="0">
                        <a:spcBef>
                          <a:spcPts val="0"/>
                        </a:spcBef>
                        <a:spcAft>
                          <a:spcPts val="0"/>
                        </a:spcAft>
                        <a:buNone/>
                      </a:pPr>
                      <a:r>
                        <a:rPr lang="en-US" sz="1100" u="none" strike="noStrike"/>
                        <a:t>-2.1%</a:t>
                      </a:r>
                      <a:endParaRPr sz="1100" b="0" i="0" u="none" strike="noStrike">
                        <a:solidFill>
                          <a:srgbClr val="000000"/>
                        </a:solidFill>
                        <a:latin typeface="Calibri"/>
                        <a:ea typeface="Calibri"/>
                        <a:cs typeface="Calibri"/>
                        <a:sym typeface="Calibri"/>
                      </a:endParaRPr>
                    </a:p>
                  </a:txBody>
                  <a:tcPr marL="9100" marR="9100" marT="9100" marB="0" anchor="b"/>
                </a:tc>
                <a:extLst>
                  <a:ext uri="{0D108BD9-81ED-4DB2-BD59-A6C34878D82A}">
                    <a16:rowId xmlns:a16="http://schemas.microsoft.com/office/drawing/2014/main" val="10011"/>
                  </a:ext>
                </a:extLst>
              </a:tr>
              <a:tr h="194300">
                <a:tc>
                  <a:txBody>
                    <a:bodyPr/>
                    <a:lstStyle/>
                    <a:p>
                      <a:pPr marL="0" marR="0" lvl="0" indent="0" algn="l" rtl="0">
                        <a:spcBef>
                          <a:spcPts val="0"/>
                        </a:spcBef>
                        <a:spcAft>
                          <a:spcPts val="0"/>
                        </a:spcAft>
                        <a:buNone/>
                      </a:pPr>
                      <a:r>
                        <a:rPr lang="en-US" sz="1100" u="none" strike="noStrike"/>
                        <a:t>Num Companies Worked &amp; Job Satisfaction</a:t>
                      </a:r>
                      <a:endParaRPr sz="1100" b="0" i="0" u="none" strike="noStrike">
                        <a:solidFill>
                          <a:srgbClr val="000000"/>
                        </a:solidFill>
                        <a:latin typeface="Calibri"/>
                        <a:ea typeface="Calibri"/>
                        <a:cs typeface="Calibri"/>
                        <a:sym typeface="Calibri"/>
                      </a:endParaRPr>
                    </a:p>
                  </a:txBody>
                  <a:tcPr marL="9100" marR="9100" marT="9100" marB="0" anchor="b"/>
                </a:tc>
                <a:tc>
                  <a:txBody>
                    <a:bodyPr/>
                    <a:lstStyle/>
                    <a:p>
                      <a:pPr marL="0" marR="0" lvl="0" indent="0" algn="r" rtl="0">
                        <a:spcBef>
                          <a:spcPts val="0"/>
                        </a:spcBef>
                        <a:spcAft>
                          <a:spcPts val="0"/>
                        </a:spcAft>
                        <a:buNone/>
                      </a:pPr>
                      <a:r>
                        <a:rPr lang="en-US" sz="1100" u="none" strike="noStrike"/>
                        <a:t>-5.6%</a:t>
                      </a:r>
                      <a:endParaRPr sz="1100" b="0" i="0" u="none" strike="noStrike">
                        <a:solidFill>
                          <a:srgbClr val="000000"/>
                        </a:solidFill>
                        <a:latin typeface="Calibri"/>
                        <a:ea typeface="Calibri"/>
                        <a:cs typeface="Calibri"/>
                        <a:sym typeface="Calibri"/>
                      </a:endParaRPr>
                    </a:p>
                  </a:txBody>
                  <a:tcPr marL="9100" marR="9100" marT="9100" marB="0" anchor="b"/>
                </a:tc>
                <a:extLst>
                  <a:ext uri="{0D108BD9-81ED-4DB2-BD59-A6C34878D82A}">
                    <a16:rowId xmlns:a16="http://schemas.microsoft.com/office/drawing/2014/main" val="10012"/>
                  </a:ext>
                </a:extLst>
              </a:tr>
              <a:tr h="194300">
                <a:tc>
                  <a:txBody>
                    <a:bodyPr/>
                    <a:lstStyle/>
                    <a:p>
                      <a:pPr marL="0" marR="0" lvl="0" indent="0" algn="l" rtl="0">
                        <a:spcBef>
                          <a:spcPts val="0"/>
                        </a:spcBef>
                        <a:spcAft>
                          <a:spcPts val="0"/>
                        </a:spcAft>
                        <a:buNone/>
                      </a:pPr>
                      <a:r>
                        <a:rPr lang="en-US" sz="1100" u="none" strike="noStrike"/>
                        <a:t>Training Times Last Year &amp; Over Time</a:t>
                      </a:r>
                      <a:endParaRPr sz="1100" b="0" i="0" u="none" strike="noStrike">
                        <a:solidFill>
                          <a:srgbClr val="000000"/>
                        </a:solidFill>
                        <a:latin typeface="Calibri"/>
                        <a:ea typeface="Calibri"/>
                        <a:cs typeface="Calibri"/>
                        <a:sym typeface="Calibri"/>
                      </a:endParaRPr>
                    </a:p>
                  </a:txBody>
                  <a:tcPr marL="9100" marR="9100" marT="9100" marB="0" anchor="b"/>
                </a:tc>
                <a:tc>
                  <a:txBody>
                    <a:bodyPr/>
                    <a:lstStyle/>
                    <a:p>
                      <a:pPr marL="0" marR="0" lvl="0" indent="0" algn="r" rtl="0">
                        <a:spcBef>
                          <a:spcPts val="0"/>
                        </a:spcBef>
                        <a:spcAft>
                          <a:spcPts val="0"/>
                        </a:spcAft>
                        <a:buNone/>
                      </a:pPr>
                      <a:r>
                        <a:rPr lang="en-US" sz="1100" u="none" strike="noStrike"/>
                        <a:t>-7.9%</a:t>
                      </a:r>
                      <a:endParaRPr sz="1100" b="0" i="0" u="none" strike="noStrike">
                        <a:solidFill>
                          <a:srgbClr val="000000"/>
                        </a:solidFill>
                        <a:latin typeface="Calibri"/>
                        <a:ea typeface="Calibri"/>
                        <a:cs typeface="Calibri"/>
                        <a:sym typeface="Calibri"/>
                      </a:endParaRPr>
                    </a:p>
                  </a:txBody>
                  <a:tcPr marL="9100" marR="9100" marT="9100" marB="0" anchor="b"/>
                </a:tc>
                <a:extLst>
                  <a:ext uri="{0D108BD9-81ED-4DB2-BD59-A6C34878D82A}">
                    <a16:rowId xmlns:a16="http://schemas.microsoft.com/office/drawing/2014/main" val="10013"/>
                  </a:ext>
                </a:extLst>
              </a:tr>
              <a:tr h="194300">
                <a:tc>
                  <a:txBody>
                    <a:bodyPr/>
                    <a:lstStyle/>
                    <a:p>
                      <a:pPr marL="0" marR="0" lvl="0" indent="0" algn="l" rtl="0">
                        <a:spcBef>
                          <a:spcPts val="0"/>
                        </a:spcBef>
                        <a:spcAft>
                          <a:spcPts val="0"/>
                        </a:spcAft>
                        <a:buNone/>
                      </a:pPr>
                      <a:r>
                        <a:rPr lang="en-US" sz="1100" u="none" strike="noStrike"/>
                        <a:t>Num Companies Worked &amp; Years With Curr Manager</a:t>
                      </a:r>
                      <a:endParaRPr sz="1100" b="0" i="0" u="none" strike="noStrike">
                        <a:solidFill>
                          <a:srgbClr val="000000"/>
                        </a:solidFill>
                        <a:latin typeface="Calibri"/>
                        <a:ea typeface="Calibri"/>
                        <a:cs typeface="Calibri"/>
                        <a:sym typeface="Calibri"/>
                      </a:endParaRPr>
                    </a:p>
                  </a:txBody>
                  <a:tcPr marL="9100" marR="9100" marT="9100" marB="0" anchor="b"/>
                </a:tc>
                <a:tc>
                  <a:txBody>
                    <a:bodyPr/>
                    <a:lstStyle/>
                    <a:p>
                      <a:pPr marL="0" marR="0" lvl="0" indent="0" algn="r" rtl="0">
                        <a:spcBef>
                          <a:spcPts val="0"/>
                        </a:spcBef>
                        <a:spcAft>
                          <a:spcPts val="0"/>
                        </a:spcAft>
                        <a:buNone/>
                      </a:pPr>
                      <a:r>
                        <a:rPr lang="en-US" sz="1100" u="none" strike="noStrike"/>
                        <a:t>-11.0%</a:t>
                      </a:r>
                      <a:endParaRPr sz="1100" b="0" i="0" u="none" strike="noStrike">
                        <a:solidFill>
                          <a:srgbClr val="000000"/>
                        </a:solidFill>
                        <a:latin typeface="Calibri"/>
                        <a:ea typeface="Calibri"/>
                        <a:cs typeface="Calibri"/>
                        <a:sym typeface="Calibri"/>
                      </a:endParaRPr>
                    </a:p>
                  </a:txBody>
                  <a:tcPr marL="9100" marR="9100" marT="9100" marB="0" anchor="b"/>
                </a:tc>
                <a:extLst>
                  <a:ext uri="{0D108BD9-81ED-4DB2-BD59-A6C34878D82A}">
                    <a16:rowId xmlns:a16="http://schemas.microsoft.com/office/drawing/2014/main" val="10014"/>
                  </a:ext>
                </a:extLst>
              </a:tr>
              <a:tr h="194300">
                <a:tc>
                  <a:txBody>
                    <a:bodyPr/>
                    <a:lstStyle/>
                    <a:p>
                      <a:pPr marL="0" marR="0" lvl="0" indent="0" algn="l" rtl="0">
                        <a:spcBef>
                          <a:spcPts val="0"/>
                        </a:spcBef>
                        <a:spcAft>
                          <a:spcPts val="0"/>
                        </a:spcAft>
                        <a:buNone/>
                      </a:pPr>
                      <a:r>
                        <a:rPr lang="en-US" sz="1100" u="none" strike="noStrike" dirty="0" err="1"/>
                        <a:t>Num</a:t>
                      </a:r>
                      <a:r>
                        <a:rPr lang="en-US" sz="1100" u="none" strike="noStrike" dirty="0"/>
                        <a:t> Companies Worked &amp; Years At Company</a:t>
                      </a:r>
                      <a:endParaRPr sz="1100" b="0" i="0" u="none" strike="noStrike" dirty="0">
                        <a:solidFill>
                          <a:srgbClr val="000000"/>
                        </a:solidFill>
                        <a:latin typeface="Calibri"/>
                        <a:ea typeface="Calibri"/>
                        <a:cs typeface="Calibri"/>
                        <a:sym typeface="Calibri"/>
                      </a:endParaRPr>
                    </a:p>
                  </a:txBody>
                  <a:tcPr marL="9100" marR="9100" marT="9100" marB="0" anchor="b"/>
                </a:tc>
                <a:tc>
                  <a:txBody>
                    <a:bodyPr/>
                    <a:lstStyle/>
                    <a:p>
                      <a:pPr marL="0" marR="0" lvl="0" indent="0" algn="r" rtl="0">
                        <a:spcBef>
                          <a:spcPts val="0"/>
                        </a:spcBef>
                        <a:spcAft>
                          <a:spcPts val="0"/>
                        </a:spcAft>
                        <a:buNone/>
                      </a:pPr>
                      <a:r>
                        <a:rPr lang="en-US" sz="1100" u="none" strike="noStrike" dirty="0"/>
                        <a:t>-11.8%</a:t>
                      </a:r>
                      <a:endParaRPr sz="1100" b="0" i="0" u="none" strike="noStrike" dirty="0">
                        <a:solidFill>
                          <a:srgbClr val="000000"/>
                        </a:solidFill>
                        <a:latin typeface="Calibri"/>
                        <a:ea typeface="Calibri"/>
                        <a:cs typeface="Calibri"/>
                        <a:sym typeface="Calibri"/>
                      </a:endParaRPr>
                    </a:p>
                  </a:txBody>
                  <a:tcPr marL="9100" marR="9100" marT="9100" marB="0" anchor="b"/>
                </a:tc>
                <a:extLst>
                  <a:ext uri="{0D108BD9-81ED-4DB2-BD59-A6C34878D82A}">
                    <a16:rowId xmlns:a16="http://schemas.microsoft.com/office/drawing/2014/main" val="10015"/>
                  </a:ext>
                </a:extLst>
              </a:tr>
            </a:tbl>
          </a:graphicData>
        </a:graphic>
      </p:graphicFrame>
      <p:sp>
        <p:nvSpPr>
          <p:cNvPr id="5" name="Google Shape;130;p23">
            <a:extLst>
              <a:ext uri="{FF2B5EF4-FFF2-40B4-BE49-F238E27FC236}">
                <a16:creationId xmlns:a16="http://schemas.microsoft.com/office/drawing/2014/main" id="{211108B7-B845-1946-83AB-F25976985FC5}"/>
              </a:ext>
            </a:extLst>
          </p:cNvPr>
          <p:cNvSpPr/>
          <p:nvPr/>
        </p:nvSpPr>
        <p:spPr>
          <a:xfrm>
            <a:off x="54874" y="4501331"/>
            <a:ext cx="3907525" cy="312173"/>
          </a:xfrm>
          <a:prstGeom prst="rect">
            <a:avLst/>
          </a:prstGeom>
          <a:noFill/>
          <a:ln w="41275" cap="flat" cmpd="sng">
            <a:solidFill>
              <a:srgbClr val="FF0000"/>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Arial"/>
              <a:ea typeface="Arial"/>
              <a:cs typeface="Arial"/>
              <a:sym typeface="Arial"/>
            </a:endParaRPr>
          </a:p>
        </p:txBody>
      </p:sp>
      <p:sp>
        <p:nvSpPr>
          <p:cNvPr id="6" name="Google Shape;130;p23">
            <a:extLst>
              <a:ext uri="{FF2B5EF4-FFF2-40B4-BE49-F238E27FC236}">
                <a16:creationId xmlns:a16="http://schemas.microsoft.com/office/drawing/2014/main" id="{8BBEFD1C-FEE0-3D4E-BFFD-ECBD9786719E}"/>
              </a:ext>
            </a:extLst>
          </p:cNvPr>
          <p:cNvSpPr/>
          <p:nvPr/>
        </p:nvSpPr>
        <p:spPr>
          <a:xfrm>
            <a:off x="54874" y="2411977"/>
            <a:ext cx="3907525" cy="312173"/>
          </a:xfrm>
          <a:prstGeom prst="rect">
            <a:avLst/>
          </a:prstGeom>
          <a:noFill/>
          <a:ln w="41275" cap="flat" cmpd="sng">
            <a:solidFill>
              <a:srgbClr val="FF0000"/>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2"/>
          <p:cNvSpPr txBox="1">
            <a:spLocks noGrp="1"/>
          </p:cNvSpPr>
          <p:nvPr>
            <p:ph type="title"/>
          </p:nvPr>
        </p:nvSpPr>
        <p:spPr>
          <a:xfrm>
            <a:off x="228600" y="209550"/>
            <a:ext cx="8991600" cy="8572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3F3F3F"/>
              </a:buClr>
              <a:buSzPts val="2800"/>
              <a:buFont typeface="Arial"/>
              <a:buNone/>
            </a:pPr>
            <a:r>
              <a:rPr lang="en-US" sz="2800" b="1" i="0" u="none" strike="noStrike" cap="none">
                <a:solidFill>
                  <a:srgbClr val="3F3F3F"/>
                </a:solidFill>
                <a:latin typeface="Arial"/>
                <a:ea typeface="Arial"/>
                <a:cs typeface="Arial"/>
                <a:sym typeface="Arial"/>
              </a:rPr>
              <a:t>Exploratory Analysis – Population</a:t>
            </a:r>
            <a:endParaRPr/>
          </a:p>
        </p:txBody>
      </p:sp>
      <p:sp>
        <p:nvSpPr>
          <p:cNvPr id="118" name="Google Shape;118;p22"/>
          <p:cNvSpPr txBox="1">
            <a:spLocks noGrp="1"/>
          </p:cNvSpPr>
          <p:nvPr>
            <p:ph type="body" idx="1"/>
          </p:nvPr>
        </p:nvSpPr>
        <p:spPr>
          <a:xfrm>
            <a:off x="457200" y="1428750"/>
            <a:ext cx="8229600" cy="29146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3F3F3F"/>
              </a:buClr>
              <a:buSzPts val="3200"/>
              <a:buFont typeface="Arial"/>
              <a:buNone/>
            </a:pPr>
            <a:r>
              <a:rPr lang="en-US" sz="3200" b="0" i="0" u="none" strike="noStrike" cap="none">
                <a:solidFill>
                  <a:srgbClr val="3F3F3F"/>
                </a:solidFill>
                <a:latin typeface="Calibri"/>
                <a:ea typeface="Calibri"/>
                <a:cs typeface="Calibri"/>
                <a:sym typeface="Calibri"/>
              </a:rPr>
              <a:t> </a:t>
            </a:r>
            <a:endParaRPr/>
          </a:p>
        </p:txBody>
      </p:sp>
      <p:graphicFrame>
        <p:nvGraphicFramePr>
          <p:cNvPr id="119" name="Google Shape;119;p22"/>
          <p:cNvGraphicFramePr/>
          <p:nvPr/>
        </p:nvGraphicFramePr>
        <p:xfrm>
          <a:off x="152400" y="838809"/>
          <a:ext cx="8839200" cy="4247555"/>
        </p:xfrm>
        <a:graphic>
          <a:graphicData uri="http://schemas.openxmlformats.org/drawingml/2006/table">
            <a:tbl>
              <a:tblPr firstRow="1" bandRow="1">
                <a:noFill/>
                <a:tableStyleId>{DA9105AC-FB37-483E-9D07-A156C886F56C}</a:tableStyleId>
              </a:tblPr>
              <a:tblGrid>
                <a:gridCol w="1524000">
                  <a:extLst>
                    <a:ext uri="{9D8B030D-6E8A-4147-A177-3AD203B41FA5}">
                      <a16:colId xmlns:a16="http://schemas.microsoft.com/office/drawing/2014/main" val="20000"/>
                    </a:ext>
                  </a:extLst>
                </a:gridCol>
                <a:gridCol w="2438400">
                  <a:extLst>
                    <a:ext uri="{9D8B030D-6E8A-4147-A177-3AD203B41FA5}">
                      <a16:colId xmlns:a16="http://schemas.microsoft.com/office/drawing/2014/main" val="20001"/>
                    </a:ext>
                  </a:extLst>
                </a:gridCol>
                <a:gridCol w="1394700">
                  <a:extLst>
                    <a:ext uri="{9D8B030D-6E8A-4147-A177-3AD203B41FA5}">
                      <a16:colId xmlns:a16="http://schemas.microsoft.com/office/drawing/2014/main" val="20002"/>
                    </a:ext>
                  </a:extLst>
                </a:gridCol>
                <a:gridCol w="1741050">
                  <a:extLst>
                    <a:ext uri="{9D8B030D-6E8A-4147-A177-3AD203B41FA5}">
                      <a16:colId xmlns:a16="http://schemas.microsoft.com/office/drawing/2014/main" val="20003"/>
                    </a:ext>
                  </a:extLst>
                </a:gridCol>
                <a:gridCol w="1741050">
                  <a:extLst>
                    <a:ext uri="{9D8B030D-6E8A-4147-A177-3AD203B41FA5}">
                      <a16:colId xmlns:a16="http://schemas.microsoft.com/office/drawing/2014/main" val="20004"/>
                    </a:ext>
                  </a:extLst>
                </a:gridCol>
              </a:tblGrid>
              <a:tr h="76200">
                <a:tc>
                  <a:txBody>
                    <a:bodyPr/>
                    <a:lstStyle/>
                    <a:p>
                      <a:pPr marL="0" marR="0" lvl="0" indent="0" algn="l" rtl="0">
                        <a:spcBef>
                          <a:spcPts val="0"/>
                        </a:spcBef>
                        <a:spcAft>
                          <a:spcPts val="0"/>
                        </a:spcAft>
                        <a:buNone/>
                      </a:pPr>
                      <a:r>
                        <a:rPr lang="en-US" sz="1200" b="1" i="0" u="none" strike="noStrike">
                          <a:solidFill>
                            <a:srgbClr val="000000"/>
                          </a:solidFill>
                          <a:latin typeface="Calibri"/>
                          <a:ea typeface="Calibri"/>
                          <a:cs typeface="Calibri"/>
                          <a:sym typeface="Calibri"/>
                        </a:rPr>
                        <a:t>Variable</a:t>
                      </a:r>
                      <a:endParaRPr/>
                    </a:p>
                  </a:txBody>
                  <a:tcPr marL="3725" marR="3725" marT="3725" marB="0"/>
                </a:tc>
                <a:tc>
                  <a:txBody>
                    <a:bodyPr/>
                    <a:lstStyle/>
                    <a:p>
                      <a:pPr marL="0" marR="0" lvl="0" indent="0" algn="ctr" rtl="0">
                        <a:spcBef>
                          <a:spcPts val="0"/>
                        </a:spcBef>
                        <a:spcAft>
                          <a:spcPts val="0"/>
                        </a:spcAft>
                        <a:buNone/>
                      </a:pPr>
                      <a:endParaRPr sz="1200" b="1" i="0" u="none" strike="noStrike">
                        <a:solidFill>
                          <a:srgbClr val="000000"/>
                        </a:solidFill>
                        <a:latin typeface="Calibri"/>
                        <a:ea typeface="Calibri"/>
                        <a:cs typeface="Calibri"/>
                        <a:sym typeface="Calibri"/>
                      </a:endParaRPr>
                    </a:p>
                  </a:txBody>
                  <a:tcPr marL="3725" marR="3725" marT="3725" marB="0">
                    <a:lnR w="12700" cap="flat" cmpd="sng">
                      <a:solidFill>
                        <a:schemeClr val="accent6"/>
                      </a:solidFill>
                      <a:prstDash val="solid"/>
                      <a:round/>
                      <a:headEnd type="none" w="sm" len="sm"/>
                      <a:tailEnd type="none" w="sm" len="sm"/>
                    </a:lnR>
                  </a:tcPr>
                </a:tc>
                <a:tc>
                  <a:txBody>
                    <a:bodyPr/>
                    <a:lstStyle/>
                    <a:p>
                      <a:pPr marL="0" marR="0" lvl="0" indent="0" algn="ctr" rtl="0">
                        <a:spcBef>
                          <a:spcPts val="0"/>
                        </a:spcBef>
                        <a:spcAft>
                          <a:spcPts val="0"/>
                        </a:spcAft>
                        <a:buNone/>
                      </a:pPr>
                      <a:r>
                        <a:rPr lang="en-US" sz="1200" b="1" i="0" u="none" strike="noStrike">
                          <a:solidFill>
                            <a:srgbClr val="000000"/>
                          </a:solidFill>
                          <a:latin typeface="Calibri"/>
                          <a:ea typeface="Calibri"/>
                          <a:cs typeface="Calibri"/>
                          <a:sym typeface="Calibri"/>
                        </a:rPr>
                        <a:t>% of  Sample</a:t>
                      </a:r>
                      <a:endParaRPr/>
                    </a:p>
                  </a:txBody>
                  <a:tcPr marL="3725" marR="3725" marT="3725" marB="0">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tcPr>
                </a:tc>
                <a:tc>
                  <a:txBody>
                    <a:bodyPr/>
                    <a:lstStyle/>
                    <a:p>
                      <a:pPr marL="0" marR="0" lvl="0" indent="0" algn="ctr" rtl="0">
                        <a:spcBef>
                          <a:spcPts val="0"/>
                        </a:spcBef>
                        <a:spcAft>
                          <a:spcPts val="0"/>
                        </a:spcAft>
                        <a:buNone/>
                      </a:pPr>
                      <a:r>
                        <a:rPr lang="en-US" sz="1200" b="1" i="0" u="none" strike="noStrike">
                          <a:solidFill>
                            <a:srgbClr val="000000"/>
                          </a:solidFill>
                          <a:latin typeface="Calibri"/>
                          <a:ea typeface="Calibri"/>
                          <a:cs typeface="Calibri"/>
                          <a:sym typeface="Calibri"/>
                        </a:rPr>
                        <a:t>No</a:t>
                      </a:r>
                      <a:endParaRPr/>
                    </a:p>
                  </a:txBody>
                  <a:tcPr marL="3725" marR="3725" marT="3725" marB="0">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tcPr>
                </a:tc>
                <a:tc>
                  <a:txBody>
                    <a:bodyPr/>
                    <a:lstStyle/>
                    <a:p>
                      <a:pPr marL="0" marR="0" lvl="0" indent="0" algn="ctr" rtl="0">
                        <a:spcBef>
                          <a:spcPts val="0"/>
                        </a:spcBef>
                        <a:spcAft>
                          <a:spcPts val="0"/>
                        </a:spcAft>
                        <a:buNone/>
                      </a:pPr>
                      <a:r>
                        <a:rPr lang="en-US" sz="1200" b="1" i="0" u="none" strike="noStrike">
                          <a:solidFill>
                            <a:srgbClr val="000000"/>
                          </a:solidFill>
                          <a:latin typeface="Calibri"/>
                          <a:ea typeface="Calibri"/>
                          <a:cs typeface="Calibri"/>
                          <a:sym typeface="Calibri"/>
                        </a:rPr>
                        <a:t>Yes</a:t>
                      </a:r>
                      <a:endParaRPr/>
                    </a:p>
                  </a:txBody>
                  <a:tcPr marL="3725" marR="3725" marT="3725" marB="0">
                    <a:lnL w="12700" cap="flat" cmpd="sng">
                      <a:solidFill>
                        <a:schemeClr val="accent6"/>
                      </a:solidFill>
                      <a:prstDash val="solid"/>
                      <a:round/>
                      <a:headEnd type="none" w="sm" len="sm"/>
                      <a:tailEnd type="none" w="sm" len="sm"/>
                    </a:lnL>
                  </a:tcPr>
                </a:tc>
                <a:extLst>
                  <a:ext uri="{0D108BD9-81ED-4DB2-BD59-A6C34878D82A}">
                    <a16:rowId xmlns:a16="http://schemas.microsoft.com/office/drawing/2014/main" val="10000"/>
                  </a:ext>
                </a:extLst>
              </a:tr>
              <a:tr h="182875">
                <a:tc gridSpan="2">
                  <a:txBody>
                    <a:bodyPr/>
                    <a:lstStyle/>
                    <a:p>
                      <a:pPr marL="0" marR="0" lvl="0" indent="0" algn="ctr" rtl="0">
                        <a:spcBef>
                          <a:spcPts val="0"/>
                        </a:spcBef>
                        <a:spcAft>
                          <a:spcPts val="0"/>
                        </a:spcAft>
                        <a:buNone/>
                      </a:pPr>
                      <a:r>
                        <a:rPr lang="en-US" sz="1200" b="1" i="0" u="none" strike="noStrike">
                          <a:solidFill>
                            <a:srgbClr val="000000"/>
                          </a:solidFill>
                          <a:latin typeface="Calibri"/>
                          <a:ea typeface="Calibri"/>
                          <a:cs typeface="Calibri"/>
                          <a:sym typeface="Calibri"/>
                        </a:rPr>
                        <a:t>Overall Sample</a:t>
                      </a:r>
                      <a:endParaRPr/>
                    </a:p>
                  </a:txBody>
                  <a:tcPr marL="3725" marR="3725" marT="3725" marB="0">
                    <a:lnR w="12700" cap="flat" cmpd="sng">
                      <a:solidFill>
                        <a:schemeClr val="accent6"/>
                      </a:solidFill>
                      <a:prstDash val="solid"/>
                      <a:round/>
                      <a:headEnd type="none" w="sm" len="sm"/>
                      <a:tailEnd type="none" w="sm" len="sm"/>
                    </a:lnR>
                    <a:solidFill>
                      <a:srgbClr val="B7CCE4"/>
                    </a:solidFill>
                  </a:tcPr>
                </a:tc>
                <a:tc hMerge="1">
                  <a:txBody>
                    <a:bodyPr/>
                    <a:lstStyle/>
                    <a:p>
                      <a:endParaRPr lang="en-US"/>
                    </a:p>
                  </a:txBody>
                  <a:tcPr/>
                </a:tc>
                <a:tc>
                  <a:txBody>
                    <a:bodyPr/>
                    <a:lstStyle/>
                    <a:p>
                      <a:pPr marL="0" marR="0" lvl="0" indent="0" algn="ctr" rtl="0">
                        <a:spcBef>
                          <a:spcPts val="0"/>
                        </a:spcBef>
                        <a:spcAft>
                          <a:spcPts val="0"/>
                        </a:spcAft>
                        <a:buNone/>
                      </a:pPr>
                      <a:r>
                        <a:rPr lang="en-US" sz="1200" b="1" i="0" u="none" strike="noStrike">
                          <a:solidFill>
                            <a:srgbClr val="000000"/>
                          </a:solidFill>
                          <a:latin typeface="Calibri"/>
                          <a:ea typeface="Calibri"/>
                          <a:cs typeface="Calibri"/>
                          <a:sym typeface="Calibri"/>
                        </a:rPr>
                        <a:t>100%</a:t>
                      </a:r>
                      <a:endParaRPr/>
                    </a:p>
                  </a:txBody>
                  <a:tcPr marL="3725" marR="3725" marT="3725" marB="0">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solidFill>
                      <a:srgbClr val="B7CCE4"/>
                    </a:solidFill>
                  </a:tcPr>
                </a:tc>
                <a:tc>
                  <a:txBody>
                    <a:bodyPr/>
                    <a:lstStyle/>
                    <a:p>
                      <a:pPr marL="0" marR="0" lvl="0" indent="0" algn="ctr" rtl="0">
                        <a:lnSpc>
                          <a:spcPct val="100000"/>
                        </a:lnSpc>
                        <a:spcBef>
                          <a:spcPts val="0"/>
                        </a:spcBef>
                        <a:spcAft>
                          <a:spcPts val="0"/>
                        </a:spcAft>
                        <a:buClr>
                          <a:srgbClr val="000000"/>
                        </a:buClr>
                        <a:buSzPts val="1200"/>
                        <a:buFont typeface="Calibri"/>
                        <a:buNone/>
                      </a:pPr>
                      <a:r>
                        <a:rPr lang="en-US" sz="1200" b="1" i="0" u="none" strike="noStrike">
                          <a:solidFill>
                            <a:srgbClr val="000000"/>
                          </a:solidFill>
                          <a:latin typeface="Calibri"/>
                          <a:ea typeface="Calibri"/>
                          <a:cs typeface="Calibri"/>
                          <a:sym typeface="Calibri"/>
                        </a:rPr>
                        <a:t>84%</a:t>
                      </a:r>
                      <a:endParaRPr/>
                    </a:p>
                  </a:txBody>
                  <a:tcPr marL="3725" marR="3725" marT="3725" marB="0">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solidFill>
                      <a:srgbClr val="B7CCE4"/>
                    </a:solidFill>
                  </a:tcPr>
                </a:tc>
                <a:tc>
                  <a:txBody>
                    <a:bodyPr/>
                    <a:lstStyle/>
                    <a:p>
                      <a:pPr marL="0" marR="0" lvl="0" indent="0" algn="ctr" rtl="0">
                        <a:spcBef>
                          <a:spcPts val="0"/>
                        </a:spcBef>
                        <a:spcAft>
                          <a:spcPts val="0"/>
                        </a:spcAft>
                        <a:buNone/>
                      </a:pPr>
                      <a:r>
                        <a:rPr lang="en-US" sz="1200" b="1" i="0" u="none" strike="noStrike">
                          <a:solidFill>
                            <a:srgbClr val="000000"/>
                          </a:solidFill>
                          <a:latin typeface="Calibri"/>
                          <a:ea typeface="Calibri"/>
                          <a:cs typeface="Calibri"/>
                          <a:sym typeface="Calibri"/>
                        </a:rPr>
                        <a:t>16%</a:t>
                      </a:r>
                      <a:endParaRPr/>
                    </a:p>
                  </a:txBody>
                  <a:tcPr marL="3725" marR="3725" marT="3725" marB="0">
                    <a:lnL w="12700" cap="flat" cmpd="sng">
                      <a:solidFill>
                        <a:schemeClr val="accent6"/>
                      </a:solidFill>
                      <a:prstDash val="solid"/>
                      <a:round/>
                      <a:headEnd type="none" w="sm" len="sm"/>
                      <a:tailEnd type="none" w="sm" len="sm"/>
                    </a:lnL>
                    <a:solidFill>
                      <a:srgbClr val="B7CCE4"/>
                    </a:solidFill>
                  </a:tcPr>
                </a:tc>
                <a:extLst>
                  <a:ext uri="{0D108BD9-81ED-4DB2-BD59-A6C34878D82A}">
                    <a16:rowId xmlns:a16="http://schemas.microsoft.com/office/drawing/2014/main" val="10001"/>
                  </a:ext>
                </a:extLst>
              </a:tr>
              <a:tr h="295975">
                <a:tc>
                  <a:txBody>
                    <a:bodyPr/>
                    <a:lstStyle/>
                    <a:p>
                      <a:pPr marL="0" marR="0" lvl="0" indent="0" algn="l" rtl="0">
                        <a:spcBef>
                          <a:spcPts val="0"/>
                        </a:spcBef>
                        <a:spcAft>
                          <a:spcPts val="0"/>
                        </a:spcAft>
                        <a:buNone/>
                      </a:pPr>
                      <a:r>
                        <a:rPr lang="en-US" sz="1400" b="1" u="none" strike="noStrike"/>
                        <a:t>Business Travel</a:t>
                      </a:r>
                      <a:endParaRPr sz="1400" b="1" i="0" u="none" strike="noStrike">
                        <a:solidFill>
                          <a:srgbClr val="000000"/>
                        </a:solidFill>
                        <a:latin typeface="Calibri"/>
                        <a:ea typeface="Calibri"/>
                        <a:cs typeface="Calibri"/>
                        <a:sym typeface="Calibri"/>
                      </a:endParaRPr>
                    </a:p>
                  </a:txBody>
                  <a:tcPr marL="3725" marR="3725" marT="3725" marB="0"/>
                </a:tc>
                <a:tc>
                  <a:txBody>
                    <a:bodyPr/>
                    <a:lstStyle/>
                    <a:p>
                      <a:pPr marL="0" marR="0" lvl="0" indent="0" algn="l" rtl="0">
                        <a:spcBef>
                          <a:spcPts val="0"/>
                        </a:spcBef>
                        <a:spcAft>
                          <a:spcPts val="0"/>
                        </a:spcAft>
                        <a:buNone/>
                      </a:pPr>
                      <a:r>
                        <a:rPr lang="en-US" sz="1100" b="1" i="0" u="none" strike="noStrike">
                          <a:solidFill>
                            <a:srgbClr val="000000"/>
                          </a:solidFill>
                          <a:latin typeface="Calibri"/>
                          <a:ea typeface="Calibri"/>
                          <a:cs typeface="Calibri"/>
                          <a:sym typeface="Calibri"/>
                        </a:rPr>
                        <a:t>No Travel</a:t>
                      </a:r>
                      <a:endParaRPr/>
                    </a:p>
                    <a:p>
                      <a:pPr marL="0" marR="0" lvl="0" indent="0" algn="l" rtl="0">
                        <a:spcBef>
                          <a:spcPts val="0"/>
                        </a:spcBef>
                        <a:spcAft>
                          <a:spcPts val="0"/>
                        </a:spcAft>
                        <a:buNone/>
                      </a:pPr>
                      <a:r>
                        <a:rPr lang="en-US" sz="1100" b="1" i="0" u="none" strike="noStrike">
                          <a:solidFill>
                            <a:srgbClr val="000000"/>
                          </a:solidFill>
                          <a:latin typeface="Calibri"/>
                          <a:ea typeface="Calibri"/>
                          <a:cs typeface="Calibri"/>
                          <a:sym typeface="Calibri"/>
                        </a:rPr>
                        <a:t>Rarely</a:t>
                      </a:r>
                      <a:endParaRPr/>
                    </a:p>
                    <a:p>
                      <a:pPr marL="0" marR="0" lvl="0" indent="0" algn="l" rtl="0">
                        <a:spcBef>
                          <a:spcPts val="0"/>
                        </a:spcBef>
                        <a:spcAft>
                          <a:spcPts val="0"/>
                        </a:spcAft>
                        <a:buNone/>
                      </a:pPr>
                      <a:r>
                        <a:rPr lang="en-US" sz="1100" b="1" i="0" u="none" strike="noStrike">
                          <a:solidFill>
                            <a:srgbClr val="000000"/>
                          </a:solidFill>
                          <a:latin typeface="Calibri"/>
                          <a:ea typeface="Calibri"/>
                          <a:cs typeface="Calibri"/>
                          <a:sym typeface="Calibri"/>
                        </a:rPr>
                        <a:t>Travel Frequently</a:t>
                      </a:r>
                      <a:endParaRPr/>
                    </a:p>
                  </a:txBody>
                  <a:tcPr marL="3725" marR="3725" marT="3725" marB="0">
                    <a:lnR w="12700" cap="flat" cmpd="sng">
                      <a:solidFill>
                        <a:schemeClr val="accent6"/>
                      </a:solidFill>
                      <a:prstDash val="solid"/>
                      <a:round/>
                      <a:headEnd type="none" w="sm" len="sm"/>
                      <a:tailEnd type="none" w="sm" len="sm"/>
                    </a:lnR>
                  </a:tcPr>
                </a:tc>
                <a:tc>
                  <a:txBody>
                    <a:bodyPr/>
                    <a:lstStyle/>
                    <a:p>
                      <a:pPr marL="0" marR="0" lvl="0" indent="0" algn="ctr" rtl="0">
                        <a:spcBef>
                          <a:spcPts val="0"/>
                        </a:spcBef>
                        <a:spcAft>
                          <a:spcPts val="0"/>
                        </a:spcAft>
                        <a:buNone/>
                      </a:pPr>
                      <a:r>
                        <a:rPr lang="en-US" sz="1100" b="1" i="0" u="none" strike="noStrike">
                          <a:solidFill>
                            <a:srgbClr val="000000"/>
                          </a:solidFill>
                          <a:latin typeface="Calibri"/>
                          <a:ea typeface="Calibri"/>
                          <a:cs typeface="Calibri"/>
                          <a:sym typeface="Calibri"/>
                        </a:rPr>
                        <a:t>10%</a:t>
                      </a:r>
                      <a:endParaRPr/>
                    </a:p>
                    <a:p>
                      <a:pPr marL="0" marR="0" lvl="0" indent="0" algn="ctr" rtl="0">
                        <a:spcBef>
                          <a:spcPts val="0"/>
                        </a:spcBef>
                        <a:spcAft>
                          <a:spcPts val="0"/>
                        </a:spcAft>
                        <a:buNone/>
                      </a:pPr>
                      <a:r>
                        <a:rPr lang="en-US" sz="1100" b="1" i="0" u="none" strike="noStrike">
                          <a:solidFill>
                            <a:srgbClr val="000000"/>
                          </a:solidFill>
                          <a:latin typeface="Calibri"/>
                          <a:ea typeface="Calibri"/>
                          <a:cs typeface="Calibri"/>
                          <a:sym typeface="Calibri"/>
                        </a:rPr>
                        <a:t>71%</a:t>
                      </a:r>
                      <a:endParaRPr/>
                    </a:p>
                    <a:p>
                      <a:pPr marL="0" marR="0" lvl="0" indent="0" algn="ctr" rtl="0">
                        <a:spcBef>
                          <a:spcPts val="0"/>
                        </a:spcBef>
                        <a:spcAft>
                          <a:spcPts val="0"/>
                        </a:spcAft>
                        <a:buNone/>
                      </a:pPr>
                      <a:r>
                        <a:rPr lang="en-US" sz="1100" b="1" i="0" u="none" strike="noStrike">
                          <a:solidFill>
                            <a:srgbClr val="000000"/>
                          </a:solidFill>
                          <a:latin typeface="Calibri"/>
                          <a:ea typeface="Calibri"/>
                          <a:cs typeface="Calibri"/>
                          <a:sym typeface="Calibri"/>
                        </a:rPr>
                        <a:t>19%</a:t>
                      </a:r>
                      <a:endParaRPr/>
                    </a:p>
                  </a:txBody>
                  <a:tcPr marL="3725" marR="3725" marT="3725" marB="0">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tcPr>
                </a:tc>
                <a:tc>
                  <a:txBody>
                    <a:bodyPr/>
                    <a:lstStyle/>
                    <a:p>
                      <a:pPr marL="0" marR="0" lvl="0" indent="0" algn="ctr" rtl="0">
                        <a:spcBef>
                          <a:spcPts val="0"/>
                        </a:spcBef>
                        <a:spcAft>
                          <a:spcPts val="0"/>
                        </a:spcAft>
                        <a:buNone/>
                      </a:pPr>
                      <a:r>
                        <a:rPr lang="en-US" sz="1100" b="0" i="0" u="none" strike="noStrike" dirty="0">
                          <a:solidFill>
                            <a:srgbClr val="000000"/>
                          </a:solidFill>
                          <a:latin typeface="Calibri"/>
                          <a:ea typeface="Calibri"/>
                          <a:cs typeface="Calibri"/>
                          <a:sym typeface="Calibri"/>
                        </a:rPr>
                        <a:t>92%</a:t>
                      </a:r>
                      <a:endParaRPr dirty="0"/>
                    </a:p>
                    <a:p>
                      <a:pPr marL="0" marR="0" lvl="0" indent="0" algn="ctr" rtl="0">
                        <a:spcBef>
                          <a:spcPts val="0"/>
                        </a:spcBef>
                        <a:spcAft>
                          <a:spcPts val="0"/>
                        </a:spcAft>
                        <a:buNone/>
                      </a:pPr>
                      <a:r>
                        <a:rPr lang="en-US" sz="1100" b="0" i="0" u="none" strike="noStrike" dirty="0">
                          <a:solidFill>
                            <a:srgbClr val="000000"/>
                          </a:solidFill>
                          <a:latin typeface="Calibri"/>
                          <a:ea typeface="Calibri"/>
                          <a:cs typeface="Calibri"/>
                          <a:sym typeface="Calibri"/>
                        </a:rPr>
                        <a:t>75%</a:t>
                      </a:r>
                      <a:endParaRPr dirty="0"/>
                    </a:p>
                    <a:p>
                      <a:pPr marL="0" marR="0" lvl="0" indent="0" algn="ctr" rtl="0">
                        <a:spcBef>
                          <a:spcPts val="0"/>
                        </a:spcBef>
                        <a:spcAft>
                          <a:spcPts val="0"/>
                        </a:spcAft>
                        <a:buNone/>
                      </a:pPr>
                      <a:r>
                        <a:rPr lang="en-US" sz="1100" b="0" i="0" u="none" strike="noStrike" dirty="0">
                          <a:solidFill>
                            <a:srgbClr val="000000"/>
                          </a:solidFill>
                          <a:latin typeface="Calibri"/>
                          <a:ea typeface="Calibri"/>
                          <a:cs typeface="Calibri"/>
                          <a:sym typeface="Calibri"/>
                        </a:rPr>
                        <a:t>85%</a:t>
                      </a:r>
                      <a:endParaRPr dirty="0"/>
                    </a:p>
                  </a:txBody>
                  <a:tcPr marL="3725" marR="3725" marT="3725" marB="0">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tcPr>
                </a:tc>
                <a:tc>
                  <a:txBody>
                    <a:bodyPr/>
                    <a:lstStyle/>
                    <a:p>
                      <a:pPr marL="0" marR="0" lvl="0" indent="0" algn="ctr" rtl="0">
                        <a:spcBef>
                          <a:spcPts val="0"/>
                        </a:spcBef>
                        <a:spcAft>
                          <a:spcPts val="0"/>
                        </a:spcAft>
                        <a:buNone/>
                      </a:pPr>
                      <a:r>
                        <a:rPr lang="en-US" sz="1100" b="0" i="0" u="none" strike="noStrike">
                          <a:solidFill>
                            <a:srgbClr val="000000"/>
                          </a:solidFill>
                          <a:latin typeface="Calibri"/>
                          <a:ea typeface="Calibri"/>
                          <a:cs typeface="Calibri"/>
                          <a:sym typeface="Calibri"/>
                        </a:rPr>
                        <a:t>8%</a:t>
                      </a:r>
                      <a:endParaRPr/>
                    </a:p>
                    <a:p>
                      <a:pPr marL="0" marR="0" lvl="0" indent="0" algn="ctr" rtl="0">
                        <a:spcBef>
                          <a:spcPts val="0"/>
                        </a:spcBef>
                        <a:spcAft>
                          <a:spcPts val="0"/>
                        </a:spcAft>
                        <a:buNone/>
                      </a:pPr>
                      <a:r>
                        <a:rPr lang="en-US" sz="1100" b="0" i="0" u="none" strike="noStrike">
                          <a:solidFill>
                            <a:srgbClr val="000000"/>
                          </a:solidFill>
                          <a:latin typeface="Calibri"/>
                          <a:ea typeface="Calibri"/>
                          <a:cs typeface="Calibri"/>
                          <a:sym typeface="Calibri"/>
                        </a:rPr>
                        <a:t>25%</a:t>
                      </a:r>
                      <a:endParaRPr/>
                    </a:p>
                    <a:p>
                      <a:pPr marL="0" marR="0" lvl="0" indent="0" algn="ctr" rtl="0">
                        <a:spcBef>
                          <a:spcPts val="0"/>
                        </a:spcBef>
                        <a:spcAft>
                          <a:spcPts val="0"/>
                        </a:spcAft>
                        <a:buNone/>
                      </a:pPr>
                      <a:r>
                        <a:rPr lang="en-US" sz="1100" b="0" i="0" u="none" strike="noStrike">
                          <a:solidFill>
                            <a:srgbClr val="000000"/>
                          </a:solidFill>
                          <a:latin typeface="Calibri"/>
                          <a:ea typeface="Calibri"/>
                          <a:cs typeface="Calibri"/>
                          <a:sym typeface="Calibri"/>
                        </a:rPr>
                        <a:t>15%</a:t>
                      </a:r>
                      <a:endParaRPr/>
                    </a:p>
                  </a:txBody>
                  <a:tcPr marL="3725" marR="3725" marT="3725" marB="0">
                    <a:lnL w="12700" cap="flat" cmpd="sng">
                      <a:solidFill>
                        <a:schemeClr val="accent6"/>
                      </a:solidFill>
                      <a:prstDash val="solid"/>
                      <a:round/>
                      <a:headEnd type="none" w="sm" len="sm"/>
                      <a:tailEnd type="none" w="sm" len="sm"/>
                    </a:lnL>
                  </a:tcPr>
                </a:tc>
                <a:extLst>
                  <a:ext uri="{0D108BD9-81ED-4DB2-BD59-A6C34878D82A}">
                    <a16:rowId xmlns:a16="http://schemas.microsoft.com/office/drawing/2014/main" val="10002"/>
                  </a:ext>
                </a:extLst>
              </a:tr>
              <a:tr h="149600">
                <a:tc>
                  <a:txBody>
                    <a:bodyPr/>
                    <a:lstStyle/>
                    <a:p>
                      <a:pPr marL="0" marR="0" lvl="0" indent="0" algn="l" rtl="0">
                        <a:spcBef>
                          <a:spcPts val="0"/>
                        </a:spcBef>
                        <a:spcAft>
                          <a:spcPts val="0"/>
                        </a:spcAft>
                        <a:buNone/>
                      </a:pPr>
                      <a:r>
                        <a:rPr lang="en-US" sz="1400" b="1" u="none" strike="noStrike"/>
                        <a:t>Department</a:t>
                      </a:r>
                      <a:endParaRPr sz="1400" b="1" i="0" u="none" strike="noStrike">
                        <a:solidFill>
                          <a:srgbClr val="000000"/>
                        </a:solidFill>
                        <a:latin typeface="Calibri"/>
                        <a:ea typeface="Calibri"/>
                        <a:cs typeface="Calibri"/>
                        <a:sym typeface="Calibri"/>
                      </a:endParaRPr>
                    </a:p>
                  </a:txBody>
                  <a:tcPr marL="3725" marR="3725" marT="3725" marB="0"/>
                </a:tc>
                <a:tc>
                  <a:txBody>
                    <a:bodyPr/>
                    <a:lstStyle/>
                    <a:p>
                      <a:pPr marL="0" marR="0" lvl="0" indent="0" algn="l" rtl="0">
                        <a:spcBef>
                          <a:spcPts val="0"/>
                        </a:spcBef>
                        <a:spcAft>
                          <a:spcPts val="0"/>
                        </a:spcAft>
                        <a:buNone/>
                      </a:pPr>
                      <a:r>
                        <a:rPr lang="en-US" sz="1100" b="1" i="0" u="none" strike="noStrike">
                          <a:solidFill>
                            <a:srgbClr val="000000"/>
                          </a:solidFill>
                          <a:latin typeface="Calibri"/>
                          <a:ea typeface="Calibri"/>
                          <a:cs typeface="Calibri"/>
                          <a:sym typeface="Calibri"/>
                        </a:rPr>
                        <a:t>Human Resources</a:t>
                      </a:r>
                      <a:endParaRPr/>
                    </a:p>
                    <a:p>
                      <a:pPr marL="0" marR="0" lvl="0" indent="0" algn="l" rtl="0">
                        <a:spcBef>
                          <a:spcPts val="0"/>
                        </a:spcBef>
                        <a:spcAft>
                          <a:spcPts val="0"/>
                        </a:spcAft>
                        <a:buNone/>
                      </a:pPr>
                      <a:r>
                        <a:rPr lang="en-US" sz="1100" b="1" i="0" u="none" strike="noStrike">
                          <a:solidFill>
                            <a:srgbClr val="000000"/>
                          </a:solidFill>
                          <a:latin typeface="Calibri"/>
                          <a:ea typeface="Calibri"/>
                          <a:cs typeface="Calibri"/>
                          <a:sym typeface="Calibri"/>
                        </a:rPr>
                        <a:t>Research &amp; Development</a:t>
                      </a:r>
                      <a:endParaRPr/>
                    </a:p>
                    <a:p>
                      <a:pPr marL="0" marR="0" lvl="0" indent="0" algn="l" rtl="0">
                        <a:spcBef>
                          <a:spcPts val="0"/>
                        </a:spcBef>
                        <a:spcAft>
                          <a:spcPts val="0"/>
                        </a:spcAft>
                        <a:buNone/>
                      </a:pPr>
                      <a:r>
                        <a:rPr lang="en-US" sz="1100" b="1" i="0" u="none" strike="noStrike">
                          <a:solidFill>
                            <a:srgbClr val="000000"/>
                          </a:solidFill>
                          <a:latin typeface="Calibri"/>
                          <a:ea typeface="Calibri"/>
                          <a:cs typeface="Calibri"/>
                          <a:sym typeface="Calibri"/>
                        </a:rPr>
                        <a:t>Sales</a:t>
                      </a:r>
                      <a:endParaRPr/>
                    </a:p>
                  </a:txBody>
                  <a:tcPr marL="3725" marR="3725" marT="3725" marB="0">
                    <a:lnR w="12700" cap="flat" cmpd="sng">
                      <a:solidFill>
                        <a:schemeClr val="accent6"/>
                      </a:solidFill>
                      <a:prstDash val="solid"/>
                      <a:round/>
                      <a:headEnd type="none" w="sm" len="sm"/>
                      <a:tailEnd type="none" w="sm" len="sm"/>
                    </a:lnR>
                  </a:tcPr>
                </a:tc>
                <a:tc>
                  <a:txBody>
                    <a:bodyPr/>
                    <a:lstStyle/>
                    <a:p>
                      <a:pPr marL="0" marR="0" lvl="0" indent="0" algn="ctr" rtl="0">
                        <a:spcBef>
                          <a:spcPts val="0"/>
                        </a:spcBef>
                        <a:spcAft>
                          <a:spcPts val="0"/>
                        </a:spcAft>
                        <a:buNone/>
                      </a:pPr>
                      <a:r>
                        <a:rPr lang="en-US" sz="1100" b="1" i="0" u="none" strike="noStrike">
                          <a:solidFill>
                            <a:srgbClr val="000000"/>
                          </a:solidFill>
                          <a:latin typeface="Calibri"/>
                          <a:ea typeface="Calibri"/>
                          <a:cs typeface="Calibri"/>
                          <a:sym typeface="Calibri"/>
                        </a:rPr>
                        <a:t>4%</a:t>
                      </a:r>
                      <a:endParaRPr/>
                    </a:p>
                    <a:p>
                      <a:pPr marL="0" marR="0" lvl="0" indent="0" algn="ctr" rtl="0">
                        <a:spcBef>
                          <a:spcPts val="0"/>
                        </a:spcBef>
                        <a:spcAft>
                          <a:spcPts val="0"/>
                        </a:spcAft>
                        <a:buNone/>
                      </a:pPr>
                      <a:r>
                        <a:rPr lang="en-US" sz="1100" b="1" i="0" u="none" strike="noStrike">
                          <a:solidFill>
                            <a:srgbClr val="000000"/>
                          </a:solidFill>
                          <a:latin typeface="Calibri"/>
                          <a:ea typeface="Calibri"/>
                          <a:cs typeface="Calibri"/>
                          <a:sym typeface="Calibri"/>
                        </a:rPr>
                        <a:t>65%</a:t>
                      </a:r>
                      <a:endParaRPr/>
                    </a:p>
                    <a:p>
                      <a:pPr marL="0" marR="0" lvl="0" indent="0" algn="ctr" rtl="0">
                        <a:spcBef>
                          <a:spcPts val="0"/>
                        </a:spcBef>
                        <a:spcAft>
                          <a:spcPts val="0"/>
                        </a:spcAft>
                        <a:buNone/>
                      </a:pPr>
                      <a:r>
                        <a:rPr lang="en-US" sz="1100" b="1" i="0" u="none" strike="noStrike">
                          <a:solidFill>
                            <a:srgbClr val="000000"/>
                          </a:solidFill>
                          <a:latin typeface="Calibri"/>
                          <a:ea typeface="Calibri"/>
                          <a:cs typeface="Calibri"/>
                          <a:sym typeface="Calibri"/>
                        </a:rPr>
                        <a:t>30%</a:t>
                      </a:r>
                      <a:endParaRPr/>
                    </a:p>
                  </a:txBody>
                  <a:tcPr marL="3725" marR="3725" marT="3725" marB="0">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tcPr>
                </a:tc>
                <a:tc>
                  <a:txBody>
                    <a:bodyPr/>
                    <a:lstStyle/>
                    <a:p>
                      <a:pPr marL="0" marR="0" lvl="0" indent="0" algn="ctr" rtl="0">
                        <a:spcBef>
                          <a:spcPts val="0"/>
                        </a:spcBef>
                        <a:spcAft>
                          <a:spcPts val="0"/>
                        </a:spcAft>
                        <a:buNone/>
                      </a:pPr>
                      <a:r>
                        <a:rPr lang="en-US" sz="1100" b="0" i="0" u="none" strike="noStrike">
                          <a:solidFill>
                            <a:srgbClr val="000000"/>
                          </a:solidFill>
                          <a:latin typeface="Calibri"/>
                          <a:ea typeface="Calibri"/>
                          <a:cs typeface="Calibri"/>
                          <a:sym typeface="Calibri"/>
                        </a:rPr>
                        <a:t>81%</a:t>
                      </a:r>
                      <a:endParaRPr/>
                    </a:p>
                    <a:p>
                      <a:pPr marL="0" marR="0" lvl="0" indent="0" algn="ctr" rtl="0">
                        <a:spcBef>
                          <a:spcPts val="0"/>
                        </a:spcBef>
                        <a:spcAft>
                          <a:spcPts val="0"/>
                        </a:spcAft>
                        <a:buNone/>
                      </a:pPr>
                      <a:r>
                        <a:rPr lang="en-US" sz="1100" b="0" i="0" u="none" strike="noStrike">
                          <a:solidFill>
                            <a:srgbClr val="000000"/>
                          </a:solidFill>
                          <a:latin typeface="Calibri"/>
                          <a:ea typeface="Calibri"/>
                          <a:cs typeface="Calibri"/>
                          <a:sym typeface="Calibri"/>
                        </a:rPr>
                        <a:t>86%</a:t>
                      </a:r>
                      <a:endParaRPr/>
                    </a:p>
                    <a:p>
                      <a:pPr marL="0" marR="0" lvl="0" indent="0" algn="ctr" rtl="0">
                        <a:spcBef>
                          <a:spcPts val="0"/>
                        </a:spcBef>
                        <a:spcAft>
                          <a:spcPts val="0"/>
                        </a:spcAft>
                        <a:buNone/>
                      </a:pPr>
                      <a:r>
                        <a:rPr lang="en-US" sz="1100" b="0" i="0" u="none" strike="noStrike">
                          <a:solidFill>
                            <a:srgbClr val="000000"/>
                          </a:solidFill>
                          <a:latin typeface="Calibri"/>
                          <a:ea typeface="Calibri"/>
                          <a:cs typeface="Calibri"/>
                          <a:sym typeface="Calibri"/>
                        </a:rPr>
                        <a:t>79%</a:t>
                      </a:r>
                      <a:endParaRPr/>
                    </a:p>
                  </a:txBody>
                  <a:tcPr marL="3725" marR="3725" marT="3725" marB="0">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tcPr>
                </a:tc>
                <a:tc>
                  <a:txBody>
                    <a:bodyPr/>
                    <a:lstStyle/>
                    <a:p>
                      <a:pPr marL="0" marR="0" lvl="0" indent="0" algn="ctr" rtl="0">
                        <a:spcBef>
                          <a:spcPts val="0"/>
                        </a:spcBef>
                        <a:spcAft>
                          <a:spcPts val="0"/>
                        </a:spcAft>
                        <a:buNone/>
                      </a:pPr>
                      <a:r>
                        <a:rPr lang="en-US" sz="1100" b="0" i="0" u="none" strike="noStrike">
                          <a:solidFill>
                            <a:srgbClr val="000000"/>
                          </a:solidFill>
                          <a:latin typeface="Calibri"/>
                          <a:ea typeface="Calibri"/>
                          <a:cs typeface="Calibri"/>
                          <a:sym typeface="Calibri"/>
                        </a:rPr>
                        <a:t>19%</a:t>
                      </a:r>
                      <a:endParaRPr/>
                    </a:p>
                    <a:p>
                      <a:pPr marL="0" marR="0" lvl="0" indent="0" algn="ctr" rtl="0">
                        <a:spcBef>
                          <a:spcPts val="0"/>
                        </a:spcBef>
                        <a:spcAft>
                          <a:spcPts val="0"/>
                        </a:spcAft>
                        <a:buNone/>
                      </a:pPr>
                      <a:r>
                        <a:rPr lang="en-US" sz="1100" b="0" i="0" u="none" strike="noStrike">
                          <a:solidFill>
                            <a:srgbClr val="000000"/>
                          </a:solidFill>
                          <a:latin typeface="Calibri"/>
                          <a:ea typeface="Calibri"/>
                          <a:cs typeface="Calibri"/>
                          <a:sym typeface="Calibri"/>
                        </a:rPr>
                        <a:t>14%</a:t>
                      </a:r>
                      <a:endParaRPr/>
                    </a:p>
                    <a:p>
                      <a:pPr marL="0" marR="0" lvl="0" indent="0" algn="ctr" rtl="0">
                        <a:spcBef>
                          <a:spcPts val="0"/>
                        </a:spcBef>
                        <a:spcAft>
                          <a:spcPts val="0"/>
                        </a:spcAft>
                        <a:buNone/>
                      </a:pPr>
                      <a:r>
                        <a:rPr lang="en-US" sz="1100" b="0" i="0" u="none" strike="noStrike">
                          <a:solidFill>
                            <a:srgbClr val="000000"/>
                          </a:solidFill>
                          <a:latin typeface="Calibri"/>
                          <a:ea typeface="Calibri"/>
                          <a:cs typeface="Calibri"/>
                          <a:sym typeface="Calibri"/>
                        </a:rPr>
                        <a:t>21%</a:t>
                      </a:r>
                      <a:endParaRPr/>
                    </a:p>
                  </a:txBody>
                  <a:tcPr marL="3725" marR="3725" marT="3725" marB="0">
                    <a:lnL w="12700" cap="flat" cmpd="sng">
                      <a:solidFill>
                        <a:schemeClr val="accent6"/>
                      </a:solidFill>
                      <a:prstDash val="solid"/>
                      <a:round/>
                      <a:headEnd type="none" w="sm" len="sm"/>
                      <a:tailEnd type="none" w="sm" len="sm"/>
                    </a:lnL>
                  </a:tcPr>
                </a:tc>
                <a:extLst>
                  <a:ext uri="{0D108BD9-81ED-4DB2-BD59-A6C34878D82A}">
                    <a16:rowId xmlns:a16="http://schemas.microsoft.com/office/drawing/2014/main" val="10003"/>
                  </a:ext>
                </a:extLst>
              </a:tr>
              <a:tr h="149600">
                <a:tc>
                  <a:txBody>
                    <a:bodyPr/>
                    <a:lstStyle/>
                    <a:p>
                      <a:pPr marL="0" marR="0" lvl="0" indent="0" algn="l" rtl="0">
                        <a:spcBef>
                          <a:spcPts val="0"/>
                        </a:spcBef>
                        <a:spcAft>
                          <a:spcPts val="0"/>
                        </a:spcAft>
                        <a:buNone/>
                      </a:pPr>
                      <a:r>
                        <a:rPr lang="en-US" sz="1400" b="1" u="none" strike="noStrike"/>
                        <a:t>Education Field</a:t>
                      </a:r>
                      <a:endParaRPr sz="1400" b="1" i="0" u="none" strike="noStrike">
                        <a:solidFill>
                          <a:srgbClr val="000000"/>
                        </a:solidFill>
                        <a:latin typeface="Calibri"/>
                        <a:ea typeface="Calibri"/>
                        <a:cs typeface="Calibri"/>
                        <a:sym typeface="Calibri"/>
                      </a:endParaRPr>
                    </a:p>
                  </a:txBody>
                  <a:tcPr marL="3725" marR="3725" marT="3725" marB="0"/>
                </a:tc>
                <a:tc>
                  <a:txBody>
                    <a:bodyPr/>
                    <a:lstStyle/>
                    <a:p>
                      <a:pPr marL="0" marR="0" lvl="0" indent="0" algn="l" rtl="0">
                        <a:spcBef>
                          <a:spcPts val="0"/>
                        </a:spcBef>
                        <a:spcAft>
                          <a:spcPts val="0"/>
                        </a:spcAft>
                        <a:buNone/>
                      </a:pPr>
                      <a:r>
                        <a:rPr lang="en-US" sz="1100" b="1" i="0" u="none" strike="noStrike">
                          <a:solidFill>
                            <a:srgbClr val="000000"/>
                          </a:solidFill>
                          <a:latin typeface="Calibri"/>
                          <a:ea typeface="Calibri"/>
                          <a:cs typeface="Calibri"/>
                          <a:sym typeface="Calibri"/>
                        </a:rPr>
                        <a:t>Human Resources</a:t>
                      </a:r>
                      <a:endParaRPr/>
                    </a:p>
                    <a:p>
                      <a:pPr marL="0" marR="0" lvl="0" indent="0" algn="l" rtl="0">
                        <a:spcBef>
                          <a:spcPts val="0"/>
                        </a:spcBef>
                        <a:spcAft>
                          <a:spcPts val="0"/>
                        </a:spcAft>
                        <a:buNone/>
                      </a:pPr>
                      <a:r>
                        <a:rPr lang="en-US" sz="1100" b="1" i="0" u="none" strike="noStrike">
                          <a:solidFill>
                            <a:srgbClr val="000000"/>
                          </a:solidFill>
                          <a:latin typeface="Calibri"/>
                          <a:ea typeface="Calibri"/>
                          <a:cs typeface="Calibri"/>
                          <a:sym typeface="Calibri"/>
                        </a:rPr>
                        <a:t>Life Sciences</a:t>
                      </a:r>
                      <a:endParaRPr/>
                    </a:p>
                    <a:p>
                      <a:pPr marL="0" marR="0" lvl="0" indent="0" algn="l" rtl="0">
                        <a:spcBef>
                          <a:spcPts val="0"/>
                        </a:spcBef>
                        <a:spcAft>
                          <a:spcPts val="0"/>
                        </a:spcAft>
                        <a:buNone/>
                      </a:pPr>
                      <a:r>
                        <a:rPr lang="en-US" sz="1100" b="1" i="0" u="none" strike="noStrike">
                          <a:solidFill>
                            <a:srgbClr val="000000"/>
                          </a:solidFill>
                          <a:latin typeface="Calibri"/>
                          <a:ea typeface="Calibri"/>
                          <a:cs typeface="Calibri"/>
                          <a:sym typeface="Calibri"/>
                        </a:rPr>
                        <a:t>Marketing</a:t>
                      </a:r>
                      <a:endParaRPr/>
                    </a:p>
                    <a:p>
                      <a:pPr marL="0" marR="0" lvl="0" indent="0" algn="l" rtl="0">
                        <a:spcBef>
                          <a:spcPts val="0"/>
                        </a:spcBef>
                        <a:spcAft>
                          <a:spcPts val="0"/>
                        </a:spcAft>
                        <a:buNone/>
                      </a:pPr>
                      <a:r>
                        <a:rPr lang="en-US" sz="1100" b="1" i="0" u="none" strike="noStrike">
                          <a:solidFill>
                            <a:srgbClr val="000000"/>
                          </a:solidFill>
                          <a:latin typeface="Calibri"/>
                          <a:ea typeface="Calibri"/>
                          <a:cs typeface="Calibri"/>
                          <a:sym typeface="Calibri"/>
                        </a:rPr>
                        <a:t>Medical</a:t>
                      </a:r>
                      <a:endParaRPr/>
                    </a:p>
                    <a:p>
                      <a:pPr marL="0" marR="0" lvl="0" indent="0" algn="l" rtl="0">
                        <a:spcBef>
                          <a:spcPts val="0"/>
                        </a:spcBef>
                        <a:spcAft>
                          <a:spcPts val="0"/>
                        </a:spcAft>
                        <a:buNone/>
                      </a:pPr>
                      <a:r>
                        <a:rPr lang="en-US" sz="1100" b="1" i="0" u="none" strike="noStrike">
                          <a:solidFill>
                            <a:srgbClr val="000000"/>
                          </a:solidFill>
                          <a:latin typeface="Calibri"/>
                          <a:ea typeface="Calibri"/>
                          <a:cs typeface="Calibri"/>
                          <a:sym typeface="Calibri"/>
                        </a:rPr>
                        <a:t>Other</a:t>
                      </a:r>
                      <a:endParaRPr/>
                    </a:p>
                    <a:p>
                      <a:pPr marL="0" marR="0" lvl="0" indent="0" algn="l" rtl="0">
                        <a:spcBef>
                          <a:spcPts val="0"/>
                        </a:spcBef>
                        <a:spcAft>
                          <a:spcPts val="0"/>
                        </a:spcAft>
                        <a:buNone/>
                      </a:pPr>
                      <a:r>
                        <a:rPr lang="en-US" sz="1100" b="1" i="0" u="none" strike="noStrike">
                          <a:solidFill>
                            <a:srgbClr val="000000"/>
                          </a:solidFill>
                          <a:latin typeface="Calibri"/>
                          <a:ea typeface="Calibri"/>
                          <a:cs typeface="Calibri"/>
                          <a:sym typeface="Calibri"/>
                        </a:rPr>
                        <a:t>Technical Degree</a:t>
                      </a:r>
                      <a:endParaRPr/>
                    </a:p>
                  </a:txBody>
                  <a:tcPr marL="3725" marR="3725" marT="3725" marB="0">
                    <a:lnR w="12700" cap="flat" cmpd="sng">
                      <a:solidFill>
                        <a:schemeClr val="accent6"/>
                      </a:solidFill>
                      <a:prstDash val="solid"/>
                      <a:round/>
                      <a:headEnd type="none" w="sm" len="sm"/>
                      <a:tailEnd type="none" w="sm" len="sm"/>
                    </a:lnR>
                  </a:tcPr>
                </a:tc>
                <a:tc>
                  <a:txBody>
                    <a:bodyPr/>
                    <a:lstStyle/>
                    <a:p>
                      <a:pPr marL="0" marR="0" lvl="0" indent="0" algn="ctr" rtl="0">
                        <a:spcBef>
                          <a:spcPts val="0"/>
                        </a:spcBef>
                        <a:spcAft>
                          <a:spcPts val="0"/>
                        </a:spcAft>
                        <a:buNone/>
                      </a:pPr>
                      <a:r>
                        <a:rPr lang="en-US" sz="1100" b="1" i="0" u="none" strike="noStrike">
                          <a:solidFill>
                            <a:srgbClr val="000000"/>
                          </a:solidFill>
                          <a:latin typeface="Calibri"/>
                          <a:ea typeface="Calibri"/>
                          <a:cs typeface="Calibri"/>
                          <a:sym typeface="Calibri"/>
                        </a:rPr>
                        <a:t>2%</a:t>
                      </a:r>
                      <a:endParaRPr/>
                    </a:p>
                    <a:p>
                      <a:pPr marL="0" marR="0" lvl="0" indent="0" algn="ctr" rtl="0">
                        <a:spcBef>
                          <a:spcPts val="0"/>
                        </a:spcBef>
                        <a:spcAft>
                          <a:spcPts val="0"/>
                        </a:spcAft>
                        <a:buNone/>
                      </a:pPr>
                      <a:r>
                        <a:rPr lang="en-US" sz="1100" b="1" i="0" u="none" strike="noStrike">
                          <a:solidFill>
                            <a:srgbClr val="000000"/>
                          </a:solidFill>
                          <a:latin typeface="Calibri"/>
                          <a:ea typeface="Calibri"/>
                          <a:cs typeface="Calibri"/>
                          <a:sym typeface="Calibri"/>
                        </a:rPr>
                        <a:t>41%</a:t>
                      </a:r>
                      <a:endParaRPr/>
                    </a:p>
                    <a:p>
                      <a:pPr marL="0" marR="0" lvl="0" indent="0" algn="ctr" rtl="0">
                        <a:spcBef>
                          <a:spcPts val="0"/>
                        </a:spcBef>
                        <a:spcAft>
                          <a:spcPts val="0"/>
                        </a:spcAft>
                        <a:buNone/>
                      </a:pPr>
                      <a:r>
                        <a:rPr lang="en-US" sz="1100" b="1" i="0" u="none" strike="noStrike">
                          <a:solidFill>
                            <a:srgbClr val="000000"/>
                          </a:solidFill>
                          <a:latin typeface="Calibri"/>
                          <a:ea typeface="Calibri"/>
                          <a:cs typeface="Calibri"/>
                          <a:sym typeface="Calibri"/>
                        </a:rPr>
                        <a:t>11%</a:t>
                      </a:r>
                      <a:endParaRPr/>
                    </a:p>
                    <a:p>
                      <a:pPr marL="0" marR="0" lvl="0" indent="0" algn="ctr" rtl="0">
                        <a:spcBef>
                          <a:spcPts val="0"/>
                        </a:spcBef>
                        <a:spcAft>
                          <a:spcPts val="0"/>
                        </a:spcAft>
                        <a:buNone/>
                      </a:pPr>
                      <a:r>
                        <a:rPr lang="en-US" sz="1100" b="1" i="0" u="none" strike="noStrike">
                          <a:solidFill>
                            <a:srgbClr val="000000"/>
                          </a:solidFill>
                          <a:latin typeface="Calibri"/>
                          <a:ea typeface="Calibri"/>
                          <a:cs typeface="Calibri"/>
                          <a:sym typeface="Calibri"/>
                        </a:rPr>
                        <a:t>32%</a:t>
                      </a:r>
                      <a:endParaRPr/>
                    </a:p>
                    <a:p>
                      <a:pPr marL="0" marR="0" lvl="0" indent="0" algn="ctr" rtl="0">
                        <a:spcBef>
                          <a:spcPts val="0"/>
                        </a:spcBef>
                        <a:spcAft>
                          <a:spcPts val="0"/>
                        </a:spcAft>
                        <a:buNone/>
                      </a:pPr>
                      <a:r>
                        <a:rPr lang="en-US" sz="1100" b="1" i="0" u="none" strike="noStrike">
                          <a:solidFill>
                            <a:srgbClr val="000000"/>
                          </a:solidFill>
                          <a:latin typeface="Calibri"/>
                          <a:ea typeface="Calibri"/>
                          <a:cs typeface="Calibri"/>
                          <a:sym typeface="Calibri"/>
                        </a:rPr>
                        <a:t>6%</a:t>
                      </a:r>
                      <a:endParaRPr/>
                    </a:p>
                    <a:p>
                      <a:pPr marL="0" marR="0" lvl="0" indent="0" algn="ctr" rtl="0">
                        <a:spcBef>
                          <a:spcPts val="0"/>
                        </a:spcBef>
                        <a:spcAft>
                          <a:spcPts val="0"/>
                        </a:spcAft>
                        <a:buNone/>
                      </a:pPr>
                      <a:r>
                        <a:rPr lang="en-US" sz="1100" b="1" i="0" u="none" strike="noStrike">
                          <a:solidFill>
                            <a:srgbClr val="000000"/>
                          </a:solidFill>
                          <a:latin typeface="Calibri"/>
                          <a:ea typeface="Calibri"/>
                          <a:cs typeface="Calibri"/>
                          <a:sym typeface="Calibri"/>
                        </a:rPr>
                        <a:t>9%</a:t>
                      </a:r>
                      <a:endParaRPr/>
                    </a:p>
                  </a:txBody>
                  <a:tcPr marL="3725" marR="3725" marT="3725" marB="0">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tcPr>
                </a:tc>
                <a:tc>
                  <a:txBody>
                    <a:bodyPr/>
                    <a:lstStyle/>
                    <a:p>
                      <a:pPr marL="0" marR="0" lvl="0" indent="0" algn="ctr" rtl="0">
                        <a:spcBef>
                          <a:spcPts val="0"/>
                        </a:spcBef>
                        <a:spcAft>
                          <a:spcPts val="0"/>
                        </a:spcAft>
                        <a:buNone/>
                      </a:pPr>
                      <a:r>
                        <a:rPr lang="en-US" sz="1100" b="0" i="0" u="none" strike="noStrike">
                          <a:solidFill>
                            <a:srgbClr val="000000"/>
                          </a:solidFill>
                          <a:latin typeface="Calibri"/>
                          <a:ea typeface="Calibri"/>
                          <a:cs typeface="Calibri"/>
                          <a:sym typeface="Calibri"/>
                        </a:rPr>
                        <a:t>74%</a:t>
                      </a:r>
                      <a:endParaRPr/>
                    </a:p>
                    <a:p>
                      <a:pPr marL="0" marR="0" lvl="0" indent="0" algn="ctr" rtl="0">
                        <a:spcBef>
                          <a:spcPts val="0"/>
                        </a:spcBef>
                        <a:spcAft>
                          <a:spcPts val="0"/>
                        </a:spcAft>
                        <a:buNone/>
                      </a:pPr>
                      <a:r>
                        <a:rPr lang="en-US" sz="1100" b="0" i="0" u="none" strike="noStrike">
                          <a:solidFill>
                            <a:srgbClr val="000000"/>
                          </a:solidFill>
                          <a:latin typeface="Calibri"/>
                          <a:ea typeface="Calibri"/>
                          <a:cs typeface="Calibri"/>
                          <a:sym typeface="Calibri"/>
                        </a:rPr>
                        <a:t>85%</a:t>
                      </a:r>
                      <a:endParaRPr/>
                    </a:p>
                    <a:p>
                      <a:pPr marL="0" marR="0" lvl="0" indent="0" algn="ctr" rtl="0">
                        <a:spcBef>
                          <a:spcPts val="0"/>
                        </a:spcBef>
                        <a:spcAft>
                          <a:spcPts val="0"/>
                        </a:spcAft>
                        <a:buNone/>
                      </a:pPr>
                      <a:r>
                        <a:rPr lang="en-US" sz="1100" b="0" i="0" u="none" strike="noStrike">
                          <a:solidFill>
                            <a:srgbClr val="000000"/>
                          </a:solidFill>
                          <a:latin typeface="Calibri"/>
                          <a:ea typeface="Calibri"/>
                          <a:cs typeface="Calibri"/>
                          <a:sym typeface="Calibri"/>
                        </a:rPr>
                        <a:t>78%</a:t>
                      </a:r>
                      <a:endParaRPr/>
                    </a:p>
                    <a:p>
                      <a:pPr marL="0" marR="0" lvl="0" indent="0" algn="ctr" rtl="0">
                        <a:spcBef>
                          <a:spcPts val="0"/>
                        </a:spcBef>
                        <a:spcAft>
                          <a:spcPts val="0"/>
                        </a:spcAft>
                        <a:buNone/>
                      </a:pPr>
                      <a:r>
                        <a:rPr lang="en-US" sz="1100" b="0" i="0" u="none" strike="noStrike">
                          <a:solidFill>
                            <a:srgbClr val="000000"/>
                          </a:solidFill>
                          <a:latin typeface="Calibri"/>
                          <a:ea typeface="Calibri"/>
                          <a:cs typeface="Calibri"/>
                          <a:sym typeface="Calibri"/>
                        </a:rPr>
                        <a:t>86%</a:t>
                      </a:r>
                      <a:endParaRPr/>
                    </a:p>
                    <a:p>
                      <a:pPr marL="0" marR="0" lvl="0" indent="0" algn="ctr" rtl="0">
                        <a:spcBef>
                          <a:spcPts val="0"/>
                        </a:spcBef>
                        <a:spcAft>
                          <a:spcPts val="0"/>
                        </a:spcAft>
                        <a:buNone/>
                      </a:pPr>
                      <a:r>
                        <a:rPr lang="en-US" sz="1100" b="0" i="0" u="none" strike="noStrike">
                          <a:solidFill>
                            <a:srgbClr val="000000"/>
                          </a:solidFill>
                          <a:latin typeface="Calibri"/>
                          <a:ea typeface="Calibri"/>
                          <a:cs typeface="Calibri"/>
                          <a:sym typeface="Calibri"/>
                        </a:rPr>
                        <a:t>87%</a:t>
                      </a:r>
                      <a:endParaRPr/>
                    </a:p>
                    <a:p>
                      <a:pPr marL="0" marR="0" lvl="0" indent="0" algn="ctr" rtl="0">
                        <a:spcBef>
                          <a:spcPts val="0"/>
                        </a:spcBef>
                        <a:spcAft>
                          <a:spcPts val="0"/>
                        </a:spcAft>
                        <a:buNone/>
                      </a:pPr>
                      <a:r>
                        <a:rPr lang="en-US" sz="1100" b="0" i="0" u="none" strike="noStrike">
                          <a:solidFill>
                            <a:srgbClr val="000000"/>
                          </a:solidFill>
                          <a:latin typeface="Calibri"/>
                          <a:ea typeface="Calibri"/>
                          <a:cs typeface="Calibri"/>
                          <a:sym typeface="Calibri"/>
                        </a:rPr>
                        <a:t>76%</a:t>
                      </a:r>
                      <a:endParaRPr/>
                    </a:p>
                  </a:txBody>
                  <a:tcPr marL="3725" marR="3725" marT="3725" marB="0">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tcPr>
                </a:tc>
                <a:tc>
                  <a:txBody>
                    <a:bodyPr/>
                    <a:lstStyle/>
                    <a:p>
                      <a:pPr marL="0" marR="0" lvl="0" indent="0" algn="ctr" rtl="0">
                        <a:spcBef>
                          <a:spcPts val="0"/>
                        </a:spcBef>
                        <a:spcAft>
                          <a:spcPts val="0"/>
                        </a:spcAft>
                        <a:buNone/>
                      </a:pPr>
                      <a:r>
                        <a:rPr lang="en-US" sz="1100" b="0" i="0" u="none" strike="noStrike">
                          <a:solidFill>
                            <a:srgbClr val="000000"/>
                          </a:solidFill>
                          <a:latin typeface="Calibri"/>
                          <a:ea typeface="Calibri"/>
                          <a:cs typeface="Calibri"/>
                          <a:sym typeface="Calibri"/>
                        </a:rPr>
                        <a:t>26%</a:t>
                      </a:r>
                      <a:endParaRPr/>
                    </a:p>
                    <a:p>
                      <a:pPr marL="0" marR="0" lvl="0" indent="0" algn="ctr" rtl="0">
                        <a:spcBef>
                          <a:spcPts val="0"/>
                        </a:spcBef>
                        <a:spcAft>
                          <a:spcPts val="0"/>
                        </a:spcAft>
                        <a:buNone/>
                      </a:pPr>
                      <a:r>
                        <a:rPr lang="en-US" sz="1100" b="0" i="0" u="none" strike="noStrike">
                          <a:solidFill>
                            <a:srgbClr val="000000"/>
                          </a:solidFill>
                          <a:latin typeface="Calibri"/>
                          <a:ea typeface="Calibri"/>
                          <a:cs typeface="Calibri"/>
                          <a:sym typeface="Calibri"/>
                        </a:rPr>
                        <a:t>15%</a:t>
                      </a:r>
                      <a:endParaRPr/>
                    </a:p>
                    <a:p>
                      <a:pPr marL="0" marR="0" lvl="0" indent="0" algn="ctr" rtl="0">
                        <a:spcBef>
                          <a:spcPts val="0"/>
                        </a:spcBef>
                        <a:spcAft>
                          <a:spcPts val="0"/>
                        </a:spcAft>
                        <a:buNone/>
                      </a:pPr>
                      <a:r>
                        <a:rPr lang="en-US" sz="1100" b="0" i="0" u="none" strike="noStrike">
                          <a:solidFill>
                            <a:srgbClr val="000000"/>
                          </a:solidFill>
                          <a:latin typeface="Calibri"/>
                          <a:ea typeface="Calibri"/>
                          <a:cs typeface="Calibri"/>
                          <a:sym typeface="Calibri"/>
                        </a:rPr>
                        <a:t>22%</a:t>
                      </a:r>
                      <a:endParaRPr/>
                    </a:p>
                    <a:p>
                      <a:pPr marL="0" marR="0" lvl="0" indent="0" algn="ctr" rtl="0">
                        <a:spcBef>
                          <a:spcPts val="0"/>
                        </a:spcBef>
                        <a:spcAft>
                          <a:spcPts val="0"/>
                        </a:spcAft>
                        <a:buNone/>
                      </a:pPr>
                      <a:r>
                        <a:rPr lang="en-US" sz="1100" b="0" i="0" u="none" strike="noStrike">
                          <a:solidFill>
                            <a:srgbClr val="000000"/>
                          </a:solidFill>
                          <a:latin typeface="Calibri"/>
                          <a:ea typeface="Calibri"/>
                          <a:cs typeface="Calibri"/>
                          <a:sym typeface="Calibri"/>
                        </a:rPr>
                        <a:t>14%</a:t>
                      </a:r>
                      <a:endParaRPr/>
                    </a:p>
                    <a:p>
                      <a:pPr marL="0" marR="0" lvl="0" indent="0" algn="ctr" rtl="0">
                        <a:spcBef>
                          <a:spcPts val="0"/>
                        </a:spcBef>
                        <a:spcAft>
                          <a:spcPts val="0"/>
                        </a:spcAft>
                        <a:buNone/>
                      </a:pPr>
                      <a:r>
                        <a:rPr lang="en-US" sz="1100" b="0" i="0" u="none" strike="noStrike">
                          <a:solidFill>
                            <a:srgbClr val="000000"/>
                          </a:solidFill>
                          <a:latin typeface="Calibri"/>
                          <a:ea typeface="Calibri"/>
                          <a:cs typeface="Calibri"/>
                          <a:sym typeface="Calibri"/>
                        </a:rPr>
                        <a:t>13%</a:t>
                      </a:r>
                      <a:endParaRPr/>
                    </a:p>
                    <a:p>
                      <a:pPr marL="0" marR="0" lvl="0" indent="0" algn="ctr" rtl="0">
                        <a:spcBef>
                          <a:spcPts val="0"/>
                        </a:spcBef>
                        <a:spcAft>
                          <a:spcPts val="0"/>
                        </a:spcAft>
                        <a:buNone/>
                      </a:pPr>
                      <a:r>
                        <a:rPr lang="en-US" sz="1100" b="0" i="0" u="none" strike="noStrike">
                          <a:solidFill>
                            <a:srgbClr val="000000"/>
                          </a:solidFill>
                          <a:latin typeface="Calibri"/>
                          <a:ea typeface="Calibri"/>
                          <a:cs typeface="Calibri"/>
                          <a:sym typeface="Calibri"/>
                        </a:rPr>
                        <a:t>2%</a:t>
                      </a:r>
                      <a:endParaRPr/>
                    </a:p>
                  </a:txBody>
                  <a:tcPr marL="3725" marR="3725" marT="3725" marB="0">
                    <a:lnL w="12700" cap="flat" cmpd="sng">
                      <a:solidFill>
                        <a:schemeClr val="accent6"/>
                      </a:solidFill>
                      <a:prstDash val="solid"/>
                      <a:round/>
                      <a:headEnd type="none" w="sm" len="sm"/>
                      <a:tailEnd type="none" w="sm" len="sm"/>
                    </a:lnL>
                  </a:tcPr>
                </a:tc>
                <a:extLst>
                  <a:ext uri="{0D108BD9-81ED-4DB2-BD59-A6C34878D82A}">
                    <a16:rowId xmlns:a16="http://schemas.microsoft.com/office/drawing/2014/main" val="10004"/>
                  </a:ext>
                </a:extLst>
              </a:tr>
              <a:tr h="149600">
                <a:tc>
                  <a:txBody>
                    <a:bodyPr/>
                    <a:lstStyle/>
                    <a:p>
                      <a:pPr marL="0" marR="0" lvl="0" indent="0" algn="l" rtl="0">
                        <a:spcBef>
                          <a:spcPts val="0"/>
                        </a:spcBef>
                        <a:spcAft>
                          <a:spcPts val="0"/>
                        </a:spcAft>
                        <a:buNone/>
                      </a:pPr>
                      <a:r>
                        <a:rPr lang="en-US" sz="1400" b="1" u="none" strike="noStrike"/>
                        <a:t>Gender</a:t>
                      </a:r>
                      <a:endParaRPr sz="1400" b="1" i="0" u="none" strike="noStrike">
                        <a:solidFill>
                          <a:srgbClr val="000000"/>
                        </a:solidFill>
                        <a:latin typeface="Calibri"/>
                        <a:ea typeface="Calibri"/>
                        <a:cs typeface="Calibri"/>
                        <a:sym typeface="Calibri"/>
                      </a:endParaRPr>
                    </a:p>
                  </a:txBody>
                  <a:tcPr marL="3725" marR="3725" marT="3725" marB="0"/>
                </a:tc>
                <a:tc>
                  <a:txBody>
                    <a:bodyPr/>
                    <a:lstStyle/>
                    <a:p>
                      <a:pPr marL="0" marR="0" lvl="0" indent="0" algn="l" rtl="0">
                        <a:spcBef>
                          <a:spcPts val="0"/>
                        </a:spcBef>
                        <a:spcAft>
                          <a:spcPts val="0"/>
                        </a:spcAft>
                        <a:buNone/>
                      </a:pPr>
                      <a:r>
                        <a:rPr lang="en-US" sz="1100" b="1" i="0" u="none" strike="noStrike">
                          <a:solidFill>
                            <a:srgbClr val="000000"/>
                          </a:solidFill>
                          <a:latin typeface="Calibri"/>
                          <a:ea typeface="Calibri"/>
                          <a:cs typeface="Calibri"/>
                          <a:sym typeface="Calibri"/>
                        </a:rPr>
                        <a:t>Female</a:t>
                      </a:r>
                      <a:endParaRPr/>
                    </a:p>
                    <a:p>
                      <a:pPr marL="0" marR="0" lvl="0" indent="0" algn="l" rtl="0">
                        <a:spcBef>
                          <a:spcPts val="0"/>
                        </a:spcBef>
                        <a:spcAft>
                          <a:spcPts val="0"/>
                        </a:spcAft>
                        <a:buNone/>
                      </a:pPr>
                      <a:r>
                        <a:rPr lang="en-US" sz="1100" b="1" i="0" u="none" strike="noStrike">
                          <a:solidFill>
                            <a:srgbClr val="000000"/>
                          </a:solidFill>
                          <a:latin typeface="Calibri"/>
                          <a:ea typeface="Calibri"/>
                          <a:cs typeface="Calibri"/>
                          <a:sym typeface="Calibri"/>
                        </a:rPr>
                        <a:t>Male</a:t>
                      </a:r>
                      <a:endParaRPr/>
                    </a:p>
                  </a:txBody>
                  <a:tcPr marL="3725" marR="3725" marT="3725" marB="0">
                    <a:lnR w="12700" cap="flat" cmpd="sng">
                      <a:solidFill>
                        <a:schemeClr val="accent6"/>
                      </a:solidFill>
                      <a:prstDash val="solid"/>
                      <a:round/>
                      <a:headEnd type="none" w="sm" len="sm"/>
                      <a:tailEnd type="none" w="sm" len="sm"/>
                    </a:lnR>
                  </a:tcPr>
                </a:tc>
                <a:tc>
                  <a:txBody>
                    <a:bodyPr/>
                    <a:lstStyle/>
                    <a:p>
                      <a:pPr marL="0" marR="0" lvl="0" indent="0" algn="ctr" rtl="0">
                        <a:spcBef>
                          <a:spcPts val="0"/>
                        </a:spcBef>
                        <a:spcAft>
                          <a:spcPts val="0"/>
                        </a:spcAft>
                        <a:buNone/>
                      </a:pPr>
                      <a:r>
                        <a:rPr lang="en-US" sz="1100" b="1" i="0" u="none" strike="noStrike">
                          <a:solidFill>
                            <a:srgbClr val="000000"/>
                          </a:solidFill>
                          <a:latin typeface="Calibri"/>
                          <a:ea typeface="Calibri"/>
                          <a:cs typeface="Calibri"/>
                          <a:sym typeface="Calibri"/>
                        </a:rPr>
                        <a:t>40%</a:t>
                      </a:r>
                      <a:endParaRPr/>
                    </a:p>
                    <a:p>
                      <a:pPr marL="0" marR="0" lvl="0" indent="0" algn="ctr" rtl="0">
                        <a:spcBef>
                          <a:spcPts val="0"/>
                        </a:spcBef>
                        <a:spcAft>
                          <a:spcPts val="0"/>
                        </a:spcAft>
                        <a:buNone/>
                      </a:pPr>
                      <a:r>
                        <a:rPr lang="en-US" sz="1100" b="1" i="0" u="none" strike="noStrike">
                          <a:solidFill>
                            <a:srgbClr val="000000"/>
                          </a:solidFill>
                          <a:latin typeface="Calibri"/>
                          <a:ea typeface="Calibri"/>
                          <a:cs typeface="Calibri"/>
                          <a:sym typeface="Calibri"/>
                        </a:rPr>
                        <a:t>60%</a:t>
                      </a:r>
                      <a:endParaRPr/>
                    </a:p>
                  </a:txBody>
                  <a:tcPr marL="3725" marR="3725" marT="3725" marB="0">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tcPr>
                </a:tc>
                <a:tc>
                  <a:txBody>
                    <a:bodyPr/>
                    <a:lstStyle/>
                    <a:p>
                      <a:pPr marL="0" marR="0" lvl="0" indent="0" algn="ctr" rtl="0">
                        <a:spcBef>
                          <a:spcPts val="0"/>
                        </a:spcBef>
                        <a:spcAft>
                          <a:spcPts val="0"/>
                        </a:spcAft>
                        <a:buNone/>
                      </a:pPr>
                      <a:r>
                        <a:rPr lang="en-US" sz="1100" b="0" i="0" u="none" strike="noStrike">
                          <a:solidFill>
                            <a:srgbClr val="000000"/>
                          </a:solidFill>
                          <a:latin typeface="Calibri"/>
                          <a:ea typeface="Calibri"/>
                          <a:cs typeface="Calibri"/>
                          <a:sym typeface="Calibri"/>
                        </a:rPr>
                        <a:t>85%</a:t>
                      </a:r>
                      <a:endParaRPr/>
                    </a:p>
                    <a:p>
                      <a:pPr marL="0" marR="0" lvl="0" indent="0" algn="ctr" rtl="0">
                        <a:spcBef>
                          <a:spcPts val="0"/>
                        </a:spcBef>
                        <a:spcAft>
                          <a:spcPts val="0"/>
                        </a:spcAft>
                        <a:buNone/>
                      </a:pPr>
                      <a:r>
                        <a:rPr lang="en-US" sz="1100" b="0" i="0" u="none" strike="noStrike">
                          <a:solidFill>
                            <a:srgbClr val="000000"/>
                          </a:solidFill>
                          <a:latin typeface="Calibri"/>
                          <a:ea typeface="Calibri"/>
                          <a:cs typeface="Calibri"/>
                          <a:sym typeface="Calibri"/>
                        </a:rPr>
                        <a:t>83%</a:t>
                      </a:r>
                      <a:endParaRPr/>
                    </a:p>
                  </a:txBody>
                  <a:tcPr marL="3725" marR="3725" marT="3725" marB="0">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tcPr>
                </a:tc>
                <a:tc>
                  <a:txBody>
                    <a:bodyPr/>
                    <a:lstStyle/>
                    <a:p>
                      <a:pPr marL="0" marR="0" lvl="0" indent="0" algn="ctr" rtl="0">
                        <a:spcBef>
                          <a:spcPts val="0"/>
                        </a:spcBef>
                        <a:spcAft>
                          <a:spcPts val="0"/>
                        </a:spcAft>
                        <a:buNone/>
                      </a:pPr>
                      <a:r>
                        <a:rPr lang="en-US" sz="1100" b="0" i="0" u="none" strike="noStrike">
                          <a:solidFill>
                            <a:srgbClr val="000000"/>
                          </a:solidFill>
                          <a:latin typeface="Calibri"/>
                          <a:ea typeface="Calibri"/>
                          <a:cs typeface="Calibri"/>
                          <a:sym typeface="Calibri"/>
                        </a:rPr>
                        <a:t>15%</a:t>
                      </a:r>
                      <a:endParaRPr/>
                    </a:p>
                    <a:p>
                      <a:pPr marL="0" marR="0" lvl="0" indent="0" algn="ctr" rtl="0">
                        <a:spcBef>
                          <a:spcPts val="0"/>
                        </a:spcBef>
                        <a:spcAft>
                          <a:spcPts val="0"/>
                        </a:spcAft>
                        <a:buNone/>
                      </a:pPr>
                      <a:r>
                        <a:rPr lang="en-US" sz="1100" b="0" i="0" u="none" strike="noStrike">
                          <a:solidFill>
                            <a:srgbClr val="000000"/>
                          </a:solidFill>
                          <a:latin typeface="Calibri"/>
                          <a:ea typeface="Calibri"/>
                          <a:cs typeface="Calibri"/>
                          <a:sym typeface="Calibri"/>
                        </a:rPr>
                        <a:t>17%</a:t>
                      </a:r>
                      <a:endParaRPr/>
                    </a:p>
                  </a:txBody>
                  <a:tcPr marL="3725" marR="3725" marT="3725" marB="0">
                    <a:lnL w="12700" cap="flat" cmpd="sng">
                      <a:solidFill>
                        <a:schemeClr val="accent6"/>
                      </a:solidFill>
                      <a:prstDash val="solid"/>
                      <a:round/>
                      <a:headEnd type="none" w="sm" len="sm"/>
                      <a:tailEnd type="none" w="sm" len="sm"/>
                    </a:lnL>
                  </a:tcPr>
                </a:tc>
                <a:extLst>
                  <a:ext uri="{0D108BD9-81ED-4DB2-BD59-A6C34878D82A}">
                    <a16:rowId xmlns:a16="http://schemas.microsoft.com/office/drawing/2014/main" val="10005"/>
                  </a:ext>
                </a:extLst>
              </a:tr>
              <a:tr h="149600">
                <a:tc>
                  <a:txBody>
                    <a:bodyPr/>
                    <a:lstStyle/>
                    <a:p>
                      <a:pPr marL="0" marR="0" lvl="0" indent="0" algn="l" rtl="0">
                        <a:spcBef>
                          <a:spcPts val="0"/>
                        </a:spcBef>
                        <a:spcAft>
                          <a:spcPts val="0"/>
                        </a:spcAft>
                        <a:buNone/>
                      </a:pPr>
                      <a:r>
                        <a:rPr lang="en-US" sz="1400" b="1" i="0" u="none" strike="noStrike">
                          <a:solidFill>
                            <a:srgbClr val="000000"/>
                          </a:solidFill>
                          <a:latin typeface="Calibri"/>
                          <a:ea typeface="Calibri"/>
                          <a:cs typeface="Calibri"/>
                          <a:sym typeface="Calibri"/>
                        </a:rPr>
                        <a:t>Job Role</a:t>
                      </a:r>
                      <a:endParaRPr/>
                    </a:p>
                  </a:txBody>
                  <a:tcPr marL="3725" marR="3725" marT="3725" marB="0"/>
                </a:tc>
                <a:tc>
                  <a:txBody>
                    <a:bodyPr/>
                    <a:lstStyle/>
                    <a:p>
                      <a:pPr marL="0" marR="0" lvl="0" indent="0" algn="l" rtl="0">
                        <a:spcBef>
                          <a:spcPts val="0"/>
                        </a:spcBef>
                        <a:spcAft>
                          <a:spcPts val="0"/>
                        </a:spcAft>
                        <a:buNone/>
                      </a:pPr>
                      <a:r>
                        <a:rPr lang="en-US" sz="1100" b="1" i="0" u="none" strike="noStrike">
                          <a:solidFill>
                            <a:srgbClr val="000000"/>
                          </a:solidFill>
                          <a:latin typeface="Calibri"/>
                          <a:ea typeface="Calibri"/>
                          <a:cs typeface="Calibri"/>
                          <a:sym typeface="Calibri"/>
                        </a:rPr>
                        <a:t>Healthcare Representative </a:t>
                      </a:r>
                      <a:endParaRPr/>
                    </a:p>
                    <a:p>
                      <a:pPr marL="0" marR="0" lvl="0" indent="0" algn="l" rtl="0">
                        <a:spcBef>
                          <a:spcPts val="0"/>
                        </a:spcBef>
                        <a:spcAft>
                          <a:spcPts val="0"/>
                        </a:spcAft>
                        <a:buNone/>
                      </a:pPr>
                      <a:r>
                        <a:rPr lang="en-US" sz="1100" b="1" i="0" u="none" strike="noStrike">
                          <a:solidFill>
                            <a:srgbClr val="000000"/>
                          </a:solidFill>
                          <a:latin typeface="Calibri"/>
                          <a:ea typeface="Calibri"/>
                          <a:cs typeface="Calibri"/>
                          <a:sym typeface="Calibri"/>
                        </a:rPr>
                        <a:t>Human Resources </a:t>
                      </a:r>
                      <a:endParaRPr/>
                    </a:p>
                    <a:p>
                      <a:pPr marL="0" marR="0" lvl="0" indent="0" algn="l" rtl="0">
                        <a:spcBef>
                          <a:spcPts val="0"/>
                        </a:spcBef>
                        <a:spcAft>
                          <a:spcPts val="0"/>
                        </a:spcAft>
                        <a:buNone/>
                      </a:pPr>
                      <a:r>
                        <a:rPr lang="en-US" sz="1100" b="1" i="0" u="none" strike="noStrike">
                          <a:solidFill>
                            <a:srgbClr val="000000"/>
                          </a:solidFill>
                          <a:latin typeface="Calibri"/>
                          <a:ea typeface="Calibri"/>
                          <a:cs typeface="Calibri"/>
                          <a:sym typeface="Calibri"/>
                        </a:rPr>
                        <a:t>Laboratory Technician </a:t>
                      </a:r>
                      <a:endParaRPr/>
                    </a:p>
                    <a:p>
                      <a:pPr marL="0" marR="0" lvl="0" indent="0" algn="l" rtl="0">
                        <a:spcBef>
                          <a:spcPts val="0"/>
                        </a:spcBef>
                        <a:spcAft>
                          <a:spcPts val="0"/>
                        </a:spcAft>
                        <a:buNone/>
                      </a:pPr>
                      <a:r>
                        <a:rPr lang="en-US" sz="1100" b="1" i="0" u="none" strike="noStrike">
                          <a:solidFill>
                            <a:srgbClr val="000000"/>
                          </a:solidFill>
                          <a:latin typeface="Calibri"/>
                          <a:ea typeface="Calibri"/>
                          <a:cs typeface="Calibri"/>
                          <a:sym typeface="Calibri"/>
                        </a:rPr>
                        <a:t>Manager </a:t>
                      </a:r>
                      <a:endParaRPr/>
                    </a:p>
                    <a:p>
                      <a:pPr marL="0" marR="0" lvl="0" indent="0" algn="l" rtl="0">
                        <a:spcBef>
                          <a:spcPts val="0"/>
                        </a:spcBef>
                        <a:spcAft>
                          <a:spcPts val="0"/>
                        </a:spcAft>
                        <a:buNone/>
                      </a:pPr>
                      <a:r>
                        <a:rPr lang="en-US" sz="1100" b="1" i="0" u="none" strike="noStrike">
                          <a:solidFill>
                            <a:srgbClr val="000000"/>
                          </a:solidFill>
                          <a:latin typeface="Calibri"/>
                          <a:ea typeface="Calibri"/>
                          <a:cs typeface="Calibri"/>
                          <a:sym typeface="Calibri"/>
                        </a:rPr>
                        <a:t>Manufacturing Director </a:t>
                      </a:r>
                      <a:endParaRPr/>
                    </a:p>
                    <a:p>
                      <a:pPr marL="0" marR="0" lvl="0" indent="0" algn="l" rtl="0">
                        <a:spcBef>
                          <a:spcPts val="0"/>
                        </a:spcBef>
                        <a:spcAft>
                          <a:spcPts val="0"/>
                        </a:spcAft>
                        <a:buNone/>
                      </a:pPr>
                      <a:r>
                        <a:rPr lang="en-US" sz="1100" b="1" i="0" u="none" strike="noStrike">
                          <a:solidFill>
                            <a:srgbClr val="000000"/>
                          </a:solidFill>
                          <a:latin typeface="Calibri"/>
                          <a:ea typeface="Calibri"/>
                          <a:cs typeface="Calibri"/>
                          <a:sym typeface="Calibri"/>
                        </a:rPr>
                        <a:t>Research Director </a:t>
                      </a:r>
                      <a:endParaRPr/>
                    </a:p>
                    <a:p>
                      <a:pPr marL="0" marR="0" lvl="0" indent="0" algn="l" rtl="0">
                        <a:spcBef>
                          <a:spcPts val="0"/>
                        </a:spcBef>
                        <a:spcAft>
                          <a:spcPts val="0"/>
                        </a:spcAft>
                        <a:buNone/>
                      </a:pPr>
                      <a:r>
                        <a:rPr lang="en-US" sz="1100" b="1" i="0" u="none" strike="noStrike">
                          <a:solidFill>
                            <a:srgbClr val="000000"/>
                          </a:solidFill>
                          <a:latin typeface="Calibri"/>
                          <a:ea typeface="Calibri"/>
                          <a:cs typeface="Calibri"/>
                          <a:sym typeface="Calibri"/>
                        </a:rPr>
                        <a:t>Research Scientist </a:t>
                      </a:r>
                      <a:endParaRPr/>
                    </a:p>
                    <a:p>
                      <a:pPr marL="0" marR="0" lvl="0" indent="0" algn="l" rtl="0">
                        <a:spcBef>
                          <a:spcPts val="0"/>
                        </a:spcBef>
                        <a:spcAft>
                          <a:spcPts val="0"/>
                        </a:spcAft>
                        <a:buNone/>
                      </a:pPr>
                      <a:r>
                        <a:rPr lang="en-US" sz="1100" b="1" i="0" u="none" strike="noStrike">
                          <a:solidFill>
                            <a:srgbClr val="000000"/>
                          </a:solidFill>
                          <a:latin typeface="Calibri"/>
                          <a:ea typeface="Calibri"/>
                          <a:cs typeface="Calibri"/>
                          <a:sym typeface="Calibri"/>
                        </a:rPr>
                        <a:t>Sales Executive </a:t>
                      </a:r>
                      <a:endParaRPr/>
                    </a:p>
                    <a:p>
                      <a:pPr marL="0" marR="0" lvl="0" indent="0" algn="l" rtl="0">
                        <a:spcBef>
                          <a:spcPts val="0"/>
                        </a:spcBef>
                        <a:spcAft>
                          <a:spcPts val="0"/>
                        </a:spcAft>
                        <a:buNone/>
                      </a:pPr>
                      <a:r>
                        <a:rPr lang="en-US" sz="1100" b="1" i="0" u="none" strike="noStrike">
                          <a:solidFill>
                            <a:srgbClr val="000000"/>
                          </a:solidFill>
                          <a:latin typeface="Calibri"/>
                          <a:ea typeface="Calibri"/>
                          <a:cs typeface="Calibri"/>
                          <a:sym typeface="Calibri"/>
                        </a:rPr>
                        <a:t>Sales Representative</a:t>
                      </a:r>
                      <a:endParaRPr/>
                    </a:p>
                  </a:txBody>
                  <a:tcPr marL="3725" marR="3725" marT="3725" marB="0">
                    <a:lnR w="12700" cap="flat" cmpd="sng">
                      <a:solidFill>
                        <a:schemeClr val="accent6"/>
                      </a:solidFill>
                      <a:prstDash val="solid"/>
                      <a:round/>
                      <a:headEnd type="none" w="sm" len="sm"/>
                      <a:tailEnd type="none" w="sm" len="sm"/>
                    </a:lnR>
                  </a:tcPr>
                </a:tc>
                <a:tc>
                  <a:txBody>
                    <a:bodyPr/>
                    <a:lstStyle/>
                    <a:p>
                      <a:pPr marL="0" marR="0" lvl="0" indent="0" algn="ctr" rtl="0">
                        <a:spcBef>
                          <a:spcPts val="0"/>
                        </a:spcBef>
                        <a:spcAft>
                          <a:spcPts val="0"/>
                        </a:spcAft>
                        <a:buNone/>
                      </a:pPr>
                      <a:r>
                        <a:rPr lang="en-US" sz="1100" b="1" i="0" u="none" strike="noStrike">
                          <a:solidFill>
                            <a:srgbClr val="000000"/>
                          </a:solidFill>
                          <a:latin typeface="Calibri"/>
                          <a:ea typeface="Calibri"/>
                          <a:cs typeface="Calibri"/>
                          <a:sym typeface="Calibri"/>
                        </a:rPr>
                        <a:t>9% </a:t>
                      </a:r>
                      <a:endParaRPr/>
                    </a:p>
                    <a:p>
                      <a:pPr marL="0" marR="0" lvl="0" indent="0" algn="ctr" rtl="0">
                        <a:spcBef>
                          <a:spcPts val="0"/>
                        </a:spcBef>
                        <a:spcAft>
                          <a:spcPts val="0"/>
                        </a:spcAft>
                        <a:buNone/>
                      </a:pPr>
                      <a:r>
                        <a:rPr lang="en-US" sz="1100" b="1" i="0" u="none" strike="noStrike">
                          <a:solidFill>
                            <a:srgbClr val="000000"/>
                          </a:solidFill>
                          <a:latin typeface="Calibri"/>
                          <a:ea typeface="Calibri"/>
                          <a:cs typeface="Calibri"/>
                          <a:sym typeface="Calibri"/>
                        </a:rPr>
                        <a:t>4% </a:t>
                      </a:r>
                      <a:endParaRPr/>
                    </a:p>
                    <a:p>
                      <a:pPr marL="0" marR="0" lvl="0" indent="0" algn="ctr" rtl="0">
                        <a:spcBef>
                          <a:spcPts val="0"/>
                        </a:spcBef>
                        <a:spcAft>
                          <a:spcPts val="0"/>
                        </a:spcAft>
                        <a:buNone/>
                      </a:pPr>
                      <a:r>
                        <a:rPr lang="en-US" sz="1100" b="1" i="0" u="none" strike="noStrike">
                          <a:solidFill>
                            <a:srgbClr val="000000"/>
                          </a:solidFill>
                          <a:latin typeface="Calibri"/>
                          <a:ea typeface="Calibri"/>
                          <a:cs typeface="Calibri"/>
                          <a:sym typeface="Calibri"/>
                        </a:rPr>
                        <a:t>18% </a:t>
                      </a:r>
                      <a:endParaRPr/>
                    </a:p>
                    <a:p>
                      <a:pPr marL="0" marR="0" lvl="0" indent="0" algn="ctr" rtl="0">
                        <a:spcBef>
                          <a:spcPts val="0"/>
                        </a:spcBef>
                        <a:spcAft>
                          <a:spcPts val="0"/>
                        </a:spcAft>
                        <a:buNone/>
                      </a:pPr>
                      <a:r>
                        <a:rPr lang="en-US" sz="1100" b="1" i="0" u="none" strike="noStrike">
                          <a:solidFill>
                            <a:srgbClr val="000000"/>
                          </a:solidFill>
                          <a:latin typeface="Calibri"/>
                          <a:ea typeface="Calibri"/>
                          <a:cs typeface="Calibri"/>
                          <a:sym typeface="Calibri"/>
                        </a:rPr>
                        <a:t>7% </a:t>
                      </a:r>
                      <a:endParaRPr/>
                    </a:p>
                    <a:p>
                      <a:pPr marL="0" marR="0" lvl="0" indent="0" algn="ctr" rtl="0">
                        <a:spcBef>
                          <a:spcPts val="0"/>
                        </a:spcBef>
                        <a:spcAft>
                          <a:spcPts val="0"/>
                        </a:spcAft>
                        <a:buNone/>
                      </a:pPr>
                      <a:r>
                        <a:rPr lang="en-US" sz="1100" b="1" i="0" u="none" strike="noStrike">
                          <a:solidFill>
                            <a:srgbClr val="000000"/>
                          </a:solidFill>
                          <a:latin typeface="Calibri"/>
                          <a:ea typeface="Calibri"/>
                          <a:cs typeface="Calibri"/>
                          <a:sym typeface="Calibri"/>
                        </a:rPr>
                        <a:t>10% </a:t>
                      </a:r>
                      <a:endParaRPr/>
                    </a:p>
                    <a:p>
                      <a:pPr marL="0" marR="0" lvl="0" indent="0" algn="ctr" rtl="0">
                        <a:spcBef>
                          <a:spcPts val="0"/>
                        </a:spcBef>
                        <a:spcAft>
                          <a:spcPts val="0"/>
                        </a:spcAft>
                        <a:buNone/>
                      </a:pPr>
                      <a:r>
                        <a:rPr lang="en-US" sz="1100" b="1" i="0" u="none" strike="noStrike">
                          <a:solidFill>
                            <a:srgbClr val="000000"/>
                          </a:solidFill>
                          <a:latin typeface="Calibri"/>
                          <a:ea typeface="Calibri"/>
                          <a:cs typeface="Calibri"/>
                          <a:sym typeface="Calibri"/>
                        </a:rPr>
                        <a:t>5% </a:t>
                      </a:r>
                      <a:endParaRPr/>
                    </a:p>
                    <a:p>
                      <a:pPr marL="0" marR="0" lvl="0" indent="0" algn="ctr" rtl="0">
                        <a:spcBef>
                          <a:spcPts val="0"/>
                        </a:spcBef>
                        <a:spcAft>
                          <a:spcPts val="0"/>
                        </a:spcAft>
                        <a:buNone/>
                      </a:pPr>
                      <a:r>
                        <a:rPr lang="en-US" sz="1100" b="1" i="0" u="none" strike="noStrike">
                          <a:solidFill>
                            <a:srgbClr val="000000"/>
                          </a:solidFill>
                          <a:latin typeface="Calibri"/>
                          <a:ea typeface="Calibri"/>
                          <a:cs typeface="Calibri"/>
                          <a:sym typeface="Calibri"/>
                        </a:rPr>
                        <a:t>20% </a:t>
                      </a:r>
                      <a:endParaRPr/>
                    </a:p>
                    <a:p>
                      <a:pPr marL="0" marR="0" lvl="0" indent="0" algn="ctr" rtl="0">
                        <a:spcBef>
                          <a:spcPts val="0"/>
                        </a:spcBef>
                        <a:spcAft>
                          <a:spcPts val="0"/>
                        </a:spcAft>
                        <a:buNone/>
                      </a:pPr>
                      <a:r>
                        <a:rPr lang="en-US" sz="1100" b="1" i="0" u="none" strike="noStrike">
                          <a:solidFill>
                            <a:srgbClr val="000000"/>
                          </a:solidFill>
                          <a:latin typeface="Calibri"/>
                          <a:ea typeface="Calibri"/>
                          <a:cs typeface="Calibri"/>
                          <a:sym typeface="Calibri"/>
                        </a:rPr>
                        <a:t>22% </a:t>
                      </a:r>
                      <a:endParaRPr/>
                    </a:p>
                    <a:p>
                      <a:pPr marL="0" marR="0" lvl="0" indent="0" algn="ctr" rtl="0">
                        <a:spcBef>
                          <a:spcPts val="0"/>
                        </a:spcBef>
                        <a:spcAft>
                          <a:spcPts val="0"/>
                        </a:spcAft>
                        <a:buNone/>
                      </a:pPr>
                      <a:r>
                        <a:rPr lang="en-US" sz="1100" b="1" i="0" u="none" strike="noStrike">
                          <a:solidFill>
                            <a:srgbClr val="000000"/>
                          </a:solidFill>
                          <a:latin typeface="Calibri"/>
                          <a:ea typeface="Calibri"/>
                          <a:cs typeface="Calibri"/>
                          <a:sym typeface="Calibri"/>
                        </a:rPr>
                        <a:t>6%</a:t>
                      </a:r>
                      <a:endParaRPr/>
                    </a:p>
                  </a:txBody>
                  <a:tcPr marL="3725" marR="3725" marT="3725" marB="0">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B w="12700" cap="flat" cmpd="sng">
                      <a:solidFill>
                        <a:schemeClr val="accent6"/>
                      </a:solidFill>
                      <a:prstDash val="solid"/>
                      <a:round/>
                      <a:headEnd type="none" w="sm" len="sm"/>
                      <a:tailEnd type="none" w="sm" len="sm"/>
                    </a:lnB>
                  </a:tcPr>
                </a:tc>
                <a:tc>
                  <a:txBody>
                    <a:bodyPr/>
                    <a:lstStyle/>
                    <a:p>
                      <a:pPr marL="0" marR="0" lvl="0" indent="0" algn="ctr" rtl="0">
                        <a:spcBef>
                          <a:spcPts val="0"/>
                        </a:spcBef>
                        <a:spcAft>
                          <a:spcPts val="0"/>
                        </a:spcAft>
                        <a:buNone/>
                      </a:pPr>
                      <a:r>
                        <a:rPr lang="en-US" sz="1100" b="0" i="0" u="none" strike="noStrike">
                          <a:solidFill>
                            <a:srgbClr val="000000"/>
                          </a:solidFill>
                          <a:latin typeface="Calibri"/>
                          <a:ea typeface="Calibri"/>
                          <a:cs typeface="Calibri"/>
                          <a:sym typeface="Calibri"/>
                        </a:rPr>
                        <a:t>93% </a:t>
                      </a:r>
                      <a:endParaRPr/>
                    </a:p>
                    <a:p>
                      <a:pPr marL="0" marR="0" lvl="0" indent="0" algn="ctr" rtl="0">
                        <a:spcBef>
                          <a:spcPts val="0"/>
                        </a:spcBef>
                        <a:spcAft>
                          <a:spcPts val="0"/>
                        </a:spcAft>
                        <a:buNone/>
                      </a:pPr>
                      <a:r>
                        <a:rPr lang="en-US" sz="1100" b="0" i="0" u="none" strike="noStrike">
                          <a:solidFill>
                            <a:srgbClr val="000000"/>
                          </a:solidFill>
                          <a:latin typeface="Calibri"/>
                          <a:ea typeface="Calibri"/>
                          <a:cs typeface="Calibri"/>
                          <a:sym typeface="Calibri"/>
                        </a:rPr>
                        <a:t>77% </a:t>
                      </a:r>
                      <a:endParaRPr/>
                    </a:p>
                    <a:p>
                      <a:pPr marL="0" marR="0" lvl="0" indent="0" algn="ctr" rtl="0">
                        <a:spcBef>
                          <a:spcPts val="0"/>
                        </a:spcBef>
                        <a:spcAft>
                          <a:spcPts val="0"/>
                        </a:spcAft>
                        <a:buNone/>
                      </a:pPr>
                      <a:r>
                        <a:rPr lang="en-US" sz="1100" b="0" i="0" u="none" strike="noStrike">
                          <a:solidFill>
                            <a:srgbClr val="000000"/>
                          </a:solidFill>
                          <a:latin typeface="Calibri"/>
                          <a:ea typeface="Calibri"/>
                          <a:cs typeface="Calibri"/>
                          <a:sym typeface="Calibri"/>
                        </a:rPr>
                        <a:t>76% </a:t>
                      </a:r>
                      <a:endParaRPr/>
                    </a:p>
                    <a:p>
                      <a:pPr marL="0" marR="0" lvl="0" indent="0" algn="ctr" rtl="0">
                        <a:spcBef>
                          <a:spcPts val="0"/>
                        </a:spcBef>
                        <a:spcAft>
                          <a:spcPts val="0"/>
                        </a:spcAft>
                        <a:buNone/>
                      </a:pPr>
                      <a:r>
                        <a:rPr lang="en-US" sz="1100" b="0" i="0" u="none" strike="noStrike">
                          <a:solidFill>
                            <a:srgbClr val="000000"/>
                          </a:solidFill>
                          <a:latin typeface="Calibri"/>
                          <a:ea typeface="Calibri"/>
                          <a:cs typeface="Calibri"/>
                          <a:sym typeface="Calibri"/>
                        </a:rPr>
                        <a:t>95% </a:t>
                      </a:r>
                      <a:endParaRPr/>
                    </a:p>
                    <a:p>
                      <a:pPr marL="0" marR="0" lvl="0" indent="0" algn="ctr" rtl="0">
                        <a:spcBef>
                          <a:spcPts val="0"/>
                        </a:spcBef>
                        <a:spcAft>
                          <a:spcPts val="0"/>
                        </a:spcAft>
                        <a:buNone/>
                      </a:pPr>
                      <a:r>
                        <a:rPr lang="en-US" sz="1100" b="0" i="0" u="none" strike="noStrike">
                          <a:solidFill>
                            <a:srgbClr val="000000"/>
                          </a:solidFill>
                          <a:latin typeface="Calibri"/>
                          <a:ea typeface="Calibri"/>
                          <a:cs typeface="Calibri"/>
                          <a:sym typeface="Calibri"/>
                        </a:rPr>
                        <a:t>93% </a:t>
                      </a:r>
                      <a:endParaRPr/>
                    </a:p>
                    <a:p>
                      <a:pPr marL="0" marR="0" lvl="0" indent="0" algn="ctr" rtl="0">
                        <a:spcBef>
                          <a:spcPts val="0"/>
                        </a:spcBef>
                        <a:spcAft>
                          <a:spcPts val="0"/>
                        </a:spcAft>
                        <a:buNone/>
                      </a:pPr>
                      <a:r>
                        <a:rPr lang="en-US" sz="1100" b="0" i="0" u="none" strike="noStrike">
                          <a:solidFill>
                            <a:srgbClr val="000000"/>
                          </a:solidFill>
                          <a:latin typeface="Calibri"/>
                          <a:ea typeface="Calibri"/>
                          <a:cs typeface="Calibri"/>
                          <a:sym typeface="Calibri"/>
                        </a:rPr>
                        <a:t>98% </a:t>
                      </a:r>
                      <a:endParaRPr/>
                    </a:p>
                    <a:p>
                      <a:pPr marL="0" marR="0" lvl="0" indent="0" algn="ctr" rtl="0">
                        <a:spcBef>
                          <a:spcPts val="0"/>
                        </a:spcBef>
                        <a:spcAft>
                          <a:spcPts val="0"/>
                        </a:spcAft>
                        <a:buNone/>
                      </a:pPr>
                      <a:r>
                        <a:rPr lang="en-US" sz="1100" b="0" i="0" u="none" strike="noStrike">
                          <a:solidFill>
                            <a:srgbClr val="000000"/>
                          </a:solidFill>
                          <a:latin typeface="Calibri"/>
                          <a:ea typeface="Calibri"/>
                          <a:cs typeface="Calibri"/>
                          <a:sym typeface="Calibri"/>
                        </a:rPr>
                        <a:t>84% </a:t>
                      </a:r>
                      <a:endParaRPr/>
                    </a:p>
                    <a:p>
                      <a:pPr marL="0" marR="0" lvl="0" indent="0" algn="ctr" rtl="0">
                        <a:spcBef>
                          <a:spcPts val="0"/>
                        </a:spcBef>
                        <a:spcAft>
                          <a:spcPts val="0"/>
                        </a:spcAft>
                        <a:buNone/>
                      </a:pPr>
                      <a:r>
                        <a:rPr lang="en-US" sz="1100" b="0" i="0" u="none" strike="noStrike">
                          <a:solidFill>
                            <a:srgbClr val="000000"/>
                          </a:solidFill>
                          <a:latin typeface="Calibri"/>
                          <a:ea typeface="Calibri"/>
                          <a:cs typeface="Calibri"/>
                          <a:sym typeface="Calibri"/>
                        </a:rPr>
                        <a:t>83% </a:t>
                      </a:r>
                      <a:endParaRPr/>
                    </a:p>
                    <a:p>
                      <a:pPr marL="0" marR="0" lvl="0" indent="0" algn="ctr" rtl="0">
                        <a:spcBef>
                          <a:spcPts val="0"/>
                        </a:spcBef>
                        <a:spcAft>
                          <a:spcPts val="0"/>
                        </a:spcAft>
                        <a:buNone/>
                      </a:pPr>
                      <a:r>
                        <a:rPr lang="en-US" sz="1100" b="0" i="0" u="none" strike="noStrike">
                          <a:solidFill>
                            <a:srgbClr val="000000"/>
                          </a:solidFill>
                          <a:latin typeface="Calibri"/>
                          <a:ea typeface="Calibri"/>
                          <a:cs typeface="Calibri"/>
                          <a:sym typeface="Calibri"/>
                        </a:rPr>
                        <a:t>60%</a:t>
                      </a:r>
                      <a:endParaRPr/>
                    </a:p>
                  </a:txBody>
                  <a:tcPr marL="3725" marR="3725" marT="3725" marB="0">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tcPr>
                </a:tc>
                <a:tc>
                  <a:txBody>
                    <a:bodyPr/>
                    <a:lstStyle/>
                    <a:p>
                      <a:pPr marL="0" marR="0" lvl="0" indent="0" algn="ctr" rtl="0">
                        <a:spcBef>
                          <a:spcPts val="0"/>
                        </a:spcBef>
                        <a:spcAft>
                          <a:spcPts val="0"/>
                        </a:spcAft>
                        <a:buNone/>
                      </a:pPr>
                      <a:r>
                        <a:rPr lang="en-US" sz="1100" b="0" i="0" u="none" strike="noStrike" dirty="0">
                          <a:solidFill>
                            <a:srgbClr val="000000"/>
                          </a:solidFill>
                          <a:latin typeface="Calibri"/>
                          <a:ea typeface="Calibri"/>
                          <a:cs typeface="Calibri"/>
                          <a:sym typeface="Calibri"/>
                        </a:rPr>
                        <a:t>7% </a:t>
                      </a:r>
                      <a:endParaRPr dirty="0"/>
                    </a:p>
                    <a:p>
                      <a:pPr marL="0" marR="0" lvl="0" indent="0" algn="ctr" rtl="0">
                        <a:spcBef>
                          <a:spcPts val="0"/>
                        </a:spcBef>
                        <a:spcAft>
                          <a:spcPts val="0"/>
                        </a:spcAft>
                        <a:buNone/>
                      </a:pPr>
                      <a:r>
                        <a:rPr lang="en-US" sz="1100" b="0" i="0" u="none" strike="noStrike" dirty="0">
                          <a:solidFill>
                            <a:srgbClr val="000000"/>
                          </a:solidFill>
                          <a:latin typeface="Calibri"/>
                          <a:ea typeface="Calibri"/>
                          <a:cs typeface="Calibri"/>
                          <a:sym typeface="Calibri"/>
                        </a:rPr>
                        <a:t>23% </a:t>
                      </a:r>
                      <a:endParaRPr dirty="0"/>
                    </a:p>
                    <a:p>
                      <a:pPr marL="0" marR="0" lvl="0" indent="0" algn="ctr" rtl="0">
                        <a:spcBef>
                          <a:spcPts val="0"/>
                        </a:spcBef>
                        <a:spcAft>
                          <a:spcPts val="0"/>
                        </a:spcAft>
                        <a:buNone/>
                      </a:pPr>
                      <a:r>
                        <a:rPr lang="en-US" sz="1100" b="0" i="0" u="none" strike="noStrike" dirty="0">
                          <a:solidFill>
                            <a:srgbClr val="000000"/>
                          </a:solidFill>
                          <a:latin typeface="Calibri"/>
                          <a:ea typeface="Calibri"/>
                          <a:cs typeface="Calibri"/>
                          <a:sym typeface="Calibri"/>
                        </a:rPr>
                        <a:t>24% </a:t>
                      </a:r>
                      <a:endParaRPr dirty="0"/>
                    </a:p>
                    <a:p>
                      <a:pPr marL="0" marR="0" lvl="0" indent="0" algn="ctr" rtl="0">
                        <a:spcBef>
                          <a:spcPts val="0"/>
                        </a:spcBef>
                        <a:spcAft>
                          <a:spcPts val="0"/>
                        </a:spcAft>
                        <a:buNone/>
                      </a:pPr>
                      <a:r>
                        <a:rPr lang="en-US" sz="1100" b="0" i="0" u="none" strike="noStrike" dirty="0">
                          <a:solidFill>
                            <a:srgbClr val="000000"/>
                          </a:solidFill>
                          <a:latin typeface="Calibri"/>
                          <a:ea typeface="Calibri"/>
                          <a:cs typeface="Calibri"/>
                          <a:sym typeface="Calibri"/>
                        </a:rPr>
                        <a:t>5% </a:t>
                      </a:r>
                      <a:endParaRPr dirty="0"/>
                    </a:p>
                    <a:p>
                      <a:pPr marL="0" marR="0" lvl="0" indent="0" algn="ctr" rtl="0">
                        <a:spcBef>
                          <a:spcPts val="0"/>
                        </a:spcBef>
                        <a:spcAft>
                          <a:spcPts val="0"/>
                        </a:spcAft>
                        <a:buNone/>
                      </a:pPr>
                      <a:r>
                        <a:rPr lang="en-US" sz="1100" b="0" i="0" u="none" strike="noStrike" dirty="0">
                          <a:solidFill>
                            <a:srgbClr val="000000"/>
                          </a:solidFill>
                          <a:latin typeface="Calibri"/>
                          <a:ea typeface="Calibri"/>
                          <a:cs typeface="Calibri"/>
                          <a:sym typeface="Calibri"/>
                        </a:rPr>
                        <a:t>7% </a:t>
                      </a:r>
                      <a:endParaRPr dirty="0"/>
                    </a:p>
                    <a:p>
                      <a:pPr marL="0" marR="0" lvl="0" indent="0" algn="ctr" rtl="0">
                        <a:spcBef>
                          <a:spcPts val="0"/>
                        </a:spcBef>
                        <a:spcAft>
                          <a:spcPts val="0"/>
                        </a:spcAft>
                        <a:buNone/>
                      </a:pPr>
                      <a:r>
                        <a:rPr lang="en-US" sz="1100" b="0" i="0" u="none" strike="noStrike" dirty="0">
                          <a:solidFill>
                            <a:srgbClr val="000000"/>
                          </a:solidFill>
                          <a:latin typeface="Calibri"/>
                          <a:ea typeface="Calibri"/>
                          <a:cs typeface="Calibri"/>
                          <a:sym typeface="Calibri"/>
                        </a:rPr>
                        <a:t>3% </a:t>
                      </a:r>
                      <a:endParaRPr dirty="0"/>
                    </a:p>
                    <a:p>
                      <a:pPr marL="0" marR="0" lvl="0" indent="0" algn="ctr" rtl="0">
                        <a:spcBef>
                          <a:spcPts val="0"/>
                        </a:spcBef>
                        <a:spcAft>
                          <a:spcPts val="0"/>
                        </a:spcAft>
                        <a:buNone/>
                      </a:pPr>
                      <a:r>
                        <a:rPr lang="en-US" sz="1100" b="0" i="0" u="none" strike="noStrike" dirty="0">
                          <a:solidFill>
                            <a:srgbClr val="000000"/>
                          </a:solidFill>
                          <a:latin typeface="Calibri"/>
                          <a:ea typeface="Calibri"/>
                          <a:cs typeface="Calibri"/>
                          <a:sym typeface="Calibri"/>
                        </a:rPr>
                        <a:t>16% </a:t>
                      </a:r>
                      <a:endParaRPr dirty="0"/>
                    </a:p>
                    <a:p>
                      <a:pPr marL="0" marR="0" lvl="0" indent="0" algn="ctr" rtl="0">
                        <a:spcBef>
                          <a:spcPts val="0"/>
                        </a:spcBef>
                        <a:spcAft>
                          <a:spcPts val="0"/>
                        </a:spcAft>
                        <a:buNone/>
                      </a:pPr>
                      <a:r>
                        <a:rPr lang="en-US" sz="1100" b="0" i="0" u="none" strike="noStrike" dirty="0">
                          <a:solidFill>
                            <a:srgbClr val="000000"/>
                          </a:solidFill>
                          <a:latin typeface="Calibri"/>
                          <a:ea typeface="Calibri"/>
                          <a:cs typeface="Calibri"/>
                          <a:sym typeface="Calibri"/>
                        </a:rPr>
                        <a:t>17% </a:t>
                      </a:r>
                      <a:endParaRPr dirty="0"/>
                    </a:p>
                    <a:p>
                      <a:pPr marL="0" marR="0" lvl="0" indent="0" algn="ctr" rtl="0">
                        <a:spcBef>
                          <a:spcPts val="0"/>
                        </a:spcBef>
                        <a:spcAft>
                          <a:spcPts val="0"/>
                        </a:spcAft>
                        <a:buNone/>
                      </a:pPr>
                      <a:r>
                        <a:rPr lang="en-US" sz="1100" b="0" i="0" u="none" strike="noStrike" dirty="0">
                          <a:solidFill>
                            <a:srgbClr val="000000"/>
                          </a:solidFill>
                          <a:latin typeface="Calibri"/>
                          <a:ea typeface="Calibri"/>
                          <a:cs typeface="Calibri"/>
                          <a:sym typeface="Calibri"/>
                        </a:rPr>
                        <a:t>40%</a:t>
                      </a:r>
                      <a:endParaRPr dirty="0"/>
                    </a:p>
                  </a:txBody>
                  <a:tcPr marL="3725" marR="3725" marT="3725" marB="0">
                    <a:lnL w="12700" cap="flat" cmpd="sng">
                      <a:solidFill>
                        <a:schemeClr val="accent6"/>
                      </a:solidFill>
                      <a:prstDash val="solid"/>
                      <a:round/>
                      <a:headEnd type="none" w="sm" len="sm"/>
                      <a:tailEnd type="none" w="sm" len="sm"/>
                    </a:lnL>
                  </a:tcPr>
                </a:tc>
                <a:extLst>
                  <a:ext uri="{0D108BD9-81ED-4DB2-BD59-A6C34878D82A}">
                    <a16:rowId xmlns:a16="http://schemas.microsoft.com/office/drawing/2014/main" val="10006"/>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pic>
        <p:nvPicPr>
          <p:cNvPr id="125" name="Google Shape;125;p23"/>
          <p:cNvPicPr preferRelativeResize="0"/>
          <p:nvPr/>
        </p:nvPicPr>
        <p:blipFill rotWithShape="1">
          <a:blip r:embed="rId3">
            <a:alphaModFix/>
          </a:blip>
          <a:srcRect l="6819" b="4288"/>
          <a:stretch/>
        </p:blipFill>
        <p:spPr>
          <a:xfrm>
            <a:off x="599839" y="1352550"/>
            <a:ext cx="2752961" cy="1892416"/>
          </a:xfrm>
          <a:prstGeom prst="rect">
            <a:avLst/>
          </a:prstGeom>
          <a:noFill/>
          <a:ln>
            <a:noFill/>
          </a:ln>
        </p:spPr>
      </p:pic>
      <p:pic>
        <p:nvPicPr>
          <p:cNvPr id="126" name="Google Shape;126;p23"/>
          <p:cNvPicPr preferRelativeResize="0"/>
          <p:nvPr/>
        </p:nvPicPr>
        <p:blipFill rotWithShape="1">
          <a:blip r:embed="rId4">
            <a:alphaModFix/>
          </a:blip>
          <a:srcRect l="4622" b="4288"/>
          <a:stretch/>
        </p:blipFill>
        <p:spPr>
          <a:xfrm>
            <a:off x="5410200" y="1249441"/>
            <a:ext cx="2778586" cy="1886095"/>
          </a:xfrm>
          <a:prstGeom prst="rect">
            <a:avLst/>
          </a:prstGeom>
          <a:noFill/>
          <a:ln>
            <a:noFill/>
          </a:ln>
        </p:spPr>
      </p:pic>
      <p:sp>
        <p:nvSpPr>
          <p:cNvPr id="127" name="Google Shape;127;p23"/>
          <p:cNvSpPr txBox="1">
            <a:spLocks noGrp="1"/>
          </p:cNvSpPr>
          <p:nvPr>
            <p:ph type="title"/>
          </p:nvPr>
        </p:nvSpPr>
        <p:spPr>
          <a:xfrm>
            <a:off x="228600" y="514350"/>
            <a:ext cx="8763000" cy="8572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3F3F3F"/>
              </a:buClr>
              <a:buSzPts val="2800"/>
              <a:buFont typeface="Arial"/>
              <a:buNone/>
            </a:pPr>
            <a:r>
              <a:rPr lang="en-US" sz="2800" b="1" i="0" u="none" strike="noStrike" cap="none">
                <a:solidFill>
                  <a:srgbClr val="3F3F3F"/>
                </a:solidFill>
                <a:latin typeface="Arial"/>
                <a:ea typeface="Arial"/>
                <a:cs typeface="Arial"/>
                <a:sym typeface="Arial"/>
              </a:rPr>
              <a:t>Exploratory Analysis – </a:t>
            </a:r>
            <a:br>
              <a:rPr lang="en-US" sz="2800" b="1" i="0" u="none" strike="noStrike" cap="none">
                <a:solidFill>
                  <a:srgbClr val="3F3F3F"/>
                </a:solidFill>
                <a:latin typeface="Arial"/>
                <a:ea typeface="Arial"/>
                <a:cs typeface="Arial"/>
                <a:sym typeface="Arial"/>
              </a:rPr>
            </a:br>
            <a:r>
              <a:rPr lang="en-US" sz="2000" b="1" i="0" u="none" strike="noStrike" cap="none">
                <a:solidFill>
                  <a:srgbClr val="3F3F3F"/>
                </a:solidFill>
                <a:latin typeface="Arial"/>
                <a:ea typeface="Arial"/>
                <a:cs typeface="Arial"/>
                <a:sym typeface="Arial"/>
              </a:rPr>
              <a:t>Business Travel, Department, Education Field, Gender</a:t>
            </a:r>
            <a:endParaRPr/>
          </a:p>
        </p:txBody>
      </p:sp>
      <p:pic>
        <p:nvPicPr>
          <p:cNvPr id="128" name="Google Shape;128;p23"/>
          <p:cNvPicPr preferRelativeResize="0"/>
          <p:nvPr/>
        </p:nvPicPr>
        <p:blipFill rotWithShape="1">
          <a:blip r:embed="rId5">
            <a:alphaModFix/>
          </a:blip>
          <a:srcRect l="2661" b="7154"/>
          <a:stretch/>
        </p:blipFill>
        <p:spPr>
          <a:xfrm>
            <a:off x="457199" y="3236891"/>
            <a:ext cx="3106981" cy="1925659"/>
          </a:xfrm>
          <a:prstGeom prst="rect">
            <a:avLst/>
          </a:prstGeom>
          <a:noFill/>
          <a:ln>
            <a:noFill/>
          </a:ln>
        </p:spPr>
      </p:pic>
      <p:pic>
        <p:nvPicPr>
          <p:cNvPr id="129" name="Google Shape;129;p23"/>
          <p:cNvPicPr preferRelativeResize="0"/>
          <p:nvPr/>
        </p:nvPicPr>
        <p:blipFill rotWithShape="1">
          <a:blip r:embed="rId6">
            <a:alphaModFix/>
          </a:blip>
          <a:srcRect l="2627" t="-2270" r="1591" b="8194"/>
          <a:stretch/>
        </p:blipFill>
        <p:spPr>
          <a:xfrm>
            <a:off x="5334000" y="3105150"/>
            <a:ext cx="2971916" cy="1956045"/>
          </a:xfrm>
          <a:prstGeom prst="rect">
            <a:avLst/>
          </a:prstGeom>
          <a:noFill/>
          <a:ln>
            <a:noFill/>
          </a:ln>
        </p:spPr>
      </p:pic>
      <p:sp>
        <p:nvSpPr>
          <p:cNvPr id="130" name="Google Shape;130;p23"/>
          <p:cNvSpPr/>
          <p:nvPr/>
        </p:nvSpPr>
        <p:spPr>
          <a:xfrm>
            <a:off x="1972056" y="2495550"/>
            <a:ext cx="457200" cy="838200"/>
          </a:xfrm>
          <a:prstGeom prst="rect">
            <a:avLst/>
          </a:prstGeom>
          <a:noFill/>
          <a:ln w="41275" cap="flat" cmpd="sng">
            <a:solidFill>
              <a:srgbClr val="FF0000"/>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Arial"/>
              <a:ea typeface="Arial"/>
              <a:cs typeface="Arial"/>
              <a:sym typeface="Arial"/>
            </a:endParaRPr>
          </a:p>
        </p:txBody>
      </p:sp>
      <p:sp>
        <p:nvSpPr>
          <p:cNvPr id="131" name="Google Shape;131;p23"/>
          <p:cNvSpPr/>
          <p:nvPr/>
        </p:nvSpPr>
        <p:spPr>
          <a:xfrm>
            <a:off x="6146823" y="4443984"/>
            <a:ext cx="685800" cy="699516"/>
          </a:xfrm>
          <a:prstGeom prst="rect">
            <a:avLst/>
          </a:prstGeom>
          <a:noFill/>
          <a:ln w="41275" cap="flat" cmpd="sng">
            <a:solidFill>
              <a:srgbClr val="FF0000"/>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Arial"/>
              <a:ea typeface="Arial"/>
              <a:cs typeface="Arial"/>
              <a:sym typeface="Arial"/>
            </a:endParaRPr>
          </a:p>
        </p:txBody>
      </p:sp>
      <p:sp>
        <p:nvSpPr>
          <p:cNvPr id="132" name="Google Shape;132;p23"/>
          <p:cNvSpPr/>
          <p:nvPr/>
        </p:nvSpPr>
        <p:spPr>
          <a:xfrm>
            <a:off x="7448122" y="4443984"/>
            <a:ext cx="685800" cy="699516"/>
          </a:xfrm>
          <a:prstGeom prst="rect">
            <a:avLst/>
          </a:prstGeom>
          <a:noFill/>
          <a:ln w="41275" cap="flat" cmpd="sng">
            <a:solidFill>
              <a:srgbClr val="FF0000"/>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pic>
        <p:nvPicPr>
          <p:cNvPr id="138" name="Google Shape;138;p24"/>
          <p:cNvPicPr preferRelativeResize="0"/>
          <p:nvPr/>
        </p:nvPicPr>
        <p:blipFill rotWithShape="1">
          <a:blip r:embed="rId3">
            <a:alphaModFix/>
          </a:blip>
          <a:srcRect t="1" r="12392" b="-560"/>
          <a:stretch/>
        </p:blipFill>
        <p:spPr>
          <a:xfrm>
            <a:off x="1095376" y="1371600"/>
            <a:ext cx="2284151" cy="1819255"/>
          </a:xfrm>
          <a:prstGeom prst="rect">
            <a:avLst/>
          </a:prstGeom>
          <a:noFill/>
          <a:ln>
            <a:noFill/>
          </a:ln>
        </p:spPr>
      </p:pic>
      <p:sp>
        <p:nvSpPr>
          <p:cNvPr id="139" name="Google Shape;139;p24"/>
          <p:cNvSpPr txBox="1">
            <a:spLocks noGrp="1"/>
          </p:cNvSpPr>
          <p:nvPr>
            <p:ph type="title"/>
          </p:nvPr>
        </p:nvSpPr>
        <p:spPr>
          <a:xfrm>
            <a:off x="228600" y="514350"/>
            <a:ext cx="8229600" cy="8572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3F3F3F"/>
              </a:buClr>
              <a:buSzPts val="2800"/>
              <a:buFont typeface="Arial"/>
              <a:buNone/>
            </a:pPr>
            <a:r>
              <a:rPr lang="en-US" sz="2800" b="1" i="0" u="none" strike="noStrike" cap="none">
                <a:solidFill>
                  <a:srgbClr val="3F3F3F"/>
                </a:solidFill>
                <a:latin typeface="Arial"/>
                <a:ea typeface="Arial"/>
                <a:cs typeface="Arial"/>
                <a:sym typeface="Arial"/>
              </a:rPr>
              <a:t>Exploratory Analysis – </a:t>
            </a:r>
            <a:br>
              <a:rPr lang="en-US" sz="2800" b="1" i="0" u="none" strike="noStrike" cap="none">
                <a:solidFill>
                  <a:srgbClr val="3F3F3F"/>
                </a:solidFill>
                <a:latin typeface="Arial"/>
                <a:ea typeface="Arial"/>
                <a:cs typeface="Arial"/>
                <a:sym typeface="Arial"/>
              </a:rPr>
            </a:br>
            <a:r>
              <a:rPr lang="en-US" sz="2000" b="1" i="0" u="none" strike="noStrike" cap="none">
                <a:solidFill>
                  <a:srgbClr val="3F3F3F"/>
                </a:solidFill>
                <a:latin typeface="Arial"/>
                <a:ea typeface="Arial"/>
                <a:cs typeface="Arial"/>
                <a:sym typeface="Arial"/>
              </a:rPr>
              <a:t>Age, Distance From Home, % Salary Hike, # of companies worked</a:t>
            </a:r>
            <a:endParaRPr sz="2800" b="1" i="0" u="none" strike="noStrike" cap="none">
              <a:solidFill>
                <a:srgbClr val="3F3F3F"/>
              </a:solidFill>
              <a:latin typeface="Arial"/>
              <a:ea typeface="Arial"/>
              <a:cs typeface="Arial"/>
              <a:sym typeface="Arial"/>
            </a:endParaRPr>
          </a:p>
        </p:txBody>
      </p:sp>
      <p:pic>
        <p:nvPicPr>
          <p:cNvPr id="140" name="Google Shape;140;p24"/>
          <p:cNvPicPr preferRelativeResize="0"/>
          <p:nvPr/>
        </p:nvPicPr>
        <p:blipFill rotWithShape="1">
          <a:blip r:embed="rId4">
            <a:alphaModFix/>
          </a:blip>
          <a:srcRect r="12821"/>
          <a:stretch/>
        </p:blipFill>
        <p:spPr>
          <a:xfrm>
            <a:off x="4829175" y="1276350"/>
            <a:ext cx="2409825" cy="1886820"/>
          </a:xfrm>
          <a:prstGeom prst="rect">
            <a:avLst/>
          </a:prstGeom>
          <a:noFill/>
          <a:ln>
            <a:noFill/>
          </a:ln>
        </p:spPr>
      </p:pic>
      <p:pic>
        <p:nvPicPr>
          <p:cNvPr id="141" name="Google Shape;141;p24"/>
          <p:cNvPicPr preferRelativeResize="0"/>
          <p:nvPr/>
        </p:nvPicPr>
        <p:blipFill rotWithShape="1">
          <a:blip r:embed="rId5">
            <a:alphaModFix/>
          </a:blip>
          <a:srcRect r="13188"/>
          <a:stretch/>
        </p:blipFill>
        <p:spPr>
          <a:xfrm>
            <a:off x="1066801" y="3298167"/>
            <a:ext cx="2312726" cy="1845333"/>
          </a:xfrm>
          <a:prstGeom prst="rect">
            <a:avLst/>
          </a:prstGeom>
          <a:noFill/>
          <a:ln>
            <a:noFill/>
          </a:ln>
        </p:spPr>
      </p:pic>
      <p:pic>
        <p:nvPicPr>
          <p:cNvPr id="142" name="Google Shape;142;p24"/>
          <p:cNvPicPr preferRelativeResize="0"/>
          <p:nvPr/>
        </p:nvPicPr>
        <p:blipFill rotWithShape="1">
          <a:blip r:embed="rId6">
            <a:alphaModFix/>
          </a:blip>
          <a:srcRect r="14328"/>
          <a:stretch/>
        </p:blipFill>
        <p:spPr>
          <a:xfrm>
            <a:off x="4876800" y="3282999"/>
            <a:ext cx="2351148" cy="1845985"/>
          </a:xfrm>
          <a:prstGeom prst="rect">
            <a:avLst/>
          </a:prstGeom>
          <a:noFill/>
          <a:ln>
            <a:noFill/>
          </a:ln>
        </p:spPr>
      </p:pic>
      <p:pic>
        <p:nvPicPr>
          <p:cNvPr id="143" name="Google Shape;143;p24"/>
          <p:cNvPicPr preferRelativeResize="0"/>
          <p:nvPr/>
        </p:nvPicPr>
        <p:blipFill rotWithShape="1">
          <a:blip r:embed="rId7">
            <a:alphaModFix/>
          </a:blip>
          <a:srcRect l="9994" b="17287"/>
          <a:stretch/>
        </p:blipFill>
        <p:spPr>
          <a:xfrm>
            <a:off x="8231449" y="426186"/>
            <a:ext cx="903025" cy="945414"/>
          </a:xfrm>
          <a:prstGeom prst="rect">
            <a:avLst/>
          </a:prstGeom>
          <a:noFill/>
          <a:ln>
            <a:noFill/>
          </a:ln>
        </p:spPr>
      </p:pic>
      <p:cxnSp>
        <p:nvCxnSpPr>
          <p:cNvPr id="3" name="Straight Connector 2">
            <a:extLst>
              <a:ext uri="{FF2B5EF4-FFF2-40B4-BE49-F238E27FC236}">
                <a16:creationId xmlns:a16="http://schemas.microsoft.com/office/drawing/2014/main" id="{E9D37F56-A4C8-F44B-887F-E8F9A58915CB}"/>
              </a:ext>
            </a:extLst>
          </p:cNvPr>
          <p:cNvCxnSpPr/>
          <p:nvPr/>
        </p:nvCxnSpPr>
        <p:spPr>
          <a:xfrm>
            <a:off x="2113935" y="1371600"/>
            <a:ext cx="0" cy="1656735"/>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9A74F8D0-7F18-C741-BC6B-C709733F2C44}"/>
              </a:ext>
            </a:extLst>
          </p:cNvPr>
          <p:cNvSpPr txBox="1"/>
          <p:nvPr/>
        </p:nvSpPr>
        <p:spPr>
          <a:xfrm>
            <a:off x="2580344" y="1612491"/>
            <a:ext cx="766916" cy="307777"/>
          </a:xfrm>
          <a:prstGeom prst="rect">
            <a:avLst/>
          </a:prstGeom>
          <a:noFill/>
        </p:spPr>
        <p:txBody>
          <a:bodyPr wrap="square" rtlCol="0">
            <a:spAutoFit/>
          </a:bodyPr>
          <a:lstStyle/>
          <a:p>
            <a:r>
              <a:rPr lang="en-US" b="1" dirty="0">
                <a:solidFill>
                  <a:srgbClr val="FF0000"/>
                </a:solidFill>
              </a:rPr>
              <a:t>Age 33</a:t>
            </a:r>
          </a:p>
        </p:txBody>
      </p:sp>
      <p:cxnSp>
        <p:nvCxnSpPr>
          <p:cNvPr id="6" name="Straight Arrow Connector 5">
            <a:extLst>
              <a:ext uri="{FF2B5EF4-FFF2-40B4-BE49-F238E27FC236}">
                <a16:creationId xmlns:a16="http://schemas.microsoft.com/office/drawing/2014/main" id="{90B3F410-4C31-934F-96D3-6D3938255F02}"/>
              </a:ext>
            </a:extLst>
          </p:cNvPr>
          <p:cNvCxnSpPr/>
          <p:nvPr/>
        </p:nvCxnSpPr>
        <p:spPr>
          <a:xfrm flipH="1">
            <a:off x="2145430" y="1779639"/>
            <a:ext cx="420789" cy="0"/>
          </a:xfrm>
          <a:prstGeom prst="straightConnector1">
            <a:avLst/>
          </a:prstGeom>
          <a:ln w="19050">
            <a:solidFill>
              <a:srgbClr val="FF0000"/>
            </a:solidFill>
            <a:tailEnd type="triangle"/>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theme/theme1.xml><?xml version="1.0" encoding="utf-8"?>
<a:theme xmlns:a="http://schemas.openxmlformats.org/drawingml/2006/main" name="16-9 White Backgroud">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6-9 Cover">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6-9 Light Background">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869</TotalTime>
  <Words>2336</Words>
  <Application>Microsoft Macintosh PowerPoint</Application>
  <PresentationFormat>On-screen Show (16:9)</PresentationFormat>
  <Paragraphs>570</Paragraphs>
  <Slides>18</Slides>
  <Notes>18</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18</vt:i4>
      </vt:variant>
    </vt:vector>
  </HeadingPairs>
  <TitlesOfParts>
    <vt:vector size="24" baseType="lpstr">
      <vt:lpstr>Arial Black</vt:lpstr>
      <vt:lpstr>Calibri</vt:lpstr>
      <vt:lpstr>Arial</vt:lpstr>
      <vt:lpstr>16-9 White Backgroud</vt:lpstr>
      <vt:lpstr>16-9 Cover</vt:lpstr>
      <vt:lpstr>16-9 Light Background</vt:lpstr>
      <vt:lpstr>PowerPoint Presentation</vt:lpstr>
      <vt:lpstr>Contents</vt:lpstr>
      <vt:lpstr>IBM HR Data Project Overview</vt:lpstr>
      <vt:lpstr>Data Dictionary</vt:lpstr>
      <vt:lpstr>Data Dictionary</vt:lpstr>
      <vt:lpstr>Exploratory Analysis –  Correlation Matrix</vt:lpstr>
      <vt:lpstr>Exploratory Analysis – Population</vt:lpstr>
      <vt:lpstr>Exploratory Analysis –  Business Travel, Department, Education Field, Gender</vt:lpstr>
      <vt:lpstr>Exploratory Analysis –  Age, Distance From Home, % Salary Hike, # of companies worked</vt:lpstr>
      <vt:lpstr>Exploratory Analysis – Job Involvement, Environment Sat., Job Sat., Relationship Sat </vt:lpstr>
      <vt:lpstr>Analysis and Findings – Model Overview </vt:lpstr>
      <vt:lpstr>Analysis and Findings – Model Selection</vt:lpstr>
      <vt:lpstr>Analysis and Findings –  Models: Tree, Boosting, and Random Forest </vt:lpstr>
      <vt:lpstr>Analysis and Findings –  Other Models Explored: knn, lda, nb </vt:lpstr>
      <vt:lpstr>PowerPoint Presentation</vt:lpstr>
      <vt:lpstr>Model Summary (1-3 of 7)</vt:lpstr>
      <vt:lpstr>Model Summary (4-7 of 7)</vt:lpstr>
      <vt:lpstr>Questions?</vt:lpstr>
    </vt:vector>
  </TitlesOfParts>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Clayton Mason</cp:lastModifiedBy>
  <cp:revision>14</cp:revision>
  <dcterms:modified xsi:type="dcterms:W3CDTF">2018-07-26T14:47:42Z</dcterms:modified>
</cp:coreProperties>
</file>