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80" r:id="rId5"/>
    <p:sldId id="266" r:id="rId6"/>
    <p:sldId id="274" r:id="rId7"/>
    <p:sldId id="275" r:id="rId8"/>
    <p:sldId id="277" r:id="rId9"/>
    <p:sldId id="278" r:id="rId10"/>
    <p:sldId id="279" r:id="rId11"/>
    <p:sldId id="269" r:id="rId12"/>
    <p:sldId id="271" r:id="rId13"/>
    <p:sldId id="272" r:id="rId14"/>
    <p:sldId id="264"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Quattrocento Sans" panose="020B0502050000020003"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31" roundtripDataSignature="AMtx7mh6btZEv1v/jNJ1wmx9P3R/DmXSC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41598B-85FF-B183-CAD2-CE4FBF0705BC}" v="233" dt="2023-04-11T22:34:27.327"/>
    <p1510:client id="{102884A8-410B-A126-91C0-3721EC7067BA}" v="1364" dt="2023-04-11T15:05:18.652"/>
    <p1510:client id="{10C7CA8D-E84E-D60B-F445-BA99E39A940F}" v="8" dt="2023-02-06T13:01:24.950"/>
    <p1510:client id="{1E7A97D8-781D-858F-FF53-388A37AC8A6D}" v="220" dt="2023-02-06T02:58:51.407"/>
    <p1510:client id="{23FB9D10-CDB5-B931-5209-48592E0A4A70}" v="1" dt="2023-04-12T00:33:06.326"/>
    <p1510:client id="{2E99F774-908D-A28E-7D6A-3E3800C919D0}" v="28" dt="2023-04-12T12:08:41.556"/>
    <p1510:client id="{301FDC62-0191-0253-AC47-7E5539856FF0}" v="86" dt="2023-02-06T01:51:18.768"/>
    <p1510:client id="{3D2884C1-8F64-38C0-F046-93BE20217122}" v="2" dt="2023-04-12T12:01:33.718"/>
    <p1510:client id="{4F63D780-CD1A-2F57-7688-BF8F0A44A2FA}" v="160" dt="2023-02-03T20:31:17.366"/>
    <p1510:client id="{5098A7E3-794A-4263-79A7-D7998D3CFB9E}" v="28" dt="2023-04-12T00:47:28.389"/>
    <p1510:client id="{667B4F34-966F-41CC-86B5-F3D7DEE1C1D8}" v="7" dt="2023-04-11T15:04:37.671"/>
    <p1510:client id="{67554860-B6E4-E94A-6DF5-B2E3735CF40E}" v="217" dt="2023-02-06T02:49:29.173"/>
    <p1510:client id="{70F91810-9E55-37BC-7430-D34BB6D6A663}" v="50" dt="2023-04-11T15:53:54.724"/>
    <p1510:client id="{79847C20-F5B1-42CE-0AF2-F0D536D76049}" v="5" dt="2023-04-06T14:20:07.016"/>
    <p1510:client id="{79E22547-2227-162C-157A-B4E48E67D37D}" v="1" dt="2023-04-12T04:51:52.083"/>
    <p1510:client id="{95A35D4F-A011-872A-EBEF-771EBE0C83A6}" v="30" dt="2023-02-03T18:25:51.193"/>
    <p1510:client id="{B0A4C6AB-CD9E-CF05-0CD6-6A259075E98C}" v="163" dt="2023-04-06T14:51:03.097"/>
    <p1510:client id="{B10BE19F-F759-9096-AEAB-E62AB61C4B3F}" v="4" dt="2023-04-12T12:39:08.042"/>
    <p1510:client id="{BF20BE44-D487-0BA0-C50B-4199DB9A6723}" v="741" dt="2023-04-11T21:57:19.377"/>
    <p1510:client id="{C18409AC-055B-4638-BE3C-03F0A6FF1591}" v="29" dt="2023-04-06T14:45:54.745"/>
    <p1510:client id="{CE2D26AC-CE37-1E55-1015-27C608D75761}" v="314" dt="2023-02-06T02:47:50.315"/>
    <p1510:client id="{E1D313D2-8136-8EB9-D71A-E16E86751EE3}" v="37" dt="2023-04-12T00:28:30.887"/>
    <p1510:client id="{EC0E335E-7748-33EA-0178-73213F59BA80}" v="210" dt="2023-04-12T00:26:17.457"/>
    <p1510:client id="{FD43D3A8-1D03-FDED-7258-2CE6DF4BDF8A}" v="9" dt="2023-04-12T12:10:31.547"/>
    <p1510:client id="{FD57FB69-DB2A-B4BF-47AF-31954C912E9E}" v="1" dt="2023-04-12T11:20:15.5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also concerns we wanted to touch on briefly.</a:t>
            </a:r>
          </a:p>
          <a:p>
            <a:r>
              <a:rPr lang="en-US"/>
              <a:t>As we know the quality and accuracy of the source that synthetic data is trained off affects its validity.  </a:t>
            </a:r>
          </a:p>
          <a:p>
            <a:r>
              <a:rPr lang="en-US"/>
              <a:t>Following this point the data should represent minority subgroups fairly.  </a:t>
            </a:r>
          </a:p>
          <a:p>
            <a:r>
              <a:rPr lang="en-US"/>
              <a:t>Finally, there is the concern of legal issues with its increasing use.  This could relate to intellectual property, liability, or data ownership. For example, if it is used to develop a new drug or medical device, and there is an unforeseen side effect.  </a:t>
            </a:r>
          </a:p>
          <a:p>
            <a:r>
              <a:rPr lang="en-US"/>
              <a:t>These are a few future  concerns to be aware of with synthetic data in healthcare.</a:t>
            </a:r>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409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5375e45d61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15375e45d61_1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indent="0">
              <a:lnSpc>
                <a:spcPct val="115000"/>
              </a:lnSpc>
              <a:buSzPts val="1100"/>
            </a:pPr>
            <a:endParaRPr lang="en-US" b="1" u="sng">
              <a:solidFill>
                <a:srgbClr val="0563C1"/>
              </a:solidFill>
              <a:highlight>
                <a:srgbClr val="FFFFFF"/>
              </a:highlight>
              <a:latin typeface="Arial"/>
              <a:ea typeface="Arial"/>
              <a:cs typeface="Arial"/>
            </a:endParaRPr>
          </a:p>
          <a:p>
            <a:pPr marL="0" lvl="0" indent="0" algn="l" rtl="0">
              <a:spcBef>
                <a:spcPts val="1200"/>
              </a:spcBef>
              <a:spcAft>
                <a:spcPts val="0"/>
              </a:spcAft>
              <a:buNone/>
            </a:pPr>
            <a:endParaRPr lang="en-US" sz="1400">
              <a:solidFill>
                <a:srgbClr val="000000"/>
              </a:solidFill>
              <a:latin typeface="Arial"/>
              <a:ea typeface="Arial"/>
              <a:cs typeface="Arial"/>
            </a:endParaRPr>
          </a:p>
        </p:txBody>
      </p:sp>
      <p:sp>
        <p:nvSpPr>
          <p:cNvPr id="87" name="Google Shape;87;g15375e45d61_1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spcBef>
                <a:spcPts val="1200"/>
              </a:spcBef>
            </a:pPr>
            <a:endParaRPr lang="en-US"/>
          </a:p>
          <a:p>
            <a:pPr marL="0" indent="0">
              <a:spcBef>
                <a:spcPts val="1200"/>
              </a:spcBef>
            </a:pPr>
            <a:r>
              <a:rPr lang="en-US">
                <a:solidFill>
                  <a:srgbClr val="444444"/>
                </a:solidFill>
                <a:latin typeface="Arial"/>
                <a:cs typeface="Arial"/>
                <a:sym typeface="Arial"/>
              </a:rPr>
              <a:t>Combines</a:t>
            </a:r>
            <a:r>
              <a:rPr lang="en-US">
                <a:solidFill>
                  <a:srgbClr val="444444"/>
                </a:solidFill>
                <a:latin typeface="Arial"/>
                <a:ea typeface="Arial"/>
                <a:cs typeface="Arial"/>
                <a:sym typeface="Arial"/>
              </a:rPr>
              <a:t> the advantages of other algorithms for sparse gradients and non-stationary settings.  Also has the advantage of ease of implementation.  A good example is the demo Dr. Chung conducted in class with machine learning between the banana and the coin.  Adam allows for faster learning at a lower cost.  Disadvantages of stochastic gradient descent is it requires a number of hyperparameters, and is sensitive to feature scaling.</a:t>
            </a:r>
            <a:endParaRPr lang="en-US"/>
          </a:p>
          <a:p>
            <a:pPr marL="0" lvl="0" indent="0" algn="l">
              <a:lnSpc>
                <a:spcPct val="100000"/>
              </a:lnSpc>
              <a:spcBef>
                <a:spcPts val="1200"/>
              </a:spcBef>
              <a:spcAft>
                <a:spcPts val="0"/>
              </a:spcAft>
              <a:buSzPts val="1400"/>
              <a:buNone/>
            </a:pPr>
            <a:endParaRPr lang="en-US"/>
          </a:p>
          <a:p>
            <a:pPr marL="0" indent="0">
              <a:spcBef>
                <a:spcPts val="1200"/>
              </a:spcBef>
            </a:pPr>
            <a:r>
              <a:rPr lang="en-US">
                <a:solidFill>
                  <a:srgbClr val="444444"/>
                </a:solidFill>
                <a:latin typeface="Arial"/>
                <a:ea typeface="Arial"/>
                <a:cs typeface="Arial"/>
              </a:rPr>
              <a:t>Richie definition:</a:t>
            </a:r>
            <a:endParaRPr lang="en-US"/>
          </a:p>
          <a:p>
            <a:pPr marL="0" indent="0">
              <a:spcBef>
                <a:spcPts val="1200"/>
              </a:spcBef>
            </a:pPr>
            <a:r>
              <a:rPr lang="en-US"/>
              <a:t>Stochastic Gradient Descent is a method of training a model where the cost function of a model is minimized by taking sequential steps from a random intercept and beta coefficient(s) until the loss minimizing values are found.</a:t>
            </a:r>
          </a:p>
          <a:p>
            <a:pPr marL="0" indent="0">
              <a:spcBef>
                <a:spcPts val="1200"/>
              </a:spcBef>
            </a:pPr>
            <a:endParaRPr lang="en-US"/>
          </a:p>
        </p:txBody>
      </p:sp>
      <p:sp>
        <p:nvSpPr>
          <p:cNvPr id="94" name="Google Shape;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7767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research paper we picked discussed a synthetic data generation system in healthcare industry.</a:t>
            </a:r>
          </a:p>
          <a:p>
            <a:r>
              <a:rPr lang="en-US"/>
              <a:t>In paper, they </a:t>
            </a:r>
            <a:r>
              <a:rPr lang="en-US" err="1"/>
              <a:t>discuessed</a:t>
            </a:r>
            <a:r>
              <a:rPr lang="en-US"/>
              <a:t> how this system can be used to generate smart home data, which is closely related to healthcare.</a:t>
            </a:r>
          </a:p>
          <a:p>
            <a:r>
              <a:rPr lang="en-US"/>
              <a:t>smart home devices can access more detailed and overall health data from two kinds of sensors when you stay at home</a:t>
            </a:r>
          </a:p>
          <a:p>
            <a:endParaRPr lang="en-US"/>
          </a:p>
          <a:p>
            <a:r>
              <a:rPr lang="en-US"/>
              <a:t>Convenient for patient accessing care from providers</a:t>
            </a:r>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64533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an example of activity log of smart home sensor generated</a:t>
            </a:r>
          </a:p>
          <a:p>
            <a:r>
              <a:rPr lang="en-US"/>
              <a:t>First part is time;</a:t>
            </a:r>
          </a:p>
          <a:p>
            <a:r>
              <a:rPr lang="en-US"/>
              <a:t>Second part is the location: bedroom/ </a:t>
            </a:r>
            <a:r>
              <a:rPr lang="en-US" err="1"/>
              <a:t>livingroom</a:t>
            </a:r>
            <a:r>
              <a:rPr lang="en-US"/>
              <a:t>; this part also has the a specific detail: in the bedroom, whether just stayed in the </a:t>
            </a:r>
            <a:r>
              <a:rPr lang="en-US" err="1"/>
              <a:t>livingroom</a:t>
            </a:r>
            <a:r>
              <a:rPr lang="en-US"/>
              <a:t> or stayed in the chair;</a:t>
            </a:r>
          </a:p>
          <a:p>
            <a:r>
              <a:rPr lang="en-US"/>
              <a:t>On and off indicated the beginning and end of sensor detect the human in motion</a:t>
            </a:r>
          </a:p>
          <a:p>
            <a:r>
              <a:rPr lang="en-US"/>
              <a:t>Last part is what kind of activity a person is doing: for example, relax or personal </a:t>
            </a:r>
            <a:r>
              <a:rPr lang="en-US" err="1"/>
              <a:t>hygience</a:t>
            </a:r>
            <a:endParaRPr lang="en-US"/>
          </a:p>
          <a:p>
            <a:endParaRPr lang="en-US"/>
          </a:p>
          <a:p>
            <a:endParaRPr lang="en-US"/>
          </a:p>
          <a:p>
            <a:r>
              <a:rPr lang="en-US"/>
              <a:t> Each sensor event contains the event timestamp, the sensor name, the sensor state and the activity label</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7164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r>
              <a:rPr lang="en-US" i="1"/>
              <a:t>Cook</a:t>
            </a:r>
            <a:r>
              <a:rPr lang="en-US"/>
              <a:t>, </a:t>
            </a:r>
            <a:r>
              <a:rPr lang="en-US" i="1"/>
              <a:t>Eat</a:t>
            </a:r>
            <a:r>
              <a:rPr lang="en-US"/>
              <a:t>, </a:t>
            </a:r>
            <a:r>
              <a:rPr lang="en-US" i="1"/>
              <a:t>Sleep</a:t>
            </a:r>
            <a:r>
              <a:rPr lang="en-US"/>
              <a:t>, </a:t>
            </a:r>
            <a:r>
              <a:rPr lang="en-US" i="1"/>
              <a:t>Personal Hygiene</a:t>
            </a:r>
            <a:r>
              <a:rPr lang="en-US"/>
              <a:t>, </a:t>
            </a:r>
            <a:r>
              <a:rPr lang="en-US" i="1"/>
              <a:t>Take Medicine</a:t>
            </a:r>
            <a:r>
              <a:rPr lang="en-US"/>
              <a:t>, </a:t>
            </a:r>
            <a:r>
              <a:rPr lang="en-US" i="1"/>
              <a:t>Work</a:t>
            </a:r>
            <a:r>
              <a:rPr lang="en-US"/>
              <a:t>, </a:t>
            </a:r>
            <a:r>
              <a:rPr lang="en-US" i="1"/>
              <a:t>Leave Home</a:t>
            </a:r>
            <a:r>
              <a:rPr lang="en-US"/>
              <a:t>, </a:t>
            </a:r>
            <a:r>
              <a:rPr lang="en-US" i="1"/>
              <a:t>Enter Home</a:t>
            </a:r>
            <a:r>
              <a:rPr lang="en-US"/>
              <a:t>, </a:t>
            </a:r>
            <a:r>
              <a:rPr lang="en-US" i="1"/>
              <a:t>Bathe</a:t>
            </a:r>
            <a:r>
              <a:rPr lang="en-US"/>
              <a:t>, </a:t>
            </a:r>
            <a:r>
              <a:rPr lang="en-US" i="1"/>
              <a:t>Relax</a:t>
            </a:r>
            <a:r>
              <a:rPr lang="en-US"/>
              <a:t>, </a:t>
            </a:r>
            <a:r>
              <a:rPr lang="en-US" i="1"/>
              <a:t>Bed Toilet Transition</a:t>
            </a:r>
            <a:r>
              <a:rPr lang="en-US"/>
              <a:t>, </a:t>
            </a:r>
            <a:r>
              <a:rPr lang="en-US" i="1"/>
              <a:t>Wash Dishes</a:t>
            </a:r>
            <a:r>
              <a:rPr lang="en-US"/>
              <a:t>, and </a:t>
            </a:r>
            <a:r>
              <a:rPr lang="en-US" i="1"/>
              <a:t>Other Activity</a:t>
            </a:r>
            <a:r>
              <a:rPr lang="en-US"/>
              <a:t>. </a:t>
            </a:r>
          </a:p>
          <a:p>
            <a:endParaRPr lang="en-US"/>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1980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a graph which we think helps explain this concept.  In this graph, the x axis is the value of the beta coefficient and the y axis is the sum of squared residuals or general error terms value of the model.  As you can see, we start with an initial random value, and then  choose a new w value until we reach the minimum point of the curve.  The w value of where this minimum point occurs then represents the best model for our training data.</a:t>
            </a:r>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07300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many future developments we can think about with the use of synthetic data in healthcare.</a:t>
            </a:r>
          </a:p>
          <a:p>
            <a:r>
              <a:rPr lang="en-US"/>
              <a:t>A huge current challenge in healthcare has to do with personal data privacy, data leakage, and regulatory issues. </a:t>
            </a:r>
          </a:p>
          <a:p>
            <a:r>
              <a:rPr lang="en-US"/>
              <a:t>The future development of synthetic data in healthcare can address these challenges.</a:t>
            </a:r>
          </a:p>
          <a:p>
            <a:r>
              <a:rPr lang="en-US"/>
              <a:t>Synthetic data can improve machine learning model accuracy by increasing the training dataset size, without violating data privacy.</a:t>
            </a:r>
          </a:p>
          <a:p>
            <a:r>
              <a:rPr lang="en-US"/>
              <a:t>It can also enable the prediction of rare diseases.  Synthetic data can create a control group for clinical trials that may lack in existing data to enable a prediction.</a:t>
            </a:r>
          </a:p>
          <a:p>
            <a:r>
              <a:rPr lang="en-US"/>
              <a:t>Finally, synthetic data enables data collaboration.  Using synthetic data can facilitate sharing this work between hospitals, as well as medical and pharmaceutical institutions, without breaking privacy regulations.</a:t>
            </a:r>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3166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p:nvPr/>
        </p:nvSpPr>
        <p:spPr>
          <a:xfrm>
            <a:off x="0" y="0"/>
            <a:ext cx="12192000" cy="6858000"/>
          </a:xfrm>
          <a:prstGeom prst="rect">
            <a:avLst/>
          </a:prstGeom>
          <a:solidFill>
            <a:srgbClr val="18302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7;p10"/>
          <p:cNvPicPr preferRelativeResize="0"/>
          <p:nvPr/>
        </p:nvPicPr>
        <p:blipFill rotWithShape="1">
          <a:blip r:embed="rId2">
            <a:alphaModFix/>
          </a:blip>
          <a:srcRect l="43815" r="1" b="38315"/>
          <a:stretch/>
        </p:blipFill>
        <p:spPr>
          <a:xfrm>
            <a:off x="0" y="3549535"/>
            <a:ext cx="8655494" cy="3308465"/>
          </a:xfrm>
          <a:prstGeom prst="rect">
            <a:avLst/>
          </a:prstGeom>
          <a:noFill/>
          <a:ln>
            <a:noFill/>
          </a:ln>
        </p:spPr>
      </p:pic>
      <p:sp>
        <p:nvSpPr>
          <p:cNvPr id="18" name="Google Shape;18;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5000"/>
              <a:buFont typeface="Quattrocento Sans"/>
              <a:buNone/>
              <a:defRPr sz="5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800"/>
              <a:buNone/>
              <a:defRPr sz="28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0" name="Google Shape;20;p10"/>
          <p:cNvPicPr preferRelativeResize="0"/>
          <p:nvPr/>
        </p:nvPicPr>
        <p:blipFill rotWithShape="1">
          <a:blip r:embed="rId3">
            <a:alphaModFix/>
          </a:blip>
          <a:srcRect/>
          <a:stretch/>
        </p:blipFill>
        <p:spPr>
          <a:xfrm>
            <a:off x="5219267" y="56560"/>
            <a:ext cx="1753466" cy="100924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alpha val="70196"/>
          </a:schemeClr>
        </a:solidFill>
        <a:effectLst/>
      </p:bgPr>
    </p:bg>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8302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1"/>
          <p:cNvSpPr/>
          <p:nvPr/>
        </p:nvSpPr>
        <p:spPr>
          <a:xfrm>
            <a:off x="784163" y="508158"/>
            <a:ext cx="45719" cy="1039495"/>
          </a:xfrm>
          <a:prstGeom prst="rect">
            <a:avLst/>
          </a:prstGeom>
          <a:solidFill>
            <a:srgbClr val="789D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5" name="Google Shape;25;p11"/>
          <p:cNvPicPr preferRelativeResize="0"/>
          <p:nvPr/>
        </p:nvPicPr>
        <p:blipFill rotWithShape="1">
          <a:blip r:embed="rId2">
            <a:alphaModFix/>
          </a:blip>
          <a:srcRect l="46782" r="-30" b="38580"/>
          <a:stretch/>
        </p:blipFill>
        <p:spPr>
          <a:xfrm>
            <a:off x="-1" y="4250933"/>
            <a:ext cx="6492241" cy="2607067"/>
          </a:xfrm>
          <a:prstGeom prst="rect">
            <a:avLst/>
          </a:prstGeom>
          <a:noFill/>
          <a:ln>
            <a:noFill/>
          </a:ln>
        </p:spPr>
      </p:pic>
      <p:sp>
        <p:nvSpPr>
          <p:cNvPr id="26" name="Google Shape;26;p11"/>
          <p:cNvSpPr txBox="1">
            <a:spLocks noGrp="1"/>
          </p:cNvSpPr>
          <p:nvPr>
            <p:ph type="body" idx="1"/>
          </p:nvPr>
        </p:nvSpPr>
        <p:spPr>
          <a:xfrm>
            <a:off x="829882" y="1816894"/>
            <a:ext cx="10523918" cy="4368800"/>
          </a:xfrm>
          <a:prstGeom prst="rect">
            <a:avLst/>
          </a:prstGeom>
          <a:solidFill>
            <a:schemeClr val="lt1">
              <a:alpha val="49019"/>
            </a:schemeClr>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83028"/>
              </a:buClr>
              <a:buSzPts val="1800"/>
              <a:buNone/>
              <a:defRPr/>
            </a:lvl1pPr>
            <a:lvl2pPr marL="914400" lvl="1" indent="-381000" algn="l">
              <a:lnSpc>
                <a:spcPct val="90000"/>
              </a:lnSpc>
              <a:spcBef>
                <a:spcPts val="500"/>
              </a:spcBef>
              <a:spcAft>
                <a:spcPts val="0"/>
              </a:spcAft>
              <a:buSzPts val="2400"/>
              <a:buFont typeface="Arial"/>
              <a:buChar char="•"/>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1"/>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pic>
        <p:nvPicPr>
          <p:cNvPr id="29" name="Google Shape;29;p13"/>
          <p:cNvPicPr preferRelativeResize="0"/>
          <p:nvPr/>
        </p:nvPicPr>
        <p:blipFill rotWithShape="1">
          <a:blip r:embed="rId2">
            <a:alphaModFix/>
          </a:blip>
          <a:srcRect l="46782" r="-30" b="38580"/>
          <a:stretch/>
        </p:blipFill>
        <p:spPr>
          <a:xfrm>
            <a:off x="-1" y="4250933"/>
            <a:ext cx="6492241" cy="2607067"/>
          </a:xfrm>
          <a:prstGeom prst="rect">
            <a:avLst/>
          </a:prstGeom>
          <a:noFill/>
          <a:ln>
            <a:noFill/>
          </a:ln>
        </p:spPr>
      </p:pic>
      <p:sp>
        <p:nvSpPr>
          <p:cNvPr id="30" name="Google Shape;3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8302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838200" y="1825625"/>
            <a:ext cx="5181600" cy="4351338"/>
          </a:xfrm>
          <a:prstGeom prst="rect">
            <a:avLst/>
          </a:prstGeom>
          <a:solidFill>
            <a:schemeClr val="lt1">
              <a:alpha val="49019"/>
            </a:schemeClr>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83028"/>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6172200" y="1825625"/>
            <a:ext cx="5181600" cy="4351338"/>
          </a:xfrm>
          <a:prstGeom prst="rect">
            <a:avLst/>
          </a:prstGeom>
          <a:solidFill>
            <a:schemeClr val="lt1"/>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83028"/>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3"/>
          <p:cNvSpPr/>
          <p:nvPr/>
        </p:nvSpPr>
        <p:spPr>
          <a:xfrm>
            <a:off x="784163" y="508158"/>
            <a:ext cx="45719" cy="1039495"/>
          </a:xfrm>
          <a:prstGeom prst="rect">
            <a:avLst/>
          </a:prstGeom>
          <a:solidFill>
            <a:srgbClr val="789D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 name="Google Shape;35;p13"/>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pic>
        <p:nvPicPr>
          <p:cNvPr id="37" name="Google Shape;37;p14"/>
          <p:cNvPicPr preferRelativeResize="0"/>
          <p:nvPr/>
        </p:nvPicPr>
        <p:blipFill rotWithShape="1">
          <a:blip r:embed="rId2">
            <a:alphaModFix/>
          </a:blip>
          <a:srcRect l="46782" r="-30" b="38580"/>
          <a:stretch/>
        </p:blipFill>
        <p:spPr>
          <a:xfrm>
            <a:off x="-1" y="4250933"/>
            <a:ext cx="6492241" cy="2607067"/>
          </a:xfrm>
          <a:prstGeom prst="rect">
            <a:avLst/>
          </a:prstGeom>
          <a:noFill/>
          <a:ln>
            <a:noFill/>
          </a:ln>
        </p:spPr>
      </p:pic>
      <p:sp>
        <p:nvSpPr>
          <p:cNvPr id="38" name="Google Shape;3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8302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4"/>
          <p:cNvSpPr/>
          <p:nvPr/>
        </p:nvSpPr>
        <p:spPr>
          <a:xfrm>
            <a:off x="784163" y="508158"/>
            <a:ext cx="45719" cy="1039495"/>
          </a:xfrm>
          <a:prstGeom prst="rect">
            <a:avLst/>
          </a:prstGeom>
          <a:solidFill>
            <a:srgbClr val="789D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 name="Google Shape;41;p14"/>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
        <p:cNvGrpSpPr/>
        <p:nvPr/>
      </p:nvGrpSpPr>
      <p:grpSpPr>
        <a:xfrm>
          <a:off x="0" y="0"/>
          <a:ext cx="0" cy="0"/>
          <a:chOff x="0" y="0"/>
          <a:chExt cx="0" cy="0"/>
        </a:xfrm>
      </p:grpSpPr>
      <p:sp>
        <p:nvSpPr>
          <p:cNvPr id="43" name="Google Shape;43;p12"/>
          <p:cNvSpPr>
            <a:spLocks noGrp="1"/>
          </p:cNvSpPr>
          <p:nvPr>
            <p:ph type="pic" idx="2"/>
          </p:nvPr>
        </p:nvSpPr>
        <p:spPr>
          <a:xfrm>
            <a:off x="6329045" y="0"/>
            <a:ext cx="5862955" cy="6858000"/>
          </a:xfrm>
          <a:prstGeom prst="rect">
            <a:avLst/>
          </a:prstGeom>
          <a:solidFill>
            <a:schemeClr val="lt1"/>
          </a:solidFill>
          <a:ln>
            <a:noFill/>
          </a:ln>
        </p:spPr>
      </p:sp>
      <p:pic>
        <p:nvPicPr>
          <p:cNvPr id="44" name="Google Shape;44;p12"/>
          <p:cNvPicPr preferRelativeResize="0"/>
          <p:nvPr/>
        </p:nvPicPr>
        <p:blipFill rotWithShape="1">
          <a:blip r:embed="rId2">
            <a:alphaModFix/>
          </a:blip>
          <a:srcRect l="46782" r="-30" b="38580"/>
          <a:stretch/>
        </p:blipFill>
        <p:spPr>
          <a:xfrm>
            <a:off x="-1" y="4250933"/>
            <a:ext cx="6492241" cy="2607067"/>
          </a:xfrm>
          <a:prstGeom prst="rect">
            <a:avLst/>
          </a:prstGeom>
          <a:noFill/>
          <a:ln>
            <a:noFill/>
          </a:ln>
        </p:spPr>
      </p:pic>
      <p:sp>
        <p:nvSpPr>
          <p:cNvPr id="45" name="Google Shape;45;p12"/>
          <p:cNvSpPr txBox="1">
            <a:spLocks noGrp="1"/>
          </p:cNvSpPr>
          <p:nvPr>
            <p:ph type="title"/>
          </p:nvPr>
        </p:nvSpPr>
        <p:spPr>
          <a:xfrm>
            <a:off x="839788" y="457200"/>
            <a:ext cx="5256212" cy="1600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83028"/>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2"/>
          <p:cNvSpPr txBox="1">
            <a:spLocks noGrp="1"/>
          </p:cNvSpPr>
          <p:nvPr>
            <p:ph type="body" idx="1"/>
          </p:nvPr>
        </p:nvSpPr>
        <p:spPr>
          <a:xfrm>
            <a:off x="839788" y="2057400"/>
            <a:ext cx="5256212" cy="4202084"/>
          </a:xfrm>
          <a:prstGeom prst="rect">
            <a:avLst/>
          </a:prstGeom>
          <a:solidFill>
            <a:schemeClr val="lt1">
              <a:alpha val="49019"/>
            </a:schemeClr>
          </a:solid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rgbClr val="183028"/>
              </a:buClr>
              <a:buSzPts val="1600"/>
              <a:buFont typeface="Arial"/>
              <a:buNone/>
              <a:defRPr sz="1600"/>
            </a:lvl1pPr>
            <a:lvl2pPr marL="914400" marR="0" lvl="1" indent="-317500" algn="l">
              <a:lnSpc>
                <a:spcPct val="90000"/>
              </a:lnSpc>
              <a:spcBef>
                <a:spcPts val="500"/>
              </a:spcBef>
              <a:spcAft>
                <a:spcPts val="0"/>
              </a:spcAft>
              <a:buClr>
                <a:srgbClr val="789D4A"/>
              </a:buClr>
              <a:buSzPts val="1400"/>
              <a:buFont typeface="Arial"/>
              <a:buChar char="•"/>
              <a:defRPr sz="1400"/>
            </a:lvl2pPr>
            <a:lvl3pPr marL="1371600" marR="0" lvl="2" indent="-304800" algn="l">
              <a:lnSpc>
                <a:spcPct val="90000"/>
              </a:lnSpc>
              <a:spcBef>
                <a:spcPts val="500"/>
              </a:spcBef>
              <a:spcAft>
                <a:spcPts val="0"/>
              </a:spcAft>
              <a:buClr>
                <a:srgbClr val="789D4A"/>
              </a:buClr>
              <a:buSzPts val="1200"/>
              <a:buFont typeface="Courier New"/>
              <a:buChar char="o"/>
              <a:defRPr sz="1200"/>
            </a:lvl3pPr>
            <a:lvl4pPr marL="1828800" marR="0" lvl="3" indent="-292100" algn="l">
              <a:lnSpc>
                <a:spcPct val="90000"/>
              </a:lnSpc>
              <a:spcBef>
                <a:spcPts val="500"/>
              </a:spcBef>
              <a:spcAft>
                <a:spcPts val="0"/>
              </a:spcAft>
              <a:buClr>
                <a:srgbClr val="789D4A"/>
              </a:buClr>
              <a:buSzPts val="1000"/>
              <a:buFont typeface="Calibri"/>
              <a:buChar char="−"/>
              <a:defRPr sz="1000"/>
            </a:lvl4pPr>
            <a:lvl5pPr marL="2286000" marR="0" lvl="4" indent="-292100" algn="l">
              <a:lnSpc>
                <a:spcPct val="90000"/>
              </a:lnSpc>
              <a:spcBef>
                <a:spcPts val="500"/>
              </a:spcBef>
              <a:spcAft>
                <a:spcPts val="0"/>
              </a:spcAft>
              <a:buClr>
                <a:srgbClr val="789D4A"/>
              </a:buClr>
              <a:buSzPts val="1000"/>
              <a:buFont typeface="Noto Sans Symbols"/>
              <a:buChar char="▪"/>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p:nvPr/>
        </p:nvSpPr>
        <p:spPr>
          <a:xfrm>
            <a:off x="794069" y="737553"/>
            <a:ext cx="45719" cy="1039495"/>
          </a:xfrm>
          <a:prstGeom prst="rect">
            <a:avLst/>
          </a:prstGeom>
          <a:solidFill>
            <a:srgbClr val="789D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 name="Google Shape;49;p12"/>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0"/>
        <p:cNvGrpSpPr/>
        <p:nvPr/>
      </p:nvGrpSpPr>
      <p:grpSpPr>
        <a:xfrm>
          <a:off x="0" y="0"/>
          <a:ext cx="0" cy="0"/>
          <a:chOff x="0" y="0"/>
          <a:chExt cx="0" cy="0"/>
        </a:xfrm>
      </p:grpSpPr>
      <p:pic>
        <p:nvPicPr>
          <p:cNvPr id="51" name="Google Shape;51;p15"/>
          <p:cNvPicPr preferRelativeResize="0"/>
          <p:nvPr/>
        </p:nvPicPr>
        <p:blipFill rotWithShape="1">
          <a:blip r:embed="rId2">
            <a:alphaModFix/>
          </a:blip>
          <a:srcRect l="43815" r="1" b="38315"/>
          <a:stretch/>
        </p:blipFill>
        <p:spPr>
          <a:xfrm>
            <a:off x="0" y="3549535"/>
            <a:ext cx="8655494" cy="3308465"/>
          </a:xfrm>
          <a:prstGeom prst="rect">
            <a:avLst/>
          </a:prstGeom>
          <a:noFill/>
          <a:ln>
            <a:noFill/>
          </a:ln>
        </p:spPr>
      </p:pic>
      <p:sp>
        <p:nvSpPr>
          <p:cNvPr id="52" name="Google Shape;52;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83028"/>
              </a:buClr>
              <a:buSzPts val="5000"/>
              <a:buFont typeface="Quattrocento Sans"/>
              <a:buNone/>
              <a:defRPr sz="5000">
                <a:solidFill>
                  <a:srgbClr val="18302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789D4A"/>
              </a:buClr>
              <a:buSzPts val="2800"/>
              <a:buNone/>
              <a:defRPr sz="2800">
                <a:solidFill>
                  <a:srgbClr val="789D4A"/>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54" name="Google Shape;54;p15"/>
          <p:cNvPicPr preferRelativeResize="0"/>
          <p:nvPr/>
        </p:nvPicPr>
        <p:blipFill rotWithShape="1">
          <a:blip r:embed="rId3">
            <a:alphaModFix/>
          </a:blip>
          <a:srcRect/>
          <a:stretch/>
        </p:blipFill>
        <p:spPr>
          <a:xfrm>
            <a:off x="5219267" y="59629"/>
            <a:ext cx="1748131" cy="1006173"/>
          </a:xfrm>
          <a:prstGeom prst="rect">
            <a:avLst/>
          </a:prstGeom>
          <a:noFill/>
          <a:ln>
            <a:noFill/>
          </a:ln>
        </p:spPr>
      </p:pic>
      <p:sp>
        <p:nvSpPr>
          <p:cNvPr id="55" name="Google Shape;55;p15"/>
          <p:cNvSpPr/>
          <p:nvPr/>
        </p:nvSpPr>
        <p:spPr>
          <a:xfrm>
            <a:off x="10324769" y="6217920"/>
            <a:ext cx="1867231" cy="6122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6" name="Google Shape;56;p15"/>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pic>
        <p:nvPicPr>
          <p:cNvPr id="58" name="Google Shape;58;p16"/>
          <p:cNvPicPr preferRelativeResize="0"/>
          <p:nvPr/>
        </p:nvPicPr>
        <p:blipFill rotWithShape="1">
          <a:blip r:embed="rId2">
            <a:alphaModFix/>
          </a:blip>
          <a:srcRect l="46782" r="-30" b="38580"/>
          <a:stretch/>
        </p:blipFill>
        <p:spPr>
          <a:xfrm>
            <a:off x="-1" y="4250933"/>
            <a:ext cx="6492241" cy="2607067"/>
          </a:xfrm>
          <a:prstGeom prst="rect">
            <a:avLst/>
          </a:prstGeom>
          <a:noFill/>
          <a:ln>
            <a:noFill/>
          </a:ln>
        </p:spPr>
      </p:pic>
      <p:sp>
        <p:nvSpPr>
          <p:cNvPr id="59" name="Google Shape;59;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8302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183028"/>
              </a:buClr>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16"/>
          <p:cNvSpPr txBox="1">
            <a:spLocks noGrp="1"/>
          </p:cNvSpPr>
          <p:nvPr>
            <p:ph type="body" idx="2"/>
          </p:nvPr>
        </p:nvSpPr>
        <p:spPr>
          <a:xfrm>
            <a:off x="839788" y="2505075"/>
            <a:ext cx="5157787" cy="3684588"/>
          </a:xfrm>
          <a:prstGeom prst="rect">
            <a:avLst/>
          </a:prstGeom>
          <a:solidFill>
            <a:schemeClr val="lt1">
              <a:alpha val="49019"/>
            </a:schemeClr>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83028"/>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183028"/>
              </a:buClr>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16"/>
          <p:cNvSpPr txBox="1">
            <a:spLocks noGrp="1"/>
          </p:cNvSpPr>
          <p:nvPr>
            <p:ph type="body" idx="4"/>
          </p:nvPr>
        </p:nvSpPr>
        <p:spPr>
          <a:xfrm>
            <a:off x="6172200" y="2505075"/>
            <a:ext cx="5183188" cy="3684588"/>
          </a:xfrm>
          <a:prstGeom prst="rect">
            <a:avLst/>
          </a:prstGeom>
          <a:solidFill>
            <a:schemeClr val="lt1"/>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83028"/>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6"/>
          <p:cNvSpPr/>
          <p:nvPr/>
        </p:nvSpPr>
        <p:spPr>
          <a:xfrm>
            <a:off x="784163" y="508158"/>
            <a:ext cx="45719" cy="1039495"/>
          </a:xfrm>
          <a:prstGeom prst="rect">
            <a:avLst/>
          </a:prstGeom>
          <a:solidFill>
            <a:srgbClr val="789D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6" name="Google Shape;66;p16"/>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7"/>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pic>
        <p:nvPicPr>
          <p:cNvPr id="71" name="Google Shape;71;p18"/>
          <p:cNvPicPr preferRelativeResize="0"/>
          <p:nvPr/>
        </p:nvPicPr>
        <p:blipFill rotWithShape="1">
          <a:blip r:embed="rId2">
            <a:alphaModFix/>
          </a:blip>
          <a:srcRect l="46782" r="-30" b="38580"/>
          <a:stretch/>
        </p:blipFill>
        <p:spPr>
          <a:xfrm>
            <a:off x="-1" y="4250933"/>
            <a:ext cx="6492241" cy="2607067"/>
          </a:xfrm>
          <a:prstGeom prst="rect">
            <a:avLst/>
          </a:prstGeom>
          <a:noFill/>
          <a:ln>
            <a:noFill/>
          </a:ln>
        </p:spPr>
      </p:pic>
      <p:sp>
        <p:nvSpPr>
          <p:cNvPr id="72" name="Google Shape;7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83028"/>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body" idx="1"/>
          </p:nvPr>
        </p:nvSpPr>
        <p:spPr>
          <a:xfrm>
            <a:off x="5183188" y="987425"/>
            <a:ext cx="6172200" cy="4873625"/>
          </a:xfrm>
          <a:prstGeom prst="rect">
            <a:avLst/>
          </a:prstGeom>
          <a:solidFill>
            <a:schemeClr val="lt1"/>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83028"/>
              </a:buClr>
              <a:buSzPts val="3200"/>
              <a:buNone/>
              <a:defRPr sz="3200"/>
            </a:lvl1pPr>
            <a:lvl2pPr marL="914400" lvl="1" indent="-406400" algn="l">
              <a:lnSpc>
                <a:spcPct val="90000"/>
              </a:lnSpc>
              <a:spcBef>
                <a:spcPts val="500"/>
              </a:spcBef>
              <a:spcAft>
                <a:spcPts val="0"/>
              </a:spcAft>
              <a:buSzPts val="2800"/>
              <a:buChar char="•"/>
              <a:defRPr sz="2800"/>
            </a:lvl2pPr>
            <a:lvl3pPr marL="1371600" lvl="2" indent="-381000" algn="l">
              <a:lnSpc>
                <a:spcPct val="90000"/>
              </a:lnSpc>
              <a:spcBef>
                <a:spcPts val="500"/>
              </a:spcBef>
              <a:spcAft>
                <a:spcPts val="0"/>
              </a:spcAft>
              <a:buSzPts val="2400"/>
              <a:buChar char="o"/>
              <a:defRPr sz="2400"/>
            </a:lvl3pPr>
            <a:lvl4pPr marL="1828800" lvl="3" indent="-355600" algn="l">
              <a:lnSpc>
                <a:spcPct val="90000"/>
              </a:lnSpc>
              <a:spcBef>
                <a:spcPts val="500"/>
              </a:spcBef>
              <a:spcAft>
                <a:spcPts val="0"/>
              </a:spcAft>
              <a:buSzPts val="2000"/>
              <a:buChar char="−"/>
              <a:defRPr sz="2000"/>
            </a:lvl4pPr>
            <a:lvl5pPr marL="2286000" lvl="4" indent="-355600" algn="l">
              <a:lnSpc>
                <a:spcPct val="9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18"/>
          <p:cNvSpPr txBox="1">
            <a:spLocks noGrp="1"/>
          </p:cNvSpPr>
          <p:nvPr>
            <p:ph type="body" idx="2"/>
          </p:nvPr>
        </p:nvSpPr>
        <p:spPr>
          <a:xfrm>
            <a:off x="839788" y="2057400"/>
            <a:ext cx="3932237" cy="3811588"/>
          </a:xfrm>
          <a:prstGeom prst="rect">
            <a:avLst/>
          </a:prstGeom>
          <a:solidFill>
            <a:schemeClr val="lt1">
              <a:alpha val="49019"/>
            </a:schemeClr>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83028"/>
              </a:buClr>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8"/>
          <p:cNvSpPr/>
          <p:nvPr/>
        </p:nvSpPr>
        <p:spPr>
          <a:xfrm>
            <a:off x="784163" y="782477"/>
            <a:ext cx="45719" cy="1039495"/>
          </a:xfrm>
          <a:prstGeom prst="rect">
            <a:avLst/>
          </a:prstGeom>
          <a:solidFill>
            <a:srgbClr val="789D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7" name="Google Shape;77;p18"/>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83028"/>
              </a:buClr>
              <a:buSzPts val="4400"/>
              <a:buFont typeface="Quattrocento Sans"/>
              <a:buNone/>
              <a:defRPr sz="4400" b="0" i="0" u="none" strike="noStrike" cap="none">
                <a:solidFill>
                  <a:srgbClr val="183028"/>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183028"/>
              </a:buClr>
              <a:buSzPts val="2800"/>
              <a:buFont typeface="Arial"/>
              <a:buNone/>
              <a:defRPr sz="2800" b="0" i="0" u="none" strike="noStrike" cap="none">
                <a:solidFill>
                  <a:srgbClr val="183028"/>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rgbClr val="789D4A"/>
              </a:buClr>
              <a:buSzPts val="2400"/>
              <a:buFont typeface="Arial"/>
              <a:buChar char="•"/>
              <a:defRPr sz="2400" b="0" i="0" u="none" strike="noStrike" cap="none">
                <a:solidFill>
                  <a:srgbClr val="183028"/>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rgbClr val="789D4A"/>
              </a:buClr>
              <a:buSzPts val="2000"/>
              <a:buFont typeface="Courier New"/>
              <a:buChar char="o"/>
              <a:defRPr sz="2000" b="0" i="0" u="none" strike="noStrike" cap="none">
                <a:solidFill>
                  <a:srgbClr val="183028"/>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rgbClr val="789D4A"/>
              </a:buClr>
              <a:buSzPts val="1800"/>
              <a:buFont typeface="Calibri"/>
              <a:buChar char="−"/>
              <a:defRPr sz="1800" b="0" i="0" u="none" strike="noStrike" cap="none">
                <a:solidFill>
                  <a:srgbClr val="183028"/>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rgbClr val="789D4A"/>
              </a:buClr>
              <a:buSzPts val="1800"/>
              <a:buFont typeface="Noto Sans Symbols"/>
              <a:buChar char="▪"/>
              <a:defRPr sz="1800" b="0" i="0" u="none" strike="noStrike" cap="none">
                <a:solidFill>
                  <a:srgbClr val="183028"/>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18302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pic>
        <p:nvPicPr>
          <p:cNvPr id="13" name="Google Shape;13;p9"/>
          <p:cNvPicPr preferRelativeResize="0"/>
          <p:nvPr/>
        </p:nvPicPr>
        <p:blipFill rotWithShape="1">
          <a:blip r:embed="rId11">
            <a:alphaModFix/>
          </a:blip>
          <a:srcRect/>
          <a:stretch/>
        </p:blipFill>
        <p:spPr>
          <a:xfrm>
            <a:off x="10444368" y="6311900"/>
            <a:ext cx="1637640" cy="453056"/>
          </a:xfrm>
          <a:prstGeom prst="rect">
            <a:avLst/>
          </a:prstGeom>
          <a:noFill/>
          <a:ln>
            <a:noFill/>
          </a:ln>
        </p:spPr>
      </p:pic>
      <p:sp>
        <p:nvSpPr>
          <p:cNvPr id="14" name="Google Shape;14;p9"/>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18302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alexteboul/diabetes-health-indicators-datas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colab.research.google.com/drive/1oVHtMPpT7dTFes7XOvd52StOaDUCnSvo#scrollTo=gfocQMoZ7JMw" TargetMode="External"/><Relationship Id="rId5" Type="http://schemas.openxmlformats.org/officeDocument/2006/relationships/hyperlink" Target="https://colab.research.google.com/drive/1pI1SaT-7jJTgYUw6fkzXc1HSL3M9E9Jk#scrollTo=eC7Hd-e9eAN9" TargetMode="External"/><Relationship Id="rId4" Type="http://schemas.openxmlformats.org/officeDocument/2006/relationships/hyperlink" Target="https://synthetic.mostly.ai/d/jobs/summary/c8556da8-447a-4a35-9332-20a19741bae4?view=qa-repor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kaggle.com/datasets/nareshbhat/health-care-data-set-on-heart-attack-possibility" TargetMode="External"/><Relationship Id="rId3" Type="http://schemas.openxmlformats.org/officeDocument/2006/relationships/hyperlink" Target="https://pubmed.ncbi.nlm.nih.gov/36623830/" TargetMode="External"/><Relationship Id="rId7" Type="http://schemas.openxmlformats.org/officeDocument/2006/relationships/hyperlink" Target="https://ieeexplore.ieee.org/abstract/document/9138552/authors#author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medinform.jmir.org/2020/7/e18910/" TargetMode="External"/><Relationship Id="rId5" Type="http://schemas.openxmlformats.org/officeDocument/2006/relationships/hyperlink" Target="https://bmcmedinformdecismak.biomedcentral.com/counter/pdf/10.1186/s12911-019-0793-0.pdf" TargetMode="External"/><Relationship Id="rId4" Type="http://schemas.openxmlformats.org/officeDocument/2006/relationships/hyperlink" Target="https://pubmed.ncbi.nlm.nih.gov/34573790/" TargetMode="External"/><Relationship Id="rId9" Type="http://schemas.openxmlformats.org/officeDocument/2006/relationships/hyperlink" Target="https://mostly.a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3390/s1905118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mcmedinformdecismak.biomedcentral.com/counter/pdf/10.1186/s12911-019-0793-0.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ctrTitle"/>
          </p:nvPr>
        </p:nvSpPr>
        <p:spPr>
          <a:xfrm>
            <a:off x="805132" y="1860639"/>
            <a:ext cx="10668000" cy="1561893"/>
          </a:xfrm>
          <a:prstGeom prst="rect">
            <a:avLst/>
          </a:prstGeom>
          <a:noFill/>
          <a:ln>
            <a:noFill/>
          </a:ln>
        </p:spPr>
        <p:txBody>
          <a:bodyPr spcFirstLastPara="1" wrap="square" lIns="91425" tIns="45700" rIns="91425" bIns="45700" anchor="b" anchorCtr="0">
            <a:normAutofit/>
          </a:bodyPr>
          <a:lstStyle/>
          <a:p>
            <a:r>
              <a:rPr lang="en-US">
                <a:latin typeface="Roboto"/>
              </a:rPr>
              <a:t>Synthetic Data in Healthcare</a:t>
            </a:r>
            <a:endParaRPr lang="en-US"/>
          </a:p>
          <a:p>
            <a:pPr marL="0" lvl="0" indent="0" algn="ctr" rtl="0">
              <a:lnSpc>
                <a:spcPct val="90000"/>
              </a:lnSpc>
              <a:spcBef>
                <a:spcPts val="0"/>
              </a:spcBef>
              <a:spcAft>
                <a:spcPts val="0"/>
              </a:spcAft>
              <a:buClr>
                <a:schemeClr val="lt1"/>
              </a:buClr>
              <a:buSzPts val="5000"/>
              <a:buFont typeface="Quattrocento Sans"/>
              <a:buNone/>
            </a:pPr>
            <a:endParaRPr/>
          </a:p>
        </p:txBody>
      </p:sp>
      <p:sp>
        <p:nvSpPr>
          <p:cNvPr id="83" name="Google Shape;83;p1"/>
          <p:cNvSpPr txBox="1">
            <a:spLocks noGrp="1"/>
          </p:cNvSpPr>
          <p:nvPr>
            <p:ph type="subTitle" idx="1"/>
          </p:nvPr>
        </p:nvSpPr>
        <p:spPr>
          <a:xfrm>
            <a:off x="905774" y="3918559"/>
            <a:ext cx="10466716" cy="1655762"/>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a:latin typeface="Roboto"/>
              </a:rPr>
              <a:t>Team 3</a:t>
            </a:r>
          </a:p>
          <a:p>
            <a:pPr marL="0" indent="0">
              <a:spcBef>
                <a:spcPts val="0"/>
              </a:spcBef>
            </a:pPr>
            <a:r>
              <a:rPr lang="en-US">
                <a:latin typeface="Roboto"/>
              </a:rPr>
              <a:t>Addie Puskar, </a:t>
            </a:r>
            <a:r>
              <a:rPr lang="en-US" err="1">
                <a:latin typeface="Roboto"/>
              </a:rPr>
              <a:t>Yuqian</a:t>
            </a:r>
            <a:r>
              <a:rPr lang="en-US">
                <a:latin typeface="Roboto"/>
              </a:rPr>
              <a:t> Liu, Cameron Spangler, Richard Loftis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4865-0FEF-9593-ADFC-99683C45043A}"/>
              </a:ext>
            </a:extLst>
          </p:cNvPr>
          <p:cNvSpPr>
            <a:spLocks noGrp="1"/>
          </p:cNvSpPr>
          <p:nvPr>
            <p:ph type="title"/>
          </p:nvPr>
        </p:nvSpPr>
        <p:spPr/>
        <p:txBody>
          <a:bodyPr/>
          <a:lstStyle/>
          <a:p>
            <a:r>
              <a:rPr lang="en-US"/>
              <a:t>Chen et al Table</a:t>
            </a:r>
          </a:p>
        </p:txBody>
      </p:sp>
      <p:sp>
        <p:nvSpPr>
          <p:cNvPr id="3" name="Text Placeholder 2">
            <a:extLst>
              <a:ext uri="{FF2B5EF4-FFF2-40B4-BE49-F238E27FC236}">
                <a16:creationId xmlns:a16="http://schemas.microsoft.com/office/drawing/2014/main" id="{3EB63D12-527D-15B4-F4E4-A4DD9D3147F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39376F2-8CE6-7C12-FA9C-57BDF0A744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pic>
        <p:nvPicPr>
          <p:cNvPr id="5" name="Picture 5" descr="Text&#10;&#10;Description automatically generated">
            <a:extLst>
              <a:ext uri="{FF2B5EF4-FFF2-40B4-BE49-F238E27FC236}">
                <a16:creationId xmlns:a16="http://schemas.microsoft.com/office/drawing/2014/main" id="{E8BD5ECA-A886-076C-15BB-9A2ADC665A06}"/>
              </a:ext>
            </a:extLst>
          </p:cNvPr>
          <p:cNvPicPr>
            <a:picLocks noChangeAspect="1"/>
          </p:cNvPicPr>
          <p:nvPr/>
        </p:nvPicPr>
        <p:blipFill>
          <a:blip r:embed="rId2"/>
          <a:stretch>
            <a:fillRect/>
          </a:stretch>
        </p:blipFill>
        <p:spPr>
          <a:xfrm>
            <a:off x="1431985" y="2647605"/>
            <a:ext cx="9342408" cy="2698603"/>
          </a:xfrm>
          <a:prstGeom prst="rect">
            <a:avLst/>
          </a:prstGeom>
        </p:spPr>
      </p:pic>
    </p:spTree>
    <p:extLst>
      <p:ext uri="{BB962C8B-B14F-4D97-AF65-F5344CB8AC3E}">
        <p14:creationId xmlns:p14="http://schemas.microsoft.com/office/powerpoint/2010/main" val="80181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34AE-2879-A184-98FC-E9B88345506A}"/>
              </a:ext>
            </a:extLst>
          </p:cNvPr>
          <p:cNvSpPr>
            <a:spLocks noGrp="1"/>
          </p:cNvSpPr>
          <p:nvPr>
            <p:ph type="title"/>
          </p:nvPr>
        </p:nvSpPr>
        <p:spPr/>
        <p:txBody>
          <a:bodyPr/>
          <a:lstStyle/>
          <a:p>
            <a:r>
              <a:rPr lang="en-US">
                <a:latin typeface="Roboto"/>
              </a:rPr>
              <a:t>Code Demo</a:t>
            </a:r>
          </a:p>
        </p:txBody>
      </p:sp>
      <p:sp>
        <p:nvSpPr>
          <p:cNvPr id="4" name="Slide Number Placeholder 3">
            <a:extLst>
              <a:ext uri="{FF2B5EF4-FFF2-40B4-BE49-F238E27FC236}">
                <a16:creationId xmlns:a16="http://schemas.microsoft.com/office/drawing/2014/main" id="{88E55405-C5BF-D98D-85D5-79B0D5454D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sp>
        <p:nvSpPr>
          <p:cNvPr id="6" name="TextBox 5">
            <a:extLst>
              <a:ext uri="{FF2B5EF4-FFF2-40B4-BE49-F238E27FC236}">
                <a16:creationId xmlns:a16="http://schemas.microsoft.com/office/drawing/2014/main" id="{36B4A429-3AF9-30D8-DE01-414B029648FA}"/>
              </a:ext>
            </a:extLst>
          </p:cNvPr>
          <p:cNvSpPr txBox="1"/>
          <p:nvPr/>
        </p:nvSpPr>
        <p:spPr>
          <a:xfrm>
            <a:off x="1680882" y="6429375"/>
            <a:ext cx="9076764" cy="21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1DFD7509-3BE4-77F5-E547-E1C3769CC0F3}"/>
              </a:ext>
            </a:extLst>
          </p:cNvPr>
          <p:cNvSpPr txBox="1"/>
          <p:nvPr/>
        </p:nvSpPr>
        <p:spPr>
          <a:xfrm>
            <a:off x="5490882" y="518271"/>
            <a:ext cx="3333750" cy="9665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25801FC8-F508-7970-93AA-46AF7EB13FE4}"/>
              </a:ext>
            </a:extLst>
          </p:cNvPr>
          <p:cNvSpPr txBox="1"/>
          <p:nvPr/>
        </p:nvSpPr>
        <p:spPr>
          <a:xfrm>
            <a:off x="6093198" y="882463"/>
            <a:ext cx="5518897" cy="7003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2789AF36-5DDC-2996-6782-70497D967D96}"/>
              </a:ext>
            </a:extLst>
          </p:cNvPr>
          <p:cNvSpPr txBox="1"/>
          <p:nvPr/>
        </p:nvSpPr>
        <p:spPr>
          <a:xfrm>
            <a:off x="4664448" y="364190"/>
            <a:ext cx="4552389" cy="840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extBox 9">
            <a:extLst>
              <a:ext uri="{FF2B5EF4-FFF2-40B4-BE49-F238E27FC236}">
                <a16:creationId xmlns:a16="http://schemas.microsoft.com/office/drawing/2014/main" id="{D0DD656F-9F3C-83E7-4EB2-E230ABE77BC0}"/>
              </a:ext>
            </a:extLst>
          </p:cNvPr>
          <p:cNvSpPr txBox="1"/>
          <p:nvPr/>
        </p:nvSpPr>
        <p:spPr>
          <a:xfrm>
            <a:off x="4790514" y="616323"/>
            <a:ext cx="5546911" cy="9805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TextBox 10">
            <a:extLst>
              <a:ext uri="{FF2B5EF4-FFF2-40B4-BE49-F238E27FC236}">
                <a16:creationId xmlns:a16="http://schemas.microsoft.com/office/drawing/2014/main" id="{3C677BAA-839C-6E28-38C0-214065BFA53E}"/>
              </a:ext>
            </a:extLst>
          </p:cNvPr>
          <p:cNvSpPr txBox="1"/>
          <p:nvPr/>
        </p:nvSpPr>
        <p:spPr>
          <a:xfrm>
            <a:off x="5182720" y="924485"/>
            <a:ext cx="2871507" cy="9525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FF3CE41A-951C-ABBF-FF5F-E9A764696463}"/>
              </a:ext>
            </a:extLst>
          </p:cNvPr>
          <p:cNvSpPr txBox="1"/>
          <p:nvPr/>
        </p:nvSpPr>
        <p:spPr>
          <a:xfrm>
            <a:off x="816428" y="1843149"/>
            <a:ext cx="10638311"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3200">
                <a:hlinkClick r:id="rId3"/>
              </a:rPr>
              <a:t>Diabetes Health Indicators Dataset | Kaggle</a:t>
            </a:r>
          </a:p>
          <a:p>
            <a:pPr marL="285750" indent="-285750">
              <a:buChar char="•"/>
            </a:pPr>
            <a:r>
              <a:rPr lang="en-US" sz="3200">
                <a:hlinkClick r:id="rId4"/>
              </a:rPr>
              <a:t>MOSTLY AI</a:t>
            </a:r>
          </a:p>
          <a:p>
            <a:pPr marL="285750" indent="-285750">
              <a:buChar char="•"/>
            </a:pPr>
            <a:r>
              <a:rPr lang="en-US" sz="3200">
                <a:hlinkClick r:id="rId5"/>
              </a:rPr>
              <a:t>Diabetes_Original.ipynb - Colaboratory (google.com)</a:t>
            </a:r>
          </a:p>
          <a:p>
            <a:pPr marL="285750" indent="-285750">
              <a:buChar char="•"/>
            </a:pPr>
            <a:r>
              <a:rPr lang="en-US" sz="3200">
                <a:hlinkClick r:id="rId6"/>
              </a:rPr>
              <a:t>Diabetes_Synthetic.ipynb - Colaboratory (google.com)</a:t>
            </a:r>
            <a:endParaRPr lang="en-US" sz="3200"/>
          </a:p>
        </p:txBody>
      </p:sp>
    </p:spTree>
    <p:extLst>
      <p:ext uri="{BB962C8B-B14F-4D97-AF65-F5344CB8AC3E}">
        <p14:creationId xmlns:p14="http://schemas.microsoft.com/office/powerpoint/2010/main" val="189578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34AE-2879-A184-98FC-E9B88345506A}"/>
              </a:ext>
            </a:extLst>
          </p:cNvPr>
          <p:cNvSpPr>
            <a:spLocks noGrp="1"/>
          </p:cNvSpPr>
          <p:nvPr>
            <p:ph type="title"/>
          </p:nvPr>
        </p:nvSpPr>
        <p:spPr/>
        <p:txBody>
          <a:bodyPr/>
          <a:lstStyle/>
          <a:p>
            <a:r>
              <a:rPr lang="en-US"/>
              <a:t>Future </a:t>
            </a:r>
            <a:r>
              <a:rPr lang="en-US" b="1"/>
              <a:t>Developments</a:t>
            </a:r>
            <a:r>
              <a:rPr lang="en-US"/>
              <a:t> &amp; Concerns</a:t>
            </a:r>
          </a:p>
        </p:txBody>
      </p:sp>
      <p:sp>
        <p:nvSpPr>
          <p:cNvPr id="4" name="Slide Number Placeholder 3">
            <a:extLst>
              <a:ext uri="{FF2B5EF4-FFF2-40B4-BE49-F238E27FC236}">
                <a16:creationId xmlns:a16="http://schemas.microsoft.com/office/drawing/2014/main" id="{88E55405-C5BF-D98D-85D5-79B0D5454D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sp>
        <p:nvSpPr>
          <p:cNvPr id="6" name="TextBox 5">
            <a:extLst>
              <a:ext uri="{FF2B5EF4-FFF2-40B4-BE49-F238E27FC236}">
                <a16:creationId xmlns:a16="http://schemas.microsoft.com/office/drawing/2014/main" id="{36B4A429-3AF9-30D8-DE01-414B029648FA}"/>
              </a:ext>
            </a:extLst>
          </p:cNvPr>
          <p:cNvSpPr txBox="1"/>
          <p:nvPr/>
        </p:nvSpPr>
        <p:spPr>
          <a:xfrm>
            <a:off x="1680882" y="6429375"/>
            <a:ext cx="9076764" cy="21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2BF7D4AF-E8AE-DB2A-9F15-74EF35E669F7}"/>
              </a:ext>
            </a:extLst>
          </p:cNvPr>
          <p:cNvSpPr txBox="1"/>
          <p:nvPr/>
        </p:nvSpPr>
        <p:spPr>
          <a:xfrm>
            <a:off x="844557" y="1315528"/>
            <a:ext cx="10032520" cy="57246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457200" indent="-457200">
              <a:buChar char="•"/>
            </a:pPr>
            <a:r>
              <a:rPr lang="en-US" sz="3200">
                <a:latin typeface="Quattrocento Sans"/>
              </a:rPr>
              <a:t>Healthcare data in development of DL models is associated to challenges of personal data and regulatory issues</a:t>
            </a:r>
          </a:p>
          <a:p>
            <a:pPr marL="457200" indent="-457200">
              <a:buChar char="•"/>
            </a:pPr>
            <a:endParaRPr lang="en-US" sz="3200">
              <a:latin typeface="Quattrocento Sans"/>
            </a:endParaRPr>
          </a:p>
          <a:p>
            <a:r>
              <a:rPr lang="en-US" sz="3200">
                <a:latin typeface="Quattrocento Sans"/>
              </a:rPr>
              <a:t>     Synthetic date</a:t>
            </a:r>
          </a:p>
          <a:p>
            <a:pPr marL="457200" indent="-457200">
              <a:buChar char="•"/>
            </a:pPr>
            <a:r>
              <a:rPr lang="en-US" sz="3200">
                <a:latin typeface="Quattrocento Sans"/>
              </a:rPr>
              <a:t>improves machine learning model accuracy</a:t>
            </a:r>
          </a:p>
          <a:p>
            <a:pPr marL="457200" indent="-457200">
              <a:buChar char="•"/>
            </a:pPr>
            <a:r>
              <a:rPr lang="en-US" sz="3200">
                <a:latin typeface="Quattrocento Sans"/>
              </a:rPr>
              <a:t>enables prediction of rare diseases</a:t>
            </a:r>
          </a:p>
          <a:p>
            <a:pPr marL="457200" indent="-457200">
              <a:buChar char="•"/>
            </a:pPr>
            <a:r>
              <a:rPr lang="en-US" sz="3200">
                <a:latin typeface="Quattrocento Sans"/>
              </a:rPr>
              <a:t>enables data collaboration</a:t>
            </a:r>
          </a:p>
          <a:p>
            <a:endParaRPr lang="en-US" sz="3200">
              <a:latin typeface="Roboto"/>
            </a:endParaRPr>
          </a:p>
          <a:p>
            <a:pPr marL="457200" indent="-457200">
              <a:buChar char="•"/>
            </a:pPr>
            <a:endParaRPr lang="en-US" sz="3200">
              <a:latin typeface="Roboto"/>
            </a:endParaRPr>
          </a:p>
          <a:p>
            <a:pPr marL="457200" indent="-457200">
              <a:buChar char="•"/>
            </a:pPr>
            <a:endParaRPr lang="en-US" sz="3200">
              <a:latin typeface="Roboto"/>
            </a:endParaRPr>
          </a:p>
        </p:txBody>
      </p:sp>
    </p:spTree>
    <p:extLst>
      <p:ext uri="{BB962C8B-B14F-4D97-AF65-F5344CB8AC3E}">
        <p14:creationId xmlns:p14="http://schemas.microsoft.com/office/powerpoint/2010/main" val="2929799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34AE-2879-A184-98FC-E9B88345506A}"/>
              </a:ext>
            </a:extLst>
          </p:cNvPr>
          <p:cNvSpPr>
            <a:spLocks noGrp="1"/>
          </p:cNvSpPr>
          <p:nvPr>
            <p:ph type="title"/>
          </p:nvPr>
        </p:nvSpPr>
        <p:spPr/>
        <p:txBody>
          <a:bodyPr/>
          <a:lstStyle/>
          <a:p>
            <a:r>
              <a:rPr lang="en-US"/>
              <a:t>Future Developments &amp; </a:t>
            </a:r>
            <a:r>
              <a:rPr lang="en-US" b="1"/>
              <a:t>Concerns</a:t>
            </a:r>
          </a:p>
        </p:txBody>
      </p:sp>
      <p:sp>
        <p:nvSpPr>
          <p:cNvPr id="4" name="Slide Number Placeholder 3">
            <a:extLst>
              <a:ext uri="{FF2B5EF4-FFF2-40B4-BE49-F238E27FC236}">
                <a16:creationId xmlns:a16="http://schemas.microsoft.com/office/drawing/2014/main" id="{88E55405-C5BF-D98D-85D5-79B0D5454D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sp>
        <p:nvSpPr>
          <p:cNvPr id="6" name="TextBox 5">
            <a:extLst>
              <a:ext uri="{FF2B5EF4-FFF2-40B4-BE49-F238E27FC236}">
                <a16:creationId xmlns:a16="http://schemas.microsoft.com/office/drawing/2014/main" id="{36B4A429-3AF9-30D8-DE01-414B029648FA}"/>
              </a:ext>
            </a:extLst>
          </p:cNvPr>
          <p:cNvSpPr txBox="1"/>
          <p:nvPr/>
        </p:nvSpPr>
        <p:spPr>
          <a:xfrm>
            <a:off x="1680882" y="6429375"/>
            <a:ext cx="9076764" cy="21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2BF7D4AF-E8AE-DB2A-9F15-74EF35E669F7}"/>
              </a:ext>
            </a:extLst>
          </p:cNvPr>
          <p:cNvSpPr txBox="1"/>
          <p:nvPr/>
        </p:nvSpPr>
        <p:spPr>
          <a:xfrm>
            <a:off x="844557" y="1315528"/>
            <a:ext cx="1003252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457200" indent="-457200">
              <a:buChar char="•"/>
            </a:pPr>
            <a:r>
              <a:rPr lang="en-US" sz="3200">
                <a:latin typeface="Quattrocento Sans"/>
              </a:rPr>
              <a:t>Synthetic data is affected by the quality and accuracy of the source</a:t>
            </a:r>
          </a:p>
          <a:p>
            <a:pPr marL="457200" indent="-457200">
              <a:buChar char="•"/>
            </a:pPr>
            <a:r>
              <a:rPr lang="en-US" sz="3200">
                <a:latin typeface="Quattrocento Sans"/>
              </a:rPr>
              <a:t>Synthetic data must "fairly" represent minority subgroups </a:t>
            </a:r>
            <a:endParaRPr lang="en-US">
              <a:latin typeface="Quattrocento Sans"/>
            </a:endParaRPr>
          </a:p>
          <a:p>
            <a:pPr marL="457200" indent="-457200">
              <a:buChar char="•"/>
            </a:pPr>
            <a:r>
              <a:rPr lang="en-US" sz="3200">
                <a:latin typeface="Quattrocento Sans"/>
              </a:rPr>
              <a:t>Use of synthetic data may raise legal issues</a:t>
            </a:r>
          </a:p>
          <a:p>
            <a:pPr marL="457200" indent="-457200">
              <a:buChar char="•"/>
            </a:pPr>
            <a:endParaRPr lang="en-US" sz="3200">
              <a:latin typeface="Roboto"/>
            </a:endParaRPr>
          </a:p>
          <a:p>
            <a:pPr marL="457200" indent="-457200">
              <a:buChar char="•"/>
            </a:pPr>
            <a:endParaRPr lang="en-US" sz="3200">
              <a:latin typeface="Roboto"/>
            </a:endParaRPr>
          </a:p>
        </p:txBody>
      </p:sp>
    </p:spTree>
    <p:extLst>
      <p:ext uri="{BB962C8B-B14F-4D97-AF65-F5344CB8AC3E}">
        <p14:creationId xmlns:p14="http://schemas.microsoft.com/office/powerpoint/2010/main" val="1159254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7"/>
          <p:cNvSpPr txBox="1">
            <a:spLocks noGrp="1"/>
          </p:cNvSpPr>
          <p:nvPr>
            <p:ph type="sldNum" idx="4294967295"/>
          </p:nvPr>
        </p:nvSpPr>
        <p:spPr>
          <a:xfrm>
            <a:off x="11353795" y="5853934"/>
            <a:ext cx="731700" cy="525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000"/>
              <a:buNone/>
            </a:pPr>
            <a:fld id="{00000000-1234-1234-1234-123412341234}" type="slidenum">
              <a:rPr lang="en-US" sz="2000" dirty="0">
                <a:solidFill>
                  <a:schemeClr val="lt1"/>
                </a:solidFill>
              </a:rPr>
              <a:t>14</a:t>
            </a:fld>
            <a:endParaRPr sz="2000">
              <a:solidFill>
                <a:schemeClr val="lt1"/>
              </a:solidFill>
            </a:endParaRPr>
          </a:p>
        </p:txBody>
      </p:sp>
      <p:sp>
        <p:nvSpPr>
          <p:cNvPr id="3" name="Subtitle 2">
            <a:extLst>
              <a:ext uri="{FF2B5EF4-FFF2-40B4-BE49-F238E27FC236}">
                <a16:creationId xmlns:a16="http://schemas.microsoft.com/office/drawing/2014/main" id="{F4AD182D-81D0-4E80-1564-DC36AB518B31}"/>
              </a:ext>
            </a:extLst>
          </p:cNvPr>
          <p:cNvSpPr>
            <a:spLocks noGrp="1"/>
          </p:cNvSpPr>
          <p:nvPr>
            <p:ph type="subTitle" idx="1"/>
          </p:nvPr>
        </p:nvSpPr>
        <p:spPr>
          <a:xfrm>
            <a:off x="1437736" y="1790490"/>
            <a:ext cx="9144000" cy="4329950"/>
          </a:xfrm>
        </p:spPr>
        <p:txBody>
          <a:bodyPr>
            <a:normAutofit/>
          </a:bodyPr>
          <a:lstStyle/>
          <a:p>
            <a:r>
              <a:rPr lang="en-US" sz="2000">
                <a:hlinkClick r:id="rId3"/>
              </a:rPr>
              <a:t>https://pubmed.ncbi.nlm.nih.gov/36623830/</a:t>
            </a:r>
            <a:endParaRPr lang="en-US" sz="2000"/>
          </a:p>
          <a:p>
            <a:r>
              <a:rPr lang="en-US" sz="2000">
                <a:hlinkClick r:id="rId4"/>
              </a:rPr>
              <a:t>https://pubmed.ncbi.nlm.nih.gov/34573790/</a:t>
            </a:r>
            <a:endParaRPr lang="en-US" sz="2000"/>
          </a:p>
          <a:p>
            <a:r>
              <a:rPr lang="en-US" sz="2000">
                <a:hlinkClick r:id="rId5"/>
              </a:rPr>
              <a:t>https://bmcmedinformdecismak.biomedcentral.com/counter/pdf/10.1186/s12911-019-0793-0.pdf</a:t>
            </a:r>
            <a:endParaRPr lang="en-US" sz="2000"/>
          </a:p>
          <a:p>
            <a:r>
              <a:rPr lang="en-US" sz="2000">
                <a:hlinkClick r:id="rId6"/>
              </a:rPr>
              <a:t>https://medinform.jmir.org/2020/7/e18910/</a:t>
            </a:r>
            <a:endParaRPr lang="en-US" sz="2000"/>
          </a:p>
          <a:p>
            <a:r>
              <a:rPr lang="en-US" sz="2000">
                <a:hlinkClick r:id="rId7"/>
              </a:rPr>
              <a:t>https://ieeexplore.ieee.org/abstract/document/9138552/authors#authors</a:t>
            </a:r>
            <a:endParaRPr lang="en-US" sz="2000"/>
          </a:p>
          <a:p>
            <a:r>
              <a:rPr lang="en-US" sz="2000">
                <a:hlinkClick r:id="rId8"/>
              </a:rPr>
              <a:t>https://www.kaggle.com/datasets/nareshbhat/health-care-data-set-on-heart-attack-possibility</a:t>
            </a:r>
          </a:p>
          <a:p>
            <a:r>
              <a:rPr lang="en-US" sz="2000">
                <a:hlinkClick r:id="rId9"/>
              </a:rPr>
              <a:t>https://mostly.ai/</a:t>
            </a:r>
            <a:endParaRPr lang="en-US"/>
          </a:p>
          <a:p>
            <a:endParaRPr lang="en-US" sz="2000"/>
          </a:p>
          <a:p>
            <a:endParaRPr lang="en-US"/>
          </a:p>
          <a:p>
            <a:endParaRPr lang="en-US"/>
          </a:p>
          <a:p>
            <a:endParaRPr lang="en-US"/>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15375e45d61_1_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latin typeface="Roboto"/>
              </a:rPr>
              <a:t>Agenda</a:t>
            </a:r>
          </a:p>
        </p:txBody>
      </p:sp>
      <p:sp>
        <p:nvSpPr>
          <p:cNvPr id="90" name="Google Shape;90;g15375e45d61_1_12"/>
          <p:cNvSpPr txBox="1">
            <a:spLocks noGrp="1"/>
          </p:cNvSpPr>
          <p:nvPr>
            <p:ph type="sldNum" idx="12"/>
          </p:nvPr>
        </p:nvSpPr>
        <p:spPr>
          <a:xfrm>
            <a:off x="11353795" y="5868209"/>
            <a:ext cx="731700" cy="525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2</a:t>
            </a:r>
            <a:endParaRPr sz="2000">
              <a:solidFill>
                <a:srgbClr val="000000"/>
              </a:solidFill>
              <a:latin typeface="Arial"/>
              <a:ea typeface="Arial"/>
              <a:cs typeface="Arial"/>
              <a:sym typeface="Arial"/>
            </a:endParaRPr>
          </a:p>
          <a:p>
            <a:pPr marL="0" lvl="0" indent="0" algn="r" rtl="0">
              <a:lnSpc>
                <a:spcPct val="100000"/>
              </a:lnSpc>
              <a:spcBef>
                <a:spcPts val="0"/>
              </a:spcBef>
              <a:spcAft>
                <a:spcPts val="0"/>
              </a:spcAft>
              <a:buClr>
                <a:srgbClr val="000000"/>
              </a:buClr>
              <a:buSzPts val="1300"/>
              <a:buFont typeface="Arial"/>
              <a:buNone/>
            </a:pPr>
            <a:endParaRPr/>
          </a:p>
        </p:txBody>
      </p:sp>
      <p:sp>
        <p:nvSpPr>
          <p:cNvPr id="91" name="Google Shape;91;g15375e45d61_1_12"/>
          <p:cNvSpPr txBox="1">
            <a:spLocks noGrp="1"/>
          </p:cNvSpPr>
          <p:nvPr>
            <p:ph type="body" idx="1"/>
          </p:nvPr>
        </p:nvSpPr>
        <p:spPr>
          <a:xfrm>
            <a:off x="829882" y="1816894"/>
            <a:ext cx="10524000" cy="4368900"/>
          </a:xfrm>
          <a:prstGeom prst="rect">
            <a:avLst/>
          </a:prstGeom>
          <a:solidFill>
            <a:schemeClr val="lt1">
              <a:alpha val="49019"/>
            </a:schemeClr>
          </a:solidFill>
          <a:ln>
            <a:noFill/>
          </a:ln>
        </p:spPr>
        <p:txBody>
          <a:bodyPr spcFirstLastPara="1" wrap="square" lIns="91425" tIns="45700" rIns="91425" bIns="45700" anchor="t" anchorCtr="0">
            <a:normAutofit/>
          </a:bodyPr>
          <a:lstStyle/>
          <a:p>
            <a:pPr indent="-419100">
              <a:buSzPts val="3000"/>
              <a:buChar char="●"/>
            </a:pPr>
            <a:r>
              <a:rPr lang="en-US" sz="4000">
                <a:latin typeface="Roboto"/>
              </a:rPr>
              <a:t>Problem Statement</a:t>
            </a:r>
            <a:endParaRPr lang="en-US"/>
          </a:p>
          <a:p>
            <a:pPr indent="-419100">
              <a:buSzPts val="3000"/>
              <a:buChar char="●"/>
            </a:pPr>
            <a:r>
              <a:rPr lang="en-US" sz="4000">
                <a:latin typeface="Roboto"/>
              </a:rPr>
              <a:t>Research Paper Discussion</a:t>
            </a:r>
          </a:p>
          <a:p>
            <a:pPr indent="-419100">
              <a:buSzPts val="3000"/>
              <a:buChar char="●"/>
            </a:pPr>
            <a:r>
              <a:rPr lang="en-US" sz="4000">
                <a:latin typeface="Roboto"/>
              </a:rPr>
              <a:t>Code Demo</a:t>
            </a:r>
          </a:p>
          <a:p>
            <a:pPr indent="-419100">
              <a:buSzPts val="3000"/>
              <a:buChar char="●"/>
            </a:pPr>
            <a:r>
              <a:rPr lang="en-US" sz="4000">
                <a:latin typeface="Roboto"/>
              </a:rPr>
              <a:t>Ethical Concerns</a:t>
            </a:r>
          </a:p>
          <a:p>
            <a:pPr indent="-419100">
              <a:buSzPts val="3000"/>
              <a:buChar char="●"/>
            </a:pPr>
            <a:r>
              <a:rPr lang="en-US" sz="4000">
                <a:latin typeface="Roboto"/>
              </a:rPr>
              <a:t>Future Developments and Concerns</a:t>
            </a:r>
          </a:p>
          <a:p>
            <a:pPr indent="-419100">
              <a:buSzPts val="3000"/>
              <a:buChar char="●"/>
            </a:pPr>
            <a:endParaRPr lang="en-US" sz="4000">
              <a:latin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Google Shape;98;p3"/>
          <p:cNvSpPr txBox="1">
            <a:spLocks noGrp="1"/>
          </p:cNvSpPr>
          <p:nvPr>
            <p:ph type="sldNum" idx="12"/>
          </p:nvPr>
        </p:nvSpPr>
        <p:spPr>
          <a:xfrm>
            <a:off x="11353795" y="5808134"/>
            <a:ext cx="731700" cy="525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r>
              <a:rPr lang="en-US" sz="2000">
                <a:solidFill>
                  <a:srgbClr val="000000"/>
                </a:solidFill>
                <a:latin typeface="Arial"/>
                <a:ea typeface="Arial"/>
                <a:cs typeface="Arial"/>
                <a:sym typeface="Arial"/>
              </a:rPr>
              <a:t>3</a:t>
            </a:r>
            <a:endParaRPr sz="2000">
              <a:solidFill>
                <a:srgbClr val="000000"/>
              </a:solidFill>
              <a:latin typeface="Arial"/>
              <a:ea typeface="Arial"/>
              <a:cs typeface="Arial"/>
              <a:sym typeface="Arial"/>
            </a:endParaRPr>
          </a:p>
          <a:p>
            <a:pPr marL="0" lvl="0" indent="0" algn="r" rtl="0">
              <a:lnSpc>
                <a:spcPct val="100000"/>
              </a:lnSpc>
              <a:spcBef>
                <a:spcPts val="0"/>
              </a:spcBef>
              <a:spcAft>
                <a:spcPts val="0"/>
              </a:spcAft>
              <a:buSzPts val="1300"/>
              <a:buNone/>
            </a:pPr>
            <a:endParaRPr/>
          </a:p>
        </p:txBody>
      </p:sp>
      <p:sp>
        <p:nvSpPr>
          <p:cNvPr id="5" name="Title 4">
            <a:extLst>
              <a:ext uri="{FF2B5EF4-FFF2-40B4-BE49-F238E27FC236}">
                <a16:creationId xmlns:a16="http://schemas.microsoft.com/office/drawing/2014/main" id="{288ACB07-F360-CE65-1BF8-F9F24E3F71EA}"/>
              </a:ext>
            </a:extLst>
          </p:cNvPr>
          <p:cNvSpPr>
            <a:spLocks noGrp="1"/>
          </p:cNvSpPr>
          <p:nvPr>
            <p:ph type="title"/>
          </p:nvPr>
        </p:nvSpPr>
        <p:spPr/>
        <p:txBody>
          <a:bodyPr/>
          <a:lstStyle/>
          <a:p>
            <a:r>
              <a:rPr lang="en-US">
                <a:latin typeface="Roboto"/>
              </a:rPr>
              <a:t>Problem Statement</a:t>
            </a:r>
            <a:endParaRPr lang="en-US"/>
          </a:p>
        </p:txBody>
      </p:sp>
      <p:sp>
        <p:nvSpPr>
          <p:cNvPr id="2" name="TextBox 1">
            <a:extLst>
              <a:ext uri="{FF2B5EF4-FFF2-40B4-BE49-F238E27FC236}">
                <a16:creationId xmlns:a16="http://schemas.microsoft.com/office/drawing/2014/main" id="{6F69AB64-1FE6-BE82-4A51-263F5A4A7FDC}"/>
              </a:ext>
            </a:extLst>
          </p:cNvPr>
          <p:cNvSpPr txBox="1"/>
          <p:nvPr/>
        </p:nvSpPr>
        <p:spPr>
          <a:xfrm>
            <a:off x="1383557" y="1392563"/>
            <a:ext cx="9428671"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Roboto"/>
            </a:endParaRPr>
          </a:p>
          <a:p>
            <a:pPr marL="457200" indent="-457200">
              <a:buChar char="•"/>
            </a:pPr>
            <a:r>
              <a:rPr lang="en-US" sz="2800">
                <a:solidFill>
                  <a:schemeClr val="bg2"/>
                </a:solidFill>
                <a:latin typeface="Quattrocento Sans"/>
              </a:rPr>
              <a:t>To investigate the potential of synthetic data in addressing data-related challenges in healthcare and evaluate its quality and utility in improving the performance and generalizability of AI models in healthcare applications. This includes developing best practices for generating and using synthetic healthcare data and comparing its performance to real-world healthcare data to ensure its reliability and effectiveness.</a:t>
            </a:r>
          </a:p>
          <a:p>
            <a:endParaRPr lang="en-US" sz="2800">
              <a:latin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3BC7-5875-5245-4816-4F5AE67B69BD}"/>
              </a:ext>
            </a:extLst>
          </p:cNvPr>
          <p:cNvSpPr>
            <a:spLocks noGrp="1"/>
          </p:cNvSpPr>
          <p:nvPr>
            <p:ph type="title"/>
          </p:nvPr>
        </p:nvSpPr>
        <p:spPr/>
        <p:txBody>
          <a:bodyPr/>
          <a:lstStyle/>
          <a:p>
            <a:r>
              <a:rPr lang="en-US"/>
              <a:t>What is Synthetic Data?</a:t>
            </a:r>
          </a:p>
        </p:txBody>
      </p:sp>
      <p:sp>
        <p:nvSpPr>
          <p:cNvPr id="3" name="Text Placeholder 2">
            <a:extLst>
              <a:ext uri="{FF2B5EF4-FFF2-40B4-BE49-F238E27FC236}">
                <a16:creationId xmlns:a16="http://schemas.microsoft.com/office/drawing/2014/main" id="{4799C936-0FF0-E186-2556-2504E8621BD7}"/>
              </a:ext>
            </a:extLst>
          </p:cNvPr>
          <p:cNvSpPr>
            <a:spLocks noGrp="1"/>
          </p:cNvSpPr>
          <p:nvPr>
            <p:ph type="body" idx="1"/>
          </p:nvPr>
        </p:nvSpPr>
        <p:spPr/>
        <p:txBody>
          <a:bodyPr/>
          <a:lstStyle/>
          <a:p>
            <a:pPr marL="685800" indent="-457200">
              <a:buChar char="•"/>
            </a:pPr>
            <a:r>
              <a:rPr lang="en-US"/>
              <a:t>Computer generated data for model testing and training</a:t>
            </a:r>
          </a:p>
          <a:p>
            <a:pPr marL="685800" indent="-457200">
              <a:buChar char="•"/>
            </a:pPr>
            <a:r>
              <a:rPr lang="en-US"/>
              <a:t>Can substitute for multiple mediums of data (text, images, </a:t>
            </a:r>
            <a:r>
              <a:rPr lang="en-US" err="1"/>
              <a:t>etc</a:t>
            </a:r>
            <a:r>
              <a:rPr lang="en-US"/>
              <a:t>)</a:t>
            </a:r>
          </a:p>
          <a:p>
            <a:pPr marL="685800" indent="-457200">
              <a:buChar char="•"/>
            </a:pPr>
            <a:r>
              <a:rPr lang="en-US"/>
              <a:t>Can make data collection process more inexpensive, quicker</a:t>
            </a:r>
          </a:p>
          <a:p>
            <a:pPr marL="685800" indent="-457200">
              <a:buChar char="•"/>
            </a:pPr>
            <a:r>
              <a:rPr lang="en-US"/>
              <a:t>Has ability to protect the privacy of those sampled</a:t>
            </a:r>
          </a:p>
          <a:p>
            <a:pPr marL="685800" indent="-457200">
              <a:buChar char="•"/>
            </a:pPr>
            <a:endParaRPr lang="en-US"/>
          </a:p>
        </p:txBody>
      </p:sp>
      <p:sp>
        <p:nvSpPr>
          <p:cNvPr id="4" name="Slide Number Placeholder 3">
            <a:extLst>
              <a:ext uri="{FF2B5EF4-FFF2-40B4-BE49-F238E27FC236}">
                <a16:creationId xmlns:a16="http://schemas.microsoft.com/office/drawing/2014/main" id="{CCA97570-9BA4-512F-A7BB-4E3BA4C659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spTree>
    <p:extLst>
      <p:ext uri="{BB962C8B-B14F-4D97-AF65-F5344CB8AC3E}">
        <p14:creationId xmlns:p14="http://schemas.microsoft.com/office/powerpoint/2010/main" val="341201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BB5A-8004-F2EA-24C0-C49D90E932CF}"/>
              </a:ext>
            </a:extLst>
          </p:cNvPr>
          <p:cNvSpPr>
            <a:spLocks noGrp="1"/>
          </p:cNvSpPr>
          <p:nvPr>
            <p:ph type="title"/>
          </p:nvPr>
        </p:nvSpPr>
        <p:spPr/>
        <p:txBody>
          <a:bodyPr/>
          <a:lstStyle/>
          <a:p>
            <a:r>
              <a:rPr lang="en-US">
                <a:latin typeface="Roboto"/>
              </a:rPr>
              <a:t>Research Paper Discussion</a:t>
            </a:r>
          </a:p>
        </p:txBody>
      </p:sp>
      <p:sp>
        <p:nvSpPr>
          <p:cNvPr id="3" name="Text Placeholder 2">
            <a:extLst>
              <a:ext uri="{FF2B5EF4-FFF2-40B4-BE49-F238E27FC236}">
                <a16:creationId xmlns:a16="http://schemas.microsoft.com/office/drawing/2014/main" id="{2B0B8FAA-2D91-0144-62CE-F3ED1F1F8AE3}"/>
              </a:ext>
            </a:extLst>
          </p:cNvPr>
          <p:cNvSpPr>
            <a:spLocks noGrp="1"/>
          </p:cNvSpPr>
          <p:nvPr>
            <p:ph type="body" idx="1"/>
          </p:nvPr>
        </p:nvSpPr>
        <p:spPr/>
        <p:txBody>
          <a:bodyPr>
            <a:normAutofit lnSpcReduction="10000"/>
          </a:bodyPr>
          <a:lstStyle/>
          <a:p>
            <a:pPr marL="685800" indent="-457200">
              <a:buChar char="•"/>
            </a:pPr>
            <a:r>
              <a:rPr lang="en-US">
                <a:cs typeface="Helvetica"/>
              </a:rPr>
              <a:t>Dahmen, J.; Cook, D. </a:t>
            </a:r>
            <a:r>
              <a:rPr lang="en-US" err="1">
                <a:cs typeface="Helvetica"/>
              </a:rPr>
              <a:t>SynSys</a:t>
            </a:r>
            <a:r>
              <a:rPr lang="en-US">
                <a:cs typeface="Helvetica"/>
              </a:rPr>
              <a:t>: A Synthetic Data Generation System for Healthcare Applications. Sensors 2019, 19, 1181. </a:t>
            </a:r>
            <a:r>
              <a:rPr lang="en-US">
                <a:cs typeface="Helvetica"/>
                <a:hlinkClick r:id="rId3"/>
              </a:rPr>
              <a:t>https://doi.org/10.3390/s19051181</a:t>
            </a:r>
            <a:endParaRPr lang="en-US"/>
          </a:p>
          <a:p>
            <a:pPr marL="685800" indent="-457200">
              <a:buChar char="•"/>
            </a:pPr>
            <a:endParaRPr lang="en-US">
              <a:cs typeface="Helvetica"/>
            </a:endParaRPr>
          </a:p>
          <a:p>
            <a:pPr marL="685800" indent="-457200">
              <a:buChar char="•"/>
            </a:pPr>
            <a:r>
              <a:rPr lang="en-US">
                <a:cs typeface="Helvetica"/>
              </a:rPr>
              <a:t>Smart home: tracked more detailed daily activity and health data</a:t>
            </a:r>
          </a:p>
          <a:p>
            <a:pPr marL="685800" indent="-457200">
              <a:buChar char="•"/>
            </a:pPr>
            <a:endParaRPr lang="en-US">
              <a:cs typeface="Helvetica"/>
            </a:endParaRPr>
          </a:p>
          <a:p>
            <a:pPr marL="685800" indent="-457200">
              <a:buChar char="•"/>
            </a:pPr>
            <a:r>
              <a:rPr lang="en-US">
                <a:cs typeface="Helvetica"/>
              </a:rPr>
              <a:t>Infrared motion sensors: activate when heat-based movement occurs</a:t>
            </a:r>
          </a:p>
          <a:p>
            <a:pPr marL="685800" indent="-457200">
              <a:buChar char="•"/>
            </a:pPr>
            <a:r>
              <a:rPr lang="en-US">
                <a:cs typeface="Helvetica"/>
              </a:rPr>
              <a:t>Door sensor: activate when door is open or close</a:t>
            </a:r>
          </a:p>
          <a:p>
            <a:pPr marL="228600" indent="0"/>
            <a:endParaRPr lang="en-US"/>
          </a:p>
          <a:p>
            <a:pPr marL="685800" indent="-457200">
              <a:buChar char="•"/>
            </a:pPr>
            <a:endParaRPr lang="en-US"/>
          </a:p>
          <a:p>
            <a:pPr marL="685800" indent="-457200">
              <a:buChar char="•"/>
            </a:pPr>
            <a:endParaRPr lang="en-US"/>
          </a:p>
          <a:p>
            <a:pPr marL="685800" indent="-457200">
              <a:buChar char="•"/>
            </a:pPr>
            <a:endParaRPr lang="en-US"/>
          </a:p>
          <a:p>
            <a:pPr marL="685800" indent="-457200">
              <a:buChar char="•"/>
            </a:pPr>
            <a:endParaRPr lang="en-US"/>
          </a:p>
          <a:p>
            <a:pPr marL="685800" indent="-457200">
              <a:buChar char="•"/>
            </a:pPr>
            <a:endParaRPr lang="en-US">
              <a:latin typeface="Roboto"/>
            </a:endParaRPr>
          </a:p>
        </p:txBody>
      </p:sp>
      <p:sp>
        <p:nvSpPr>
          <p:cNvPr id="4" name="Slide Number Placeholder 3">
            <a:extLst>
              <a:ext uri="{FF2B5EF4-FFF2-40B4-BE49-F238E27FC236}">
                <a16:creationId xmlns:a16="http://schemas.microsoft.com/office/drawing/2014/main" id="{403E63B4-F951-2C7F-A9ED-5008C9CA37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spTree>
    <p:extLst>
      <p:ext uri="{BB962C8B-B14F-4D97-AF65-F5344CB8AC3E}">
        <p14:creationId xmlns:p14="http://schemas.microsoft.com/office/powerpoint/2010/main" val="413798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CE8B-609A-1088-37DF-1454ECDAF47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899104B-A2DB-8089-9081-3D212A4870A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502AF0B-CB1E-9A6A-76F1-5CD00C3378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pic>
        <p:nvPicPr>
          <p:cNvPr id="5" name="Picture 5" descr="Table&#10;&#10;Description automatically generated">
            <a:extLst>
              <a:ext uri="{FF2B5EF4-FFF2-40B4-BE49-F238E27FC236}">
                <a16:creationId xmlns:a16="http://schemas.microsoft.com/office/drawing/2014/main" id="{572E7648-EACB-3346-DB98-FD1692C19017}"/>
              </a:ext>
            </a:extLst>
          </p:cNvPr>
          <p:cNvPicPr>
            <a:picLocks noChangeAspect="1"/>
          </p:cNvPicPr>
          <p:nvPr/>
        </p:nvPicPr>
        <p:blipFill>
          <a:blip r:embed="rId3"/>
          <a:stretch>
            <a:fillRect/>
          </a:stretch>
        </p:blipFill>
        <p:spPr>
          <a:xfrm>
            <a:off x="643180" y="32123"/>
            <a:ext cx="9819129" cy="6827291"/>
          </a:xfrm>
          <a:prstGeom prst="rect">
            <a:avLst/>
          </a:prstGeom>
        </p:spPr>
      </p:pic>
    </p:spTree>
    <p:extLst>
      <p:ext uri="{BB962C8B-B14F-4D97-AF65-F5344CB8AC3E}">
        <p14:creationId xmlns:p14="http://schemas.microsoft.com/office/powerpoint/2010/main" val="4011445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685B-2174-1EFA-A4F6-507157457CD4}"/>
              </a:ext>
            </a:extLst>
          </p:cNvPr>
          <p:cNvSpPr>
            <a:spLocks noGrp="1"/>
          </p:cNvSpPr>
          <p:nvPr>
            <p:ph type="title"/>
          </p:nvPr>
        </p:nvSpPr>
        <p:spPr/>
        <p:txBody>
          <a:bodyPr/>
          <a:lstStyle/>
          <a:p>
            <a:r>
              <a:rPr lang="en-US"/>
              <a:t>How to build</a:t>
            </a:r>
          </a:p>
        </p:txBody>
      </p:sp>
      <p:sp>
        <p:nvSpPr>
          <p:cNvPr id="3" name="Text Placeholder 2">
            <a:extLst>
              <a:ext uri="{FF2B5EF4-FFF2-40B4-BE49-F238E27FC236}">
                <a16:creationId xmlns:a16="http://schemas.microsoft.com/office/drawing/2014/main" id="{CB41DCCA-218A-6AB7-6FCF-467FDE969963}"/>
              </a:ext>
            </a:extLst>
          </p:cNvPr>
          <p:cNvSpPr>
            <a:spLocks noGrp="1"/>
          </p:cNvSpPr>
          <p:nvPr>
            <p:ph type="body" idx="1"/>
          </p:nvPr>
        </p:nvSpPr>
        <p:spPr/>
        <p:txBody>
          <a:bodyPr>
            <a:normAutofit fontScale="92500"/>
          </a:bodyPr>
          <a:lstStyle/>
          <a:p>
            <a:r>
              <a:rPr lang="en-US"/>
              <a:t>HMM (hidden Markov Models): a statistical model used to describe the probability distribution of a sequence of observations</a:t>
            </a:r>
          </a:p>
          <a:p>
            <a:pPr marL="228600" indent="0"/>
            <a:r>
              <a:rPr lang="en-US"/>
              <a:t>1. Train a HMM model for sequence of activities </a:t>
            </a:r>
          </a:p>
          <a:p>
            <a:pPr marL="228600" indent="0"/>
            <a:r>
              <a:rPr lang="en-US" sz="2000"/>
              <a:t>(activities are limited to be one of the following: </a:t>
            </a:r>
            <a:r>
              <a:rPr lang="en-US" sz="2000">
                <a:cs typeface="Calibri"/>
              </a:rPr>
              <a:t>Cook, Eat, Sleep, Personal Hygiene, Take Medicine, Work, Leave Home, Enter Home, Bathe, Relax, Bed Toilet Transition, Wash Dishes, and Other Activity</a:t>
            </a:r>
            <a:r>
              <a:rPr lang="en-US" sz="2000"/>
              <a:t>)</a:t>
            </a:r>
          </a:p>
          <a:p>
            <a:pPr marL="228600" indent="0"/>
            <a:r>
              <a:rPr lang="en-US"/>
              <a:t>2. For each of activity, train a separate HMM to generate sequence of sensor events</a:t>
            </a:r>
          </a:p>
          <a:p>
            <a:pPr marL="228600" indent="0"/>
            <a:r>
              <a:rPr lang="en-US"/>
              <a:t>3. Train the </a:t>
            </a:r>
            <a:r>
              <a:rPr lang="en-US">
                <a:cs typeface="Arial"/>
              </a:rPr>
              <a:t>ridge </a:t>
            </a:r>
            <a:r>
              <a:rPr lang="en-US"/>
              <a:t>regression model to create realistic timestamps that capture the time gaps between the sensor events and the duration of each activity</a:t>
            </a:r>
          </a:p>
        </p:txBody>
      </p:sp>
      <p:sp>
        <p:nvSpPr>
          <p:cNvPr id="4" name="Slide Number Placeholder 3">
            <a:extLst>
              <a:ext uri="{FF2B5EF4-FFF2-40B4-BE49-F238E27FC236}">
                <a16:creationId xmlns:a16="http://schemas.microsoft.com/office/drawing/2014/main" id="{576D40B4-EB75-A4F4-376D-C6259F685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spTree>
    <p:extLst>
      <p:ext uri="{BB962C8B-B14F-4D97-AF65-F5344CB8AC3E}">
        <p14:creationId xmlns:p14="http://schemas.microsoft.com/office/powerpoint/2010/main" val="4621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A1CB-C3D9-CB59-EDCF-22BD57F997EF}"/>
              </a:ext>
            </a:extLst>
          </p:cNvPr>
          <p:cNvSpPr>
            <a:spLocks noGrp="1"/>
          </p:cNvSpPr>
          <p:nvPr>
            <p:ph type="title"/>
          </p:nvPr>
        </p:nvSpPr>
        <p:spPr/>
        <p:txBody>
          <a:bodyPr/>
          <a:lstStyle/>
          <a:p>
            <a:r>
              <a:rPr lang="en-US"/>
              <a:t>Research Article</a:t>
            </a:r>
          </a:p>
        </p:txBody>
      </p:sp>
      <p:sp>
        <p:nvSpPr>
          <p:cNvPr id="3" name="Text Placeholder 2">
            <a:extLst>
              <a:ext uri="{FF2B5EF4-FFF2-40B4-BE49-F238E27FC236}">
                <a16:creationId xmlns:a16="http://schemas.microsoft.com/office/drawing/2014/main" id="{DDEE8712-4A77-9B72-AF18-A970BA272770}"/>
              </a:ext>
            </a:extLst>
          </p:cNvPr>
          <p:cNvSpPr>
            <a:spLocks noGrp="1"/>
          </p:cNvSpPr>
          <p:nvPr>
            <p:ph type="body" idx="1"/>
          </p:nvPr>
        </p:nvSpPr>
        <p:spPr/>
        <p:txBody>
          <a:bodyPr/>
          <a:lstStyle/>
          <a:p>
            <a:pPr marL="685800" indent="-457200">
              <a:buChar char="•"/>
            </a:pPr>
            <a:r>
              <a:rPr lang="en-US" sz="2400"/>
              <a:t>Chen, J, et al. "The validity of synthetic clinical data: a validation study of a leading synthetic data generator (Synthea) using clinical quality measures", BMC Medical Informatics and Decision Making, (2019) 19:44.  </a:t>
            </a:r>
            <a:r>
              <a:rPr lang="en-US" sz="2400">
                <a:hlinkClick r:id="rId2"/>
              </a:rPr>
              <a:t>https://bmcmedinformdecismak.biomedcentral.com/counter/pdf/10.1186/s12911-019-0793-0.pdf</a:t>
            </a:r>
            <a:endParaRPr lang="en-US" sz="2400"/>
          </a:p>
          <a:p>
            <a:pPr marL="685800" indent="-457200">
              <a:buChar char="•"/>
            </a:pPr>
            <a:r>
              <a:rPr lang="en-US" sz="2400"/>
              <a:t>Looked at synthetic data set relating to health, including cancer screenings, hip/knee replacement, and high blood pressure</a:t>
            </a:r>
          </a:p>
          <a:p>
            <a:pPr marL="685800" indent="-457200">
              <a:buChar char="•"/>
            </a:pPr>
            <a:r>
              <a:rPr lang="en-US" sz="2400"/>
              <a:t>Compared rates in set to that of actual demographics for MA and nationally</a:t>
            </a:r>
          </a:p>
          <a:p>
            <a:pPr marL="685800" indent="-457200">
              <a:buChar char="•"/>
            </a:pPr>
            <a:r>
              <a:rPr lang="en-US" sz="2400"/>
              <a:t>Found both strengths and weaknesses in synthetic data replication for demographics and quality measure rates</a:t>
            </a:r>
          </a:p>
          <a:p>
            <a:pPr marL="685800" indent="-457200">
              <a:buChar char="•"/>
            </a:pPr>
            <a:endParaRPr lang="en-US"/>
          </a:p>
        </p:txBody>
      </p:sp>
      <p:sp>
        <p:nvSpPr>
          <p:cNvPr id="4" name="Slide Number Placeholder 3">
            <a:extLst>
              <a:ext uri="{FF2B5EF4-FFF2-40B4-BE49-F238E27FC236}">
                <a16:creationId xmlns:a16="http://schemas.microsoft.com/office/drawing/2014/main" id="{314418EC-6121-80CA-F49D-2374B189AB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spTree>
    <p:extLst>
      <p:ext uri="{BB962C8B-B14F-4D97-AF65-F5344CB8AC3E}">
        <p14:creationId xmlns:p14="http://schemas.microsoft.com/office/powerpoint/2010/main" val="418309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2273-FF99-604F-0073-A18BC50AD8FE}"/>
              </a:ext>
            </a:extLst>
          </p:cNvPr>
          <p:cNvSpPr>
            <a:spLocks noGrp="1"/>
          </p:cNvSpPr>
          <p:nvPr>
            <p:ph type="title"/>
          </p:nvPr>
        </p:nvSpPr>
        <p:spPr/>
        <p:txBody>
          <a:bodyPr/>
          <a:lstStyle/>
          <a:p>
            <a:r>
              <a:rPr lang="en-US"/>
              <a:t>Chen et al. Table</a:t>
            </a:r>
          </a:p>
        </p:txBody>
      </p:sp>
      <p:sp>
        <p:nvSpPr>
          <p:cNvPr id="3" name="Text Placeholder 2">
            <a:extLst>
              <a:ext uri="{FF2B5EF4-FFF2-40B4-BE49-F238E27FC236}">
                <a16:creationId xmlns:a16="http://schemas.microsoft.com/office/drawing/2014/main" id="{14110FD0-BAE3-2317-022B-6A07515F20F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56161D6-6C6F-22B2-AD54-8904EE59C6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pic>
        <p:nvPicPr>
          <p:cNvPr id="5" name="Picture 5">
            <a:extLst>
              <a:ext uri="{FF2B5EF4-FFF2-40B4-BE49-F238E27FC236}">
                <a16:creationId xmlns:a16="http://schemas.microsoft.com/office/drawing/2014/main" id="{689C79AD-8066-66A6-20C9-16B3D31C76CF}"/>
              </a:ext>
            </a:extLst>
          </p:cNvPr>
          <p:cNvPicPr>
            <a:picLocks noChangeAspect="1"/>
          </p:cNvPicPr>
          <p:nvPr/>
        </p:nvPicPr>
        <p:blipFill>
          <a:blip r:embed="rId2"/>
          <a:stretch>
            <a:fillRect/>
          </a:stretch>
        </p:blipFill>
        <p:spPr>
          <a:xfrm>
            <a:off x="2524665" y="1512117"/>
            <a:ext cx="7171426" cy="4983953"/>
          </a:xfrm>
          <a:prstGeom prst="rect">
            <a:avLst/>
          </a:prstGeom>
        </p:spPr>
      </p:pic>
    </p:spTree>
    <p:extLst>
      <p:ext uri="{BB962C8B-B14F-4D97-AF65-F5344CB8AC3E}">
        <p14:creationId xmlns:p14="http://schemas.microsoft.com/office/powerpoint/2010/main" val="4206053237"/>
      </p:ext>
    </p:extLst>
  </p:cSld>
  <p:clrMapOvr>
    <a:masterClrMapping/>
  </p:clrMapOvr>
</p:sld>
</file>

<file path=ppt/theme/theme1.xml><?xml version="1.0" encoding="utf-8"?>
<a:theme xmlns:a="http://schemas.openxmlformats.org/drawingml/2006/main" name="Office Theme">
  <a:themeElements>
    <a:clrScheme name="2019 MSOB Brand">
      <a:dk1>
        <a:srgbClr val="183028"/>
      </a:dk1>
      <a:lt1>
        <a:srgbClr val="FFFFFF"/>
      </a:lt1>
      <a:dk2>
        <a:srgbClr val="183028"/>
      </a:dk2>
      <a:lt2>
        <a:srgbClr val="FFFFFF"/>
      </a:lt2>
      <a:accent1>
        <a:srgbClr val="183028"/>
      </a:accent1>
      <a:accent2>
        <a:srgbClr val="789D4A"/>
      </a:accent2>
      <a:accent3>
        <a:srgbClr val="D0D3D4"/>
      </a:accent3>
      <a:accent4>
        <a:srgbClr val="F0B323"/>
      </a:accent4>
      <a:accent5>
        <a:srgbClr val="115740"/>
      </a:accent5>
      <a:accent6>
        <a:srgbClr val="B9975B"/>
      </a:accent6>
      <a:hlink>
        <a:srgbClr val="789D4A"/>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Synthetic Data in Healthcare </vt:lpstr>
      <vt:lpstr>Agenda</vt:lpstr>
      <vt:lpstr>Problem Statement</vt:lpstr>
      <vt:lpstr>What is Synthetic Data?</vt:lpstr>
      <vt:lpstr>Research Paper Discussion</vt:lpstr>
      <vt:lpstr>PowerPoint Presentation</vt:lpstr>
      <vt:lpstr>How to build</vt:lpstr>
      <vt:lpstr>Research Article</vt:lpstr>
      <vt:lpstr>Chen et al. Table</vt:lpstr>
      <vt:lpstr>Chen et al Table</vt:lpstr>
      <vt:lpstr>Code Demo</vt:lpstr>
      <vt:lpstr>Future Developments &amp; Concerns</vt:lpstr>
      <vt:lpstr>Future Developments &amp; Concerns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Gradient Descent </dc:title>
  <dc:creator>T. Cody Watson</dc:creator>
  <cp:revision>2</cp:revision>
  <dcterms:created xsi:type="dcterms:W3CDTF">2019-08-08T14:49:13Z</dcterms:created>
  <dcterms:modified xsi:type="dcterms:W3CDTF">2023-04-13T01:37:51Z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0x0101007F1BCEE4E5C42A47B73EF6234D414115</vt:lpwstr>
  </property>
</Properties>
</file>