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ra Sans Extra Condensed Medium"/>
      <p:regular r:id="rId12"/>
      <p:bold r:id="rId13"/>
      <p:italic r:id="rId14"/>
      <p:boldItalic r:id="rId15"/>
    </p:embeddedFont>
    <p:embeddedFont>
      <p:font typeface="Fira Sans Extra Condensed Black"/>
      <p:bold r:id="rId16"/>
      <p:boldItalic r:id="rId17"/>
    </p:embeddedFont>
    <p:embeddedFont>
      <p:font typeface="Fira Sans Extra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iraSansExtraCondensed-boldItalic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FiraSansExtraCondensedBlack-boldItalic.fntdata"/><Relationship Id="rId16" Type="http://schemas.openxmlformats.org/officeDocument/2006/relationships/font" Target="fonts/FiraSansExtraCondensed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bold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3dd8da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13dd8da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13dd8d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13dd8d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on data here: https://rdrr.io/cran/ISLR/man/OJ.html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3dd8d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13dd8d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3dd8da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3dd8da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3478269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3478269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quizizz.com/admin/reports/6400b23e70ba0e001fd58288/players?didInitPractice=falsec3794001d535cbe?searchLocale=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40325" y="3397100"/>
            <a:ext cx="679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15</a:t>
            </a:r>
            <a:r>
              <a:rPr lang="en"/>
              <a:t>: Gwen Xu, Mikayla Williams, </a:t>
            </a:r>
            <a:br>
              <a:rPr lang="en"/>
            </a:br>
            <a:r>
              <a:rPr lang="en"/>
              <a:t>Ben Silverberg, Stefanie Guizar Diaz 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 rot="10800000">
            <a:off x="421612" y="603801"/>
            <a:ext cx="2117501" cy="4129074"/>
            <a:chOff x="421612" y="603801"/>
            <a:chExt cx="2117501" cy="4129074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706051" y="1338049"/>
              <a:ext cx="1411708" cy="3394825"/>
              <a:chOff x="706051" y="1338049"/>
              <a:chExt cx="1411708" cy="3394825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706051" y="1473401"/>
                <a:ext cx="1411708" cy="3259474"/>
                <a:chOff x="3846526" y="1613501"/>
                <a:chExt cx="1411708" cy="3259474"/>
              </a:xfrm>
            </p:grpSpPr>
            <p:sp>
              <p:nvSpPr>
                <p:cNvPr id="58" name="Google Shape;58;p13"/>
                <p:cNvSpPr/>
                <p:nvPr/>
              </p:nvSpPr>
              <p:spPr>
                <a:xfrm flipH="1">
                  <a:off x="4509974" y="1613501"/>
                  <a:ext cx="136776" cy="3134267"/>
                </a:xfrm>
                <a:custGeom>
                  <a:rect b="b" l="l" r="r" t="t"/>
                  <a:pathLst>
                    <a:path extrusionOk="0" h="46537" w="1755">
                      <a:moveTo>
                        <a:pt x="538" y="0"/>
                      </a:moveTo>
                      <a:cubicBezTo>
                        <a:pt x="461" y="0"/>
                        <a:pt x="385" y="50"/>
                        <a:pt x="386" y="150"/>
                      </a:cubicBezTo>
                      <a:cubicBezTo>
                        <a:pt x="507" y="6331"/>
                        <a:pt x="396" y="12516"/>
                        <a:pt x="424" y="18693"/>
                      </a:cubicBezTo>
                      <a:cubicBezTo>
                        <a:pt x="437" y="21782"/>
                        <a:pt x="829" y="24795"/>
                        <a:pt x="1067" y="27864"/>
                      </a:cubicBezTo>
                      <a:cubicBezTo>
                        <a:pt x="1294" y="30790"/>
                        <a:pt x="1015" y="33700"/>
                        <a:pt x="782" y="36614"/>
                      </a:cubicBezTo>
                      <a:cubicBezTo>
                        <a:pt x="520" y="39896"/>
                        <a:pt x="372" y="43208"/>
                        <a:pt x="1191" y="46427"/>
                      </a:cubicBezTo>
                      <a:cubicBezTo>
                        <a:pt x="1210" y="46504"/>
                        <a:pt x="1268" y="46537"/>
                        <a:pt x="1328" y="46537"/>
                      </a:cubicBezTo>
                      <a:cubicBezTo>
                        <a:pt x="1420" y="46537"/>
                        <a:pt x="1515" y="46461"/>
                        <a:pt x="1487" y="46345"/>
                      </a:cubicBezTo>
                      <a:cubicBezTo>
                        <a:pt x="1" y="40494"/>
                        <a:pt x="1755" y="34513"/>
                        <a:pt x="1425" y="28593"/>
                      </a:cubicBezTo>
                      <a:cubicBezTo>
                        <a:pt x="1260" y="25638"/>
                        <a:pt x="785" y="22721"/>
                        <a:pt x="744" y="19753"/>
                      </a:cubicBezTo>
                      <a:cubicBezTo>
                        <a:pt x="696" y="16671"/>
                        <a:pt x="730" y="13586"/>
                        <a:pt x="726" y="10503"/>
                      </a:cubicBezTo>
                      <a:cubicBezTo>
                        <a:pt x="726" y="7053"/>
                        <a:pt x="761" y="3600"/>
                        <a:pt x="696" y="150"/>
                      </a:cubicBezTo>
                      <a:cubicBezTo>
                        <a:pt x="694" y="50"/>
                        <a:pt x="616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4119632" y="4687350"/>
                  <a:ext cx="874117" cy="153365"/>
                </a:xfrm>
                <a:custGeom>
                  <a:rect b="b" l="l" r="r" t="t"/>
                  <a:pathLst>
                    <a:path extrusionOk="0" h="2757" w="5956">
                      <a:moveTo>
                        <a:pt x="4135" y="1"/>
                      </a:moveTo>
                      <a:cubicBezTo>
                        <a:pt x="3906" y="1"/>
                        <a:pt x="3672" y="52"/>
                        <a:pt x="3455" y="124"/>
                      </a:cubicBezTo>
                      <a:cubicBezTo>
                        <a:pt x="2684" y="386"/>
                        <a:pt x="2006" y="915"/>
                        <a:pt x="1563" y="1596"/>
                      </a:cubicBezTo>
                      <a:cubicBezTo>
                        <a:pt x="1510" y="1679"/>
                        <a:pt x="1453" y="1769"/>
                        <a:pt x="1359" y="1803"/>
                      </a:cubicBezTo>
                      <a:cubicBezTo>
                        <a:pt x="1330" y="1812"/>
                        <a:pt x="1299" y="1815"/>
                        <a:pt x="1268" y="1815"/>
                      </a:cubicBezTo>
                      <a:cubicBezTo>
                        <a:pt x="1230" y="1815"/>
                        <a:pt x="1191" y="1810"/>
                        <a:pt x="1153" y="1807"/>
                      </a:cubicBezTo>
                      <a:cubicBezTo>
                        <a:pt x="1116" y="1803"/>
                        <a:pt x="1078" y="1802"/>
                        <a:pt x="1040" y="1802"/>
                      </a:cubicBezTo>
                      <a:cubicBezTo>
                        <a:pt x="797" y="1802"/>
                        <a:pt x="552" y="1871"/>
                        <a:pt x="362" y="2020"/>
                      </a:cubicBezTo>
                      <a:cubicBezTo>
                        <a:pt x="138" y="2191"/>
                        <a:pt x="1" y="2477"/>
                        <a:pt x="42" y="2756"/>
                      </a:cubicBezTo>
                      <a:lnTo>
                        <a:pt x="5955" y="2504"/>
                      </a:lnTo>
                      <a:cubicBezTo>
                        <a:pt x="5893" y="1807"/>
                        <a:pt x="5625" y="1126"/>
                        <a:pt x="5191" y="578"/>
                      </a:cubicBezTo>
                      <a:cubicBezTo>
                        <a:pt x="5044" y="393"/>
                        <a:pt x="4874" y="218"/>
                        <a:pt x="4662" y="114"/>
                      </a:cubicBezTo>
                      <a:cubicBezTo>
                        <a:pt x="4496" y="33"/>
                        <a:pt x="4317" y="1"/>
                        <a:pt x="4135" y="1"/>
                      </a:cubicBezTo>
                      <a:close/>
                    </a:path>
                  </a:pathLst>
                </a:custGeom>
                <a:solidFill>
                  <a:srgbClr val="957552"/>
                </a:solidFill>
                <a:ln cap="flat" cmpd="sng" w="28575">
                  <a:solidFill>
                    <a:srgbClr val="95755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>
                  <a:off x="3846526" y="4769897"/>
                  <a:ext cx="1411708" cy="103078"/>
                </a:xfrm>
                <a:custGeom>
                  <a:rect b="b" l="l" r="r" t="t"/>
                  <a:pathLst>
                    <a:path extrusionOk="0" h="1853" w="9619">
                      <a:moveTo>
                        <a:pt x="7558" y="1"/>
                      </a:moveTo>
                      <a:cubicBezTo>
                        <a:pt x="7512" y="1"/>
                        <a:pt x="7466" y="2"/>
                        <a:pt x="7421" y="6"/>
                      </a:cubicBezTo>
                      <a:lnTo>
                        <a:pt x="1625" y="773"/>
                      </a:lnTo>
                      <a:cubicBezTo>
                        <a:pt x="1382" y="711"/>
                        <a:pt x="1132" y="647"/>
                        <a:pt x="883" y="647"/>
                      </a:cubicBezTo>
                      <a:cubicBezTo>
                        <a:pt x="815" y="647"/>
                        <a:pt x="747" y="652"/>
                        <a:pt x="679" y="663"/>
                      </a:cubicBezTo>
                      <a:cubicBezTo>
                        <a:pt x="362" y="715"/>
                        <a:pt x="53" y="938"/>
                        <a:pt x="1" y="1255"/>
                      </a:cubicBezTo>
                      <a:cubicBezTo>
                        <a:pt x="1" y="1255"/>
                        <a:pt x="1332" y="1585"/>
                        <a:pt x="4111" y="1798"/>
                      </a:cubicBezTo>
                      <a:cubicBezTo>
                        <a:pt x="4610" y="1837"/>
                        <a:pt x="5108" y="1853"/>
                        <a:pt x="5588" y="1853"/>
                      </a:cubicBezTo>
                      <a:cubicBezTo>
                        <a:pt x="7781" y="1853"/>
                        <a:pt x="9618" y="1520"/>
                        <a:pt x="9618" y="1520"/>
                      </a:cubicBezTo>
                      <a:cubicBezTo>
                        <a:pt x="9356" y="642"/>
                        <a:pt x="8470" y="1"/>
                        <a:pt x="7558" y="1"/>
                      </a:cubicBezTo>
                      <a:close/>
                    </a:path>
                  </a:pathLst>
                </a:custGeom>
                <a:solidFill>
                  <a:srgbClr val="957552"/>
                </a:solidFill>
                <a:ln cap="flat" cmpd="sng" w="28575">
                  <a:solidFill>
                    <a:srgbClr val="95755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13"/>
                <p:cNvSpPr/>
                <p:nvPr/>
              </p:nvSpPr>
              <p:spPr>
                <a:xfrm rot="392481">
                  <a:off x="4303420" y="3629365"/>
                  <a:ext cx="300799" cy="379141"/>
                </a:xfrm>
                <a:custGeom>
                  <a:rect b="b" l="l" r="r" t="t"/>
                  <a:pathLst>
                    <a:path extrusionOk="0" h="4865" w="386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 flipH="1" rot="-392481">
                  <a:off x="4524845" y="3009199"/>
                  <a:ext cx="300799" cy="379141"/>
                </a:xfrm>
                <a:custGeom>
                  <a:rect b="b" l="l" r="r" t="t"/>
                  <a:pathLst>
                    <a:path extrusionOk="0" h="4865" w="386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 rot="392481">
                  <a:off x="4333955" y="2570799"/>
                  <a:ext cx="300799" cy="379141"/>
                </a:xfrm>
                <a:custGeom>
                  <a:rect b="b" l="l" r="r" t="t"/>
                  <a:pathLst>
                    <a:path extrusionOk="0" h="4865" w="386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" name="Google Shape;64;p13"/>
              <p:cNvSpPr/>
              <p:nvPr/>
            </p:nvSpPr>
            <p:spPr>
              <a:xfrm flipH="1" rot="-392481">
                <a:off x="1403170" y="3725190"/>
                <a:ext cx="300799" cy="379141"/>
              </a:xfrm>
              <a:custGeom>
                <a:rect b="b" l="l" r="r" t="t"/>
                <a:pathLst>
                  <a:path extrusionOk="0" h="4865" w="3860">
                    <a:moveTo>
                      <a:pt x="225" y="0"/>
                    </a:moveTo>
                    <a:cubicBezTo>
                      <a:pt x="105" y="0"/>
                      <a:pt x="0" y="154"/>
                      <a:pt x="112" y="261"/>
                    </a:cubicBezTo>
                    <a:cubicBezTo>
                      <a:pt x="1501" y="1575"/>
                      <a:pt x="2646" y="3092"/>
                      <a:pt x="3527" y="4787"/>
                    </a:cubicBezTo>
                    <a:cubicBezTo>
                      <a:pt x="3556" y="4842"/>
                      <a:pt x="3602" y="4865"/>
                      <a:pt x="3649" y="4865"/>
                    </a:cubicBezTo>
                    <a:cubicBezTo>
                      <a:pt x="3752" y="4865"/>
                      <a:pt x="3860" y="4754"/>
                      <a:pt x="3795" y="4633"/>
                    </a:cubicBezTo>
                    <a:cubicBezTo>
                      <a:pt x="2898" y="2913"/>
                      <a:pt x="1738" y="1376"/>
                      <a:pt x="328" y="44"/>
                    </a:cubicBezTo>
                    <a:cubicBezTo>
                      <a:pt x="296" y="13"/>
                      <a:pt x="260" y="0"/>
                      <a:pt x="225" y="0"/>
                    </a:cubicBezTo>
                    <a:close/>
                  </a:path>
                </a:pathLst>
              </a:custGeom>
              <a:solidFill>
                <a:srgbClr val="BF9164"/>
              </a:solidFill>
              <a:ln cap="flat" cmpd="sng" w="28575">
                <a:solidFill>
                  <a:srgbClr val="BF91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" name="Google Shape;65;p13"/>
              <p:cNvGrpSpPr/>
              <p:nvPr/>
            </p:nvGrpSpPr>
            <p:grpSpPr>
              <a:xfrm>
                <a:off x="1172865" y="1338049"/>
                <a:ext cx="575820" cy="849340"/>
                <a:chOff x="4313340" y="2554899"/>
                <a:chExt cx="575820" cy="849340"/>
              </a:xfrm>
            </p:grpSpPr>
            <p:sp>
              <p:nvSpPr>
                <p:cNvPr id="66" name="Google Shape;66;p13"/>
                <p:cNvSpPr/>
                <p:nvPr/>
              </p:nvSpPr>
              <p:spPr>
                <a:xfrm flipH="1" rot="-392481">
                  <a:off x="4567745" y="3009199"/>
                  <a:ext cx="300799" cy="379141"/>
                </a:xfrm>
                <a:custGeom>
                  <a:rect b="b" l="l" r="r" t="t"/>
                  <a:pathLst>
                    <a:path extrusionOk="0" h="4865" w="386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 rot="392481">
                  <a:off x="4333955" y="2570799"/>
                  <a:ext cx="300799" cy="379141"/>
                </a:xfrm>
                <a:custGeom>
                  <a:rect b="b" l="l" r="r" t="t"/>
                  <a:pathLst>
                    <a:path extrusionOk="0" h="4865" w="386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cap="flat" cmpd="sng" w="28575">
                  <a:solidFill>
                    <a:srgbClr val="BF916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" name="Google Shape;68;p13"/>
            <p:cNvGrpSpPr/>
            <p:nvPr/>
          </p:nvGrpSpPr>
          <p:grpSpPr>
            <a:xfrm rot="2430353">
              <a:off x="522036" y="833819"/>
              <a:ext cx="889406" cy="787222"/>
              <a:chOff x="6591321" y="2717039"/>
              <a:chExt cx="1979076" cy="1808664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39B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3"/>
            <p:cNvGrpSpPr/>
            <p:nvPr/>
          </p:nvGrpSpPr>
          <p:grpSpPr>
            <a:xfrm rot="2430353">
              <a:off x="522036" y="1769015"/>
              <a:ext cx="889406" cy="787222"/>
              <a:chOff x="6591321" y="2717039"/>
              <a:chExt cx="1979076" cy="1808664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22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 rot="2430353">
              <a:off x="522036" y="2892937"/>
              <a:ext cx="889406" cy="787222"/>
              <a:chOff x="6591321" y="2717039"/>
              <a:chExt cx="1979076" cy="1808664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7DC1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3"/>
            <p:cNvGrpSpPr/>
            <p:nvPr/>
          </p:nvGrpSpPr>
          <p:grpSpPr>
            <a:xfrm flipH="1" rot="-2430353">
              <a:off x="1549284" y="1256718"/>
              <a:ext cx="889406" cy="787222"/>
              <a:chOff x="6591321" y="2717039"/>
              <a:chExt cx="1979076" cy="1808664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 flipH="1" rot="-2430353">
              <a:off x="1549284" y="2329164"/>
              <a:ext cx="889406" cy="787222"/>
              <a:chOff x="6591321" y="2717039"/>
              <a:chExt cx="1979076" cy="1808664"/>
            </a:xfrm>
          </p:grpSpPr>
          <p:sp>
            <p:nvSpPr>
              <p:cNvPr id="133" name="Google Shape;133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4EC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 flipH="1" rot="-2430353">
              <a:off x="1549284" y="3211160"/>
              <a:ext cx="889406" cy="787222"/>
              <a:chOff x="6591321" y="2717039"/>
              <a:chExt cx="1979076" cy="1808664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13"/>
          <p:cNvSpPr txBox="1"/>
          <p:nvPr/>
        </p:nvSpPr>
        <p:spPr>
          <a:xfrm>
            <a:off x="2539125" y="481075"/>
            <a:ext cx="64965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Tree-Based Models</a:t>
            </a:r>
            <a:endParaRPr sz="5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922825" y="1629250"/>
            <a:ext cx="220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Exercise 8.4.9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idx="4294967295" type="body"/>
          </p:nvPr>
        </p:nvSpPr>
        <p:spPr>
          <a:xfrm>
            <a:off x="3927250" y="1546025"/>
            <a:ext cx="49251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For classification, nodes determine class.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For regression, answer space broken into regions.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Large trees subject to “singleton” leaves.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Large trees overfit!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Prune trees to trade variance for bias.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Pruning HUGE trees might actually reduce bias too.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46" y="2750051"/>
            <a:ext cx="2957066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74" y="212550"/>
            <a:ext cx="3400200" cy="26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>
            <p:ph idx="4294967295" type="title"/>
          </p:nvPr>
        </p:nvSpPr>
        <p:spPr>
          <a:xfrm>
            <a:off x="1698800" y="5613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Tree Models (Decision Trees)</a:t>
            </a:r>
            <a:endParaRPr sz="2577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159525" y="63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OJ Dataset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59525" y="1382337"/>
            <a:ext cx="4412483" cy="3493691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125713" y="1431205"/>
            <a:ext cx="2480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 Target</a:t>
            </a:r>
            <a:endParaRPr sz="2200">
              <a:solidFill>
                <a:srgbClr val="27ADCC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84913" y="2413363"/>
            <a:ext cx="37617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Citrus Hill (CH) or Minute Maid (MM)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Purchases, m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onitors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whether a customer bought CH or MM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1070 observations/purchases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653 CH  and  417 MM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4572000" y="1431200"/>
            <a:ext cx="4572016" cy="3444811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5617963" y="1431205"/>
            <a:ext cx="2480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 Variables</a:t>
            </a:r>
            <a:endParaRPr sz="2200">
              <a:solidFill>
                <a:srgbClr val="27ADCC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5031913" y="2413363"/>
            <a:ext cx="36522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 variables (6 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factors)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 of purchase, Store ID, Price, 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Discount, etc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Price indicates Minute Maid is more expensive (22 cents)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1953050" y="4609100"/>
            <a:ext cx="825450" cy="534400"/>
            <a:chOff x="2186100" y="2740975"/>
            <a:chExt cx="825450" cy="534400"/>
          </a:xfrm>
        </p:grpSpPr>
        <p:sp>
          <p:nvSpPr>
            <p:cNvPr id="186" name="Google Shape;186;p15"/>
            <p:cNvSpPr/>
            <p:nvPr/>
          </p:nvSpPr>
          <p:spPr>
            <a:xfrm>
              <a:off x="2587825" y="2900300"/>
              <a:ext cx="22000" cy="277250"/>
            </a:xfrm>
            <a:custGeom>
              <a:rect b="b" l="l" r="r" t="t"/>
              <a:pathLst>
                <a:path extrusionOk="0" h="11090" w="880">
                  <a:moveTo>
                    <a:pt x="1" y="0"/>
                  </a:moveTo>
                  <a:lnTo>
                    <a:pt x="1" y="11090"/>
                  </a:lnTo>
                  <a:lnTo>
                    <a:pt x="880" y="1109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186100" y="3198850"/>
              <a:ext cx="247450" cy="76525"/>
            </a:xfrm>
            <a:custGeom>
              <a:rect b="b" l="l" r="r" t="t"/>
              <a:pathLst>
                <a:path extrusionOk="0" h="3061" w="9898">
                  <a:moveTo>
                    <a:pt x="4949" y="1"/>
                  </a:moveTo>
                  <a:cubicBezTo>
                    <a:pt x="4264" y="1"/>
                    <a:pt x="3578" y="225"/>
                    <a:pt x="3013" y="675"/>
                  </a:cubicBezTo>
                  <a:lnTo>
                    <a:pt x="0" y="3061"/>
                  </a:lnTo>
                  <a:lnTo>
                    <a:pt x="9897" y="3061"/>
                  </a:lnTo>
                  <a:lnTo>
                    <a:pt x="6884" y="675"/>
                  </a:lnTo>
                  <a:cubicBezTo>
                    <a:pt x="6319" y="225"/>
                    <a:pt x="5634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330475" y="3176350"/>
              <a:ext cx="247450" cy="99025"/>
            </a:xfrm>
            <a:custGeom>
              <a:rect b="b" l="l" r="r" t="t"/>
              <a:pathLst>
                <a:path extrusionOk="0" h="3961" w="9898">
                  <a:moveTo>
                    <a:pt x="4949" y="1"/>
                  </a:moveTo>
                  <a:cubicBezTo>
                    <a:pt x="3672" y="1"/>
                    <a:pt x="2396" y="581"/>
                    <a:pt x="1570" y="1743"/>
                  </a:cubicBezTo>
                  <a:lnTo>
                    <a:pt x="0" y="3961"/>
                  </a:lnTo>
                  <a:lnTo>
                    <a:pt x="9897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474850" y="3176350"/>
              <a:ext cx="247950" cy="99025"/>
            </a:xfrm>
            <a:custGeom>
              <a:rect b="b" l="l" r="r" t="t"/>
              <a:pathLst>
                <a:path extrusionOk="0" h="3961" w="9918">
                  <a:moveTo>
                    <a:pt x="4967" y="1"/>
                  </a:moveTo>
                  <a:cubicBezTo>
                    <a:pt x="3688" y="1"/>
                    <a:pt x="2406" y="581"/>
                    <a:pt x="1570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49" y="1743"/>
                  </a:lnTo>
                  <a:cubicBezTo>
                    <a:pt x="7522" y="581"/>
                    <a:pt x="6246" y="1"/>
                    <a:pt x="49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619750" y="3188525"/>
              <a:ext cx="247425" cy="86850"/>
            </a:xfrm>
            <a:custGeom>
              <a:rect b="b" l="l" r="r" t="t"/>
              <a:pathLst>
                <a:path extrusionOk="0" h="3474" w="9897">
                  <a:moveTo>
                    <a:pt x="4949" y="0"/>
                  </a:moveTo>
                  <a:cubicBezTo>
                    <a:pt x="3808" y="0"/>
                    <a:pt x="2668" y="461"/>
                    <a:pt x="1841" y="1381"/>
                  </a:cubicBezTo>
                  <a:lnTo>
                    <a:pt x="0" y="3474"/>
                  </a:lnTo>
                  <a:lnTo>
                    <a:pt x="9897" y="3474"/>
                  </a:lnTo>
                  <a:lnTo>
                    <a:pt x="8056" y="1381"/>
                  </a:lnTo>
                  <a:cubicBezTo>
                    <a:pt x="7229" y="461"/>
                    <a:pt x="6089" y="0"/>
                    <a:pt x="4949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764125" y="3176350"/>
              <a:ext cx="247425" cy="99025"/>
            </a:xfrm>
            <a:custGeom>
              <a:rect b="b" l="l" r="r" t="t"/>
              <a:pathLst>
                <a:path extrusionOk="0" h="3961" w="9897">
                  <a:moveTo>
                    <a:pt x="4948" y="1"/>
                  </a:moveTo>
                  <a:cubicBezTo>
                    <a:pt x="3672" y="1"/>
                    <a:pt x="2396" y="581"/>
                    <a:pt x="1569" y="1743"/>
                  </a:cubicBezTo>
                  <a:lnTo>
                    <a:pt x="0" y="3961"/>
                  </a:lnTo>
                  <a:lnTo>
                    <a:pt x="9897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8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592550" y="2740975"/>
              <a:ext cx="202025" cy="169625"/>
            </a:xfrm>
            <a:custGeom>
              <a:rect b="b" l="l" r="r" t="t"/>
              <a:pathLst>
                <a:path extrusionOk="0" h="6785" w="8081">
                  <a:moveTo>
                    <a:pt x="4139" y="1"/>
                  </a:moveTo>
                  <a:cubicBezTo>
                    <a:pt x="3552" y="1"/>
                    <a:pt x="2945" y="205"/>
                    <a:pt x="2385" y="682"/>
                  </a:cubicBezTo>
                  <a:cubicBezTo>
                    <a:pt x="2302" y="766"/>
                    <a:pt x="2197" y="850"/>
                    <a:pt x="2113" y="933"/>
                  </a:cubicBezTo>
                  <a:cubicBezTo>
                    <a:pt x="0" y="3047"/>
                    <a:pt x="272" y="6771"/>
                    <a:pt x="272" y="6771"/>
                  </a:cubicBezTo>
                  <a:cubicBezTo>
                    <a:pt x="272" y="6771"/>
                    <a:pt x="444" y="6785"/>
                    <a:pt x="735" y="6785"/>
                  </a:cubicBezTo>
                  <a:cubicBezTo>
                    <a:pt x="1795" y="6785"/>
                    <a:pt x="4435" y="6604"/>
                    <a:pt x="6110" y="4930"/>
                  </a:cubicBezTo>
                  <a:cubicBezTo>
                    <a:pt x="6193" y="4846"/>
                    <a:pt x="6277" y="4741"/>
                    <a:pt x="6361" y="4658"/>
                  </a:cubicBezTo>
                  <a:cubicBezTo>
                    <a:pt x="8080" y="2643"/>
                    <a:pt x="6249" y="1"/>
                    <a:pt x="413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599350" y="2763250"/>
              <a:ext cx="179950" cy="147350"/>
            </a:xfrm>
            <a:custGeom>
              <a:rect b="b" l="l" r="r" t="t"/>
              <a:pathLst>
                <a:path extrusionOk="0" h="5894" w="7198">
                  <a:moveTo>
                    <a:pt x="5880" y="0"/>
                  </a:moveTo>
                  <a:lnTo>
                    <a:pt x="0" y="5880"/>
                  </a:lnTo>
                  <a:cubicBezTo>
                    <a:pt x="0" y="5880"/>
                    <a:pt x="172" y="5894"/>
                    <a:pt x="463" y="5894"/>
                  </a:cubicBezTo>
                  <a:cubicBezTo>
                    <a:pt x="1523" y="5894"/>
                    <a:pt x="4163" y="5713"/>
                    <a:pt x="5838" y="4039"/>
                  </a:cubicBezTo>
                  <a:cubicBezTo>
                    <a:pt x="5921" y="3955"/>
                    <a:pt x="6005" y="3850"/>
                    <a:pt x="6089" y="3767"/>
                  </a:cubicBezTo>
                  <a:cubicBezTo>
                    <a:pt x="7198" y="2490"/>
                    <a:pt x="6842" y="942"/>
                    <a:pt x="5880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403600" y="2740975"/>
              <a:ext cx="202575" cy="169625"/>
            </a:xfrm>
            <a:custGeom>
              <a:rect b="b" l="l" r="r" t="t"/>
              <a:pathLst>
                <a:path extrusionOk="0" h="6785" w="8103">
                  <a:moveTo>
                    <a:pt x="3951" y="1"/>
                  </a:moveTo>
                  <a:cubicBezTo>
                    <a:pt x="1845" y="1"/>
                    <a:pt x="1" y="2643"/>
                    <a:pt x="1720" y="4658"/>
                  </a:cubicBezTo>
                  <a:cubicBezTo>
                    <a:pt x="1804" y="4741"/>
                    <a:pt x="1888" y="4846"/>
                    <a:pt x="1971" y="4930"/>
                  </a:cubicBezTo>
                  <a:cubicBezTo>
                    <a:pt x="3646" y="6604"/>
                    <a:pt x="6299" y="6785"/>
                    <a:pt x="7365" y="6785"/>
                  </a:cubicBezTo>
                  <a:cubicBezTo>
                    <a:pt x="7657" y="6785"/>
                    <a:pt x="7830" y="6771"/>
                    <a:pt x="7830" y="6771"/>
                  </a:cubicBezTo>
                  <a:cubicBezTo>
                    <a:pt x="7830" y="6771"/>
                    <a:pt x="8102" y="3047"/>
                    <a:pt x="5968" y="933"/>
                  </a:cubicBezTo>
                  <a:cubicBezTo>
                    <a:pt x="5884" y="850"/>
                    <a:pt x="5800" y="766"/>
                    <a:pt x="5696" y="682"/>
                  </a:cubicBezTo>
                  <a:cubicBezTo>
                    <a:pt x="5141" y="205"/>
                    <a:pt x="4536" y="1"/>
                    <a:pt x="3951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419400" y="2763250"/>
              <a:ext cx="179975" cy="147350"/>
            </a:xfrm>
            <a:custGeom>
              <a:rect b="b" l="l" r="r" t="t"/>
              <a:pathLst>
                <a:path extrusionOk="0" h="5894" w="7199">
                  <a:moveTo>
                    <a:pt x="1298" y="0"/>
                  </a:moveTo>
                  <a:cubicBezTo>
                    <a:pt x="356" y="942"/>
                    <a:pt x="0" y="2490"/>
                    <a:pt x="1088" y="3767"/>
                  </a:cubicBezTo>
                  <a:cubicBezTo>
                    <a:pt x="1172" y="3850"/>
                    <a:pt x="1256" y="3955"/>
                    <a:pt x="1339" y="4039"/>
                  </a:cubicBezTo>
                  <a:cubicBezTo>
                    <a:pt x="3014" y="5713"/>
                    <a:pt x="5667" y="5894"/>
                    <a:pt x="6733" y="5894"/>
                  </a:cubicBezTo>
                  <a:cubicBezTo>
                    <a:pt x="7025" y="5894"/>
                    <a:pt x="7198" y="5880"/>
                    <a:pt x="7198" y="588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>
            <a:off x="6674863" y="4136525"/>
            <a:ext cx="825450" cy="1006975"/>
            <a:chOff x="3152775" y="2268400"/>
            <a:chExt cx="825450" cy="1006975"/>
          </a:xfrm>
        </p:grpSpPr>
        <p:sp>
          <p:nvSpPr>
            <p:cNvPr id="197" name="Google Shape;197;p15"/>
            <p:cNvSpPr/>
            <p:nvPr/>
          </p:nvSpPr>
          <p:spPr>
            <a:xfrm>
              <a:off x="3152775" y="3198850"/>
              <a:ext cx="247450" cy="76525"/>
            </a:xfrm>
            <a:custGeom>
              <a:rect b="b" l="l" r="r" t="t"/>
              <a:pathLst>
                <a:path extrusionOk="0" h="3061" w="9898">
                  <a:moveTo>
                    <a:pt x="4949" y="1"/>
                  </a:moveTo>
                  <a:cubicBezTo>
                    <a:pt x="4263" y="1"/>
                    <a:pt x="3578" y="225"/>
                    <a:pt x="3013" y="675"/>
                  </a:cubicBezTo>
                  <a:lnTo>
                    <a:pt x="0" y="3061"/>
                  </a:lnTo>
                  <a:lnTo>
                    <a:pt x="9897" y="3061"/>
                  </a:lnTo>
                  <a:lnTo>
                    <a:pt x="6884" y="675"/>
                  </a:lnTo>
                  <a:cubicBezTo>
                    <a:pt x="6319" y="225"/>
                    <a:pt x="5634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297150" y="3176350"/>
              <a:ext cx="247950" cy="99025"/>
            </a:xfrm>
            <a:custGeom>
              <a:rect b="b" l="l" r="r" t="t"/>
              <a:pathLst>
                <a:path extrusionOk="0" h="3961" w="9918">
                  <a:moveTo>
                    <a:pt x="4949" y="1"/>
                  </a:moveTo>
                  <a:cubicBezTo>
                    <a:pt x="3672" y="1"/>
                    <a:pt x="2396" y="581"/>
                    <a:pt x="1569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41525" y="3176350"/>
              <a:ext cx="247950" cy="99025"/>
            </a:xfrm>
            <a:custGeom>
              <a:rect b="b" l="l" r="r" t="t"/>
              <a:pathLst>
                <a:path extrusionOk="0" h="3961" w="9918">
                  <a:moveTo>
                    <a:pt x="4969" y="1"/>
                  </a:moveTo>
                  <a:cubicBezTo>
                    <a:pt x="3693" y="1"/>
                    <a:pt x="2417" y="581"/>
                    <a:pt x="1590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49" y="1743"/>
                  </a:lnTo>
                  <a:cubicBezTo>
                    <a:pt x="7522" y="581"/>
                    <a:pt x="6246" y="1"/>
                    <a:pt x="496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586400" y="3188525"/>
              <a:ext cx="247450" cy="86850"/>
            </a:xfrm>
            <a:custGeom>
              <a:rect b="b" l="l" r="r" t="t"/>
              <a:pathLst>
                <a:path extrusionOk="0" h="3474" w="9898">
                  <a:moveTo>
                    <a:pt x="4949" y="0"/>
                  </a:moveTo>
                  <a:cubicBezTo>
                    <a:pt x="3809" y="0"/>
                    <a:pt x="2669" y="461"/>
                    <a:pt x="1842" y="1381"/>
                  </a:cubicBezTo>
                  <a:lnTo>
                    <a:pt x="1" y="3474"/>
                  </a:lnTo>
                  <a:lnTo>
                    <a:pt x="9898" y="3474"/>
                  </a:lnTo>
                  <a:lnTo>
                    <a:pt x="8057" y="1381"/>
                  </a:lnTo>
                  <a:cubicBezTo>
                    <a:pt x="7230" y="461"/>
                    <a:pt x="6090" y="0"/>
                    <a:pt x="4949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730775" y="3176350"/>
              <a:ext cx="247450" cy="99025"/>
            </a:xfrm>
            <a:custGeom>
              <a:rect b="b" l="l" r="r" t="t"/>
              <a:pathLst>
                <a:path extrusionOk="0" h="3961" w="9898">
                  <a:moveTo>
                    <a:pt x="4949" y="1"/>
                  </a:moveTo>
                  <a:cubicBezTo>
                    <a:pt x="3673" y="1"/>
                    <a:pt x="2397" y="581"/>
                    <a:pt x="1570" y="1743"/>
                  </a:cubicBezTo>
                  <a:lnTo>
                    <a:pt x="1" y="3961"/>
                  </a:lnTo>
                  <a:lnTo>
                    <a:pt x="9898" y="3961"/>
                  </a:lnTo>
                  <a:lnTo>
                    <a:pt x="8328" y="1743"/>
                  </a:lnTo>
                  <a:cubicBezTo>
                    <a:pt x="7502" y="581"/>
                    <a:pt x="6226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554500" y="2456725"/>
              <a:ext cx="22000" cy="720825"/>
            </a:xfrm>
            <a:custGeom>
              <a:rect b="b" l="l" r="r" t="t"/>
              <a:pathLst>
                <a:path extrusionOk="0" h="28833" w="880">
                  <a:moveTo>
                    <a:pt x="1" y="0"/>
                  </a:moveTo>
                  <a:lnTo>
                    <a:pt x="1" y="28833"/>
                  </a:lnTo>
                  <a:lnTo>
                    <a:pt x="879" y="2883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559200" y="2740975"/>
              <a:ext cx="202050" cy="169625"/>
            </a:xfrm>
            <a:custGeom>
              <a:rect b="b" l="l" r="r" t="t"/>
              <a:pathLst>
                <a:path extrusionOk="0" h="6785" w="8082">
                  <a:moveTo>
                    <a:pt x="4139" y="1"/>
                  </a:moveTo>
                  <a:cubicBezTo>
                    <a:pt x="3553" y="1"/>
                    <a:pt x="2946" y="205"/>
                    <a:pt x="2386" y="682"/>
                  </a:cubicBezTo>
                  <a:cubicBezTo>
                    <a:pt x="2303" y="766"/>
                    <a:pt x="2198" y="850"/>
                    <a:pt x="2114" y="933"/>
                  </a:cubicBezTo>
                  <a:cubicBezTo>
                    <a:pt x="1" y="3047"/>
                    <a:pt x="273" y="6771"/>
                    <a:pt x="273" y="6771"/>
                  </a:cubicBezTo>
                  <a:cubicBezTo>
                    <a:pt x="273" y="6771"/>
                    <a:pt x="446" y="6785"/>
                    <a:pt x="738" y="6785"/>
                  </a:cubicBezTo>
                  <a:cubicBezTo>
                    <a:pt x="1803" y="6785"/>
                    <a:pt x="4452" y="6604"/>
                    <a:pt x="6111" y="4930"/>
                  </a:cubicBezTo>
                  <a:cubicBezTo>
                    <a:pt x="6194" y="4846"/>
                    <a:pt x="6278" y="4741"/>
                    <a:pt x="6362" y="4658"/>
                  </a:cubicBezTo>
                  <a:cubicBezTo>
                    <a:pt x="8081" y="2643"/>
                    <a:pt x="6250" y="1"/>
                    <a:pt x="413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6000" y="2763250"/>
              <a:ext cx="179975" cy="147350"/>
            </a:xfrm>
            <a:custGeom>
              <a:rect b="b" l="l" r="r" t="t"/>
              <a:pathLst>
                <a:path extrusionOk="0" h="5894" w="7199">
                  <a:moveTo>
                    <a:pt x="5880" y="0"/>
                  </a:moveTo>
                  <a:lnTo>
                    <a:pt x="1" y="5880"/>
                  </a:lnTo>
                  <a:cubicBezTo>
                    <a:pt x="1" y="5880"/>
                    <a:pt x="174" y="5894"/>
                    <a:pt x="466" y="5894"/>
                  </a:cubicBezTo>
                  <a:cubicBezTo>
                    <a:pt x="1531" y="5894"/>
                    <a:pt x="4180" y="5713"/>
                    <a:pt x="5839" y="4039"/>
                  </a:cubicBezTo>
                  <a:cubicBezTo>
                    <a:pt x="5922" y="3955"/>
                    <a:pt x="6006" y="3850"/>
                    <a:pt x="6090" y="3767"/>
                  </a:cubicBezTo>
                  <a:cubicBezTo>
                    <a:pt x="7199" y="2490"/>
                    <a:pt x="6843" y="942"/>
                    <a:pt x="5880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70275" y="2740975"/>
              <a:ext cx="202550" cy="169625"/>
            </a:xfrm>
            <a:custGeom>
              <a:rect b="b" l="l" r="r" t="t"/>
              <a:pathLst>
                <a:path extrusionOk="0" h="6785" w="8102">
                  <a:moveTo>
                    <a:pt x="3951" y="1"/>
                  </a:moveTo>
                  <a:cubicBezTo>
                    <a:pt x="1844" y="1"/>
                    <a:pt x="1" y="2643"/>
                    <a:pt x="1720" y="4658"/>
                  </a:cubicBezTo>
                  <a:cubicBezTo>
                    <a:pt x="1804" y="4741"/>
                    <a:pt x="1888" y="4846"/>
                    <a:pt x="1971" y="4930"/>
                  </a:cubicBezTo>
                  <a:cubicBezTo>
                    <a:pt x="3646" y="6604"/>
                    <a:pt x="6299" y="6785"/>
                    <a:pt x="7365" y="6785"/>
                  </a:cubicBezTo>
                  <a:cubicBezTo>
                    <a:pt x="7657" y="6785"/>
                    <a:pt x="7830" y="6771"/>
                    <a:pt x="7830" y="6771"/>
                  </a:cubicBezTo>
                  <a:cubicBezTo>
                    <a:pt x="7830" y="6771"/>
                    <a:pt x="8102" y="3047"/>
                    <a:pt x="5968" y="933"/>
                  </a:cubicBezTo>
                  <a:cubicBezTo>
                    <a:pt x="5884" y="850"/>
                    <a:pt x="5800" y="766"/>
                    <a:pt x="5696" y="682"/>
                  </a:cubicBezTo>
                  <a:cubicBezTo>
                    <a:pt x="5141" y="205"/>
                    <a:pt x="4536" y="1"/>
                    <a:pt x="3951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386075" y="2763250"/>
              <a:ext cx="179950" cy="147350"/>
            </a:xfrm>
            <a:custGeom>
              <a:rect b="b" l="l" r="r" t="t"/>
              <a:pathLst>
                <a:path extrusionOk="0" h="5894" w="7198">
                  <a:moveTo>
                    <a:pt x="1297" y="0"/>
                  </a:moveTo>
                  <a:cubicBezTo>
                    <a:pt x="356" y="942"/>
                    <a:pt x="0" y="2490"/>
                    <a:pt x="1088" y="3767"/>
                  </a:cubicBezTo>
                  <a:cubicBezTo>
                    <a:pt x="1172" y="3850"/>
                    <a:pt x="1256" y="3955"/>
                    <a:pt x="1339" y="4039"/>
                  </a:cubicBezTo>
                  <a:cubicBezTo>
                    <a:pt x="3014" y="5713"/>
                    <a:pt x="5667" y="5894"/>
                    <a:pt x="6733" y="5894"/>
                  </a:cubicBezTo>
                  <a:cubicBezTo>
                    <a:pt x="7025" y="5894"/>
                    <a:pt x="7198" y="5880"/>
                    <a:pt x="7198" y="5880"/>
                  </a:cubicBezTo>
                  <a:lnTo>
                    <a:pt x="1297" y="0"/>
                  </a:ln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558675" y="2490200"/>
              <a:ext cx="172650" cy="173150"/>
            </a:xfrm>
            <a:custGeom>
              <a:rect b="b" l="l" r="r" t="t"/>
              <a:pathLst>
                <a:path extrusionOk="0" h="6926" w="6906">
                  <a:moveTo>
                    <a:pt x="6299" y="0"/>
                  </a:moveTo>
                  <a:lnTo>
                    <a:pt x="1" y="6298"/>
                  </a:lnTo>
                  <a:lnTo>
                    <a:pt x="608" y="6926"/>
                  </a:lnTo>
                  <a:lnTo>
                    <a:pt x="6906" y="628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02525" y="2341400"/>
              <a:ext cx="202600" cy="169550"/>
            </a:xfrm>
            <a:custGeom>
              <a:rect b="b" l="l" r="r" t="t"/>
              <a:pathLst>
                <a:path extrusionOk="0" h="6782" w="8104">
                  <a:moveTo>
                    <a:pt x="4146" y="1"/>
                  </a:moveTo>
                  <a:cubicBezTo>
                    <a:pt x="3563" y="1"/>
                    <a:pt x="2960" y="204"/>
                    <a:pt x="2407" y="680"/>
                  </a:cubicBezTo>
                  <a:cubicBezTo>
                    <a:pt x="2303" y="763"/>
                    <a:pt x="2219" y="847"/>
                    <a:pt x="2135" y="931"/>
                  </a:cubicBezTo>
                  <a:cubicBezTo>
                    <a:pt x="1" y="3065"/>
                    <a:pt x="273" y="6768"/>
                    <a:pt x="273" y="6768"/>
                  </a:cubicBezTo>
                  <a:cubicBezTo>
                    <a:pt x="273" y="6768"/>
                    <a:pt x="446" y="6782"/>
                    <a:pt x="738" y="6782"/>
                  </a:cubicBezTo>
                  <a:cubicBezTo>
                    <a:pt x="1804" y="6782"/>
                    <a:pt x="4457" y="6602"/>
                    <a:pt x="6132" y="4927"/>
                  </a:cubicBezTo>
                  <a:cubicBezTo>
                    <a:pt x="6215" y="4843"/>
                    <a:pt x="6299" y="4739"/>
                    <a:pt x="6383" y="4655"/>
                  </a:cubicBezTo>
                  <a:cubicBezTo>
                    <a:pt x="8104" y="2655"/>
                    <a:pt x="6255" y="1"/>
                    <a:pt x="4146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09325" y="2363600"/>
              <a:ext cx="179975" cy="147350"/>
            </a:xfrm>
            <a:custGeom>
              <a:rect b="b" l="l" r="r" t="t"/>
              <a:pathLst>
                <a:path extrusionOk="0" h="5894" w="7199">
                  <a:moveTo>
                    <a:pt x="5901" y="1"/>
                  </a:moveTo>
                  <a:lnTo>
                    <a:pt x="1" y="5880"/>
                  </a:lnTo>
                  <a:cubicBezTo>
                    <a:pt x="1" y="5880"/>
                    <a:pt x="174" y="5894"/>
                    <a:pt x="466" y="5894"/>
                  </a:cubicBezTo>
                  <a:cubicBezTo>
                    <a:pt x="1532" y="5894"/>
                    <a:pt x="4185" y="5714"/>
                    <a:pt x="5860" y="4039"/>
                  </a:cubicBezTo>
                  <a:cubicBezTo>
                    <a:pt x="5943" y="3955"/>
                    <a:pt x="6027" y="3851"/>
                    <a:pt x="6111" y="3767"/>
                  </a:cubicBezTo>
                  <a:cubicBezTo>
                    <a:pt x="7199" y="2491"/>
                    <a:pt x="6843" y="942"/>
                    <a:pt x="5901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494875" y="2268525"/>
              <a:ext cx="141250" cy="208100"/>
            </a:xfrm>
            <a:custGeom>
              <a:rect b="b" l="l" r="r" t="t"/>
              <a:pathLst>
                <a:path extrusionOk="0" h="8324" w="5650">
                  <a:moveTo>
                    <a:pt x="2825" y="1"/>
                  </a:moveTo>
                  <a:cubicBezTo>
                    <a:pt x="1486" y="1"/>
                    <a:pt x="147" y="843"/>
                    <a:pt x="21" y="2527"/>
                  </a:cubicBezTo>
                  <a:cubicBezTo>
                    <a:pt x="0" y="2632"/>
                    <a:pt x="0" y="2758"/>
                    <a:pt x="0" y="2883"/>
                  </a:cubicBezTo>
                  <a:cubicBezTo>
                    <a:pt x="0" y="5896"/>
                    <a:pt x="2825" y="8323"/>
                    <a:pt x="2825" y="8323"/>
                  </a:cubicBezTo>
                  <a:cubicBezTo>
                    <a:pt x="2825" y="8323"/>
                    <a:pt x="5650" y="5896"/>
                    <a:pt x="5650" y="2883"/>
                  </a:cubicBezTo>
                  <a:cubicBezTo>
                    <a:pt x="5650" y="2758"/>
                    <a:pt x="5650" y="2632"/>
                    <a:pt x="5629" y="2527"/>
                  </a:cubicBezTo>
                  <a:cubicBezTo>
                    <a:pt x="5503" y="843"/>
                    <a:pt x="4164" y="1"/>
                    <a:pt x="2825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565475" y="2268400"/>
              <a:ext cx="70650" cy="208225"/>
            </a:xfrm>
            <a:custGeom>
              <a:rect b="b" l="l" r="r" t="t"/>
              <a:pathLst>
                <a:path extrusionOk="0" h="8329" w="2826">
                  <a:moveTo>
                    <a:pt x="1" y="1"/>
                  </a:moveTo>
                  <a:lnTo>
                    <a:pt x="1" y="8328"/>
                  </a:lnTo>
                  <a:cubicBezTo>
                    <a:pt x="1" y="8328"/>
                    <a:pt x="2826" y="5901"/>
                    <a:pt x="2826" y="2888"/>
                  </a:cubicBezTo>
                  <a:cubicBezTo>
                    <a:pt x="2826" y="2763"/>
                    <a:pt x="2826" y="2637"/>
                    <a:pt x="2826" y="2532"/>
                  </a:cubicBezTo>
                  <a:cubicBezTo>
                    <a:pt x="2679" y="838"/>
                    <a:pt x="1340" y="1"/>
                    <a:pt x="1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377175" y="2531000"/>
              <a:ext cx="196175" cy="196175"/>
            </a:xfrm>
            <a:custGeom>
              <a:rect b="b" l="l" r="r" t="t"/>
              <a:pathLst>
                <a:path extrusionOk="0" h="7847" w="7847">
                  <a:moveTo>
                    <a:pt x="628" y="0"/>
                  </a:moveTo>
                  <a:lnTo>
                    <a:pt x="0" y="628"/>
                  </a:lnTo>
                  <a:lnTo>
                    <a:pt x="7219" y="7847"/>
                  </a:lnTo>
                  <a:lnTo>
                    <a:pt x="7847" y="7219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207025" y="2387950"/>
              <a:ext cx="202600" cy="170025"/>
            </a:xfrm>
            <a:custGeom>
              <a:rect b="b" l="l" r="r" t="t"/>
              <a:pathLst>
                <a:path extrusionOk="0" h="6801" w="8104">
                  <a:moveTo>
                    <a:pt x="3958" y="1"/>
                  </a:moveTo>
                  <a:cubicBezTo>
                    <a:pt x="1850" y="1"/>
                    <a:pt x="1" y="2655"/>
                    <a:pt x="1722" y="4655"/>
                  </a:cubicBezTo>
                  <a:cubicBezTo>
                    <a:pt x="1806" y="4760"/>
                    <a:pt x="1889" y="4844"/>
                    <a:pt x="1973" y="4927"/>
                  </a:cubicBezTo>
                  <a:cubicBezTo>
                    <a:pt x="3674" y="6628"/>
                    <a:pt x="6371" y="6801"/>
                    <a:pt x="7397" y="6801"/>
                  </a:cubicBezTo>
                  <a:cubicBezTo>
                    <a:pt x="7658" y="6801"/>
                    <a:pt x="7811" y="6789"/>
                    <a:pt x="7811" y="6789"/>
                  </a:cubicBezTo>
                  <a:cubicBezTo>
                    <a:pt x="7811" y="6789"/>
                    <a:pt x="8104" y="3065"/>
                    <a:pt x="5970" y="931"/>
                  </a:cubicBezTo>
                  <a:cubicBezTo>
                    <a:pt x="5886" y="847"/>
                    <a:pt x="5781" y="763"/>
                    <a:pt x="5698" y="680"/>
                  </a:cubicBezTo>
                  <a:cubicBezTo>
                    <a:pt x="5145" y="204"/>
                    <a:pt x="4542" y="1"/>
                    <a:pt x="3958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255300" y="2388150"/>
              <a:ext cx="154325" cy="169550"/>
            </a:xfrm>
            <a:custGeom>
              <a:rect b="b" l="l" r="r" t="t"/>
              <a:pathLst>
                <a:path extrusionOk="0" h="6782" w="6173">
                  <a:moveTo>
                    <a:pt x="2030" y="1"/>
                  </a:moveTo>
                  <a:cubicBezTo>
                    <a:pt x="1265" y="1"/>
                    <a:pt x="535" y="346"/>
                    <a:pt x="0" y="881"/>
                  </a:cubicBezTo>
                  <a:lnTo>
                    <a:pt x="5880" y="6781"/>
                  </a:lnTo>
                  <a:cubicBezTo>
                    <a:pt x="5880" y="6781"/>
                    <a:pt x="6173" y="3057"/>
                    <a:pt x="4039" y="923"/>
                  </a:cubicBezTo>
                  <a:cubicBezTo>
                    <a:pt x="3955" y="839"/>
                    <a:pt x="3850" y="755"/>
                    <a:pt x="3767" y="672"/>
                  </a:cubicBezTo>
                  <a:cubicBezTo>
                    <a:pt x="3215" y="201"/>
                    <a:pt x="2612" y="1"/>
                    <a:pt x="2030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Exercise 8.4.9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11700" y="1017725"/>
            <a:ext cx="85206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Creating training set using a random sample of 800 observations and creating a test set with the rest.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Fitting a tree to the training data with Purchase as the y target and all other features as predictors.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 response on the test data set + create confusion matrix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Apply cv.tree() function to training set to get the best tree size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Produce a pruned tree with the optimal tree size found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 train + test error rates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16"/>
          <p:cNvSpPr/>
          <p:nvPr/>
        </p:nvSpPr>
        <p:spPr>
          <a:xfrm flipH="1">
            <a:off x="2428406" y="3889673"/>
            <a:ext cx="4287182" cy="1006477"/>
          </a:xfrm>
          <a:custGeom>
            <a:rect b="b" l="l" r="r" t="t"/>
            <a:pathLst>
              <a:path extrusionOk="0" h="22996" w="119014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31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44"/>
                  <a:pt x="115770" y="1"/>
                  <a:pt x="111753" y="1"/>
                </a:cubicBezTo>
                <a:close/>
              </a:path>
            </a:pathLst>
          </a:custGeom>
          <a:solidFill>
            <a:srgbClr val="7DC144"/>
          </a:solidFill>
          <a:ln>
            <a:noFill/>
          </a:ln>
        </p:spPr>
        <p:txBody>
          <a:bodyPr anchorCtr="0" anchor="ctr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 training and testing accuracy on default (overtrained) and pruned trees for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our y-target, the purchase of Minute Maid or Citrus Hill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079624" y="4271253"/>
            <a:ext cx="760393" cy="624900"/>
          </a:xfrm>
          <a:custGeom>
            <a:rect b="b" l="l" r="r" t="t"/>
            <a:pathLst>
              <a:path extrusionOk="0" h="9527" w="8831">
                <a:moveTo>
                  <a:pt x="5227" y="994"/>
                </a:moveTo>
                <a:cubicBezTo>
                  <a:pt x="6044" y="994"/>
                  <a:pt x="6819" y="1436"/>
                  <a:pt x="7177" y="2198"/>
                </a:cubicBezTo>
                <a:cubicBezTo>
                  <a:pt x="7679" y="3265"/>
                  <a:pt x="7198" y="4541"/>
                  <a:pt x="6089" y="5064"/>
                </a:cubicBezTo>
                <a:cubicBezTo>
                  <a:pt x="5767" y="5216"/>
                  <a:pt x="5426" y="5289"/>
                  <a:pt x="5093" y="5289"/>
                </a:cubicBezTo>
                <a:cubicBezTo>
                  <a:pt x="4282" y="5289"/>
                  <a:pt x="3516" y="4858"/>
                  <a:pt x="3160" y="4102"/>
                </a:cubicBezTo>
                <a:cubicBezTo>
                  <a:pt x="2658" y="3035"/>
                  <a:pt x="3139" y="1737"/>
                  <a:pt x="4248" y="1214"/>
                </a:cubicBezTo>
                <a:cubicBezTo>
                  <a:pt x="4565" y="1065"/>
                  <a:pt x="4899" y="994"/>
                  <a:pt x="5227" y="994"/>
                </a:cubicBezTo>
                <a:close/>
                <a:moveTo>
                  <a:pt x="5235" y="0"/>
                </a:moveTo>
                <a:cubicBezTo>
                  <a:pt x="4765" y="0"/>
                  <a:pt x="4285" y="101"/>
                  <a:pt x="3829" y="315"/>
                </a:cubicBezTo>
                <a:cubicBezTo>
                  <a:pt x="2218" y="1068"/>
                  <a:pt x="1507" y="2972"/>
                  <a:pt x="2260" y="4520"/>
                </a:cubicBezTo>
                <a:cubicBezTo>
                  <a:pt x="2344" y="4708"/>
                  <a:pt x="2449" y="4876"/>
                  <a:pt x="2574" y="5043"/>
                </a:cubicBezTo>
                <a:cubicBezTo>
                  <a:pt x="2511" y="5085"/>
                  <a:pt x="2469" y="5148"/>
                  <a:pt x="2428" y="5190"/>
                </a:cubicBezTo>
                <a:lnTo>
                  <a:pt x="272" y="8077"/>
                </a:lnTo>
                <a:cubicBezTo>
                  <a:pt x="0" y="8433"/>
                  <a:pt x="63" y="8935"/>
                  <a:pt x="419" y="9186"/>
                </a:cubicBezTo>
                <a:lnTo>
                  <a:pt x="649" y="9374"/>
                </a:lnTo>
                <a:cubicBezTo>
                  <a:pt x="793" y="9476"/>
                  <a:pt x="962" y="9526"/>
                  <a:pt x="1129" y="9526"/>
                </a:cubicBezTo>
                <a:cubicBezTo>
                  <a:pt x="1374" y="9526"/>
                  <a:pt x="1617" y="9419"/>
                  <a:pt x="1779" y="9207"/>
                </a:cubicBezTo>
                <a:lnTo>
                  <a:pt x="3934" y="6341"/>
                </a:lnTo>
                <a:cubicBezTo>
                  <a:pt x="3997" y="6257"/>
                  <a:pt x="4018" y="6194"/>
                  <a:pt x="4060" y="6110"/>
                </a:cubicBezTo>
                <a:cubicBezTo>
                  <a:pt x="4403" y="6231"/>
                  <a:pt x="4766" y="6294"/>
                  <a:pt x="5134" y="6294"/>
                </a:cubicBezTo>
                <a:cubicBezTo>
                  <a:pt x="5596" y="6294"/>
                  <a:pt x="6065" y="6195"/>
                  <a:pt x="6508" y="5985"/>
                </a:cubicBezTo>
                <a:cubicBezTo>
                  <a:pt x="8119" y="5211"/>
                  <a:pt x="8830" y="3328"/>
                  <a:pt x="8077" y="1758"/>
                </a:cubicBezTo>
                <a:cubicBezTo>
                  <a:pt x="7552" y="648"/>
                  <a:pt x="6424" y="0"/>
                  <a:pt x="5235" y="0"/>
                </a:cubicBezTo>
                <a:close/>
              </a:path>
            </a:pathLst>
          </a:custGeom>
          <a:solidFill>
            <a:srgbClr val="97CD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432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Code Review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300" y="1462825"/>
            <a:ext cx="2272475" cy="249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75" y="1498213"/>
            <a:ext cx="3122302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>
            <p:ph type="title"/>
          </p:nvPr>
        </p:nvSpPr>
        <p:spPr>
          <a:xfrm>
            <a:off x="432650" y="2421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11700" y="1036625"/>
            <a:ext cx="8520600" cy="20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Game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