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will-synthetic-data-introduce-ethical-challenges-for-ml-engineers-b2608139d27f#:~:text=Ethical%20Challenges%20of%20Synthetic%20Data&amp;text=Synthetic%20data%20can%20make%20this,real%20world%20and%20amplify%20them" TargetMode="External"/><Relationship Id="rId3" Type="http://schemas.openxmlformats.org/officeDocument/2006/relationships/hyperlink" Target="https://ccaim.cam.ac.uk/artificial-intelligence-fairness-patient-confidentiality-medical-research/" TargetMode="External"/><Relationship Id="rId4" Type="http://schemas.openxmlformats.org/officeDocument/2006/relationships/hyperlink" Target="https://www.forbes.com/sites/anniebrown/2020/12/17/synthetic-data-promises-fair-ai-and-privacy-compliance-but-how-exactly-does-it-work/"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 1. Classical machine learning algorithm based: e.g. inverting a decision tree. No </a:t>
            </a:r>
            <a:r>
              <a:rPr lang="en"/>
              <a:t>privacy guarantee</a:t>
            </a:r>
            <a:endParaRPr/>
          </a:p>
          <a:p>
            <a:pPr indent="0" lvl="0" marL="0" rtl="0" algn="l">
              <a:spcBef>
                <a:spcPts val="0"/>
              </a:spcBef>
              <a:spcAft>
                <a:spcPts val="0"/>
              </a:spcAft>
              <a:buNone/>
            </a:pPr>
            <a:r>
              <a:rPr lang="en"/>
              <a:t>2. Bayesian based - differentially private. Privacy guarantee</a:t>
            </a:r>
            <a:endParaRPr/>
          </a:p>
          <a:p>
            <a:pPr indent="0" lvl="0" marL="0" rtl="0" algn="l">
              <a:spcBef>
                <a:spcPts val="0"/>
              </a:spcBef>
              <a:spcAft>
                <a:spcPts val="0"/>
              </a:spcAft>
              <a:buNone/>
            </a:pPr>
            <a:r>
              <a:rPr lang="en"/>
              <a:t>The above all suffer from two limitations: the number of columns grows exponentially which makes it impractical to use; noise washing out real data</a:t>
            </a:r>
            <a:endParaRPr/>
          </a:p>
          <a:p>
            <a:pPr indent="0" lvl="0" marL="0" rtl="0" algn="l">
              <a:spcBef>
                <a:spcPts val="0"/>
              </a:spcBef>
              <a:spcAft>
                <a:spcPts val="0"/>
              </a:spcAft>
              <a:buNone/>
            </a:pPr>
            <a:r>
              <a:rPr lang="en"/>
              <a:t>3. Agent based model</a:t>
            </a:r>
            <a:endParaRPr/>
          </a:p>
          <a:p>
            <a:pPr indent="0" lvl="0" marL="0" rtl="0" algn="l">
              <a:spcBef>
                <a:spcPts val="0"/>
              </a:spcBef>
              <a:spcAft>
                <a:spcPts val="0"/>
              </a:spcAft>
              <a:buNone/>
            </a:pPr>
            <a:r>
              <a:rPr lang="en"/>
              <a:t>4. Challenges: for time series data, no established approach; for unstructured data (images, audio): infancy</a:t>
            </a:r>
            <a:endParaRPr/>
          </a:p>
          <a:p>
            <a:pPr indent="0" lvl="0" marL="0" rtl="0" algn="l">
              <a:spcBef>
                <a:spcPts val="0"/>
              </a:spcBef>
              <a:spcAft>
                <a:spcPts val="0"/>
              </a:spcAft>
              <a:buNone/>
            </a:pPr>
            <a:r>
              <a:rPr lang="en"/>
              <a:t>Model Evaluation:</a:t>
            </a:r>
            <a:endParaRPr/>
          </a:p>
          <a:p>
            <a:pPr indent="0" lvl="0" marL="0" rtl="0" algn="l">
              <a:spcBef>
                <a:spcPts val="0"/>
              </a:spcBef>
              <a:spcAft>
                <a:spcPts val="0"/>
              </a:spcAft>
              <a:buNone/>
            </a:pPr>
            <a:r>
              <a:rPr lang="en"/>
              <a:t>no widely established benchmarks, datasets or metrics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ba728617f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ba728617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DPCopula: a novel differentially private data synthesization method for high dimensional and large domain data using copula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Copula functions are a family of distribution functions representing the dependence structure implicit in a multivariate random vector.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Intuitively, high-dimensional data can be modeled as two parts: 1) marginal distributions of each individual dimension, and 2) the dependence among the dimensions. Copula functions have been shown to be effective for modeling high dimensional joint distributions based on continuous marginal distributions: it separately considers marginal histograms and joint dependence.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https://towardsdatascience.com/will-synthetic-data-introduce-ethical-challenges-for-ml-engineers-b2608139d27f#:~:text=Ethical%20Challenges%20of%20Synthetic%20Data&amp;text=Synthetic%20data%20can%20make%20this,real%20world%20and%20amplify%20them</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https://ccaim.cam.ac.uk/artificial-intelligence-fairness-patient-confidentiality-medical-research/</a:t>
            </a:r>
            <a:endParaRPr/>
          </a:p>
          <a:p>
            <a:pPr indent="0" lvl="0" marL="0" rtl="0" algn="l">
              <a:spcBef>
                <a:spcPts val="0"/>
              </a:spcBef>
              <a:spcAft>
                <a:spcPts val="0"/>
              </a:spcAft>
              <a:buNone/>
            </a:pPr>
            <a:r>
              <a:rPr lang="en" u="sng">
                <a:solidFill>
                  <a:schemeClr val="hlink"/>
                </a:solidFill>
                <a:hlinkClick r:id="rId4"/>
              </a:rPr>
              <a:t>https://www.forbes.com/sites/anniebrown/2020/12/17/synthetic-data-promises-fair-ai-and-privacy-compliance-but-how-exactly-does-it-work/</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0e3cd6553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0e3cd65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15</a:t>
            </a:r>
            <a:br>
              <a:rPr lang="en"/>
            </a:br>
            <a:r>
              <a:rPr lang="en"/>
              <a:t>Synthetic Data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April XX, 2023</a:t>
            </a:r>
            <a:br>
              <a:rPr lang="en"/>
            </a:br>
            <a:r>
              <a:rPr lang="en"/>
              <a:t>Ben S, Mikayla W, Stefanie GD, Gwen 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We need data!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want to train an AI model to extract information from manually-scanned PDFs. We only have so many documents to train from, and they don’t represent the full range of possible smudges and corruptions. What can we do to make our model more robust?</a:t>
            </a:r>
            <a:endParaRPr/>
          </a:p>
        </p:txBody>
      </p:sp>
      <p:pic>
        <p:nvPicPr>
          <p:cNvPr id="67" name="Google Shape;67;p14"/>
          <p:cNvPicPr preferRelativeResize="0"/>
          <p:nvPr/>
        </p:nvPicPr>
        <p:blipFill>
          <a:blip r:embed="rId3">
            <a:alphaModFix/>
          </a:blip>
          <a:stretch>
            <a:fillRect/>
          </a:stretch>
        </p:blipFill>
        <p:spPr>
          <a:xfrm>
            <a:off x="210225" y="2715547"/>
            <a:ext cx="8723526" cy="222710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Relevant Research</a:t>
            </a:r>
            <a:endParaRPr/>
          </a:p>
        </p:txBody>
      </p:sp>
      <p:sp>
        <p:nvSpPr>
          <p:cNvPr id="73" name="Google Shape;73;p15"/>
          <p:cNvSpPr txBox="1"/>
          <p:nvPr>
            <p:ph idx="2" type="body"/>
          </p:nvPr>
        </p:nvSpPr>
        <p:spPr>
          <a:xfrm>
            <a:off x="4965000" y="218850"/>
            <a:ext cx="3837000" cy="470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Assefa, S. (2020). Generating Synthetic Data in Finance: Opportunities, Challenges and Pitfalls. SSRN Electronic Journal. </a:t>
            </a:r>
            <a:endParaRPr sz="1500"/>
          </a:p>
          <a:p>
            <a:pPr indent="0" lvl="0" marL="0" rtl="0" algn="l">
              <a:spcBef>
                <a:spcPts val="1600"/>
              </a:spcBef>
              <a:spcAft>
                <a:spcPts val="0"/>
              </a:spcAft>
              <a:buNone/>
            </a:pPr>
            <a:r>
              <a:rPr b="1" lang="en" sz="2000"/>
              <a:t>Summary</a:t>
            </a:r>
            <a:endParaRPr sz="2000"/>
          </a:p>
          <a:p>
            <a:pPr indent="-330200" lvl="0" marL="457200" rtl="0" algn="l">
              <a:spcBef>
                <a:spcPts val="0"/>
              </a:spcBef>
              <a:spcAft>
                <a:spcPts val="0"/>
              </a:spcAft>
              <a:buSzPts val="1600"/>
              <a:buChar char="●"/>
            </a:pPr>
            <a:r>
              <a:rPr lang="en" sz="1600"/>
              <a:t>Motivation: Internal data use restrictions, class imbalance, etc.</a:t>
            </a:r>
            <a:endParaRPr sz="1600"/>
          </a:p>
          <a:p>
            <a:pPr indent="-330200" lvl="0" marL="457200" rtl="0" algn="l">
              <a:spcBef>
                <a:spcPts val="0"/>
              </a:spcBef>
              <a:spcAft>
                <a:spcPts val="0"/>
              </a:spcAft>
              <a:buSzPts val="1600"/>
              <a:buChar char="●"/>
            </a:pPr>
            <a:r>
              <a:rPr lang="en" sz="1600"/>
              <a:t>Financial data examples: retail banking, market microstructure data</a:t>
            </a:r>
            <a:endParaRPr sz="1600"/>
          </a:p>
          <a:p>
            <a:pPr indent="-330200" lvl="0" marL="457200" rtl="0" algn="l">
              <a:spcBef>
                <a:spcPts val="0"/>
              </a:spcBef>
              <a:spcAft>
                <a:spcPts val="0"/>
              </a:spcAft>
              <a:buSzPts val="1600"/>
              <a:buChar char="●"/>
            </a:pPr>
            <a:r>
              <a:rPr lang="en" sz="1600"/>
              <a:t>Techniques: literature review - different types of data: privacy guarantee</a:t>
            </a:r>
            <a:endParaRPr sz="1600"/>
          </a:p>
          <a:p>
            <a:pPr indent="-330200" lvl="0" marL="457200" rtl="0" algn="l">
              <a:spcBef>
                <a:spcPts val="0"/>
              </a:spcBef>
              <a:spcAft>
                <a:spcPts val="0"/>
              </a:spcAft>
              <a:buSzPts val="1600"/>
              <a:buChar char="●"/>
            </a:pPr>
            <a:r>
              <a:rPr lang="en" sz="1600"/>
              <a:t>Evaluating models: image data – human eyes; other data – specialized metric, backtesting</a:t>
            </a:r>
            <a:endParaRPr sz="1600"/>
          </a:p>
        </p:txBody>
      </p:sp>
      <p:sp>
        <p:nvSpPr>
          <p:cNvPr id="74" name="Google Shape;74;p15"/>
          <p:cNvSpPr/>
          <p:nvPr/>
        </p:nvSpPr>
        <p:spPr>
          <a:xfrm>
            <a:off x="4965000" y="4405100"/>
            <a:ext cx="559200" cy="186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Relevant Research</a:t>
            </a:r>
            <a:endParaRPr/>
          </a:p>
        </p:txBody>
      </p:sp>
      <p:sp>
        <p:nvSpPr>
          <p:cNvPr id="80" name="Google Shape;80;p16"/>
          <p:cNvSpPr txBox="1"/>
          <p:nvPr>
            <p:ph idx="2" type="body"/>
          </p:nvPr>
        </p:nvSpPr>
        <p:spPr>
          <a:xfrm>
            <a:off x="4965000" y="218850"/>
            <a:ext cx="3837000" cy="470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Li, H., Xiong, L., Zhang, L., &amp; Jiang, X. (2014). DPSynthesizer: Differentially Private Data Synthesizer for Privacy Preserving Data Sharing. Proceedings of the VLDB Endowment, 7(13), 1677–1680.</a:t>
            </a:r>
            <a:endParaRPr sz="1500"/>
          </a:p>
          <a:p>
            <a:pPr indent="-330200" lvl="0" marL="457200" rtl="0" algn="l">
              <a:spcBef>
                <a:spcPts val="1600"/>
              </a:spcBef>
              <a:spcAft>
                <a:spcPts val="0"/>
              </a:spcAft>
              <a:buSzPts val="1600"/>
              <a:buChar char="●"/>
            </a:pPr>
            <a:r>
              <a:rPr lang="en" sz="1600"/>
              <a:t>Toolkit in differentially private data synthesization: high-dimensional and large-domain; web-based interface</a:t>
            </a:r>
            <a:endParaRPr sz="16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458450" y="361575"/>
            <a:ext cx="62271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t>Code Review</a:t>
            </a:r>
            <a:endParaRPr b="1" sz="4200"/>
          </a:p>
          <a:p>
            <a:pPr indent="0" lvl="0" marL="0" rtl="0" algn="ctr">
              <a:spcBef>
                <a:spcPts val="0"/>
              </a:spcBef>
              <a:spcAft>
                <a:spcPts val="0"/>
              </a:spcAft>
              <a:buNone/>
            </a:pPr>
            <a:r>
              <a:rPr lang="en" sz="4200"/>
              <a:t>Filled &amp; Smudged PDFs</a:t>
            </a:r>
            <a:endParaRPr sz="4200"/>
          </a:p>
          <a:p>
            <a:pPr indent="0" lvl="0" marL="0" rtl="0" algn="ctr">
              <a:spcBef>
                <a:spcPts val="0"/>
              </a:spcBef>
              <a:spcAft>
                <a:spcPts val="0"/>
              </a:spcAft>
              <a:buNone/>
            </a:pPr>
            <a:r>
              <a:rPr lang="en" sz="4200"/>
              <a:t>(in Python w/ fitz &amp; pypdf)</a:t>
            </a:r>
            <a:endParaRPr sz="4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synthetic data </a:t>
            </a:r>
            <a:r>
              <a:rPr lang="en" u="sng"/>
              <a:t>a</a:t>
            </a:r>
            <a:r>
              <a:rPr lang="en" u="sng"/>
              <a:t>lways</a:t>
            </a:r>
            <a:r>
              <a:rPr lang="en"/>
              <a:t> ethical? It’s fake, but…</a:t>
            </a:r>
            <a:endParaRPr/>
          </a:p>
        </p:txBody>
      </p:sp>
      <p:sp>
        <p:nvSpPr>
          <p:cNvPr id="91" name="Google Shape;91;p18"/>
          <p:cNvSpPr txBox="1"/>
          <p:nvPr>
            <p:ph idx="1" type="body"/>
          </p:nvPr>
        </p:nvSpPr>
        <p:spPr>
          <a:xfrm>
            <a:off x="311700" y="853075"/>
            <a:ext cx="7968600" cy="3630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Collection Bias →</a:t>
            </a:r>
            <a:r>
              <a:rPr lang="en" sz="1600"/>
              <a:t> Al</a:t>
            </a:r>
            <a:r>
              <a:rPr lang="en" sz="1600"/>
              <a:t>gorithmic Bias</a:t>
            </a:r>
            <a:endParaRPr sz="1600"/>
          </a:p>
          <a:p>
            <a:pPr indent="-304800" lvl="1" marL="914400" rtl="0" algn="l">
              <a:spcBef>
                <a:spcPts val="0"/>
              </a:spcBef>
              <a:spcAft>
                <a:spcPts val="0"/>
              </a:spcAft>
              <a:buSzPts val="1200"/>
              <a:buChar char="○"/>
            </a:pPr>
            <a:r>
              <a:rPr lang="en" sz="1300"/>
              <a:t>Synthetic data runs the risk of amplifying certain patterns and biases found in the real dataset that </a:t>
            </a:r>
            <a:r>
              <a:rPr lang="en" sz="1400"/>
              <a:t>might not be representative of the real world.</a:t>
            </a:r>
            <a:endParaRPr sz="1400"/>
          </a:p>
          <a:p>
            <a:pPr indent="-330200" lvl="0" marL="457200" rtl="0" algn="l">
              <a:spcBef>
                <a:spcPts val="0"/>
              </a:spcBef>
              <a:spcAft>
                <a:spcPts val="0"/>
              </a:spcAft>
              <a:buSzPts val="1600"/>
              <a:buChar char="●"/>
            </a:pPr>
            <a:r>
              <a:rPr lang="en" sz="1600"/>
              <a:t>Evolving Data </a:t>
            </a:r>
            <a:endParaRPr sz="1600"/>
          </a:p>
          <a:p>
            <a:pPr indent="-317500" lvl="1" marL="914400" rtl="0" algn="l">
              <a:spcBef>
                <a:spcPts val="0"/>
              </a:spcBef>
              <a:spcAft>
                <a:spcPts val="0"/>
              </a:spcAft>
              <a:buSzPts val="1400"/>
              <a:buChar char="○"/>
            </a:pPr>
            <a:r>
              <a:rPr lang="en" sz="1400"/>
              <a:t>Synthetic data can be based on real data during a certain period of time. We live in a rapidly evolving world, so data needs to be monitored and updated to keep its relevance.</a:t>
            </a:r>
            <a:endParaRPr sz="1400"/>
          </a:p>
          <a:p>
            <a:pPr indent="-330200" lvl="0" marL="457200" rtl="0" algn="l">
              <a:spcBef>
                <a:spcPts val="0"/>
              </a:spcBef>
              <a:spcAft>
                <a:spcPts val="0"/>
              </a:spcAft>
              <a:buSzPts val="1600"/>
              <a:buChar char="●"/>
            </a:pPr>
            <a:r>
              <a:rPr lang="en" sz="1600"/>
              <a:t>Lack of Privacy </a:t>
            </a:r>
            <a:endParaRPr sz="1600"/>
          </a:p>
          <a:p>
            <a:pPr indent="-317500" lvl="1" marL="914400" rtl="0" algn="l">
              <a:spcBef>
                <a:spcPts val="0"/>
              </a:spcBef>
              <a:spcAft>
                <a:spcPts val="0"/>
              </a:spcAft>
              <a:buSzPts val="1400"/>
              <a:buChar char="○"/>
            </a:pPr>
            <a:r>
              <a:rPr lang="en" sz="1400"/>
              <a:t>Recreating complex relationships or certain outliers from the real data can cause greater risk of disclosure..</a:t>
            </a:r>
            <a:endParaRPr sz="1400"/>
          </a:p>
          <a:p>
            <a:pPr indent="-317500" lvl="1" marL="914400" rtl="0" algn="l">
              <a:spcBef>
                <a:spcPts val="0"/>
              </a:spcBef>
              <a:spcAft>
                <a:spcPts val="0"/>
              </a:spcAft>
              <a:buSzPts val="1400"/>
              <a:buChar char="○"/>
            </a:pPr>
            <a:r>
              <a:rPr lang="en" sz="1400"/>
              <a:t>Privacy or Effectiveness Trade-off</a:t>
            </a:r>
            <a:endParaRPr sz="1400"/>
          </a:p>
        </p:txBody>
      </p:sp>
      <p:sp>
        <p:nvSpPr>
          <p:cNvPr id="92" name="Google Shape;92;p18"/>
          <p:cNvSpPr/>
          <p:nvPr/>
        </p:nvSpPr>
        <p:spPr>
          <a:xfrm>
            <a:off x="0" y="4158900"/>
            <a:ext cx="9144000" cy="9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nvSpPr>
        <p:spPr>
          <a:xfrm>
            <a:off x="25500" y="4351050"/>
            <a:ext cx="9093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lt1"/>
                </a:solidFill>
                <a:latin typeface="Oswald"/>
                <a:ea typeface="Oswald"/>
                <a:cs typeface="Oswald"/>
                <a:sym typeface="Oswald"/>
              </a:rPr>
              <a:t>Minimize concerns with socially-responsible data scientists!</a:t>
            </a:r>
            <a:endParaRPr sz="1100">
              <a:solidFill>
                <a:schemeClr val="lt1"/>
              </a:solidFill>
              <a:latin typeface="Average"/>
              <a:ea typeface="Average"/>
              <a:cs typeface="Average"/>
              <a:sym typeface="Average"/>
            </a:endParaRPr>
          </a:p>
        </p:txBody>
      </p:sp>
      <p:sp>
        <p:nvSpPr>
          <p:cNvPr id="94" name="Google Shape;94;p18"/>
          <p:cNvSpPr/>
          <p:nvPr/>
        </p:nvSpPr>
        <p:spPr>
          <a:xfrm>
            <a:off x="-62675" y="4055800"/>
            <a:ext cx="9390900" cy="154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00" name="Google Shape;100;p19"/>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April XX, 2023</a:t>
            </a:r>
            <a:br>
              <a:rPr lang="en"/>
            </a:br>
            <a:r>
              <a:rPr lang="en"/>
              <a:t>Ben S, Mikayla W, Stefanie GD, Gwen 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