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Merriweather Light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Open Sans SemiBold"/>
      <p:regular r:id="rId35"/>
      <p:bold r:id="rId36"/>
      <p:italic r:id="rId37"/>
      <p:boldItalic r:id="rId38"/>
    </p:embeddedFont>
    <p:embeddedFont>
      <p:font typeface="Vidaloka"/>
      <p:regular r:id="rId39"/>
    </p:embeddedFont>
    <p:embeddedFont>
      <p:font typeface="Russo One"/>
      <p:regular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ussoOne-regular.fntdata"/><Relationship Id="rId20" Type="http://schemas.openxmlformats.org/officeDocument/2006/relationships/slide" Target="slides/slide16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8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7.xml"/><Relationship Id="rId43" Type="http://schemas.openxmlformats.org/officeDocument/2006/relationships/font" Target="fonts/OpenSans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MerriweatherLight-bold.fntdata"/><Relationship Id="rId27" Type="http://schemas.openxmlformats.org/officeDocument/2006/relationships/font" Target="fonts/Merriweather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erriweather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font" Target="fonts/MerriweatherLight-bold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35" Type="http://schemas.openxmlformats.org/officeDocument/2006/relationships/font" Target="fonts/OpenSansSemiBold-regular.fntdata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37" Type="http://schemas.openxmlformats.org/officeDocument/2006/relationships/font" Target="fonts/OpenSansSemiBold-italic.fntdata"/><Relationship Id="rId14" Type="http://schemas.openxmlformats.org/officeDocument/2006/relationships/slide" Target="slides/slide10.xml"/><Relationship Id="rId36" Type="http://schemas.openxmlformats.org/officeDocument/2006/relationships/font" Target="fonts/OpenSansSemiBold-bold.fntdata"/><Relationship Id="rId17" Type="http://schemas.openxmlformats.org/officeDocument/2006/relationships/slide" Target="slides/slide13.xml"/><Relationship Id="rId39" Type="http://schemas.openxmlformats.org/officeDocument/2006/relationships/font" Target="fonts/Vidaloka-regular.fntdata"/><Relationship Id="rId16" Type="http://schemas.openxmlformats.org/officeDocument/2006/relationships/slide" Target="slides/slide12.xml"/><Relationship Id="rId38" Type="http://schemas.openxmlformats.org/officeDocument/2006/relationships/font" Target="fonts/OpenSansSemiBold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40f51a5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140f51a5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40f51a59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140f51a59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40f51a59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140f51a59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40f51a59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140f51a59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40f51a59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140f51a59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140f51a59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140f51a59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17e43020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17e43020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c7554a049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c7554a049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1733d9b0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1733d9b0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40f51a59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140f51a59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f7a3c50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f7a3c50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7e430200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7e430200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17e430200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17e430200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17e4302003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17e430200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f7a3c50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cf7a3c50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c7554a049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cc7554a049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733d9b01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733d9b01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761147b3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1761147b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761147b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761147b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d8a80d6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cd8a80d6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40f51a5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140f51a5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497763"/>
            <a:ext cx="7717500" cy="16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27878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2" name="Google Shape;92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1" name="Google Shape;10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17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8" name="Google Shape;10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1043725" y="1185550"/>
            <a:ext cx="3123000" cy="20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14" name="Google Shape;114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2" type="subTitle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3" type="subTitle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4" type="subTitle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5" type="subTitle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6" type="subTitle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25" name="Google Shape;125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2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37183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2" type="subTitle"/>
          </p:nvPr>
        </p:nvSpPr>
        <p:spPr>
          <a:xfrm>
            <a:off x="3617675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3" type="subTitle"/>
          </p:nvPr>
        </p:nvSpPr>
        <p:spPr>
          <a:xfrm>
            <a:off x="13280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4" type="subTitle"/>
          </p:nvPr>
        </p:nvSpPr>
        <p:spPr>
          <a:xfrm>
            <a:off x="1227426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5" type="subTitle"/>
          </p:nvPr>
        </p:nvSpPr>
        <p:spPr>
          <a:xfrm>
            <a:off x="6108550" y="3391775"/>
            <a:ext cx="1643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6" type="subTitle"/>
          </p:nvPr>
        </p:nvSpPr>
        <p:spPr>
          <a:xfrm>
            <a:off x="6008050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35" name="Google Shape;135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2" type="subTitle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3" type="subTitle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4" type="subTitle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5" type="subTitle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6" type="subTitle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7" type="subTitle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8" type="subTitle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9" type="subTitle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13" type="subTitle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4" type="subTitle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idx="15" type="subTitle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51" name="Google Shape;151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" type="subTitle"/>
          </p:nvPr>
        </p:nvSpPr>
        <p:spPr>
          <a:xfrm>
            <a:off x="49168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5" name="Google Shape;155;p22"/>
          <p:cNvSpPr txBox="1"/>
          <p:nvPr>
            <p:ph idx="2" type="subTitle"/>
          </p:nvPr>
        </p:nvSpPr>
        <p:spPr>
          <a:xfrm>
            <a:off x="50589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3" type="subTitle"/>
          </p:nvPr>
        </p:nvSpPr>
        <p:spPr>
          <a:xfrm>
            <a:off x="19111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idx="4" type="subTitle"/>
          </p:nvPr>
        </p:nvSpPr>
        <p:spPr>
          <a:xfrm>
            <a:off x="20533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5" type="subTitle"/>
          </p:nvPr>
        </p:nvSpPr>
        <p:spPr>
          <a:xfrm>
            <a:off x="49168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9" name="Google Shape;159;p22"/>
          <p:cNvSpPr txBox="1"/>
          <p:nvPr>
            <p:ph idx="6" type="subTitle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7" type="subTitle"/>
          </p:nvPr>
        </p:nvSpPr>
        <p:spPr>
          <a:xfrm>
            <a:off x="19111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idx="8" type="subTitle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63" name="Google Shape;163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idx="1" type="subTitle"/>
          </p:nvPr>
        </p:nvSpPr>
        <p:spPr>
          <a:xfrm>
            <a:off x="3568125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2" type="subTitle"/>
          </p:nvPr>
        </p:nvSpPr>
        <p:spPr>
          <a:xfrm>
            <a:off x="3568125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3" type="subTitle"/>
          </p:nvPr>
        </p:nvSpPr>
        <p:spPr>
          <a:xfrm>
            <a:off x="10883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4" type="subTitle"/>
          </p:nvPr>
        </p:nvSpPr>
        <p:spPr>
          <a:xfrm>
            <a:off x="1088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5" type="subTitle"/>
          </p:nvPr>
        </p:nvSpPr>
        <p:spPr>
          <a:xfrm>
            <a:off x="60554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6" type="subTitle"/>
          </p:nvPr>
        </p:nvSpPr>
        <p:spPr>
          <a:xfrm>
            <a:off x="6055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713225" y="445025"/>
            <a:ext cx="47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73" name="Google Shape;173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5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subTitle"/>
          </p:nvPr>
        </p:nvSpPr>
        <p:spPr>
          <a:xfrm>
            <a:off x="4750187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8" name="Google Shape;178;p24"/>
          <p:cNvSpPr txBox="1"/>
          <p:nvPr>
            <p:ph idx="2" type="subTitle"/>
          </p:nvPr>
        </p:nvSpPr>
        <p:spPr>
          <a:xfrm>
            <a:off x="4750184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3" type="subTitle"/>
          </p:nvPr>
        </p:nvSpPr>
        <p:spPr>
          <a:xfrm>
            <a:off x="2306462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0" name="Google Shape;180;p24"/>
          <p:cNvSpPr txBox="1"/>
          <p:nvPr>
            <p:ph idx="4" type="subTitle"/>
          </p:nvPr>
        </p:nvSpPr>
        <p:spPr>
          <a:xfrm>
            <a:off x="2306462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5" type="subTitle"/>
          </p:nvPr>
        </p:nvSpPr>
        <p:spPr>
          <a:xfrm>
            <a:off x="4750187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2" name="Google Shape;182;p24"/>
          <p:cNvSpPr txBox="1"/>
          <p:nvPr>
            <p:ph idx="6" type="subTitle"/>
          </p:nvPr>
        </p:nvSpPr>
        <p:spPr>
          <a:xfrm>
            <a:off x="4750184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7" type="subTitle"/>
          </p:nvPr>
        </p:nvSpPr>
        <p:spPr>
          <a:xfrm>
            <a:off x="2306462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4" name="Google Shape;184;p24"/>
          <p:cNvSpPr txBox="1"/>
          <p:nvPr>
            <p:ph idx="8" type="subTitle"/>
          </p:nvPr>
        </p:nvSpPr>
        <p:spPr>
          <a:xfrm>
            <a:off x="2306462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4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86" name="Google Shape;186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5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5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25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5" name="Google Shape;195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204" name="Google Shape;204;p27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205" name="Google Shape;205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8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28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0" name="Google Shape;210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8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5" name="Google Shape;215;p29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9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9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9" name="Google Shape;219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3" name="Google Shape;223;p30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0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539500"/>
            <a:ext cx="3557100" cy="9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Review</a:t>
            </a:r>
            <a:endParaRPr/>
          </a:p>
        </p:txBody>
      </p:sp>
      <p:sp>
        <p:nvSpPr>
          <p:cNvPr id="246" name="Google Shape;246;p34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6 - Tianjie Zhu, Keming Wu, Rus Thomas, Griffin Gilder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/>
          <p:nvPr>
            <p:ph idx="1" type="subTitle"/>
          </p:nvPr>
        </p:nvSpPr>
        <p:spPr>
          <a:xfrm>
            <a:off x="446625" y="1017725"/>
            <a:ext cx="58953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Notes: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Add polynomial terms to the X variable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Generally speaking, more than 4 polynomial terms is not optimal as the curve becomes overly flexible (especially near the tail of the X variable)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R Options for Creating Polynomial Terms: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poly(X,4)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Orthogonal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X + I(X^2) + I(X^3) + I(X^4)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Not orthogonal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cbind(X, X^2, X^3, X^4)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Not orthogonal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3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Regression</a:t>
            </a:r>
            <a:endParaRPr/>
          </a:p>
        </p:txBody>
      </p:sp>
      <p:pic>
        <p:nvPicPr>
          <p:cNvPr id="319" name="Google Shape;31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7523" y="2203400"/>
            <a:ext cx="4100549" cy="258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4"/>
          <p:cNvSpPr txBox="1"/>
          <p:nvPr>
            <p:ph idx="1" type="subTitle"/>
          </p:nvPr>
        </p:nvSpPr>
        <p:spPr>
          <a:xfrm>
            <a:off x="446625" y="1017725"/>
            <a:ext cx="58953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Notes: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Step functions allow us to avoid a global structure by separating the range of X into bins and fitting a constant to each bin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We are essentially converting a continuous variable into an ordered categorical variable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Useful in the case of natural breakpoints in the range of X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The left figure below is fitted step regression, and the right is fitted logistic regression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4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Functions</a:t>
            </a:r>
            <a:endParaRPr/>
          </a:p>
        </p:txBody>
      </p:sp>
      <p:pic>
        <p:nvPicPr>
          <p:cNvPr id="326" name="Google Shape;32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8400" y="445025"/>
            <a:ext cx="2828526" cy="143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360" y="2903000"/>
            <a:ext cx="1812990" cy="194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4100" y="2903000"/>
            <a:ext cx="1722400" cy="194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 txBox="1"/>
          <p:nvPr>
            <p:ph idx="1" type="subTitle"/>
          </p:nvPr>
        </p:nvSpPr>
        <p:spPr>
          <a:xfrm>
            <a:off x="446625" y="1017725"/>
            <a:ext cx="79722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Note: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A flexible class of basis function that involves fitting separate low-degree polynomials over different regions of X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5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Splines</a:t>
            </a:r>
            <a:endParaRPr/>
          </a:p>
        </p:txBody>
      </p:sp>
      <p:pic>
        <p:nvPicPr>
          <p:cNvPr id="335" name="Google Shape;33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25" y="3289675"/>
            <a:ext cx="3766424" cy="149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1948" y="1855326"/>
            <a:ext cx="3558002" cy="1583924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5"/>
          <p:cNvSpPr txBox="1"/>
          <p:nvPr/>
        </p:nvSpPr>
        <p:spPr>
          <a:xfrm>
            <a:off x="446700" y="2969975"/>
            <a:ext cx="376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Unconstrained		    Constrained</a:t>
            </a:r>
            <a:endParaRPr b="1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6"/>
          <p:cNvSpPr txBox="1"/>
          <p:nvPr>
            <p:ph idx="1" type="subTitle"/>
          </p:nvPr>
        </p:nvSpPr>
        <p:spPr>
          <a:xfrm>
            <a:off x="446625" y="1017725"/>
            <a:ext cx="58953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Notes: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Can achieve perfect fit (RSS = 0) by going through every data point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Therefore, this model is by default overfit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We should prevent this by programming a smooth model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Minimize the second derivative (change in slope) in the function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6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Smoothing Splines</a:t>
            </a:r>
            <a:endParaRPr/>
          </a:p>
        </p:txBody>
      </p:sp>
      <p:pic>
        <p:nvPicPr>
          <p:cNvPr id="344" name="Google Shape;34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175" y="2346225"/>
            <a:ext cx="2876076" cy="244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7"/>
          <p:cNvSpPr txBox="1"/>
          <p:nvPr>
            <p:ph idx="1" type="subTitle"/>
          </p:nvPr>
        </p:nvSpPr>
        <p:spPr>
          <a:xfrm>
            <a:off x="446625" y="1017725"/>
            <a:ext cx="78381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Notes: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Another approach for fitting flexible non-linear functions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It is a similar idea to k-nearest-neighbors (KNN)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It is a memory based procedure, so we must use all training data every time we compute a prediction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Tuning parameters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Window size (% subset of X values)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■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Smaller window size = less smooth fit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■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Larger window size = smoother, global fit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Weight for KNN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7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Regression</a:t>
            </a:r>
            <a:endParaRPr/>
          </a:p>
        </p:txBody>
      </p:sp>
      <p:pic>
        <p:nvPicPr>
          <p:cNvPr id="351" name="Google Shape;35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349" y="2257251"/>
            <a:ext cx="2990550" cy="252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/>
          <p:nvPr>
            <p:ph idx="1" type="subTitle"/>
          </p:nvPr>
        </p:nvSpPr>
        <p:spPr>
          <a:xfrm>
            <a:off x="446625" y="1017725"/>
            <a:ext cx="78381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Notes: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Provide a general framework for extending a standard linear model by allowing non-linear functions of each of the variables, while maintaining additivity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Can be used for both quantitative and qualitative Y variables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Because the model is additive, we can examine the effect of each X variable on Y individually while holding the other X variables constant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Smoothness of each function can be summarized by degrees of freedom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Main drawback is that the model can only be additive, so we could miss important interactions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8"/>
          <p:cNvSpPr txBox="1"/>
          <p:nvPr>
            <p:ph type="title"/>
          </p:nvPr>
        </p:nvSpPr>
        <p:spPr>
          <a:xfrm>
            <a:off x="713225" y="445025"/>
            <a:ext cx="652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Generalized Additive Models (GAM)</a:t>
            </a:r>
            <a:endParaRPr/>
          </a:p>
        </p:txBody>
      </p:sp>
      <p:pic>
        <p:nvPicPr>
          <p:cNvPr id="358" name="Google Shape;35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2873225"/>
            <a:ext cx="4492748" cy="191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9"/>
          <p:cNvSpPr txBox="1"/>
          <p:nvPr>
            <p:ph idx="1" type="subTitle"/>
          </p:nvPr>
        </p:nvSpPr>
        <p:spPr>
          <a:xfrm>
            <a:off x="446625" y="1017725"/>
            <a:ext cx="46446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Notes: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Model describing how individual features affect the chance of a particular outcome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The objective is to improve purity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Split into subsets and see if they are pure (all Yes or No)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If Yes, stop; if No, repeat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Can use a regression tree or categorical tree depending on if Y is categorical or numeric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9"/>
          <p:cNvSpPr txBox="1"/>
          <p:nvPr>
            <p:ph type="title"/>
          </p:nvPr>
        </p:nvSpPr>
        <p:spPr>
          <a:xfrm>
            <a:off x="713225" y="445025"/>
            <a:ext cx="652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CH8.1 - Decision Trees</a:t>
            </a:r>
            <a:endParaRPr/>
          </a:p>
        </p:txBody>
      </p:sp>
      <p:pic>
        <p:nvPicPr>
          <p:cNvPr id="365" name="Google Shape;36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225" y="1384625"/>
            <a:ext cx="2985801" cy="25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0"/>
          <p:cNvSpPr txBox="1"/>
          <p:nvPr>
            <p:ph type="title"/>
          </p:nvPr>
        </p:nvSpPr>
        <p:spPr>
          <a:xfrm>
            <a:off x="4956100" y="2467375"/>
            <a:ext cx="34584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ode Review</a:t>
            </a:r>
            <a:endParaRPr/>
          </a:p>
        </p:txBody>
      </p:sp>
      <p:sp>
        <p:nvSpPr>
          <p:cNvPr id="371" name="Google Shape;371;p50"/>
          <p:cNvSpPr txBox="1"/>
          <p:nvPr>
            <p:ph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2" name="Google Shape;372;p50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functions used</a:t>
            </a:r>
            <a:endParaRPr/>
          </a:p>
        </p:txBody>
      </p:sp>
      <p:pic>
        <p:nvPicPr>
          <p:cNvPr id="373" name="Google Shape;373;p50"/>
          <p:cNvPicPr preferRelativeResize="0"/>
          <p:nvPr/>
        </p:nvPicPr>
        <p:blipFill rotWithShape="1">
          <a:blip r:embed="rId3">
            <a:alphaModFix/>
          </a:blip>
          <a:srcRect b="0" l="33897" r="0" t="0"/>
          <a:stretch/>
        </p:blipFill>
        <p:spPr>
          <a:xfrm>
            <a:off x="1094250" y="1113625"/>
            <a:ext cx="2896500" cy="29163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1"/>
          <p:cNvSpPr txBox="1"/>
          <p:nvPr>
            <p:ph type="title"/>
          </p:nvPr>
        </p:nvSpPr>
        <p:spPr>
          <a:xfrm>
            <a:off x="713225" y="445025"/>
            <a:ext cx="623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commands for Feature Selection</a:t>
            </a:r>
            <a:endParaRPr/>
          </a:p>
        </p:txBody>
      </p:sp>
      <p:pic>
        <p:nvPicPr>
          <p:cNvPr id="379" name="Google Shape;37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6353"/>
            <a:ext cx="9143999" cy="3254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2"/>
          <p:cNvSpPr txBox="1"/>
          <p:nvPr>
            <p:ph type="title"/>
          </p:nvPr>
        </p:nvSpPr>
        <p:spPr>
          <a:xfrm>
            <a:off x="713225" y="445025"/>
            <a:ext cx="623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commands for Non-Linear Models</a:t>
            </a:r>
            <a:endParaRPr/>
          </a:p>
        </p:txBody>
      </p:sp>
      <p:pic>
        <p:nvPicPr>
          <p:cNvPr id="385" name="Google Shape;38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01" y="1017725"/>
            <a:ext cx="6648248" cy="379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52" name="Google Shape;252;p35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Review</a:t>
            </a:r>
            <a:endParaRPr/>
          </a:p>
        </p:txBody>
      </p:sp>
      <p:sp>
        <p:nvSpPr>
          <p:cNvPr id="253" name="Google Shape;253;p35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</a:t>
            </a:r>
            <a:endParaRPr/>
          </a:p>
        </p:txBody>
      </p:sp>
      <p:sp>
        <p:nvSpPr>
          <p:cNvPr id="254" name="Google Shape;254;p35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functions regarding algorithms on Ch6-8.1</a:t>
            </a:r>
            <a:endParaRPr/>
          </a:p>
        </p:txBody>
      </p:sp>
      <p:sp>
        <p:nvSpPr>
          <p:cNvPr id="255" name="Google Shape;255;p35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review on Ch6-8.1</a:t>
            </a:r>
            <a:endParaRPr/>
          </a:p>
        </p:txBody>
      </p:sp>
      <p:sp>
        <p:nvSpPr>
          <p:cNvPr id="256" name="Google Shape;256;p35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Kahoot</a:t>
            </a:r>
            <a:endParaRPr/>
          </a:p>
        </p:txBody>
      </p:sp>
      <p:sp>
        <p:nvSpPr>
          <p:cNvPr id="257" name="Google Shape;257;p35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Time!</a:t>
            </a:r>
            <a:endParaRPr/>
          </a:p>
        </p:txBody>
      </p:sp>
      <p:sp>
        <p:nvSpPr>
          <p:cNvPr id="258" name="Google Shape;258;p35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59" name="Google Shape;259;p35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Ch7.9</a:t>
            </a:r>
            <a:endParaRPr/>
          </a:p>
        </p:txBody>
      </p:sp>
      <p:sp>
        <p:nvSpPr>
          <p:cNvPr id="260" name="Google Shape;260;p35"/>
          <p:cNvSpPr txBox="1"/>
          <p:nvPr>
            <p:ph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1" name="Google Shape;261;p35"/>
          <p:cNvSpPr txBox="1"/>
          <p:nvPr>
            <p:ph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2" name="Google Shape;262;p35"/>
          <p:cNvSpPr txBox="1"/>
          <p:nvPr>
            <p:ph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3" name="Google Shape;263;p35"/>
          <p:cNvSpPr txBox="1"/>
          <p:nvPr>
            <p:ph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3"/>
          <p:cNvSpPr txBox="1"/>
          <p:nvPr>
            <p:ph type="title"/>
          </p:nvPr>
        </p:nvSpPr>
        <p:spPr>
          <a:xfrm>
            <a:off x="713225" y="445025"/>
            <a:ext cx="6234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commands for Tree Methods</a:t>
            </a:r>
            <a:endParaRPr/>
          </a:p>
        </p:txBody>
      </p:sp>
      <p:pic>
        <p:nvPicPr>
          <p:cNvPr id="391" name="Google Shape;39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00" y="1017725"/>
            <a:ext cx="679284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/>
          <p:nvPr>
            <p:ph type="title"/>
          </p:nvPr>
        </p:nvSpPr>
        <p:spPr>
          <a:xfrm>
            <a:off x="2245650" y="1377100"/>
            <a:ext cx="46527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397" name="Google Shape;397;p54"/>
          <p:cNvSpPr txBox="1"/>
          <p:nvPr>
            <p:ph idx="2" type="title"/>
          </p:nvPr>
        </p:nvSpPr>
        <p:spPr>
          <a:xfrm>
            <a:off x="3746550" y="208260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7.9</a:t>
            </a:r>
            <a:endParaRPr/>
          </a:p>
        </p:txBody>
      </p:sp>
      <p:sp>
        <p:nvSpPr>
          <p:cNvPr id="398" name="Google Shape;398;p54"/>
          <p:cNvSpPr txBox="1"/>
          <p:nvPr>
            <p:ph idx="1" type="subTitle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Chapter 7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5"/>
          <p:cNvSpPr txBox="1"/>
          <p:nvPr>
            <p:ph type="title"/>
          </p:nvPr>
        </p:nvSpPr>
        <p:spPr>
          <a:xfrm>
            <a:off x="2138175" y="2247300"/>
            <a:ext cx="46527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Kahoot Time!</a:t>
            </a:r>
            <a:endParaRPr/>
          </a:p>
        </p:txBody>
      </p:sp>
      <p:sp>
        <p:nvSpPr>
          <p:cNvPr id="404" name="Google Shape;404;p55"/>
          <p:cNvSpPr txBox="1"/>
          <p:nvPr>
            <p:ph idx="1" type="subTitle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https://create.kahoot.it/share/ml2-midterm-review/47b1db8a-35e8-416e-baaf-0b917a0af826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/>
          <p:nvPr>
            <p:ph type="title"/>
          </p:nvPr>
        </p:nvSpPr>
        <p:spPr>
          <a:xfrm>
            <a:off x="2714550" y="2543975"/>
            <a:ext cx="46527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Review</a:t>
            </a:r>
            <a:endParaRPr/>
          </a:p>
        </p:txBody>
      </p:sp>
      <p:sp>
        <p:nvSpPr>
          <p:cNvPr id="269" name="Google Shape;269;p36"/>
          <p:cNvSpPr txBox="1"/>
          <p:nvPr>
            <p:ph idx="2" type="title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0" name="Google Shape;270;p36"/>
          <p:cNvSpPr txBox="1"/>
          <p:nvPr>
            <p:ph idx="1" type="subTitle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Chapter 6 to 8.1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713225" y="445025"/>
            <a:ext cx="682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CH6 Feature Selection (Linear setting)</a:t>
            </a:r>
            <a:endParaRPr/>
          </a:p>
        </p:txBody>
      </p:sp>
      <p:sp>
        <p:nvSpPr>
          <p:cNvPr id="276" name="Google Shape;276;p37"/>
          <p:cNvSpPr txBox="1"/>
          <p:nvPr>
            <p:ph idx="1" type="body"/>
          </p:nvPr>
        </p:nvSpPr>
        <p:spPr>
          <a:xfrm>
            <a:off x="713250" y="112627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Want the model with best training (bias) and testing error (variance) → solve overfitting issues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Subset selection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subset selection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Stepwise selection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Forward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Backward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Shrinkage and regularization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Lasso (L1) regression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Ridge (L2) regression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Elastic - Net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Dimension Reduction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PCA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5952" y="1790650"/>
            <a:ext cx="3619701" cy="272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ubset selection</a:t>
            </a:r>
            <a:endParaRPr/>
          </a:p>
        </p:txBody>
      </p:sp>
      <p:sp>
        <p:nvSpPr>
          <p:cNvPr id="283" name="Google Shape;283;p38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i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subset selection</a:t>
            </a:r>
            <a:endParaRPr b="1" i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Fit a least square regression for every combination of p features (2^p models) based on cross validation measures (adjusted R^2, AIC, BIC, etc.)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Pros: easy to understand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Cons: computationally intense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i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Stepwise selection</a:t>
            </a:r>
            <a:endParaRPr b="1" i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Forward: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start from 0 features, add one feature at a time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■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selected model is not always the best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Backward: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from all features, delete one at a time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■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Doesn’t work when n&lt;p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30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84" name="Google Shape;284;p38"/>
          <p:cNvSpPr txBox="1"/>
          <p:nvPr/>
        </p:nvSpPr>
        <p:spPr>
          <a:xfrm>
            <a:off x="5402925" y="2165675"/>
            <a:ext cx="33840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00">
                <a:solidFill>
                  <a:schemeClr val="dk1"/>
                </a:solidFill>
                <a:highlight>
                  <a:srgbClr val="E1E7EC"/>
                </a:highlight>
                <a:latin typeface="Trebuchet MS"/>
                <a:ea typeface="Trebuchet MS"/>
                <a:cs typeface="Trebuchet MS"/>
                <a:sym typeface="Trebuchet MS"/>
              </a:rPr>
              <a:t>library(leap)</a:t>
            </a:r>
            <a:endParaRPr sz="950">
              <a:highlight>
                <a:srgbClr val="E1E7EC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E1E7EC"/>
                </a:highlight>
                <a:latin typeface="Trebuchet MS"/>
                <a:ea typeface="Trebuchet MS"/>
                <a:cs typeface="Trebuchet MS"/>
                <a:sym typeface="Trebuchet MS"/>
              </a:rPr>
              <a:t>regsubsets(Y~X, data, </a:t>
            </a:r>
            <a:r>
              <a:rPr b="1" lang="en" sz="1200">
                <a:solidFill>
                  <a:srgbClr val="3075FF"/>
                </a:solidFill>
                <a:highlight>
                  <a:srgbClr val="E1E7EC"/>
                </a:highlight>
                <a:latin typeface="Trebuchet MS"/>
                <a:ea typeface="Trebuchet MS"/>
                <a:cs typeface="Trebuchet MS"/>
                <a:sym typeface="Trebuchet MS"/>
              </a:rPr>
              <a:t>nvmax</a:t>
            </a:r>
            <a:r>
              <a:rPr lang="en" sz="1200">
                <a:solidFill>
                  <a:schemeClr val="dk1"/>
                </a:solidFill>
                <a:highlight>
                  <a:srgbClr val="E1E7EC"/>
                </a:highlight>
                <a:latin typeface="Trebuchet MS"/>
                <a:ea typeface="Trebuchet MS"/>
                <a:cs typeface="Trebuchet MS"/>
                <a:sym typeface="Trebuchet MS"/>
              </a:rPr>
              <a:t>=19,method = ‘forward’)</a:t>
            </a:r>
            <a:endParaRPr sz="1200">
              <a:solidFill>
                <a:schemeClr val="dk1"/>
              </a:solidFill>
              <a:highlight>
                <a:srgbClr val="E1E7E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75">
              <a:highlight>
                <a:srgbClr val="B3C3C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38"/>
          <p:cNvSpPr txBox="1"/>
          <p:nvPr/>
        </p:nvSpPr>
        <p:spPr>
          <a:xfrm>
            <a:off x="7681400" y="4105775"/>
            <a:ext cx="64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Shrinkage</a:t>
            </a:r>
            <a:endParaRPr/>
          </a:p>
        </p:txBody>
      </p:sp>
      <p:sp>
        <p:nvSpPr>
          <p:cNvPr id="291" name="Google Shape;291;p39"/>
          <p:cNvSpPr txBox="1"/>
          <p:nvPr>
            <p:ph idx="1" type="body"/>
          </p:nvPr>
        </p:nvSpPr>
        <p:spPr>
          <a:xfrm>
            <a:off x="713250" y="108117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variance (but increase bias)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Ridge (L2)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Minimize </a:t>
            </a:r>
            <a:r>
              <a:rPr lang="en" sz="1200">
                <a:solidFill>
                  <a:schemeClr val="dk1"/>
                </a:solidFill>
                <a:highlight>
                  <a:srgbClr val="C2C2C2"/>
                </a:highlight>
                <a:latin typeface="Arial"/>
                <a:ea typeface="Arial"/>
                <a:cs typeface="Arial"/>
                <a:sym typeface="Arial"/>
              </a:rPr>
              <a:t>RSS+ β *slope^2</a:t>
            </a:r>
            <a:endParaRPr sz="1200">
              <a:solidFill>
                <a:schemeClr val="dk1"/>
              </a:solidFill>
              <a:highlight>
                <a:srgbClr val="C2C2C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shrink β coefficient towards 0 (not 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introduce a small amount of bias to the training data —&gt; decrease variance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Lasso (L1)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Minimize </a:t>
            </a:r>
            <a:r>
              <a:rPr lang="en" sz="1200">
                <a:solidFill>
                  <a:schemeClr val="dk1"/>
                </a:solidFill>
                <a:highlight>
                  <a:srgbClr val="C2C2C2"/>
                </a:highlight>
                <a:latin typeface="Arial"/>
                <a:ea typeface="Arial"/>
                <a:cs typeface="Arial"/>
                <a:sym typeface="Arial"/>
              </a:rPr>
              <a:t>RSS+ β *|slope|</a:t>
            </a:r>
            <a:endParaRPr sz="1200">
              <a:solidFill>
                <a:schemeClr val="dk1"/>
              </a:solidFill>
              <a:highlight>
                <a:srgbClr val="C2C2C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shrink β coefficient towards 0 (allow 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Ridge vs. Lasso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L2 when most features are useful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L1 when the model includes lots of useless features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L1 can be used to reduce dimensions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Elastic-Net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Lasso + Ridge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for shrinking multicollinearity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2" name="Google Shape;292;p39"/>
          <p:cNvSpPr txBox="1"/>
          <p:nvPr/>
        </p:nvSpPr>
        <p:spPr>
          <a:xfrm>
            <a:off x="5865400" y="2786075"/>
            <a:ext cx="27072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2060"/>
                </a:solidFill>
                <a:highlight>
                  <a:srgbClr val="E1E7EC"/>
                </a:highlight>
                <a:latin typeface="Trebuchet MS"/>
                <a:ea typeface="Trebuchet MS"/>
                <a:cs typeface="Trebuchet MS"/>
                <a:sym typeface="Trebuchet MS"/>
              </a:rPr>
              <a:t>library(glmnet)</a:t>
            </a:r>
            <a:endParaRPr sz="1200">
              <a:solidFill>
                <a:srgbClr val="002060"/>
              </a:solidFill>
              <a:highlight>
                <a:srgbClr val="E1E7E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2060"/>
                </a:solidFill>
                <a:highlight>
                  <a:srgbClr val="E1E7EC"/>
                </a:highlight>
                <a:latin typeface="Trebuchet MS"/>
                <a:ea typeface="Trebuchet MS"/>
                <a:cs typeface="Trebuchet MS"/>
                <a:sym typeface="Trebuchet MS"/>
              </a:rPr>
              <a:t>glmnet(x, y, </a:t>
            </a:r>
            <a:r>
              <a:rPr b="1" lang="en" sz="1200">
                <a:solidFill>
                  <a:srgbClr val="3075FF"/>
                </a:solidFill>
                <a:highlight>
                  <a:srgbClr val="E1E7EC"/>
                </a:highlight>
                <a:latin typeface="Trebuchet MS"/>
                <a:ea typeface="Trebuchet MS"/>
                <a:cs typeface="Trebuchet MS"/>
                <a:sym typeface="Trebuchet MS"/>
              </a:rPr>
              <a:t>alpha=1/0</a:t>
            </a:r>
            <a:r>
              <a:rPr lang="en" sz="1200">
                <a:solidFill>
                  <a:srgbClr val="002060"/>
                </a:solidFill>
                <a:highlight>
                  <a:srgbClr val="E1E7EC"/>
                </a:highlight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b="1" lang="en" sz="1200">
                <a:solidFill>
                  <a:srgbClr val="3075FF"/>
                </a:solidFill>
                <a:highlight>
                  <a:srgbClr val="E1E7EC"/>
                </a:highlight>
                <a:latin typeface="Trebuchet MS"/>
                <a:ea typeface="Trebuchet MS"/>
                <a:cs typeface="Trebuchet MS"/>
                <a:sym typeface="Trebuchet MS"/>
              </a:rPr>
              <a:t>lambda</a:t>
            </a:r>
            <a:r>
              <a:rPr lang="en" sz="1200">
                <a:solidFill>
                  <a:srgbClr val="002060"/>
                </a:solidFill>
                <a:highlight>
                  <a:srgbClr val="E1E7EC"/>
                </a:highlight>
                <a:latin typeface="Trebuchet MS"/>
                <a:ea typeface="Trebuchet MS"/>
                <a:cs typeface="Trebuchet MS"/>
                <a:sym typeface="Trebuchet MS"/>
              </a:rPr>
              <a:t>=)</a:t>
            </a:r>
            <a:endParaRPr sz="1200">
              <a:solidFill>
                <a:srgbClr val="002060"/>
              </a:solidFill>
              <a:highlight>
                <a:srgbClr val="E1E7EC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E1E7EC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 Reduction</a:t>
            </a:r>
            <a:endParaRPr/>
          </a:p>
        </p:txBody>
      </p:sp>
      <p:sp>
        <p:nvSpPr>
          <p:cNvPr id="298" name="Google Shape;298;p40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idea: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Projecting p features into a M dimensional subspace, where M&lt;p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PCA (unsupervised)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 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Center data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Fit line through the origin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 fit with projection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 SS(distance from data point to projected point)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 SS(distance from projected point to origin) → PCA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PLS (Supervised)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y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reduce bias but increase variance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0"/>
          <p:cNvSpPr txBox="1"/>
          <p:nvPr/>
        </p:nvSpPr>
        <p:spPr>
          <a:xfrm>
            <a:off x="3617100" y="2019075"/>
            <a:ext cx="55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1E7EC"/>
                </a:highlight>
                <a:latin typeface="Trebuchet MS"/>
                <a:ea typeface="Trebuchet MS"/>
                <a:cs typeface="Trebuchet MS"/>
                <a:sym typeface="Trebuchet MS"/>
              </a:rPr>
              <a:t>pcr(Y~X, data, </a:t>
            </a:r>
            <a:r>
              <a:rPr b="1" lang="en">
                <a:solidFill>
                  <a:srgbClr val="3075FF"/>
                </a:solidFill>
                <a:highlight>
                  <a:srgbClr val="E1E7EC"/>
                </a:highlight>
                <a:latin typeface="Trebuchet MS"/>
                <a:ea typeface="Trebuchet MS"/>
                <a:cs typeface="Trebuchet MS"/>
                <a:sym typeface="Trebuchet MS"/>
              </a:rPr>
              <a:t>scale=TRUE</a:t>
            </a:r>
            <a:r>
              <a:rPr lang="en">
                <a:solidFill>
                  <a:schemeClr val="dk1"/>
                </a:solidFill>
                <a:highlight>
                  <a:srgbClr val="E1E7EC"/>
                </a:highlight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b="1" lang="en">
                <a:solidFill>
                  <a:srgbClr val="3075FF"/>
                </a:solidFill>
                <a:highlight>
                  <a:srgbClr val="E1E7EC"/>
                </a:highlight>
                <a:latin typeface="Trebuchet MS"/>
                <a:ea typeface="Trebuchet MS"/>
                <a:cs typeface="Trebuchet MS"/>
                <a:sym typeface="Trebuchet MS"/>
              </a:rPr>
              <a:t>ncomp </a:t>
            </a:r>
            <a:r>
              <a:rPr lang="en">
                <a:solidFill>
                  <a:srgbClr val="002060"/>
                </a:solidFill>
                <a:highlight>
                  <a:srgbClr val="E1E7EC"/>
                </a:highlight>
                <a:latin typeface="Trebuchet MS"/>
                <a:ea typeface="Trebuchet MS"/>
                <a:cs typeface="Trebuchet MS"/>
                <a:sym typeface="Trebuchet MS"/>
              </a:rPr>
              <a:t>=7</a:t>
            </a:r>
            <a:r>
              <a:rPr lang="en">
                <a:solidFill>
                  <a:schemeClr val="dk1"/>
                </a:solidFill>
                <a:highlight>
                  <a:srgbClr val="E1E7EC"/>
                </a:highlight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b="1" lang="en">
                <a:solidFill>
                  <a:srgbClr val="3075FF"/>
                </a:solidFill>
                <a:highlight>
                  <a:srgbClr val="E1E7EC"/>
                </a:highlight>
                <a:latin typeface="Trebuchet MS"/>
                <a:ea typeface="Trebuchet MS"/>
                <a:cs typeface="Trebuchet MS"/>
                <a:sym typeface="Trebuchet MS"/>
              </a:rPr>
              <a:t>validation=“CV”</a:t>
            </a:r>
            <a:r>
              <a:rPr lang="en">
                <a:solidFill>
                  <a:schemeClr val="dk1"/>
                </a:solidFill>
                <a:highlight>
                  <a:srgbClr val="E1E7EC"/>
                </a:highlight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>
              <a:highlight>
                <a:srgbClr val="E1E7EC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40"/>
          <p:cNvSpPr txBox="1"/>
          <p:nvPr/>
        </p:nvSpPr>
        <p:spPr>
          <a:xfrm>
            <a:off x="3617100" y="4286225"/>
            <a:ext cx="5136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2060"/>
                </a:solidFill>
                <a:highlight>
                  <a:srgbClr val="E1E7EC"/>
                </a:highlight>
                <a:latin typeface="Trebuchet MS"/>
                <a:ea typeface="Trebuchet MS"/>
                <a:cs typeface="Trebuchet MS"/>
                <a:sym typeface="Trebuchet MS"/>
              </a:rPr>
              <a:t>plsr(Y~X, data, </a:t>
            </a:r>
            <a:r>
              <a:rPr b="1" lang="en" sz="1300">
                <a:solidFill>
                  <a:srgbClr val="3075FF"/>
                </a:solidFill>
                <a:highlight>
                  <a:srgbClr val="E1E7EC"/>
                </a:highlight>
                <a:latin typeface="Trebuchet MS"/>
                <a:ea typeface="Trebuchet MS"/>
                <a:cs typeface="Trebuchet MS"/>
                <a:sym typeface="Trebuchet MS"/>
              </a:rPr>
              <a:t>subset</a:t>
            </a:r>
            <a:r>
              <a:rPr lang="en" sz="1300">
                <a:solidFill>
                  <a:srgbClr val="002060"/>
                </a:solidFill>
                <a:highlight>
                  <a:srgbClr val="E1E7EC"/>
                </a:highlight>
                <a:latin typeface="Trebuchet MS"/>
                <a:ea typeface="Trebuchet MS"/>
                <a:cs typeface="Trebuchet MS"/>
                <a:sym typeface="Trebuchet MS"/>
              </a:rPr>
              <a:t>=train, </a:t>
            </a:r>
            <a:r>
              <a:rPr b="1" lang="en" sz="1300">
                <a:solidFill>
                  <a:srgbClr val="3075FF"/>
                </a:solidFill>
                <a:highlight>
                  <a:srgbClr val="E1E7EC"/>
                </a:highlight>
                <a:latin typeface="Trebuchet MS"/>
                <a:ea typeface="Trebuchet MS"/>
                <a:cs typeface="Trebuchet MS"/>
                <a:sym typeface="Trebuchet MS"/>
              </a:rPr>
              <a:t>scale=TRUE</a:t>
            </a:r>
            <a:r>
              <a:rPr lang="en" sz="1300">
                <a:solidFill>
                  <a:srgbClr val="002060"/>
                </a:solidFill>
                <a:highlight>
                  <a:srgbClr val="E1E7EC"/>
                </a:highlight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b="1" lang="en" sz="1300">
                <a:solidFill>
                  <a:srgbClr val="3075FF"/>
                </a:solidFill>
                <a:highlight>
                  <a:srgbClr val="E1E7EC"/>
                </a:highlight>
                <a:latin typeface="Trebuchet MS"/>
                <a:ea typeface="Trebuchet MS"/>
                <a:cs typeface="Trebuchet MS"/>
                <a:sym typeface="Trebuchet MS"/>
              </a:rPr>
              <a:t>validation=“CV”</a:t>
            </a:r>
            <a:r>
              <a:rPr lang="en" sz="1300">
                <a:solidFill>
                  <a:schemeClr val="dk1"/>
                </a:solidFill>
                <a:highlight>
                  <a:srgbClr val="E1E7EC"/>
                </a:highlight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1300">
              <a:highlight>
                <a:srgbClr val="E1E7EC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/>
          <p:nvPr>
            <p:ph idx="1" type="subTitle"/>
          </p:nvPr>
        </p:nvSpPr>
        <p:spPr>
          <a:xfrm>
            <a:off x="446625" y="1017725"/>
            <a:ext cx="79422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Purpose: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Use non-linear models to predict while maintaining interpretability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Polynomial Regression: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Extends the linear model by adding extra predictors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Step Functions: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Cut the range of a variable into </a:t>
            </a:r>
            <a:r>
              <a:rPr i="1" lang="en" sz="13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distinct regions to produce a qualitative variable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Regression Splines: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Extension of both polynomial regression and step functions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Smoothing Splines: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Minimize a residual sum of squares criterion subject to a smoothness penalty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1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CH7 </a:t>
            </a:r>
            <a:r>
              <a:rPr lang="en"/>
              <a:t>Non-linear Models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/>
          <p:nvPr>
            <p:ph idx="1" type="subTitle"/>
          </p:nvPr>
        </p:nvSpPr>
        <p:spPr>
          <a:xfrm>
            <a:off x="446625" y="1017725"/>
            <a:ext cx="67707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Purpose: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Use non-linear models to predict while maintaining interpretability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Regression: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to splines, but the regions are allowed to overlap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Generalized Additive Models (GAM):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Allow us to extend the other methods to deal with multiple predictors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Linear vs. Non-Linear Regression: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Non-linear methods are more flexible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2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CH7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