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Josefin Slab"/>
      <p:regular r:id="rId30"/>
      <p:bold r:id="rId31"/>
      <p:italic r:id="rId32"/>
      <p:boldItalic r:id="rId33"/>
    </p:embeddedFont>
    <p:embeddedFont>
      <p:font typeface="Anton"/>
      <p:regular r:id="rId34"/>
    </p:embeddedFont>
    <p:embeddedFont>
      <p:font typeface="Staatliches"/>
      <p:regular r:id="rId35"/>
    </p:embeddedFont>
    <p:embeddedFont>
      <p:font typeface="Fjalla One"/>
      <p:regular r:id="rId36"/>
    </p:embeddedFont>
    <p:embeddedFont>
      <p:font typeface="Josefin Sans"/>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3C2351-00B3-42AB-8B88-B3286232A6BA}">
  <a:tblStyle styleId="{BC3C2351-00B3-42AB-8B88-B3286232A6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ans-boldItalic.fntdata"/><Relationship Id="rId20" Type="http://schemas.openxmlformats.org/officeDocument/2006/relationships/slide" Target="slides/slide15.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7.xml"/><Relationship Id="rId44" Type="http://schemas.openxmlformats.org/officeDocument/2006/relationships/font" Target="fonts/Barlow-boldItalic.fntdata"/><Relationship Id="rId21" Type="http://schemas.openxmlformats.org/officeDocument/2006/relationships/slide" Target="slides/slide16.xml"/><Relationship Id="rId43" Type="http://schemas.openxmlformats.org/officeDocument/2006/relationships/font" Target="fonts/Barlow-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lab-bold.fntdata"/><Relationship Id="rId30" Type="http://schemas.openxmlformats.org/officeDocument/2006/relationships/font" Target="fonts/JosefinSlab-regular.fntdata"/><Relationship Id="rId11" Type="http://schemas.openxmlformats.org/officeDocument/2006/relationships/slide" Target="slides/slide6.xml"/><Relationship Id="rId33" Type="http://schemas.openxmlformats.org/officeDocument/2006/relationships/font" Target="fonts/JosefinSlab-boldItalic.fntdata"/><Relationship Id="rId10" Type="http://schemas.openxmlformats.org/officeDocument/2006/relationships/slide" Target="slides/slide5.xml"/><Relationship Id="rId32" Type="http://schemas.openxmlformats.org/officeDocument/2006/relationships/font" Target="fonts/JosefinSlab-italic.fntdata"/><Relationship Id="rId13" Type="http://schemas.openxmlformats.org/officeDocument/2006/relationships/slide" Target="slides/slide8.xml"/><Relationship Id="rId35" Type="http://schemas.openxmlformats.org/officeDocument/2006/relationships/font" Target="fonts/Staatliches-regular.fntdata"/><Relationship Id="rId12" Type="http://schemas.openxmlformats.org/officeDocument/2006/relationships/slide" Target="slides/slide7.xml"/><Relationship Id="rId34" Type="http://schemas.openxmlformats.org/officeDocument/2006/relationships/font" Target="fonts/Anton-regular.fntdata"/><Relationship Id="rId15" Type="http://schemas.openxmlformats.org/officeDocument/2006/relationships/slide" Target="slides/slide10.xml"/><Relationship Id="rId37" Type="http://schemas.openxmlformats.org/officeDocument/2006/relationships/font" Target="fonts/JosefinSans-regular.fntdata"/><Relationship Id="rId14" Type="http://schemas.openxmlformats.org/officeDocument/2006/relationships/slide" Target="slides/slide9.xml"/><Relationship Id="rId36" Type="http://schemas.openxmlformats.org/officeDocument/2006/relationships/font" Target="fonts/FjallaOne-regular.fntdata"/><Relationship Id="rId17" Type="http://schemas.openxmlformats.org/officeDocument/2006/relationships/slide" Target="slides/slide12.xml"/><Relationship Id="rId39" Type="http://schemas.openxmlformats.org/officeDocument/2006/relationships/font" Target="fonts/JosefinSans-italic.fntdata"/><Relationship Id="rId16" Type="http://schemas.openxmlformats.org/officeDocument/2006/relationships/slide" Target="slides/slide11.xml"/><Relationship Id="rId38" Type="http://schemas.openxmlformats.org/officeDocument/2006/relationships/font" Target="fonts/Josefi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393eb2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393eb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We are team 6</a:t>
            </a:r>
            <a:r>
              <a:rPr lang="en"/>
              <a:t>,</a:t>
            </a:r>
            <a:r>
              <a:rPr lang="en">
                <a:solidFill>
                  <a:schemeClr val="dk1"/>
                </a:solidFill>
              </a:rPr>
              <a:t> and we will be discussing Instacart’s Kaggle competition.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4c42ba2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4c42ba2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4cf146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4cf1467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24cf1467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24cf1467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Shopping frequency</a:t>
            </a:r>
            <a:endParaRPr sz="1200">
              <a:solidFill>
                <a:srgbClr val="092329"/>
              </a:solidFill>
              <a:latin typeface="Barlow"/>
              <a:ea typeface="Barlow"/>
              <a:cs typeface="Barlow"/>
              <a:sym typeface="Barlow"/>
            </a:endParaRPr>
          </a:p>
          <a:p>
            <a:pPr indent="-304800" lvl="1" marL="9144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Average shopping period since the last time shopping</a:t>
            </a:r>
            <a:endParaRPr sz="1200">
              <a:solidFill>
                <a:srgbClr val="092329"/>
              </a:solidFill>
              <a:latin typeface="Barlow"/>
              <a:ea typeface="Barlow"/>
              <a:cs typeface="Barlow"/>
              <a:sym typeface="Barlow"/>
            </a:endParaRPr>
          </a:p>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User product preference</a:t>
            </a:r>
            <a:endParaRPr sz="1200">
              <a:solidFill>
                <a:srgbClr val="092329"/>
              </a:solidFill>
              <a:latin typeface="Barlow"/>
              <a:ea typeface="Barlow"/>
              <a:cs typeface="Barlow"/>
              <a:sym typeface="Barlow"/>
            </a:endParaRPr>
          </a:p>
          <a:p>
            <a:pPr indent="-304800" lvl="1" marL="9144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Count of the type of products made by each user</a:t>
            </a:r>
            <a:endParaRPr sz="1200">
              <a:solidFill>
                <a:srgbClr val="092329"/>
              </a:solidFill>
              <a:latin typeface="Barlow"/>
              <a:ea typeface="Barlow"/>
              <a:cs typeface="Barlow"/>
              <a:sym typeface="Barlow"/>
            </a:endParaRPr>
          </a:p>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Average number of products purchased by a user for each order</a:t>
            </a:r>
            <a:endParaRPr sz="1200">
              <a:solidFill>
                <a:srgbClr val="092329"/>
              </a:solidFill>
              <a:latin typeface="Barlow"/>
              <a:ea typeface="Barlow"/>
              <a:cs typeface="Barlow"/>
              <a:sym typeface="Barlow"/>
            </a:endParaRPr>
          </a:p>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Shopping time preference</a:t>
            </a:r>
            <a:endParaRPr sz="1200">
              <a:solidFill>
                <a:srgbClr val="092329"/>
              </a:solidFill>
              <a:latin typeface="Barlow"/>
              <a:ea typeface="Barlow"/>
              <a:cs typeface="Barlow"/>
              <a:sym typeface="Barlow"/>
            </a:endParaRPr>
          </a:p>
          <a:p>
            <a:pPr indent="-304800" lvl="1" marL="9144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The mode of the user order in days of week and hours of day</a:t>
            </a:r>
            <a:endParaRPr sz="1200">
              <a:solidFill>
                <a:srgbClr val="092329"/>
              </a:solidFill>
              <a:latin typeface="Barlow"/>
              <a:ea typeface="Barlow"/>
              <a:cs typeface="Barlow"/>
              <a:sym typeface="Barlow"/>
            </a:endParaRPr>
          </a:p>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Reorder mean by user</a:t>
            </a:r>
            <a:endParaRPr sz="1200">
              <a:solidFill>
                <a:srgbClr val="092329"/>
              </a:solidFill>
              <a:latin typeface="Barlow"/>
              <a:ea typeface="Barlow"/>
              <a:cs typeface="Barlow"/>
              <a:sym typeface="Barlow"/>
            </a:endParaRPr>
          </a:p>
          <a:p>
            <a:pPr indent="-304800" lvl="1" marL="9144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Mean number of products a user reordered</a:t>
            </a:r>
            <a:endParaRPr sz="1200">
              <a:solidFill>
                <a:srgbClr val="092329"/>
              </a:solidFill>
              <a:latin typeface="Barlow"/>
              <a:ea typeface="Barlow"/>
              <a:cs typeface="Barlow"/>
              <a:sym typeface="Barlow"/>
            </a:endParaRPr>
          </a:p>
          <a:p>
            <a:pPr indent="-304800" lvl="0" marL="4572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User shopping frenzy</a:t>
            </a:r>
            <a:endParaRPr sz="1200">
              <a:solidFill>
                <a:srgbClr val="092329"/>
              </a:solidFill>
              <a:latin typeface="Barlow"/>
              <a:ea typeface="Barlow"/>
              <a:cs typeface="Barlow"/>
              <a:sym typeface="Barlow"/>
            </a:endParaRPr>
          </a:p>
          <a:p>
            <a:pPr indent="-304800" lvl="1" marL="914400" rtl="0" algn="l">
              <a:spcBef>
                <a:spcPts val="0"/>
              </a:spcBef>
              <a:spcAft>
                <a:spcPts val="0"/>
              </a:spcAft>
              <a:buClr>
                <a:srgbClr val="092329"/>
              </a:buClr>
              <a:buSzPts val="1200"/>
              <a:buFont typeface="Barlow"/>
              <a:buChar char="○"/>
            </a:pPr>
            <a:r>
              <a:rPr lang="en" sz="1200">
                <a:solidFill>
                  <a:srgbClr val="092329"/>
                </a:solidFill>
                <a:latin typeface="Barlow"/>
                <a:ea typeface="Barlow"/>
                <a:cs typeface="Barlow"/>
                <a:sym typeface="Barlow"/>
              </a:rPr>
              <a:t>Maximum number of items purchased by the user in all orders</a:t>
            </a:r>
            <a:endParaRPr sz="1200">
              <a:solidFill>
                <a:srgbClr val="092329"/>
              </a:solidFill>
              <a:latin typeface="Barlow"/>
              <a:ea typeface="Barlow"/>
              <a:cs typeface="Barlow"/>
              <a:sym typeface="Barlow"/>
            </a:endParaRPr>
          </a:p>
          <a:p>
            <a:pPr indent="0" lvl="0" marL="0" rtl="0" algn="l">
              <a:spcBef>
                <a:spcPts val="0"/>
              </a:spcBef>
              <a:spcAft>
                <a:spcPts val="0"/>
              </a:spcAft>
              <a:buNone/>
            </a:pPr>
            <a:r>
              <a:t/>
            </a:r>
            <a:endParaRPr sz="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24cf1467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24cf1467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Popularity of the product</a:t>
            </a:r>
            <a:endParaRPr sz="1300">
              <a:solidFill>
                <a:srgbClr val="092329"/>
              </a:solidFill>
              <a:latin typeface="Barlow"/>
              <a:ea typeface="Barlow"/>
              <a:cs typeface="Barlow"/>
              <a:sym typeface="Barlow"/>
            </a:endParaRPr>
          </a:p>
          <a:p>
            <a:pPr indent="-311150" lvl="1" marL="9144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Number of times the product has been purchased</a:t>
            </a:r>
            <a:endParaRPr sz="1300">
              <a:solidFill>
                <a:srgbClr val="092329"/>
              </a:solidFill>
              <a:latin typeface="Barlow"/>
              <a:ea typeface="Barlow"/>
              <a:cs typeface="Barlow"/>
              <a:sym typeface="Barlow"/>
            </a:endParaRPr>
          </a:p>
          <a:p>
            <a:pPr indent="-311150" lvl="0" marL="4572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Time period in which the product is being purchased most frequently</a:t>
            </a:r>
            <a:endParaRPr sz="1300">
              <a:solidFill>
                <a:srgbClr val="092329"/>
              </a:solidFill>
              <a:latin typeface="Barlow"/>
              <a:ea typeface="Barlow"/>
              <a:cs typeface="Barlow"/>
              <a:sym typeface="Barlow"/>
            </a:endParaRPr>
          </a:p>
          <a:p>
            <a:pPr indent="-311150" lvl="1" marL="9144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Most frequent day in the week and hour in the day</a:t>
            </a:r>
            <a:endParaRPr sz="1300">
              <a:solidFill>
                <a:srgbClr val="092329"/>
              </a:solidFill>
              <a:latin typeface="Barlow"/>
              <a:ea typeface="Barlow"/>
              <a:cs typeface="Barlow"/>
              <a:sym typeface="Barlow"/>
            </a:endParaRPr>
          </a:p>
          <a:p>
            <a:pPr indent="-311150" lvl="0" marL="4572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Reorder mean of each product</a:t>
            </a:r>
            <a:endParaRPr sz="1300">
              <a:solidFill>
                <a:srgbClr val="092329"/>
              </a:solidFill>
              <a:latin typeface="Barlow"/>
              <a:ea typeface="Barlow"/>
              <a:cs typeface="Barlow"/>
              <a:sym typeface="Barlow"/>
            </a:endParaRPr>
          </a:p>
          <a:p>
            <a:pPr indent="-311150" lvl="1" marL="914400" rtl="0" algn="l">
              <a:spcBef>
                <a:spcPts val="0"/>
              </a:spcBef>
              <a:spcAft>
                <a:spcPts val="0"/>
              </a:spcAft>
              <a:buClr>
                <a:srgbClr val="092329"/>
              </a:buClr>
              <a:buSzPts val="1300"/>
              <a:buFont typeface="Barlow"/>
              <a:buChar char="○"/>
            </a:pPr>
            <a:r>
              <a:rPr lang="en" sz="1300">
                <a:solidFill>
                  <a:srgbClr val="092329"/>
                </a:solidFill>
                <a:latin typeface="Barlow"/>
                <a:ea typeface="Barlow"/>
                <a:cs typeface="Barlow"/>
                <a:sym typeface="Barlow"/>
              </a:rPr>
              <a:t>Mean amount of times a product was reordered across orders</a:t>
            </a:r>
            <a:endParaRPr sz="1300">
              <a:solidFill>
                <a:srgbClr val="092329"/>
              </a:solidFill>
              <a:latin typeface="Barlow"/>
              <a:ea typeface="Barlow"/>
              <a:cs typeface="Barlow"/>
              <a:sym typeface="Barlow"/>
            </a:endParaRPr>
          </a:p>
          <a:p>
            <a:pPr indent="0" lvl="0" marL="0" rtl="0" algn="l">
              <a:spcBef>
                <a:spcPts val="0"/>
              </a:spcBef>
              <a:spcAft>
                <a:spcPts val="0"/>
              </a:spcAft>
              <a:buNone/>
            </a:pPr>
            <a:r>
              <a:t/>
            </a:r>
            <a:endParaRPr sz="1300">
              <a:solidFill>
                <a:srgbClr val="092329"/>
              </a:solidFill>
              <a:latin typeface="Barlow"/>
              <a:ea typeface="Barlow"/>
              <a:cs typeface="Barlow"/>
              <a:sym typeface="Barlow"/>
            </a:endParaRPr>
          </a:p>
          <a:p>
            <a:pPr indent="0" lvl="0" marL="0" rtl="0" algn="l">
              <a:spcBef>
                <a:spcPts val="0"/>
              </a:spcBef>
              <a:spcAft>
                <a:spcPts val="0"/>
              </a:spcAft>
              <a:buNone/>
            </a:pPr>
            <a:r>
              <a:rPr lang="en" sz="1300">
                <a:solidFill>
                  <a:srgbClr val="092329"/>
                </a:solidFill>
                <a:latin typeface="Barlow"/>
                <a:ea typeface="Barlow"/>
                <a:cs typeface="Barlow"/>
                <a:sym typeface="Barlow"/>
              </a:rPr>
              <a:t>Our product features include the popularity of the product (number of times the product has been purchased), the time period in which the product is being purchased most frequently, and the reorder mean of each product</a:t>
            </a:r>
            <a:endParaRPr sz="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24c42ba2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24c42ba2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6327c7807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6327c7807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knowing the product information is not enough, we want to know the related order information like when the customer bought it, who bought it. Plus the user feature and product feature we just calculated,so we did left join twice to combine all the information together. This way we got a complete dataset.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52ec48f7d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52ec48f7d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251fa73bb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251fa73bb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24c42ba2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24c42ba2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24292F"/>
                </a:solidFill>
                <a:highlight>
                  <a:srgbClr val="FFFFFF"/>
                </a:highlight>
              </a:rPr>
              <a:t>We chose three algorithms in this case: SVM, Random Forest, and LightGBM. The reason why we chose those models based on the complexity and nonlinear of consumer behavior, which cannot be explained very well by linear models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24c42ba28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24c42ba28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Train with normal size and param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Too long, memory blow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Delete intermediate var (for mem)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Gc (for mem)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 smaller param / simpler model architecture (too long)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Problem persist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Decrease size of the data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Check label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 smaller param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327c780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327c780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agenda for today’s presentation, I’ll be discussing Instacart as well as an introduction to our data for this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Rus will discuss our Feature Engineering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Keming will </a:t>
            </a:r>
            <a:r>
              <a:rPr lang="en"/>
              <a:t>touch on our data splitting and merging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tianjie talk about each of our models we built as well as their respective evaluations then compare them all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24c42ba28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24c42ba28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seeing the importance of each variable, whether the product has been reordered before and the total purchased times of each product matters most.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24c42ba28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24c42ba28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6327c7807a_0_3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6327c7807a_0_3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rate is related with data distribution and thresholds, since it is a binary classification problem, we prefer to use AUC to test the performance of the classifier,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253ca89ad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253ca89ad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327c7807a_0_3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327c7807a_0_3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327c780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327c780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Instacart?  Instacart is an app very similar to Uber Eats, Door dash, or grub hub.  Except, instead of cooked meals, the products delivered are an </a:t>
            </a:r>
            <a:r>
              <a:rPr lang="en"/>
              <a:t>individual's</a:t>
            </a:r>
            <a:r>
              <a:rPr lang="en"/>
              <a:t> groceries.  Orders are fulfilled by person shoppers who pick up, pay, and then deliver an individual’s groceries.  These shoppers are paid fees based on the overall cost of the order.  Depending on the market, Instacart can be much more lucrative than other food delivery apps.  Additionally, Instacart became super popular during COVID.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0d0df954e_0_2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0d0df954e_0_2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previously mentioned, Instacart published their Kaggle competition in May of 2017.  The main problem --- To take past data and try and predict which previously purchased products will be in a user’s next order.  For us, the </a:t>
            </a:r>
            <a:r>
              <a:rPr lang="en"/>
              <a:t>solution</a:t>
            </a:r>
            <a:r>
              <a:rPr lang="en"/>
              <a:t> was quite simple create and run </a:t>
            </a:r>
            <a:r>
              <a:rPr lang="en"/>
              <a:t>multiple</a:t>
            </a:r>
            <a:r>
              <a:rPr lang="en"/>
              <a:t> types of regression analysis to find the best model/approach to predict future purchases.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206d18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206d18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dive into the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206d188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206d188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6 different datasets, aisles, category, orders, products, train_order, and prior_order.  We heavily focused on order, train_order, and prior_order.  We focused on orders, product_train_order, and product_prior_order.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need more stuff here I think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206d188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206d188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screenshot of every couln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ones are binary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533d84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2533d84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Other methods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When looking at how other people approached this problem, we filtered the code tab by best score.  We noticed that the first 6 programs all used XGBoost.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2533d844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2533d844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Other methods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we took a deep dive </a:t>
            </a:r>
            <a:r>
              <a:rPr lang="en">
                <a:solidFill>
                  <a:schemeClr val="dk1"/>
                </a:solidFill>
              </a:rPr>
              <a:t>into one of the XGBoost solutions and one of the lightgbm solutions.  While studying and trying to perform XGboost we came across a few things.  </a:t>
            </a:r>
            <a:r>
              <a:rPr lang="en">
                <a:solidFill>
                  <a:schemeClr val="dk1"/>
                </a:solidFill>
              </a:rPr>
              <a:t>This type of classification is very computationally comprehensive.  And because our dataset was so big we ran into some issues, so we decided it was better off to try another way.  We then </a:t>
            </a:r>
            <a:r>
              <a:rPr lang="en">
                <a:solidFill>
                  <a:schemeClr val="dk1"/>
                </a:solidFill>
              </a:rPr>
              <a:t>examined lightgbm models and began to see this was a possible way todo this problem.  So we took what a look of quality solutions had done, used lightgbm, and along with other classification techniques we began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sp>
        <p:nvSpPr>
          <p:cNvPr id="73" name="Google Shape;73;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hasCustomPrompt="1" type="title"/>
          </p:nvPr>
        </p:nvSpPr>
        <p:spPr>
          <a:xfrm>
            <a:off x="5602101" y="2027700"/>
            <a:ext cx="2822700" cy="59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body"/>
          </p:nvPr>
        </p:nvSpPr>
        <p:spPr>
          <a:xfrm>
            <a:off x="5101175" y="2810794"/>
            <a:ext cx="33237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 name="Google Shape;76;p11"/>
          <p:cNvGrpSpPr/>
          <p:nvPr/>
        </p:nvGrpSpPr>
        <p:grpSpPr>
          <a:xfrm>
            <a:off x="319500" y="0"/>
            <a:ext cx="8505000" cy="98175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idx="2"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7" name="Google Shape;87;p13"/>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8" name="Google Shape;88;p13"/>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9" name="Google Shape;89;p13"/>
          <p:cNvSpPr txBox="1"/>
          <p:nvPr>
            <p:ph idx="4" type="subTitle"/>
          </p:nvPr>
        </p:nvSpPr>
        <p:spPr>
          <a:xfrm>
            <a:off x="726450"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0" name="Google Shape;90;p13"/>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1" name="Google Shape;91;p13"/>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2" name="Google Shape;92;p13"/>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3" name="Google Shape;93;p13"/>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4" name="Google Shape;94;p13"/>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5" name="Google Shape;95;p13"/>
          <p:cNvSpPr txBox="1"/>
          <p:nvPr>
            <p:ph idx="9" type="ctrTitle"/>
          </p:nvPr>
        </p:nvSpPr>
        <p:spPr>
          <a:xfrm>
            <a:off x="713225"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6" name="Google Shape;96;p13"/>
          <p:cNvSpPr txBox="1"/>
          <p:nvPr>
            <p:ph idx="13" type="ctrTitle"/>
          </p:nvPr>
        </p:nvSpPr>
        <p:spPr>
          <a:xfrm>
            <a:off x="3694488"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7" name="Google Shape;97;p13"/>
          <p:cNvSpPr txBox="1"/>
          <p:nvPr>
            <p:ph idx="14" type="ctrTitle"/>
          </p:nvPr>
        </p:nvSpPr>
        <p:spPr>
          <a:xfrm>
            <a:off x="6688963"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3">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00" name="Google Shape;100;p1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2" type="title"/>
          </p:nvPr>
        </p:nvSpPr>
        <p:spPr>
          <a:xfrm>
            <a:off x="1007925" y="368642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1" type="subTitle"/>
          </p:nvPr>
        </p:nvSpPr>
        <p:spPr>
          <a:xfrm>
            <a:off x="1007925" y="415235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3" name="Google Shape;103;p14"/>
          <p:cNvSpPr txBox="1"/>
          <p:nvPr>
            <p:ph idx="3" type="title"/>
          </p:nvPr>
        </p:nvSpPr>
        <p:spPr>
          <a:xfrm>
            <a:off x="1007925" y="2569500"/>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4" type="subTitle"/>
          </p:nvPr>
        </p:nvSpPr>
        <p:spPr>
          <a:xfrm>
            <a:off x="1007925" y="3035430"/>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5" name="Google Shape;105;p14"/>
          <p:cNvSpPr txBox="1"/>
          <p:nvPr>
            <p:ph idx="5" type="title"/>
          </p:nvPr>
        </p:nvSpPr>
        <p:spPr>
          <a:xfrm>
            <a:off x="1007925" y="145257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6" type="subTitle"/>
          </p:nvPr>
        </p:nvSpPr>
        <p:spPr>
          <a:xfrm>
            <a:off x="1007925" y="191850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dk1"/>
        </a:solidFill>
      </p:bgPr>
    </p:bg>
    <p:spTree>
      <p:nvGrpSpPr>
        <p:cNvPr id="107"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ctrTitle"/>
          </p:nvPr>
        </p:nvSpPr>
        <p:spPr>
          <a:xfrm>
            <a:off x="319500" y="3556325"/>
            <a:ext cx="8505000" cy="5214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1400"/>
              <a:buNone/>
              <a:defRPr sz="24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5"/>
          <p:cNvSpPr txBox="1"/>
          <p:nvPr>
            <p:ph idx="1" type="subTitle"/>
          </p:nvPr>
        </p:nvSpPr>
        <p:spPr>
          <a:xfrm>
            <a:off x="1850550" y="1818050"/>
            <a:ext cx="5442900" cy="1272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gn="ctr">
              <a:lnSpc>
                <a:spcPct val="100000"/>
              </a:lnSpc>
              <a:spcBef>
                <a:spcPts val="0"/>
              </a:spcBef>
              <a:spcAft>
                <a:spcPts val="0"/>
              </a:spcAft>
              <a:buNone/>
              <a:defRPr sz="2200"/>
            </a:lvl2pPr>
            <a:lvl3pPr lvl="2" rtl="0" algn="ctr">
              <a:lnSpc>
                <a:spcPct val="100000"/>
              </a:lnSpc>
              <a:spcBef>
                <a:spcPts val="0"/>
              </a:spcBef>
              <a:spcAft>
                <a:spcPts val="0"/>
              </a:spcAft>
              <a:buNone/>
              <a:defRPr sz="2200"/>
            </a:lvl3pPr>
            <a:lvl4pPr lvl="3" rtl="0" algn="ctr">
              <a:lnSpc>
                <a:spcPct val="100000"/>
              </a:lnSpc>
              <a:spcBef>
                <a:spcPts val="0"/>
              </a:spcBef>
              <a:spcAft>
                <a:spcPts val="0"/>
              </a:spcAft>
              <a:buNone/>
              <a:defRPr sz="2200"/>
            </a:lvl4pPr>
            <a:lvl5pPr lvl="4" rtl="0" algn="ctr">
              <a:lnSpc>
                <a:spcPct val="100000"/>
              </a:lnSpc>
              <a:spcBef>
                <a:spcPts val="0"/>
              </a:spcBef>
              <a:spcAft>
                <a:spcPts val="0"/>
              </a:spcAft>
              <a:buNone/>
              <a:defRPr sz="2200"/>
            </a:lvl5pPr>
            <a:lvl6pPr lvl="5" rtl="0" algn="ctr">
              <a:lnSpc>
                <a:spcPct val="100000"/>
              </a:lnSpc>
              <a:spcBef>
                <a:spcPts val="0"/>
              </a:spcBef>
              <a:spcAft>
                <a:spcPts val="0"/>
              </a:spcAft>
              <a:buNone/>
              <a:defRPr sz="2200"/>
            </a:lvl6pPr>
            <a:lvl7pPr lvl="6" rtl="0" algn="ctr">
              <a:lnSpc>
                <a:spcPct val="100000"/>
              </a:lnSpc>
              <a:spcBef>
                <a:spcPts val="0"/>
              </a:spcBef>
              <a:spcAft>
                <a:spcPts val="0"/>
              </a:spcAft>
              <a:buNone/>
              <a:defRPr sz="2200"/>
            </a:lvl7pPr>
            <a:lvl8pPr lvl="7" rtl="0" algn="ctr">
              <a:lnSpc>
                <a:spcPct val="100000"/>
              </a:lnSpc>
              <a:spcBef>
                <a:spcPts val="0"/>
              </a:spcBef>
              <a:spcAft>
                <a:spcPts val="0"/>
              </a:spcAft>
              <a:buNone/>
              <a:defRPr sz="2200"/>
            </a:lvl8pPr>
            <a:lvl9pPr lvl="8" rtl="0" algn="ctr">
              <a:lnSpc>
                <a:spcPct val="100000"/>
              </a:lnSpc>
              <a:spcBef>
                <a:spcPts val="0"/>
              </a:spcBef>
              <a:spcAft>
                <a:spcPts val="0"/>
              </a:spcAft>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dk1"/>
        </a:solidFill>
      </p:bgPr>
    </p:bg>
    <p:spTree>
      <p:nvGrpSpPr>
        <p:cNvPr id="11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2" type="subTitle"/>
          </p:nvPr>
        </p:nvSpPr>
        <p:spPr>
          <a:xfrm>
            <a:off x="3289850" y="3172483"/>
            <a:ext cx="2566500" cy="661200"/>
          </a:xfrm>
          <a:prstGeom prst="rect">
            <a:avLst/>
          </a:prstGeom>
          <a:noFill/>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6"/>
          <p:cNvSpPr txBox="1"/>
          <p:nvPr>
            <p:ph idx="3" type="subTitle"/>
          </p:nvPr>
        </p:nvSpPr>
        <p:spPr>
          <a:xfrm>
            <a:off x="5858198" y="2175450"/>
            <a:ext cx="2566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6" name="Google Shape;116;p16"/>
          <p:cNvSpPr txBox="1"/>
          <p:nvPr>
            <p:ph hasCustomPrompt="1" type="title"/>
          </p:nvPr>
        </p:nvSpPr>
        <p:spPr>
          <a:xfrm>
            <a:off x="721496" y="1594700"/>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p:nvPr>
            <p:ph hasCustomPrompt="1" idx="4" type="title"/>
          </p:nvPr>
        </p:nvSpPr>
        <p:spPr>
          <a:xfrm>
            <a:off x="3289850" y="2571738"/>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7EECE"/>
              </a:buClr>
              <a:buSzPts val="3600"/>
              <a:buNone/>
              <a:defRPr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p:nvPr>
            <p:ph hasCustomPrompt="1" idx="5" type="title"/>
          </p:nvPr>
        </p:nvSpPr>
        <p:spPr>
          <a:xfrm>
            <a:off x="5858198" y="1594700"/>
            <a:ext cx="2566500" cy="697800"/>
          </a:xfrm>
          <a:prstGeom prst="rect">
            <a:avLst/>
          </a:prstGeom>
          <a:noFill/>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3600"/>
              <a:buNone/>
              <a:defRPr sz="3600"/>
            </a:lvl1pPr>
            <a:lvl2pPr lvl="1"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120"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1232725" y="20679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3" name="Google Shape;123;p17"/>
          <p:cNvSpPr txBox="1"/>
          <p:nvPr>
            <p:ph idx="2" type="subTitle"/>
          </p:nvPr>
        </p:nvSpPr>
        <p:spPr>
          <a:xfrm>
            <a:off x="1022575" y="2459503"/>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4" name="Google Shape;124;p17"/>
          <p:cNvSpPr txBox="1"/>
          <p:nvPr>
            <p:ph idx="3" type="subTitle"/>
          </p:nvPr>
        </p:nvSpPr>
        <p:spPr>
          <a:xfrm>
            <a:off x="5158172" y="2066550"/>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5" name="Google Shape;125;p17"/>
          <p:cNvSpPr txBox="1"/>
          <p:nvPr>
            <p:ph idx="4" type="subTitle"/>
          </p:nvPr>
        </p:nvSpPr>
        <p:spPr>
          <a:xfrm>
            <a:off x="4931822" y="2458097"/>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6" name="Google Shape;126;p17"/>
          <p:cNvSpPr txBox="1"/>
          <p:nvPr>
            <p:ph idx="5" type="subTitle"/>
          </p:nvPr>
        </p:nvSpPr>
        <p:spPr>
          <a:xfrm>
            <a:off x="1232725" y="36064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7" name="Google Shape;127;p17"/>
          <p:cNvSpPr txBox="1"/>
          <p:nvPr>
            <p:ph idx="6" type="subTitle"/>
          </p:nvPr>
        </p:nvSpPr>
        <p:spPr>
          <a:xfrm>
            <a:off x="1022575" y="4005700"/>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8" name="Google Shape;128;p17"/>
          <p:cNvSpPr txBox="1"/>
          <p:nvPr>
            <p:ph idx="7" type="subTitle"/>
          </p:nvPr>
        </p:nvSpPr>
        <p:spPr>
          <a:xfrm>
            <a:off x="5158172" y="3617356"/>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9" name="Google Shape;129;p17"/>
          <p:cNvSpPr txBox="1"/>
          <p:nvPr>
            <p:ph idx="8" type="subTitle"/>
          </p:nvPr>
        </p:nvSpPr>
        <p:spPr>
          <a:xfrm>
            <a:off x="4950422" y="4016603"/>
            <a:ext cx="31524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30" name="Google Shape;130;p1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535907" y="1713723"/>
                  <a:ext cx="7343" cy="76233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p:nvPr/>
            </p:nvSpPr>
            <p:spPr>
              <a:xfrm>
                <a:off x="552925"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8516187"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2516700" y="2928300"/>
            <a:ext cx="4099500" cy="100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Josefin Slab"/>
              <a:buNone/>
              <a:defRPr sz="1600">
                <a:solidFill>
                  <a:schemeClr val="lt1"/>
                </a:solidFill>
              </a:defRPr>
            </a:lvl1pPr>
            <a:lvl2pPr lvl="1"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p:txBody>
      </p:sp>
      <p:sp>
        <p:nvSpPr>
          <p:cNvPr id="147" name="Google Shape;147;p18"/>
          <p:cNvSpPr txBox="1"/>
          <p:nvPr>
            <p:ph type="ctrTitle"/>
          </p:nvPr>
        </p:nvSpPr>
        <p:spPr>
          <a:xfrm>
            <a:off x="2604800" y="596700"/>
            <a:ext cx="3934500" cy="100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dk1"/>
        </a:solidFill>
      </p:bgPr>
    </p:bg>
    <p:spTree>
      <p:nvGrpSpPr>
        <p:cNvPr id="148"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56" name="Google Shape;156;p1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subTitle"/>
          </p:nvPr>
        </p:nvSpPr>
        <p:spPr>
          <a:xfrm>
            <a:off x="719300"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8" name="Google Shape;158;p19"/>
          <p:cNvSpPr txBox="1"/>
          <p:nvPr>
            <p:ph idx="2" type="subTitle"/>
          </p:nvPr>
        </p:nvSpPr>
        <p:spPr>
          <a:xfrm>
            <a:off x="6374443"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9" name="Google Shape;159;p19"/>
          <p:cNvSpPr txBox="1"/>
          <p:nvPr>
            <p:ph idx="3" type="subTitle"/>
          </p:nvPr>
        </p:nvSpPr>
        <p:spPr>
          <a:xfrm>
            <a:off x="354686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0" name="Google Shape;160;p19"/>
          <p:cNvSpPr txBox="1"/>
          <p:nvPr>
            <p:ph idx="4" type="subTitle"/>
          </p:nvPr>
        </p:nvSpPr>
        <p:spPr>
          <a:xfrm>
            <a:off x="3546861"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1" name="Google Shape;161;p19"/>
          <p:cNvSpPr txBox="1"/>
          <p:nvPr>
            <p:ph idx="5" type="subTitle"/>
          </p:nvPr>
        </p:nvSpPr>
        <p:spPr>
          <a:xfrm>
            <a:off x="719300"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2" name="Google Shape;162;p19"/>
          <p:cNvSpPr txBox="1"/>
          <p:nvPr>
            <p:ph idx="6" type="subTitle"/>
          </p:nvPr>
        </p:nvSpPr>
        <p:spPr>
          <a:xfrm>
            <a:off x="637440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3" name="Google Shape;163;p19"/>
          <p:cNvSpPr txBox="1"/>
          <p:nvPr>
            <p:ph idx="7" type="subTitle"/>
          </p:nvPr>
        </p:nvSpPr>
        <p:spPr>
          <a:xfrm>
            <a:off x="72150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4" name="Google Shape;164;p19"/>
          <p:cNvSpPr txBox="1"/>
          <p:nvPr>
            <p:ph idx="8" type="subTitle"/>
          </p:nvPr>
        </p:nvSpPr>
        <p:spPr>
          <a:xfrm>
            <a:off x="6372541"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5" name="Google Shape;165;p19"/>
          <p:cNvSpPr txBox="1"/>
          <p:nvPr>
            <p:ph idx="9" type="subTitle"/>
          </p:nvPr>
        </p:nvSpPr>
        <p:spPr>
          <a:xfrm>
            <a:off x="354685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6" name="Google Shape;166;p19"/>
          <p:cNvSpPr txBox="1"/>
          <p:nvPr>
            <p:ph idx="13" type="subTitle"/>
          </p:nvPr>
        </p:nvSpPr>
        <p:spPr>
          <a:xfrm>
            <a:off x="354685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7" name="Google Shape;167;p19"/>
          <p:cNvSpPr txBox="1"/>
          <p:nvPr>
            <p:ph idx="14" type="subTitle"/>
          </p:nvPr>
        </p:nvSpPr>
        <p:spPr>
          <a:xfrm>
            <a:off x="721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8" name="Google Shape;168;p19"/>
          <p:cNvSpPr txBox="1"/>
          <p:nvPr>
            <p:ph idx="15" type="subTitle"/>
          </p:nvPr>
        </p:nvSpPr>
        <p:spPr>
          <a:xfrm>
            <a:off x="6372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169"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78" name="Google Shape;178;p20"/>
          <p:cNvSpPr txBox="1"/>
          <p:nvPr/>
        </p:nvSpPr>
        <p:spPr>
          <a:xfrm>
            <a:off x="719300" y="3686000"/>
            <a:ext cx="31056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val="tx"/>
                    </a:ext>
                  </a:extLst>
                </a:hlinkClick>
              </a:rPr>
              <a:t>Freepik</a:t>
            </a:r>
            <a:endParaRPr sz="1000">
              <a:solidFill>
                <a:srgbClr val="2A2929"/>
              </a:solidFill>
              <a:latin typeface="Barlow"/>
              <a:ea typeface="Barlow"/>
              <a:cs typeface="Barlow"/>
              <a:sym typeface="Barlow"/>
            </a:endParaRPr>
          </a:p>
        </p:txBody>
      </p:sp>
      <p:sp>
        <p:nvSpPr>
          <p:cNvPr id="179" name="Google Shape;179;p20"/>
          <p:cNvSpPr txBox="1"/>
          <p:nvPr>
            <p:ph idx="1" type="subTitle"/>
          </p:nvPr>
        </p:nvSpPr>
        <p:spPr>
          <a:xfrm>
            <a:off x="719300" y="2477700"/>
            <a:ext cx="32901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rtl="0" algn="ctr">
              <a:lnSpc>
                <a:spcPct val="100000"/>
              </a:lnSpc>
              <a:spcBef>
                <a:spcPts val="0"/>
              </a:spcBef>
              <a:spcAft>
                <a:spcPts val="0"/>
              </a:spcAft>
              <a:buClr>
                <a:srgbClr val="2A2929"/>
              </a:buClr>
              <a:buSzPts val="2800"/>
              <a:buNone/>
              <a:defRPr sz="2800">
                <a:solidFill>
                  <a:srgbClr val="2A2929"/>
                </a:solidFill>
              </a:defRPr>
            </a:lvl2pPr>
            <a:lvl3pPr lvl="2" rtl="0" algn="ctr">
              <a:lnSpc>
                <a:spcPct val="100000"/>
              </a:lnSpc>
              <a:spcBef>
                <a:spcPts val="0"/>
              </a:spcBef>
              <a:spcAft>
                <a:spcPts val="0"/>
              </a:spcAft>
              <a:buClr>
                <a:srgbClr val="2A2929"/>
              </a:buClr>
              <a:buSzPts val="2800"/>
              <a:buNone/>
              <a:defRPr sz="2800">
                <a:solidFill>
                  <a:srgbClr val="2A2929"/>
                </a:solidFill>
              </a:defRPr>
            </a:lvl3pPr>
            <a:lvl4pPr lvl="3" rtl="0" algn="ctr">
              <a:lnSpc>
                <a:spcPct val="100000"/>
              </a:lnSpc>
              <a:spcBef>
                <a:spcPts val="0"/>
              </a:spcBef>
              <a:spcAft>
                <a:spcPts val="0"/>
              </a:spcAft>
              <a:buClr>
                <a:srgbClr val="2A2929"/>
              </a:buClr>
              <a:buSzPts val="2800"/>
              <a:buNone/>
              <a:defRPr sz="2800">
                <a:solidFill>
                  <a:srgbClr val="2A2929"/>
                </a:solidFill>
              </a:defRPr>
            </a:lvl4pPr>
            <a:lvl5pPr lvl="4" rtl="0" algn="ctr">
              <a:lnSpc>
                <a:spcPct val="100000"/>
              </a:lnSpc>
              <a:spcBef>
                <a:spcPts val="0"/>
              </a:spcBef>
              <a:spcAft>
                <a:spcPts val="0"/>
              </a:spcAft>
              <a:buClr>
                <a:srgbClr val="2A2929"/>
              </a:buClr>
              <a:buSzPts val="2800"/>
              <a:buNone/>
              <a:defRPr sz="2800">
                <a:solidFill>
                  <a:srgbClr val="2A2929"/>
                </a:solidFill>
              </a:defRPr>
            </a:lvl5pPr>
            <a:lvl6pPr lvl="5" rtl="0" algn="ctr">
              <a:lnSpc>
                <a:spcPct val="100000"/>
              </a:lnSpc>
              <a:spcBef>
                <a:spcPts val="0"/>
              </a:spcBef>
              <a:spcAft>
                <a:spcPts val="0"/>
              </a:spcAft>
              <a:buClr>
                <a:srgbClr val="2A2929"/>
              </a:buClr>
              <a:buSzPts val="2800"/>
              <a:buNone/>
              <a:defRPr sz="2800">
                <a:solidFill>
                  <a:srgbClr val="2A2929"/>
                </a:solidFill>
              </a:defRPr>
            </a:lvl6pPr>
            <a:lvl7pPr lvl="6" rtl="0" algn="ctr">
              <a:lnSpc>
                <a:spcPct val="100000"/>
              </a:lnSpc>
              <a:spcBef>
                <a:spcPts val="0"/>
              </a:spcBef>
              <a:spcAft>
                <a:spcPts val="0"/>
              </a:spcAft>
              <a:buClr>
                <a:srgbClr val="2A2929"/>
              </a:buClr>
              <a:buSzPts val="2800"/>
              <a:buNone/>
              <a:defRPr sz="2800">
                <a:solidFill>
                  <a:srgbClr val="2A2929"/>
                </a:solidFill>
              </a:defRPr>
            </a:lvl7pPr>
            <a:lvl8pPr lvl="7" rtl="0" algn="ctr">
              <a:lnSpc>
                <a:spcPct val="100000"/>
              </a:lnSpc>
              <a:spcBef>
                <a:spcPts val="0"/>
              </a:spcBef>
              <a:spcAft>
                <a:spcPts val="0"/>
              </a:spcAft>
              <a:buClr>
                <a:srgbClr val="2A2929"/>
              </a:buClr>
              <a:buSzPts val="2800"/>
              <a:buNone/>
              <a:defRPr sz="2800">
                <a:solidFill>
                  <a:srgbClr val="2A2929"/>
                </a:solidFill>
              </a:defRPr>
            </a:lvl8pPr>
            <a:lvl9pPr lvl="8" rtl="0" algn="ctr">
              <a:lnSpc>
                <a:spcPct val="100000"/>
              </a:lnSpc>
              <a:spcBef>
                <a:spcPts val="0"/>
              </a:spcBef>
              <a:spcAft>
                <a:spcPts val="0"/>
              </a:spcAft>
              <a:buClr>
                <a:srgbClr val="2A2929"/>
              </a:buClr>
              <a:buSzPts val="2800"/>
              <a:buNone/>
              <a:defRPr sz="2800">
                <a:solidFill>
                  <a:srgbClr val="2A292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5" name="Google Shape;15;p3"/>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 name="Google Shape;16;p3"/>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180"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18500" y="1526625"/>
            <a:ext cx="7706400" cy="329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rtl="0">
              <a:spcBef>
                <a:spcPts val="0"/>
              </a:spcBef>
              <a:spcAft>
                <a:spcPts val="0"/>
              </a:spcAft>
              <a:buClr>
                <a:schemeClr val="lt1"/>
              </a:buClr>
              <a:buSzPts val="1400"/>
              <a:buFont typeface="Arial"/>
              <a:buChar char="○"/>
              <a:defRPr>
                <a:solidFill>
                  <a:schemeClr val="lt1"/>
                </a:solidFill>
              </a:defRPr>
            </a:lvl2pPr>
            <a:lvl3pPr indent="-317500" lvl="2" marL="1371600" rtl="0">
              <a:spcBef>
                <a:spcPts val="1600"/>
              </a:spcBef>
              <a:spcAft>
                <a:spcPts val="0"/>
              </a:spcAft>
              <a:buClr>
                <a:schemeClr val="lt1"/>
              </a:buClr>
              <a:buSzPts val="1400"/>
              <a:buFont typeface="Arial"/>
              <a:buChar char="■"/>
              <a:defRPr>
                <a:solidFill>
                  <a:schemeClr val="lt1"/>
                </a:solidFill>
              </a:defRPr>
            </a:lvl3pPr>
            <a:lvl4pPr indent="-317500" lvl="3" marL="1828800" rtl="0">
              <a:spcBef>
                <a:spcPts val="1600"/>
              </a:spcBef>
              <a:spcAft>
                <a:spcPts val="0"/>
              </a:spcAft>
              <a:buClr>
                <a:schemeClr val="lt1"/>
              </a:buClr>
              <a:buSzPts val="1400"/>
              <a:buFont typeface="Arial"/>
              <a:buChar char="●"/>
              <a:defRPr>
                <a:solidFill>
                  <a:schemeClr val="lt1"/>
                </a:solidFill>
              </a:defRPr>
            </a:lvl4pPr>
            <a:lvl5pPr indent="-317500" lvl="4" marL="2286000" rtl="0">
              <a:spcBef>
                <a:spcPts val="1600"/>
              </a:spcBef>
              <a:spcAft>
                <a:spcPts val="0"/>
              </a:spcAft>
              <a:buClr>
                <a:schemeClr val="lt1"/>
              </a:buClr>
              <a:buSzPts val="1400"/>
              <a:buFont typeface="Arial"/>
              <a:buChar char="○"/>
              <a:defRPr>
                <a:solidFill>
                  <a:schemeClr val="lt1"/>
                </a:solidFill>
              </a:defRPr>
            </a:lvl5pPr>
            <a:lvl6pPr indent="-317500" lvl="5" marL="2743200" rtl="0">
              <a:spcBef>
                <a:spcPts val="1600"/>
              </a:spcBef>
              <a:spcAft>
                <a:spcPts val="0"/>
              </a:spcAft>
              <a:buClr>
                <a:schemeClr val="lt1"/>
              </a:buClr>
              <a:buSzPts val="1400"/>
              <a:buFont typeface="Arial"/>
              <a:buChar char="■"/>
              <a:defRPr>
                <a:solidFill>
                  <a:schemeClr val="lt1"/>
                </a:solidFill>
              </a:defRPr>
            </a:lvl6pPr>
            <a:lvl7pPr indent="-317500" lvl="6" marL="3200400" rtl="0">
              <a:spcBef>
                <a:spcPts val="1600"/>
              </a:spcBef>
              <a:spcAft>
                <a:spcPts val="0"/>
              </a:spcAft>
              <a:buClr>
                <a:schemeClr val="lt1"/>
              </a:buClr>
              <a:buSzPts val="1400"/>
              <a:buFont typeface="Arial"/>
              <a:buChar char="●"/>
              <a:defRPr>
                <a:solidFill>
                  <a:schemeClr val="lt1"/>
                </a:solidFill>
              </a:defRPr>
            </a:lvl7pPr>
            <a:lvl8pPr indent="-317500" lvl="7" marL="3657600" rtl="0">
              <a:spcBef>
                <a:spcPts val="1600"/>
              </a:spcBef>
              <a:spcAft>
                <a:spcPts val="0"/>
              </a:spcAft>
              <a:buClr>
                <a:schemeClr val="lt1"/>
              </a:buClr>
              <a:buSzPts val="1400"/>
              <a:buFont typeface="Arial"/>
              <a:buChar char="○"/>
              <a:defRPr>
                <a:solidFill>
                  <a:schemeClr val="lt1"/>
                </a:solidFill>
              </a:defRPr>
            </a:lvl8pPr>
            <a:lvl9pPr indent="-317500" lvl="8" marL="4114800" rtl="0">
              <a:spcBef>
                <a:spcPts val="1600"/>
              </a:spcBef>
              <a:spcAft>
                <a:spcPts val="1600"/>
              </a:spcAft>
              <a:buClr>
                <a:schemeClr val="lt1"/>
              </a:buClr>
              <a:buSzPts val="1400"/>
              <a:buFont typeface="Arial"/>
              <a:buChar char="■"/>
              <a:defRPr>
                <a:solidFill>
                  <a:schemeClr val="lt1"/>
                </a:solidFill>
              </a:defRPr>
            </a:lvl9pPr>
          </a:lstStyle>
          <a:p/>
        </p:txBody>
      </p:sp>
      <p:sp>
        <p:nvSpPr>
          <p:cNvPr id="20" name="Google Shape;20;p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2A2929"/>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4" name="Google Shape;24;p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5" name="Google Shape;25;p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 name="Google Shape;26;p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7"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4121900" y="2652225"/>
            <a:ext cx="43029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sz="1400">
                <a:solidFill>
                  <a:srgbClr val="2A2929"/>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
        <p:nvSpPr>
          <p:cNvPr id="39" name="Google Shape;39;p7"/>
          <p:cNvSpPr txBox="1"/>
          <p:nvPr>
            <p:ph type="ctrTitle"/>
          </p:nvPr>
        </p:nvSpPr>
        <p:spPr>
          <a:xfrm>
            <a:off x="4070400" y="472200"/>
            <a:ext cx="4354500" cy="170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537201" y="1551150"/>
            <a:ext cx="4887600" cy="204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0" name="Google Shape;60;p9"/>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9"/>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2" name="Google Shape;62;p9"/>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3"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indent="-317500" lvl="1" marL="914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indent="-317500" lvl="2" marL="1371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indent="-317500" lvl="3" marL="18288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indent="-317500" lvl="4" marL="22860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indent="-317500" lvl="5" marL="27432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indent="-317500" lvl="6" marL="3200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indent="-317500" lvl="7" marL="3657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indent="-317500" lvl="8" marL="41148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2"/>
          <p:cNvSpPr/>
          <p:nvPr/>
        </p:nvSpPr>
        <p:spPr>
          <a:xfrm rot="6780025">
            <a:off x="2546359" y="1825328"/>
            <a:ext cx="4384781" cy="5520537"/>
          </a:xfrm>
          <a:prstGeom prst="chord">
            <a:avLst>
              <a:gd fmla="val 2700000" name="adj1"/>
              <a:gd fmla="val 16122190" name="adj2"/>
            </a:avLst>
          </a:prstGeom>
          <a:solidFill>
            <a:srgbClr val="83C3A9">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319500" y="0"/>
            <a:ext cx="8505000" cy="1948350"/>
            <a:chOff x="319500" y="0"/>
            <a:chExt cx="8505000" cy="1948350"/>
          </a:xfrm>
        </p:grpSpPr>
        <p:sp>
          <p:nvSpPr>
            <p:cNvPr id="188" name="Google Shape;188;p2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6:  </a:t>
            </a:r>
            <a:r>
              <a:rPr lang="en">
                <a:solidFill>
                  <a:schemeClr val="lt1"/>
                </a:solidFill>
              </a:rPr>
              <a:t>Griffin Gilder, </a:t>
            </a:r>
            <a:r>
              <a:rPr lang="en"/>
              <a:t>Rus Thomas, Keming Wu, </a:t>
            </a:r>
            <a:r>
              <a:rPr lang="en">
                <a:solidFill>
                  <a:schemeClr val="lt1"/>
                </a:solidFill>
              </a:rPr>
              <a:t>Tianjie Zhu</a:t>
            </a:r>
            <a:endParaRPr/>
          </a:p>
        </p:txBody>
      </p:sp>
      <p:sp>
        <p:nvSpPr>
          <p:cNvPr id="194" name="Google Shape;194;p2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Instacart Market Analysis</a:t>
            </a:r>
            <a:endParaRPr/>
          </a:p>
        </p:txBody>
      </p:sp>
      <p:grpSp>
        <p:nvGrpSpPr>
          <p:cNvPr id="195" name="Google Shape;195;p22"/>
          <p:cNvGrpSpPr/>
          <p:nvPr/>
        </p:nvGrpSpPr>
        <p:grpSpPr>
          <a:xfrm>
            <a:off x="1226130" y="2372228"/>
            <a:ext cx="6581758" cy="2771271"/>
            <a:chOff x="1226130" y="2372228"/>
            <a:chExt cx="6581758" cy="2771271"/>
          </a:xfrm>
        </p:grpSpPr>
        <p:grpSp>
          <p:nvGrpSpPr>
            <p:cNvPr id="196" name="Google Shape;196;p22"/>
            <p:cNvGrpSpPr/>
            <p:nvPr/>
          </p:nvGrpSpPr>
          <p:grpSpPr>
            <a:xfrm>
              <a:off x="6887360" y="3082240"/>
              <a:ext cx="739266" cy="1280073"/>
              <a:chOff x="6887360" y="2941940"/>
              <a:chExt cx="739266" cy="1280073"/>
            </a:xfrm>
          </p:grpSpPr>
          <p:sp>
            <p:nvSpPr>
              <p:cNvPr id="197" name="Google Shape;197;p22"/>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2"/>
            <p:cNvGrpSpPr/>
            <p:nvPr/>
          </p:nvGrpSpPr>
          <p:grpSpPr>
            <a:xfrm>
              <a:off x="6624299" y="3909024"/>
              <a:ext cx="1183589" cy="1135687"/>
              <a:chOff x="6624299" y="3768724"/>
              <a:chExt cx="1183589" cy="1135687"/>
            </a:xfrm>
          </p:grpSpPr>
          <p:sp>
            <p:nvSpPr>
              <p:cNvPr id="210" name="Google Shape;210;p22"/>
              <p:cNvSpPr/>
              <p:nvPr/>
            </p:nvSpPr>
            <p:spPr>
              <a:xfrm>
                <a:off x="6624299" y="3768724"/>
                <a:ext cx="1183589" cy="113568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041621" y="3835914"/>
                <a:ext cx="740351" cy="1068159"/>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946271" y="3962191"/>
                <a:ext cx="539124" cy="246613"/>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2"/>
            <p:cNvGrpSpPr/>
            <p:nvPr/>
          </p:nvGrpSpPr>
          <p:grpSpPr>
            <a:xfrm>
              <a:off x="6047342" y="3566591"/>
              <a:ext cx="748667" cy="1466372"/>
              <a:chOff x="6047342" y="3426291"/>
              <a:chExt cx="748667" cy="1466372"/>
            </a:xfrm>
          </p:grpSpPr>
          <p:sp>
            <p:nvSpPr>
              <p:cNvPr id="214" name="Google Shape;214;p22"/>
              <p:cNvSpPr/>
              <p:nvPr/>
            </p:nvSpPr>
            <p:spPr>
              <a:xfrm>
                <a:off x="6047342" y="3437770"/>
                <a:ext cx="423521" cy="1454892"/>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171525" y="3426291"/>
                <a:ext cx="175161" cy="41665"/>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178751" y="3524071"/>
                <a:ext cx="160711" cy="92581"/>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077729" y="3997643"/>
                <a:ext cx="362748" cy="413474"/>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372488" y="3437770"/>
                <a:ext cx="423521" cy="1454892"/>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496672" y="3426291"/>
                <a:ext cx="175161" cy="41665"/>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503830" y="3524071"/>
                <a:ext cx="160846" cy="92581"/>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402876" y="3997643"/>
                <a:ext cx="363018" cy="413474"/>
              </a:xfrm>
              <a:custGeom>
                <a:rect b="b" l="l" r="r" t="t"/>
                <a:pathLst>
                  <a:path extrusionOk="0" h="6123" w="5376">
                    <a:moveTo>
                      <a:pt x="0" y="1"/>
                    </a:moveTo>
                    <a:lnTo>
                      <a:pt x="0" y="6122"/>
                    </a:lnTo>
                    <a:lnTo>
                      <a:pt x="5375" y="6122"/>
                    </a:lnTo>
                    <a:lnTo>
                      <a:pt x="5375"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2"/>
            <p:cNvGrpSpPr/>
            <p:nvPr/>
          </p:nvGrpSpPr>
          <p:grpSpPr>
            <a:xfrm>
              <a:off x="5516776" y="4506239"/>
              <a:ext cx="484766" cy="520573"/>
              <a:chOff x="5516776" y="4365939"/>
              <a:chExt cx="484766" cy="520573"/>
            </a:xfrm>
          </p:grpSpPr>
          <p:sp>
            <p:nvSpPr>
              <p:cNvPr id="235" name="Google Shape;235;p22"/>
              <p:cNvSpPr/>
              <p:nvPr/>
            </p:nvSpPr>
            <p:spPr>
              <a:xfrm>
                <a:off x="5516776" y="4552586"/>
                <a:ext cx="484766" cy="333926"/>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5674521" y="4402674"/>
                <a:ext cx="135929" cy="195494"/>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777433" y="4365939"/>
                <a:ext cx="174554" cy="134381"/>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2841934" y="2372228"/>
              <a:ext cx="3787511" cy="2695038"/>
              <a:chOff x="2841934" y="2231928"/>
              <a:chExt cx="3787511" cy="2695038"/>
            </a:xfrm>
          </p:grpSpPr>
          <p:sp>
            <p:nvSpPr>
              <p:cNvPr id="239" name="Google Shape;239;p22"/>
              <p:cNvSpPr/>
              <p:nvPr/>
            </p:nvSpPr>
            <p:spPr>
              <a:xfrm>
                <a:off x="3757273" y="2231928"/>
                <a:ext cx="749737" cy="680886"/>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878553" y="2516760"/>
                <a:ext cx="668301" cy="791497"/>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768888" y="2863852"/>
                <a:ext cx="257948" cy="201436"/>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069233" y="4769687"/>
                <a:ext cx="217027" cy="157273"/>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3003393" y="3305821"/>
                <a:ext cx="2102680" cy="1541531"/>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169444" y="3719428"/>
                <a:ext cx="1211815" cy="120753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3910561" y="3032401"/>
                <a:ext cx="181576" cy="566358"/>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140020" y="3426291"/>
                <a:ext cx="203387" cy="716000"/>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471901" y="3305821"/>
                <a:ext cx="200754" cy="757868"/>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139480" y="3835914"/>
                <a:ext cx="155714" cy="312655"/>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3468187" y="3732461"/>
                <a:ext cx="168004" cy="337708"/>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4968856" y="4071450"/>
                <a:ext cx="1660590" cy="482691"/>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841934" y="3307982"/>
                <a:ext cx="417106" cy="1098344"/>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3197130" y="3857185"/>
                <a:ext cx="62934" cy="351619"/>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902709" y="4208734"/>
                <a:ext cx="1693812" cy="588642"/>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521736" y="3898039"/>
                <a:ext cx="51725" cy="91163"/>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2976517" y="4065035"/>
                <a:ext cx="230803" cy="77117"/>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812124" y="4186045"/>
                <a:ext cx="175161" cy="179692"/>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3787458" y="3373821"/>
                <a:ext cx="171988" cy="288615"/>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4026776" y="3463566"/>
                <a:ext cx="118913" cy="274637"/>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4291958" y="2884786"/>
                <a:ext cx="114321" cy="233242"/>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145625" y="3075281"/>
                <a:ext cx="137009" cy="111219"/>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4091806" y="2700097"/>
                <a:ext cx="122356" cy="77590"/>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312486" y="2699422"/>
                <a:ext cx="107703"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4214098" y="2830899"/>
                <a:ext cx="30454" cy="53955"/>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4347668" y="2821917"/>
                <a:ext cx="30657" cy="53820"/>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3831419" y="2909973"/>
                <a:ext cx="137009"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3988421" y="3055361"/>
                <a:ext cx="88256" cy="126345"/>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133710" y="4109063"/>
                <a:ext cx="289482" cy="149170"/>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305095" y="4222037"/>
                <a:ext cx="107906" cy="137622"/>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402876" y="4189759"/>
                <a:ext cx="60841"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2"/>
            <p:cNvGrpSpPr/>
            <p:nvPr/>
          </p:nvGrpSpPr>
          <p:grpSpPr>
            <a:xfrm>
              <a:off x="1266377" y="3590563"/>
              <a:ext cx="1613419" cy="1436252"/>
              <a:chOff x="1266377" y="3450263"/>
              <a:chExt cx="1613419" cy="1436252"/>
            </a:xfrm>
          </p:grpSpPr>
          <p:sp>
            <p:nvSpPr>
              <p:cNvPr id="274" name="Google Shape;274;p22"/>
              <p:cNvSpPr/>
              <p:nvPr/>
            </p:nvSpPr>
            <p:spPr>
              <a:xfrm>
                <a:off x="1306893" y="4142017"/>
                <a:ext cx="1044419" cy="744497"/>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2189549" y="3857185"/>
                <a:ext cx="690247" cy="1029330"/>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66377" y="3857185"/>
                <a:ext cx="1030036" cy="351619"/>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1428173" y="3450263"/>
                <a:ext cx="829079" cy="234593"/>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742042" y="3684787"/>
                <a:ext cx="81638" cy="194346"/>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2"/>
            <p:cNvSpPr/>
            <p:nvPr/>
          </p:nvSpPr>
          <p:spPr>
            <a:xfrm>
              <a:off x="1226130" y="5026743"/>
              <a:ext cx="6404331" cy="116756"/>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7" name="Shape 597"/>
        <p:cNvGrpSpPr/>
        <p:nvPr/>
      </p:nvGrpSpPr>
      <p:grpSpPr>
        <a:xfrm>
          <a:off x="0" y="0"/>
          <a:ext cx="0" cy="0"/>
          <a:chOff x="0" y="0"/>
          <a:chExt cx="0" cy="0"/>
        </a:xfrm>
      </p:grpSpPr>
      <p:grpSp>
        <p:nvGrpSpPr>
          <p:cNvPr id="598" name="Google Shape;598;p31"/>
          <p:cNvGrpSpPr/>
          <p:nvPr/>
        </p:nvGrpSpPr>
        <p:grpSpPr>
          <a:xfrm>
            <a:off x="314000" y="2020325"/>
            <a:ext cx="8510400" cy="1625025"/>
            <a:chOff x="314000" y="2020325"/>
            <a:chExt cx="8510400" cy="1625025"/>
          </a:xfrm>
        </p:grpSpPr>
        <p:sp>
          <p:nvSpPr>
            <p:cNvPr id="599" name="Google Shape;599;p31"/>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1"/>
            <p:cNvGrpSpPr/>
            <p:nvPr/>
          </p:nvGrpSpPr>
          <p:grpSpPr>
            <a:xfrm>
              <a:off x="3524825" y="2020325"/>
              <a:ext cx="2076362" cy="641924"/>
              <a:chOff x="3527575" y="0"/>
              <a:chExt cx="2076362" cy="641924"/>
            </a:xfrm>
          </p:grpSpPr>
          <p:sp>
            <p:nvSpPr>
              <p:cNvPr id="601" name="Google Shape;601;p31"/>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31"/>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03" name="Google Shape;603;p31"/>
              <p:cNvGrpSpPr/>
              <p:nvPr/>
            </p:nvGrpSpPr>
            <p:grpSpPr>
              <a:xfrm>
                <a:off x="5557050" y="0"/>
                <a:ext cx="46887" cy="641924"/>
                <a:chOff x="2783050" y="0"/>
                <a:chExt cx="46887" cy="641924"/>
              </a:xfrm>
            </p:grpSpPr>
            <p:sp>
              <p:nvSpPr>
                <p:cNvPr id="604" name="Google Shape;604;p31"/>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31"/>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606" name="Google Shape;606;p31"/>
          <p:cNvGrpSpPr/>
          <p:nvPr/>
        </p:nvGrpSpPr>
        <p:grpSpPr>
          <a:xfrm>
            <a:off x="3291400" y="0"/>
            <a:ext cx="2555700" cy="2301750"/>
            <a:chOff x="3294150" y="0"/>
            <a:chExt cx="2555700" cy="2301750"/>
          </a:xfrm>
        </p:grpSpPr>
        <p:sp>
          <p:nvSpPr>
            <p:cNvPr id="607" name="Google Shape;607;p31"/>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31"/>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31"/>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10" name="Google Shape;610;p31"/>
            <p:cNvGrpSpPr/>
            <p:nvPr/>
          </p:nvGrpSpPr>
          <p:grpSpPr>
            <a:xfrm>
              <a:off x="5557050" y="0"/>
              <a:ext cx="46887" cy="641924"/>
              <a:chOff x="2783050" y="0"/>
              <a:chExt cx="46887" cy="641924"/>
            </a:xfrm>
          </p:grpSpPr>
          <p:sp>
            <p:nvSpPr>
              <p:cNvPr id="611" name="Google Shape;611;p31"/>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31"/>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13" name="Google Shape;613;p31"/>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txBox="1"/>
          <p:nvPr>
            <p:ph type="ctrTitle"/>
          </p:nvPr>
        </p:nvSpPr>
        <p:spPr>
          <a:xfrm>
            <a:off x="1678462" y="2542250"/>
            <a:ext cx="57975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615" name="Google Shape;615;p31"/>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9" name="Shape 619"/>
        <p:cNvGrpSpPr/>
        <p:nvPr/>
      </p:nvGrpSpPr>
      <p:grpSpPr>
        <a:xfrm>
          <a:off x="0" y="0"/>
          <a:ext cx="0" cy="0"/>
          <a:chOff x="0" y="0"/>
          <a:chExt cx="0" cy="0"/>
        </a:xfrm>
      </p:grpSpPr>
      <p:sp>
        <p:nvSpPr>
          <p:cNvPr id="620" name="Google Shape;620;p32"/>
          <p:cNvSpPr txBox="1"/>
          <p:nvPr>
            <p:ph idx="1" type="subTitle"/>
          </p:nvPr>
        </p:nvSpPr>
        <p:spPr>
          <a:xfrm>
            <a:off x="649650" y="2556150"/>
            <a:ext cx="7844700" cy="19545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500"/>
              <a:t>We considered two main factors in our feature engineering process:</a:t>
            </a:r>
            <a:endParaRPr sz="2500"/>
          </a:p>
          <a:p>
            <a:pPr indent="-355600" lvl="1" marL="914400" rtl="0" algn="l">
              <a:spcBef>
                <a:spcPts val="0"/>
              </a:spcBef>
              <a:spcAft>
                <a:spcPts val="0"/>
              </a:spcAft>
              <a:buClr>
                <a:schemeClr val="lt1"/>
              </a:buClr>
              <a:buSzPts val="2000"/>
              <a:buChar char="○"/>
            </a:pPr>
            <a:r>
              <a:rPr lang="en" sz="2000">
                <a:solidFill>
                  <a:schemeClr val="lt1"/>
                </a:solidFill>
              </a:rPr>
              <a:t>User</a:t>
            </a:r>
            <a:r>
              <a:rPr lang="en" sz="2000">
                <a:solidFill>
                  <a:schemeClr val="lt1"/>
                </a:solidFill>
              </a:rPr>
              <a:t> features, which refer to consumer habits that may influence their reorder behavior</a:t>
            </a:r>
            <a:endParaRPr sz="2000">
              <a:solidFill>
                <a:schemeClr val="lt1"/>
              </a:solidFill>
            </a:endParaRPr>
          </a:p>
          <a:p>
            <a:pPr indent="-355600" lvl="1" marL="914400" rtl="0" algn="l">
              <a:spcBef>
                <a:spcPts val="0"/>
              </a:spcBef>
              <a:spcAft>
                <a:spcPts val="0"/>
              </a:spcAft>
              <a:buClr>
                <a:schemeClr val="lt1"/>
              </a:buClr>
              <a:buSzPts val="2000"/>
              <a:buChar char="○"/>
            </a:pPr>
            <a:r>
              <a:rPr lang="en" sz="2000">
                <a:solidFill>
                  <a:schemeClr val="lt1"/>
                </a:solidFill>
              </a:rPr>
              <a:t>Product features, which refer to the properties of products that may influence the reorder behavior of the consumer</a:t>
            </a:r>
            <a:endParaRPr sz="2000">
              <a:solidFill>
                <a:schemeClr val="lt1"/>
              </a:solidFill>
            </a:endParaRPr>
          </a:p>
        </p:txBody>
      </p:sp>
      <p:sp>
        <p:nvSpPr>
          <p:cNvPr id="621" name="Google Shape;621;p32"/>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Feature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5" name="Shape 625"/>
        <p:cNvGrpSpPr/>
        <p:nvPr/>
      </p:nvGrpSpPr>
      <p:grpSpPr>
        <a:xfrm>
          <a:off x="0" y="0"/>
          <a:ext cx="0" cy="0"/>
          <a:chOff x="0" y="0"/>
          <a:chExt cx="0" cy="0"/>
        </a:xfrm>
      </p:grpSpPr>
      <p:sp>
        <p:nvSpPr>
          <p:cNvPr id="626" name="Google Shape;626;p33"/>
          <p:cNvSpPr txBox="1"/>
          <p:nvPr>
            <p:ph idx="1" type="subTitle"/>
          </p:nvPr>
        </p:nvSpPr>
        <p:spPr>
          <a:xfrm>
            <a:off x="649650" y="2556150"/>
            <a:ext cx="3928800" cy="1954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Barlow"/>
              <a:buChar char="●"/>
            </a:pPr>
            <a:r>
              <a:rPr lang="en" sz="1900"/>
              <a:t>Number of orders for each users</a:t>
            </a:r>
            <a:endParaRPr sz="1900"/>
          </a:p>
          <a:p>
            <a:pPr indent="-349250" lvl="0" marL="457200" rtl="0" algn="l">
              <a:spcBef>
                <a:spcPts val="0"/>
              </a:spcBef>
              <a:spcAft>
                <a:spcPts val="0"/>
              </a:spcAft>
              <a:buClr>
                <a:schemeClr val="lt1"/>
              </a:buClr>
              <a:buSzPts val="1900"/>
              <a:buFont typeface="Barlow"/>
              <a:buChar char="●"/>
            </a:pPr>
            <a:r>
              <a:rPr lang="en" sz="1900"/>
              <a:t>Shopping frequency</a:t>
            </a:r>
            <a:endParaRPr sz="1900"/>
          </a:p>
          <a:p>
            <a:pPr indent="-349250" lvl="0" marL="457200" rtl="0" algn="l">
              <a:spcBef>
                <a:spcPts val="0"/>
              </a:spcBef>
              <a:spcAft>
                <a:spcPts val="0"/>
              </a:spcAft>
              <a:buClr>
                <a:schemeClr val="lt1"/>
              </a:buClr>
              <a:buSzPts val="1900"/>
              <a:buChar char="●"/>
            </a:pPr>
            <a:r>
              <a:rPr lang="en" sz="1900"/>
              <a:t>User product preference</a:t>
            </a:r>
            <a:endParaRPr sz="1900"/>
          </a:p>
          <a:p>
            <a:pPr indent="-349250" lvl="0" marL="457200" rtl="0" algn="l">
              <a:spcBef>
                <a:spcPts val="0"/>
              </a:spcBef>
              <a:spcAft>
                <a:spcPts val="0"/>
              </a:spcAft>
              <a:buClr>
                <a:schemeClr val="lt1"/>
              </a:buClr>
              <a:buSzPts val="1900"/>
              <a:buChar char="●"/>
            </a:pPr>
            <a:r>
              <a:rPr lang="en" sz="1900"/>
              <a:t>Average number of products purchased by a user</a:t>
            </a:r>
            <a:endParaRPr sz="1900"/>
          </a:p>
        </p:txBody>
      </p:sp>
      <p:sp>
        <p:nvSpPr>
          <p:cNvPr id="627" name="Google Shape;627;p33"/>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User Features</a:t>
            </a:r>
            <a:endParaRPr/>
          </a:p>
        </p:txBody>
      </p:sp>
      <p:sp>
        <p:nvSpPr>
          <p:cNvPr id="628" name="Google Shape;628;p33"/>
          <p:cNvSpPr txBox="1"/>
          <p:nvPr>
            <p:ph idx="1" type="subTitle"/>
          </p:nvPr>
        </p:nvSpPr>
        <p:spPr>
          <a:xfrm>
            <a:off x="4734625" y="2556150"/>
            <a:ext cx="3928800" cy="1954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lang="en" sz="1900"/>
              <a:t>Shopping time preference</a:t>
            </a:r>
            <a:endParaRPr sz="1900"/>
          </a:p>
          <a:p>
            <a:pPr indent="-349250" lvl="0" marL="457200" rtl="0" algn="l">
              <a:spcBef>
                <a:spcPts val="0"/>
              </a:spcBef>
              <a:spcAft>
                <a:spcPts val="0"/>
              </a:spcAft>
              <a:buClr>
                <a:schemeClr val="lt1"/>
              </a:buClr>
              <a:buSzPts val="1900"/>
              <a:buChar char="●"/>
            </a:pPr>
            <a:r>
              <a:rPr lang="en" sz="1900"/>
              <a:t>Reorder mean by user</a:t>
            </a:r>
            <a:endParaRPr sz="1900"/>
          </a:p>
          <a:p>
            <a:pPr indent="-349250" lvl="0" marL="457200" rtl="0" algn="l">
              <a:spcBef>
                <a:spcPts val="0"/>
              </a:spcBef>
              <a:spcAft>
                <a:spcPts val="0"/>
              </a:spcAft>
              <a:buClr>
                <a:schemeClr val="lt1"/>
              </a:buClr>
              <a:buSzPts val="1900"/>
              <a:buChar char="●"/>
            </a:pPr>
            <a:r>
              <a:rPr lang="en" sz="1900"/>
              <a:t>User shopping frenzy</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2" name="Shape 632"/>
        <p:cNvGrpSpPr/>
        <p:nvPr/>
      </p:nvGrpSpPr>
      <p:grpSpPr>
        <a:xfrm>
          <a:off x="0" y="0"/>
          <a:ext cx="0" cy="0"/>
          <a:chOff x="0" y="0"/>
          <a:chExt cx="0" cy="0"/>
        </a:xfrm>
      </p:grpSpPr>
      <p:sp>
        <p:nvSpPr>
          <p:cNvPr id="633" name="Google Shape;633;p34"/>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Product</a:t>
            </a:r>
            <a:r>
              <a:rPr lang="en">
                <a:solidFill>
                  <a:srgbClr val="2A2929"/>
                </a:solidFill>
              </a:rPr>
              <a:t> Features</a:t>
            </a:r>
            <a:endParaRPr/>
          </a:p>
        </p:txBody>
      </p:sp>
      <p:sp>
        <p:nvSpPr>
          <p:cNvPr id="634" name="Google Shape;634;p34"/>
          <p:cNvSpPr txBox="1"/>
          <p:nvPr>
            <p:ph idx="1" type="subTitle"/>
          </p:nvPr>
        </p:nvSpPr>
        <p:spPr>
          <a:xfrm>
            <a:off x="649650" y="2556150"/>
            <a:ext cx="7769100" cy="19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lang="en" sz="2200"/>
              <a:t>Popularity of the product</a:t>
            </a:r>
            <a:endParaRPr sz="2200"/>
          </a:p>
          <a:p>
            <a:pPr indent="-368300" lvl="0" marL="457200" rtl="0" algn="l">
              <a:spcBef>
                <a:spcPts val="0"/>
              </a:spcBef>
              <a:spcAft>
                <a:spcPts val="0"/>
              </a:spcAft>
              <a:buClr>
                <a:schemeClr val="lt1"/>
              </a:buClr>
              <a:buSzPts val="2200"/>
              <a:buChar char="●"/>
            </a:pPr>
            <a:r>
              <a:rPr lang="en" sz="2200"/>
              <a:t>The time period in which the product is being purchased most frequently</a:t>
            </a:r>
            <a:endParaRPr sz="2200"/>
          </a:p>
          <a:p>
            <a:pPr indent="-368300" lvl="0" marL="457200" rtl="0" algn="l">
              <a:spcBef>
                <a:spcPts val="0"/>
              </a:spcBef>
              <a:spcAft>
                <a:spcPts val="0"/>
              </a:spcAft>
              <a:buClr>
                <a:schemeClr val="lt1"/>
              </a:buClr>
              <a:buSzPts val="2200"/>
              <a:buChar char="●"/>
            </a:pPr>
            <a:r>
              <a:rPr lang="en" sz="2200"/>
              <a:t>Reorder mean of each product</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8" name="Shape 638"/>
        <p:cNvGrpSpPr/>
        <p:nvPr/>
      </p:nvGrpSpPr>
      <p:grpSpPr>
        <a:xfrm>
          <a:off x="0" y="0"/>
          <a:ext cx="0" cy="0"/>
          <a:chOff x="0" y="0"/>
          <a:chExt cx="0" cy="0"/>
        </a:xfrm>
      </p:grpSpPr>
      <p:grpSp>
        <p:nvGrpSpPr>
          <p:cNvPr id="639" name="Google Shape;639;p35"/>
          <p:cNvGrpSpPr/>
          <p:nvPr/>
        </p:nvGrpSpPr>
        <p:grpSpPr>
          <a:xfrm>
            <a:off x="314000" y="2020325"/>
            <a:ext cx="8510400" cy="1625025"/>
            <a:chOff x="314000" y="2020325"/>
            <a:chExt cx="8510400" cy="1625025"/>
          </a:xfrm>
        </p:grpSpPr>
        <p:sp>
          <p:nvSpPr>
            <p:cNvPr id="640" name="Google Shape;640;p35"/>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5"/>
            <p:cNvGrpSpPr/>
            <p:nvPr/>
          </p:nvGrpSpPr>
          <p:grpSpPr>
            <a:xfrm>
              <a:off x="3524825" y="2020325"/>
              <a:ext cx="2076362" cy="641924"/>
              <a:chOff x="3527575" y="0"/>
              <a:chExt cx="2076362" cy="641924"/>
            </a:xfrm>
          </p:grpSpPr>
          <p:sp>
            <p:nvSpPr>
              <p:cNvPr id="642" name="Google Shape;642;p35"/>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3" name="Google Shape;643;p35"/>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44" name="Google Shape;644;p35"/>
              <p:cNvGrpSpPr/>
              <p:nvPr/>
            </p:nvGrpSpPr>
            <p:grpSpPr>
              <a:xfrm>
                <a:off x="5557050" y="0"/>
                <a:ext cx="46887" cy="641924"/>
                <a:chOff x="2783050" y="0"/>
                <a:chExt cx="46887" cy="641924"/>
              </a:xfrm>
            </p:grpSpPr>
            <p:sp>
              <p:nvSpPr>
                <p:cNvPr id="645" name="Google Shape;645;p3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6" name="Google Shape;646;p3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647" name="Google Shape;647;p35"/>
          <p:cNvGrpSpPr/>
          <p:nvPr/>
        </p:nvGrpSpPr>
        <p:grpSpPr>
          <a:xfrm>
            <a:off x="3291400" y="0"/>
            <a:ext cx="2555700" cy="2301750"/>
            <a:chOff x="3294150" y="0"/>
            <a:chExt cx="2555700" cy="2301750"/>
          </a:xfrm>
        </p:grpSpPr>
        <p:sp>
          <p:nvSpPr>
            <p:cNvPr id="648" name="Google Shape;648;p35"/>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9" name="Google Shape;649;p35"/>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0" name="Google Shape;650;p35"/>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51" name="Google Shape;651;p35"/>
            <p:cNvGrpSpPr/>
            <p:nvPr/>
          </p:nvGrpSpPr>
          <p:grpSpPr>
            <a:xfrm>
              <a:off x="5557050" y="0"/>
              <a:ext cx="46887" cy="641924"/>
              <a:chOff x="2783050" y="0"/>
              <a:chExt cx="46887" cy="641924"/>
            </a:xfrm>
          </p:grpSpPr>
          <p:sp>
            <p:nvSpPr>
              <p:cNvPr id="652" name="Google Shape;652;p3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3" name="Google Shape;653;p3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54" name="Google Shape;654;p35"/>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txBox="1"/>
          <p:nvPr>
            <p:ph type="ctrTitle"/>
          </p:nvPr>
        </p:nvSpPr>
        <p:spPr>
          <a:xfrm>
            <a:off x="577700" y="2542250"/>
            <a:ext cx="80880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Combine datasets</a:t>
            </a:r>
            <a:endParaRPr/>
          </a:p>
        </p:txBody>
      </p:sp>
      <p:sp>
        <p:nvSpPr>
          <p:cNvPr id="656" name="Google Shape;656;p35"/>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60" name="Shape 660"/>
        <p:cNvGrpSpPr/>
        <p:nvPr/>
      </p:nvGrpSpPr>
      <p:grpSpPr>
        <a:xfrm>
          <a:off x="0" y="0"/>
          <a:ext cx="0" cy="0"/>
          <a:chOff x="0" y="0"/>
          <a:chExt cx="0" cy="0"/>
        </a:xfrm>
      </p:grpSpPr>
      <p:sp>
        <p:nvSpPr>
          <p:cNvPr id="661" name="Google Shape;661;p3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To get more info from product…</a:t>
            </a:r>
            <a:endParaRPr b="0">
              <a:solidFill>
                <a:srgbClr val="2A2929"/>
              </a:solidFill>
            </a:endParaRPr>
          </a:p>
        </p:txBody>
      </p:sp>
      <p:grpSp>
        <p:nvGrpSpPr>
          <p:cNvPr id="662" name="Google Shape;662;p36"/>
          <p:cNvGrpSpPr/>
          <p:nvPr/>
        </p:nvGrpSpPr>
        <p:grpSpPr>
          <a:xfrm>
            <a:off x="66616" y="2791282"/>
            <a:ext cx="1608464" cy="1735756"/>
            <a:chOff x="7294417" y="3064566"/>
            <a:chExt cx="1479864" cy="1599480"/>
          </a:xfrm>
        </p:grpSpPr>
        <p:sp>
          <p:nvSpPr>
            <p:cNvPr id="663" name="Google Shape;663;p36"/>
            <p:cNvSpPr/>
            <p:nvPr/>
          </p:nvSpPr>
          <p:spPr>
            <a:xfrm>
              <a:off x="7780257" y="3687437"/>
              <a:ext cx="652785" cy="330239"/>
            </a:xfrm>
            <a:custGeom>
              <a:rect b="b" l="l" r="r" t="t"/>
              <a:pathLst>
                <a:path extrusionOk="0" h="2275" w="4497">
                  <a:moveTo>
                    <a:pt x="3693" y="1"/>
                  </a:moveTo>
                  <a:lnTo>
                    <a:pt x="0" y="1016"/>
                  </a:lnTo>
                  <a:lnTo>
                    <a:pt x="1407" y="2274"/>
                  </a:lnTo>
                  <a:lnTo>
                    <a:pt x="4497" y="448"/>
                  </a:lnTo>
                  <a:lnTo>
                    <a:pt x="3693" y="1"/>
                  </a:lnTo>
                  <a:close/>
                </a:path>
              </a:pathLst>
            </a:custGeom>
            <a:solidFill>
              <a:srgbClr val="CF8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7294417" y="3064566"/>
              <a:ext cx="856299" cy="1113522"/>
            </a:xfrm>
            <a:custGeom>
              <a:rect b="b" l="l" r="r" t="t"/>
              <a:pathLst>
                <a:path extrusionOk="0" h="7671" w="5899">
                  <a:moveTo>
                    <a:pt x="3749" y="3308"/>
                  </a:moveTo>
                  <a:lnTo>
                    <a:pt x="3749" y="3308"/>
                  </a:lnTo>
                  <a:cubicBezTo>
                    <a:pt x="3781" y="3397"/>
                    <a:pt x="3856" y="3471"/>
                    <a:pt x="3950" y="3478"/>
                  </a:cubicBezTo>
                  <a:cubicBezTo>
                    <a:pt x="3784" y="3661"/>
                    <a:pt x="3778" y="3975"/>
                    <a:pt x="3939" y="4165"/>
                  </a:cubicBezTo>
                  <a:cubicBezTo>
                    <a:pt x="4045" y="4147"/>
                    <a:pt x="4151" y="4130"/>
                    <a:pt x="4253" y="4113"/>
                  </a:cubicBezTo>
                  <a:cubicBezTo>
                    <a:pt x="4408" y="5018"/>
                    <a:pt x="4415" y="5952"/>
                    <a:pt x="4285" y="6864"/>
                  </a:cubicBezTo>
                  <a:cubicBezTo>
                    <a:pt x="4003" y="5934"/>
                    <a:pt x="3721" y="5007"/>
                    <a:pt x="3439" y="4080"/>
                  </a:cubicBezTo>
                  <a:cubicBezTo>
                    <a:pt x="3428" y="4041"/>
                    <a:pt x="3408" y="4000"/>
                    <a:pt x="3383" y="3962"/>
                  </a:cubicBezTo>
                  <a:lnTo>
                    <a:pt x="3383" y="3962"/>
                  </a:lnTo>
                  <a:cubicBezTo>
                    <a:pt x="3386" y="3961"/>
                    <a:pt x="3390" y="3959"/>
                    <a:pt x="3393" y="3957"/>
                  </a:cubicBezTo>
                  <a:cubicBezTo>
                    <a:pt x="3451" y="3780"/>
                    <a:pt x="3348" y="3581"/>
                    <a:pt x="3191" y="3491"/>
                  </a:cubicBezTo>
                  <a:lnTo>
                    <a:pt x="3191" y="3491"/>
                  </a:lnTo>
                  <a:cubicBezTo>
                    <a:pt x="3228" y="3495"/>
                    <a:pt x="3265" y="3498"/>
                    <a:pt x="3302" y="3498"/>
                  </a:cubicBezTo>
                  <a:cubicBezTo>
                    <a:pt x="3402" y="3498"/>
                    <a:pt x="3500" y="3480"/>
                    <a:pt x="3591" y="3436"/>
                  </a:cubicBezTo>
                  <a:cubicBezTo>
                    <a:pt x="3651" y="3406"/>
                    <a:pt x="3706" y="3362"/>
                    <a:pt x="3749" y="3308"/>
                  </a:cubicBezTo>
                  <a:close/>
                  <a:moveTo>
                    <a:pt x="1827" y="0"/>
                  </a:moveTo>
                  <a:cubicBezTo>
                    <a:pt x="1564" y="0"/>
                    <a:pt x="1299" y="175"/>
                    <a:pt x="1163" y="409"/>
                  </a:cubicBezTo>
                  <a:cubicBezTo>
                    <a:pt x="990" y="705"/>
                    <a:pt x="976" y="1068"/>
                    <a:pt x="994" y="1410"/>
                  </a:cubicBezTo>
                  <a:cubicBezTo>
                    <a:pt x="946" y="1339"/>
                    <a:pt x="866" y="1307"/>
                    <a:pt x="781" y="1307"/>
                  </a:cubicBezTo>
                  <a:cubicBezTo>
                    <a:pt x="688" y="1307"/>
                    <a:pt x="591" y="1345"/>
                    <a:pt x="529" y="1413"/>
                  </a:cubicBezTo>
                  <a:cubicBezTo>
                    <a:pt x="405" y="1543"/>
                    <a:pt x="384" y="1741"/>
                    <a:pt x="402" y="1921"/>
                  </a:cubicBezTo>
                  <a:cubicBezTo>
                    <a:pt x="422" y="2136"/>
                    <a:pt x="491" y="2346"/>
                    <a:pt x="601" y="2532"/>
                  </a:cubicBezTo>
                  <a:lnTo>
                    <a:pt x="601" y="2532"/>
                  </a:lnTo>
                  <a:cubicBezTo>
                    <a:pt x="546" y="2502"/>
                    <a:pt x="481" y="2486"/>
                    <a:pt x="417" y="2486"/>
                  </a:cubicBezTo>
                  <a:cubicBezTo>
                    <a:pt x="350" y="2486"/>
                    <a:pt x="283" y="2504"/>
                    <a:pt x="229" y="2541"/>
                  </a:cubicBezTo>
                  <a:cubicBezTo>
                    <a:pt x="49" y="2667"/>
                    <a:pt x="0" y="2921"/>
                    <a:pt x="42" y="3137"/>
                  </a:cubicBezTo>
                  <a:cubicBezTo>
                    <a:pt x="113" y="3475"/>
                    <a:pt x="381" y="3763"/>
                    <a:pt x="716" y="3856"/>
                  </a:cubicBezTo>
                  <a:cubicBezTo>
                    <a:pt x="794" y="3877"/>
                    <a:pt x="876" y="3887"/>
                    <a:pt x="957" y="3887"/>
                  </a:cubicBezTo>
                  <a:cubicBezTo>
                    <a:pt x="1157" y="3887"/>
                    <a:pt x="1358" y="3824"/>
                    <a:pt x="1519" y="3707"/>
                  </a:cubicBezTo>
                  <a:lnTo>
                    <a:pt x="1519" y="3707"/>
                  </a:lnTo>
                  <a:cubicBezTo>
                    <a:pt x="1474" y="3988"/>
                    <a:pt x="1618" y="4601"/>
                    <a:pt x="2009" y="4750"/>
                  </a:cubicBezTo>
                  <a:cubicBezTo>
                    <a:pt x="2096" y="4784"/>
                    <a:pt x="2176" y="4798"/>
                    <a:pt x="2249" y="4798"/>
                  </a:cubicBezTo>
                  <a:cubicBezTo>
                    <a:pt x="2619" y="4798"/>
                    <a:pt x="2833" y="4442"/>
                    <a:pt x="3159" y="4442"/>
                  </a:cubicBezTo>
                  <a:cubicBezTo>
                    <a:pt x="3169" y="4442"/>
                    <a:pt x="3179" y="4443"/>
                    <a:pt x="3189" y="4443"/>
                  </a:cubicBezTo>
                  <a:cubicBezTo>
                    <a:pt x="3834" y="4486"/>
                    <a:pt x="3545" y="6209"/>
                    <a:pt x="3609" y="6674"/>
                  </a:cubicBezTo>
                  <a:cubicBezTo>
                    <a:pt x="3654" y="7034"/>
                    <a:pt x="3724" y="7565"/>
                    <a:pt x="4154" y="7657"/>
                  </a:cubicBezTo>
                  <a:cubicBezTo>
                    <a:pt x="4197" y="7666"/>
                    <a:pt x="4238" y="7670"/>
                    <a:pt x="4275" y="7670"/>
                  </a:cubicBezTo>
                  <a:cubicBezTo>
                    <a:pt x="5069" y="7670"/>
                    <a:pt x="4647" y="5753"/>
                    <a:pt x="4619" y="5293"/>
                  </a:cubicBezTo>
                  <a:cubicBezTo>
                    <a:pt x="4602" y="4997"/>
                    <a:pt x="4623" y="4630"/>
                    <a:pt x="4891" y="4503"/>
                  </a:cubicBezTo>
                  <a:cubicBezTo>
                    <a:pt x="4975" y="4461"/>
                    <a:pt x="5071" y="4454"/>
                    <a:pt x="5162" y="4422"/>
                  </a:cubicBezTo>
                  <a:cubicBezTo>
                    <a:pt x="5549" y="4280"/>
                    <a:pt x="5519" y="3604"/>
                    <a:pt x="5127" y="3486"/>
                  </a:cubicBezTo>
                  <a:lnTo>
                    <a:pt x="5127" y="3486"/>
                  </a:lnTo>
                  <a:cubicBezTo>
                    <a:pt x="5167" y="3496"/>
                    <a:pt x="5208" y="3501"/>
                    <a:pt x="5249" y="3501"/>
                  </a:cubicBezTo>
                  <a:cubicBezTo>
                    <a:pt x="5577" y="3501"/>
                    <a:pt x="5899" y="3179"/>
                    <a:pt x="5828" y="2851"/>
                  </a:cubicBezTo>
                  <a:cubicBezTo>
                    <a:pt x="5778" y="2626"/>
                    <a:pt x="5540" y="2490"/>
                    <a:pt x="5316" y="2490"/>
                  </a:cubicBezTo>
                  <a:cubicBezTo>
                    <a:pt x="5168" y="2490"/>
                    <a:pt x="5026" y="2550"/>
                    <a:pt x="4947" y="2682"/>
                  </a:cubicBezTo>
                  <a:cubicBezTo>
                    <a:pt x="4894" y="2766"/>
                    <a:pt x="4873" y="2865"/>
                    <a:pt x="4852" y="2963"/>
                  </a:cubicBezTo>
                  <a:cubicBezTo>
                    <a:pt x="4724" y="2863"/>
                    <a:pt x="4573" y="2758"/>
                    <a:pt x="4415" y="2758"/>
                  </a:cubicBezTo>
                  <a:cubicBezTo>
                    <a:pt x="4395" y="2758"/>
                    <a:pt x="4375" y="2759"/>
                    <a:pt x="4355" y="2763"/>
                  </a:cubicBezTo>
                  <a:cubicBezTo>
                    <a:pt x="4224" y="2783"/>
                    <a:pt x="4127" y="2934"/>
                    <a:pt x="4142" y="3051"/>
                  </a:cubicBezTo>
                  <a:lnTo>
                    <a:pt x="4142" y="3051"/>
                  </a:lnTo>
                  <a:cubicBezTo>
                    <a:pt x="4092" y="3010"/>
                    <a:pt x="4025" y="2988"/>
                    <a:pt x="3960" y="2988"/>
                  </a:cubicBezTo>
                  <a:cubicBezTo>
                    <a:pt x="3921" y="2988"/>
                    <a:pt x="3883" y="2996"/>
                    <a:pt x="3849" y="3012"/>
                  </a:cubicBezTo>
                  <a:lnTo>
                    <a:pt x="3849" y="3012"/>
                  </a:lnTo>
                  <a:cubicBezTo>
                    <a:pt x="3846" y="2980"/>
                    <a:pt x="3839" y="2949"/>
                    <a:pt x="3827" y="2918"/>
                  </a:cubicBezTo>
                  <a:cubicBezTo>
                    <a:pt x="3798" y="2849"/>
                    <a:pt x="3739" y="2799"/>
                    <a:pt x="3670" y="2771"/>
                  </a:cubicBezTo>
                  <a:lnTo>
                    <a:pt x="3670" y="2771"/>
                  </a:lnTo>
                  <a:cubicBezTo>
                    <a:pt x="3856" y="2712"/>
                    <a:pt x="4033" y="2634"/>
                    <a:pt x="4183" y="2509"/>
                  </a:cubicBezTo>
                  <a:cubicBezTo>
                    <a:pt x="4419" y="2312"/>
                    <a:pt x="4556" y="1949"/>
                    <a:pt x="4404" y="1678"/>
                  </a:cubicBezTo>
                  <a:cubicBezTo>
                    <a:pt x="4295" y="1481"/>
                    <a:pt x="4088" y="1401"/>
                    <a:pt x="3861" y="1401"/>
                  </a:cubicBezTo>
                  <a:cubicBezTo>
                    <a:pt x="3857" y="1401"/>
                    <a:pt x="3854" y="1401"/>
                    <a:pt x="3851" y="1401"/>
                  </a:cubicBezTo>
                  <a:lnTo>
                    <a:pt x="3851" y="1401"/>
                  </a:lnTo>
                  <a:cubicBezTo>
                    <a:pt x="4022" y="1211"/>
                    <a:pt x="4112" y="933"/>
                    <a:pt x="4024" y="688"/>
                  </a:cubicBezTo>
                  <a:cubicBezTo>
                    <a:pt x="3896" y="341"/>
                    <a:pt x="3521" y="145"/>
                    <a:pt x="3149" y="145"/>
                  </a:cubicBezTo>
                  <a:cubicBezTo>
                    <a:pt x="3007" y="145"/>
                    <a:pt x="2865" y="173"/>
                    <a:pt x="2738" y="233"/>
                  </a:cubicBezTo>
                  <a:cubicBezTo>
                    <a:pt x="2577" y="307"/>
                    <a:pt x="2437" y="419"/>
                    <a:pt x="2326" y="555"/>
                  </a:cubicBezTo>
                  <a:lnTo>
                    <a:pt x="2326" y="555"/>
                  </a:lnTo>
                  <a:cubicBezTo>
                    <a:pt x="2341" y="352"/>
                    <a:pt x="2230" y="120"/>
                    <a:pt x="2033" y="39"/>
                  </a:cubicBezTo>
                  <a:cubicBezTo>
                    <a:pt x="1966" y="13"/>
                    <a:pt x="1897"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p:nvPr/>
          </p:nvSpPr>
          <p:spPr>
            <a:xfrm>
              <a:off x="8069119" y="3279399"/>
              <a:ext cx="376690" cy="960669"/>
            </a:xfrm>
            <a:custGeom>
              <a:rect b="b" l="l" r="r" t="t"/>
              <a:pathLst>
                <a:path extrusionOk="0" h="6618" w="2595">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8296289" y="3271270"/>
              <a:ext cx="117434" cy="45000"/>
            </a:xfrm>
            <a:custGeom>
              <a:rect b="b" l="l" r="r" t="t"/>
              <a:pathLst>
                <a:path extrusionOk="0" h="310" w="809">
                  <a:moveTo>
                    <a:pt x="39" y="0"/>
                  </a:moveTo>
                  <a:cubicBezTo>
                    <a:pt x="36" y="0"/>
                    <a:pt x="33" y="4"/>
                    <a:pt x="33" y="7"/>
                  </a:cubicBezTo>
                  <a:lnTo>
                    <a:pt x="0" y="183"/>
                  </a:lnTo>
                  <a:lnTo>
                    <a:pt x="779" y="310"/>
                  </a:lnTo>
                  <a:lnTo>
                    <a:pt x="808" y="134"/>
                  </a:lnTo>
                  <a:cubicBezTo>
                    <a:pt x="808" y="130"/>
                    <a:pt x="808" y="127"/>
                    <a:pt x="800" y="123"/>
                  </a:cubicBezTo>
                  <a:lnTo>
                    <a:pt x="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6"/>
            <p:cNvSpPr/>
            <p:nvPr/>
          </p:nvSpPr>
          <p:spPr>
            <a:xfrm flipH="1">
              <a:off x="7619978" y="4446000"/>
              <a:ext cx="1154303"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6"/>
            <p:cNvSpPr/>
            <p:nvPr/>
          </p:nvSpPr>
          <p:spPr>
            <a:xfrm>
              <a:off x="8298322" y="3290431"/>
              <a:ext cx="18580" cy="10597"/>
            </a:xfrm>
            <a:custGeom>
              <a:rect b="b" l="l" r="r" t="t"/>
              <a:pathLst>
                <a:path extrusionOk="0" h="73" w="128">
                  <a:moveTo>
                    <a:pt x="59" y="1"/>
                  </a:moveTo>
                  <a:cubicBezTo>
                    <a:pt x="32" y="1"/>
                    <a:pt x="7" y="21"/>
                    <a:pt x="1" y="51"/>
                  </a:cubicBezTo>
                  <a:lnTo>
                    <a:pt x="1" y="54"/>
                  </a:lnTo>
                  <a:lnTo>
                    <a:pt x="124" y="72"/>
                  </a:lnTo>
                  <a:cubicBezTo>
                    <a:pt x="128" y="37"/>
                    <a:pt x="107" y="5"/>
                    <a:pt x="71" y="2"/>
                  </a:cubicBezTo>
                  <a:cubicBezTo>
                    <a:pt x="67" y="1"/>
                    <a:pt x="63" y="1"/>
                    <a:pt x="59"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6"/>
            <p:cNvSpPr/>
            <p:nvPr/>
          </p:nvSpPr>
          <p:spPr>
            <a:xfrm>
              <a:off x="8316756" y="3293189"/>
              <a:ext cx="18580" cy="10887"/>
            </a:xfrm>
            <a:custGeom>
              <a:rect b="b" l="l" r="r" t="t"/>
              <a:pathLst>
                <a:path extrusionOk="0" h="75" w="128">
                  <a:moveTo>
                    <a:pt x="64" y="0"/>
                  </a:moveTo>
                  <a:cubicBezTo>
                    <a:pt x="35" y="0"/>
                    <a:pt x="7" y="21"/>
                    <a:pt x="1" y="53"/>
                  </a:cubicBezTo>
                  <a:lnTo>
                    <a:pt x="121" y="74"/>
                  </a:lnTo>
                  <a:lnTo>
                    <a:pt x="121" y="71"/>
                  </a:lnTo>
                  <a:cubicBezTo>
                    <a:pt x="128" y="40"/>
                    <a:pt x="106" y="7"/>
                    <a:pt x="71" y="1"/>
                  </a:cubicBezTo>
                  <a:cubicBezTo>
                    <a:pt x="69" y="0"/>
                    <a:pt x="66" y="0"/>
                    <a:pt x="6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8335191" y="3296238"/>
              <a:ext cx="18580" cy="10887"/>
            </a:xfrm>
            <a:custGeom>
              <a:rect b="b" l="l" r="r" t="t"/>
              <a:pathLst>
                <a:path extrusionOk="0" h="75" w="128">
                  <a:moveTo>
                    <a:pt x="63" y="0"/>
                  </a:moveTo>
                  <a:cubicBezTo>
                    <a:pt x="32" y="0"/>
                    <a:pt x="4" y="21"/>
                    <a:pt x="1" y="53"/>
                  </a:cubicBezTo>
                  <a:lnTo>
                    <a:pt x="121" y="74"/>
                  </a:lnTo>
                  <a:lnTo>
                    <a:pt x="121" y="71"/>
                  </a:lnTo>
                  <a:cubicBezTo>
                    <a:pt x="127" y="40"/>
                    <a:pt x="103" y="8"/>
                    <a:pt x="71" y="1"/>
                  </a:cubicBezTo>
                  <a:cubicBezTo>
                    <a:pt x="68" y="1"/>
                    <a:pt x="66" y="0"/>
                    <a:pt x="6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8353191" y="3299286"/>
              <a:ext cx="18435" cy="10887"/>
            </a:xfrm>
            <a:custGeom>
              <a:rect b="b" l="l" r="r" t="t"/>
              <a:pathLst>
                <a:path extrusionOk="0" h="75" w="127">
                  <a:moveTo>
                    <a:pt x="64" y="1"/>
                  </a:moveTo>
                  <a:cubicBezTo>
                    <a:pt x="35" y="1"/>
                    <a:pt x="6" y="21"/>
                    <a:pt x="0" y="53"/>
                  </a:cubicBezTo>
                  <a:lnTo>
                    <a:pt x="123" y="74"/>
                  </a:lnTo>
                  <a:lnTo>
                    <a:pt x="123" y="71"/>
                  </a:lnTo>
                  <a:cubicBezTo>
                    <a:pt x="127" y="40"/>
                    <a:pt x="106" y="8"/>
                    <a:pt x="70" y="1"/>
                  </a:cubicBezTo>
                  <a:cubicBezTo>
                    <a:pt x="68" y="1"/>
                    <a:pt x="66" y="1"/>
                    <a:pt x="64"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8371481" y="3302189"/>
              <a:ext cx="18580" cy="11032"/>
            </a:xfrm>
            <a:custGeom>
              <a:rect b="b" l="l" r="r" t="t"/>
              <a:pathLst>
                <a:path extrusionOk="0" h="76" w="128">
                  <a:moveTo>
                    <a:pt x="60" y="1"/>
                  </a:moveTo>
                  <a:cubicBezTo>
                    <a:pt x="32" y="1"/>
                    <a:pt x="7" y="24"/>
                    <a:pt x="1" y="51"/>
                  </a:cubicBezTo>
                  <a:lnTo>
                    <a:pt x="1" y="54"/>
                  </a:lnTo>
                  <a:lnTo>
                    <a:pt x="121" y="76"/>
                  </a:lnTo>
                  <a:lnTo>
                    <a:pt x="124" y="72"/>
                  </a:lnTo>
                  <a:cubicBezTo>
                    <a:pt x="128" y="41"/>
                    <a:pt x="107" y="9"/>
                    <a:pt x="71" y="2"/>
                  </a:cubicBezTo>
                  <a:cubicBezTo>
                    <a:pt x="67" y="1"/>
                    <a:pt x="63" y="1"/>
                    <a:pt x="60"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8389916" y="3305237"/>
              <a:ext cx="18580" cy="11032"/>
            </a:xfrm>
            <a:custGeom>
              <a:rect b="b" l="l" r="r" t="t"/>
              <a:pathLst>
                <a:path extrusionOk="0" h="76" w="128">
                  <a:moveTo>
                    <a:pt x="58" y="1"/>
                  </a:moveTo>
                  <a:cubicBezTo>
                    <a:pt x="29" y="1"/>
                    <a:pt x="4" y="24"/>
                    <a:pt x="1" y="51"/>
                  </a:cubicBezTo>
                  <a:lnTo>
                    <a:pt x="1" y="55"/>
                  </a:lnTo>
                  <a:lnTo>
                    <a:pt x="121" y="76"/>
                  </a:lnTo>
                  <a:lnTo>
                    <a:pt x="121" y="72"/>
                  </a:lnTo>
                  <a:cubicBezTo>
                    <a:pt x="128" y="37"/>
                    <a:pt x="103" y="6"/>
                    <a:pt x="71" y="2"/>
                  </a:cubicBezTo>
                  <a:cubicBezTo>
                    <a:pt x="67" y="1"/>
                    <a:pt x="63" y="1"/>
                    <a:pt x="58"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8288161" y="3342833"/>
              <a:ext cx="107999" cy="60387"/>
            </a:xfrm>
            <a:custGeom>
              <a:rect b="b" l="l" r="r" t="t"/>
              <a:pathLst>
                <a:path extrusionOk="0" h="416" w="744">
                  <a:moveTo>
                    <a:pt x="371" y="1"/>
                  </a:moveTo>
                  <a:cubicBezTo>
                    <a:pt x="300" y="1"/>
                    <a:pt x="237" y="37"/>
                    <a:pt x="198" y="95"/>
                  </a:cubicBezTo>
                  <a:lnTo>
                    <a:pt x="29" y="67"/>
                  </a:lnTo>
                  <a:lnTo>
                    <a:pt x="1" y="233"/>
                  </a:lnTo>
                  <a:lnTo>
                    <a:pt x="170" y="261"/>
                  </a:lnTo>
                  <a:cubicBezTo>
                    <a:pt x="191" y="339"/>
                    <a:pt x="254" y="402"/>
                    <a:pt x="339" y="412"/>
                  </a:cubicBezTo>
                  <a:cubicBezTo>
                    <a:pt x="351" y="414"/>
                    <a:pt x="364" y="415"/>
                    <a:pt x="376" y="415"/>
                  </a:cubicBezTo>
                  <a:cubicBezTo>
                    <a:pt x="446" y="415"/>
                    <a:pt x="507" y="381"/>
                    <a:pt x="547" y="324"/>
                  </a:cubicBezTo>
                  <a:lnTo>
                    <a:pt x="716" y="353"/>
                  </a:lnTo>
                  <a:lnTo>
                    <a:pt x="744" y="184"/>
                  </a:lnTo>
                  <a:lnTo>
                    <a:pt x="575" y="155"/>
                  </a:lnTo>
                  <a:cubicBezTo>
                    <a:pt x="554" y="78"/>
                    <a:pt x="490" y="18"/>
                    <a:pt x="406" y="4"/>
                  </a:cubicBezTo>
                  <a:cubicBezTo>
                    <a:pt x="394" y="2"/>
                    <a:pt x="382" y="1"/>
                    <a:pt x="3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8136181" y="3629229"/>
              <a:ext cx="277981" cy="304981"/>
            </a:xfrm>
            <a:custGeom>
              <a:rect b="b" l="l" r="r" t="t"/>
              <a:pathLst>
                <a:path extrusionOk="0" h="2101" w="1915">
                  <a:moveTo>
                    <a:pt x="304" y="0"/>
                  </a:moveTo>
                  <a:lnTo>
                    <a:pt x="1" y="1833"/>
                  </a:lnTo>
                  <a:lnTo>
                    <a:pt x="1611" y="2101"/>
                  </a:lnTo>
                  <a:lnTo>
                    <a:pt x="1914" y="265"/>
                  </a:lnTo>
                  <a:lnTo>
                    <a:pt x="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7987396" y="3687437"/>
              <a:ext cx="269707" cy="269707"/>
            </a:xfrm>
            <a:custGeom>
              <a:rect b="b" l="l" r="r" t="t"/>
              <a:pathLst>
                <a:path extrusionOk="0" h="1858" w="1858">
                  <a:moveTo>
                    <a:pt x="928" y="1"/>
                  </a:moveTo>
                  <a:cubicBezTo>
                    <a:pt x="416" y="1"/>
                    <a:pt x="1" y="417"/>
                    <a:pt x="1" y="931"/>
                  </a:cubicBezTo>
                  <a:cubicBezTo>
                    <a:pt x="1" y="1442"/>
                    <a:pt x="416" y="1858"/>
                    <a:pt x="928" y="1858"/>
                  </a:cubicBezTo>
                  <a:cubicBezTo>
                    <a:pt x="1442" y="1858"/>
                    <a:pt x="1858" y="1442"/>
                    <a:pt x="1858" y="931"/>
                  </a:cubicBezTo>
                  <a:cubicBezTo>
                    <a:pt x="1858" y="417"/>
                    <a:pt x="1442" y="1"/>
                    <a:pt x="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7810885" y="3764225"/>
              <a:ext cx="269707" cy="269707"/>
            </a:xfrm>
            <a:custGeom>
              <a:rect b="b" l="l" r="r" t="t"/>
              <a:pathLst>
                <a:path extrusionOk="0" h="1858" w="1858">
                  <a:moveTo>
                    <a:pt x="931" y="0"/>
                  </a:moveTo>
                  <a:cubicBezTo>
                    <a:pt x="417" y="0"/>
                    <a:pt x="1" y="417"/>
                    <a:pt x="1" y="927"/>
                  </a:cubicBezTo>
                  <a:cubicBezTo>
                    <a:pt x="1" y="1441"/>
                    <a:pt x="417" y="1858"/>
                    <a:pt x="931" y="1858"/>
                  </a:cubicBezTo>
                  <a:cubicBezTo>
                    <a:pt x="1442" y="1858"/>
                    <a:pt x="1858" y="1441"/>
                    <a:pt x="1858" y="927"/>
                  </a:cubicBezTo>
                  <a:cubicBezTo>
                    <a:pt x="1858" y="417"/>
                    <a:pt x="1442"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7780257" y="3752467"/>
              <a:ext cx="762816" cy="825235"/>
            </a:xfrm>
            <a:custGeom>
              <a:rect b="b" l="l" r="r" t="t"/>
              <a:pathLst>
                <a:path extrusionOk="0" h="5685" w="5255">
                  <a:moveTo>
                    <a:pt x="4497" y="0"/>
                  </a:moveTo>
                  <a:lnTo>
                    <a:pt x="1082" y="909"/>
                  </a:lnTo>
                  <a:lnTo>
                    <a:pt x="0" y="568"/>
                  </a:lnTo>
                  <a:lnTo>
                    <a:pt x="815" y="5674"/>
                  </a:lnTo>
                  <a:lnTo>
                    <a:pt x="5254" y="5684"/>
                  </a:lnTo>
                  <a:lnTo>
                    <a:pt x="5254" y="5684"/>
                  </a:lnTo>
                  <a:lnTo>
                    <a:pt x="4497" y="0"/>
                  </a:lnTo>
                  <a:close/>
                </a:path>
              </a:pathLst>
            </a:custGeom>
            <a:solidFill>
              <a:srgbClr val="F8B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7898414" y="3884416"/>
              <a:ext cx="183192" cy="705478"/>
            </a:xfrm>
            <a:custGeom>
              <a:rect b="b" l="l" r="r" t="t"/>
              <a:pathLst>
                <a:path extrusionOk="0" h="4860" w="1262">
                  <a:moveTo>
                    <a:pt x="268" y="0"/>
                  </a:moveTo>
                  <a:lnTo>
                    <a:pt x="268" y="0"/>
                  </a:lnTo>
                  <a:cubicBezTo>
                    <a:pt x="399" y="800"/>
                    <a:pt x="539" y="1597"/>
                    <a:pt x="691" y="2394"/>
                  </a:cubicBezTo>
                  <a:cubicBezTo>
                    <a:pt x="833" y="3154"/>
                    <a:pt x="988" y="3918"/>
                    <a:pt x="1144" y="4678"/>
                  </a:cubicBezTo>
                  <a:lnTo>
                    <a:pt x="1144" y="4678"/>
                  </a:lnTo>
                  <a:lnTo>
                    <a:pt x="339" y="4148"/>
                  </a:lnTo>
                  <a:lnTo>
                    <a:pt x="321" y="4137"/>
                  </a:lnTo>
                  <a:lnTo>
                    <a:pt x="310" y="4155"/>
                  </a:lnTo>
                  <a:lnTo>
                    <a:pt x="1" y="4765"/>
                  </a:lnTo>
                  <a:lnTo>
                    <a:pt x="335" y="4195"/>
                  </a:lnTo>
                  <a:lnTo>
                    <a:pt x="335" y="4195"/>
                  </a:lnTo>
                  <a:lnTo>
                    <a:pt x="1181" y="4800"/>
                  </a:lnTo>
                  <a:lnTo>
                    <a:pt x="1262" y="4860"/>
                  </a:lnTo>
                  <a:lnTo>
                    <a:pt x="1245" y="4757"/>
                  </a:lnTo>
                  <a:cubicBezTo>
                    <a:pt x="1097" y="3961"/>
                    <a:pt x="944" y="3168"/>
                    <a:pt x="783" y="2376"/>
                  </a:cubicBezTo>
                  <a:cubicBezTo>
                    <a:pt x="624" y="1579"/>
                    <a:pt x="451" y="790"/>
                    <a:pt x="268" y="0"/>
                  </a:cubicBezTo>
                  <a:close/>
                </a:path>
              </a:pathLst>
            </a:custGeom>
            <a:solidFill>
              <a:srgbClr val="D19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36"/>
          <p:cNvSpPr txBox="1"/>
          <p:nvPr/>
        </p:nvSpPr>
        <p:spPr>
          <a:xfrm>
            <a:off x="-308675" y="1854488"/>
            <a:ext cx="2482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product_train</a:t>
            </a:r>
            <a:endParaRPr b="1" sz="1600">
              <a:latin typeface="Barlow"/>
              <a:ea typeface="Barlow"/>
              <a:cs typeface="Barlow"/>
              <a:sym typeface="Barlow"/>
            </a:endParaRPr>
          </a:p>
        </p:txBody>
      </p:sp>
      <p:grpSp>
        <p:nvGrpSpPr>
          <p:cNvPr id="681" name="Google Shape;681;p36"/>
          <p:cNvGrpSpPr/>
          <p:nvPr/>
        </p:nvGrpSpPr>
        <p:grpSpPr>
          <a:xfrm>
            <a:off x="2376000" y="1854512"/>
            <a:ext cx="3082491" cy="3128277"/>
            <a:chOff x="721500" y="1702962"/>
            <a:chExt cx="3082491" cy="3128277"/>
          </a:xfrm>
        </p:grpSpPr>
        <p:grpSp>
          <p:nvGrpSpPr>
            <p:cNvPr id="682" name="Google Shape;682;p36"/>
            <p:cNvGrpSpPr/>
            <p:nvPr/>
          </p:nvGrpSpPr>
          <p:grpSpPr>
            <a:xfrm>
              <a:off x="2408757" y="2888378"/>
              <a:ext cx="778176" cy="1196487"/>
              <a:chOff x="2408757" y="2449015"/>
              <a:chExt cx="778176" cy="1196487"/>
            </a:xfrm>
          </p:grpSpPr>
          <p:sp>
            <p:nvSpPr>
              <p:cNvPr id="683" name="Google Shape;683;p36"/>
              <p:cNvSpPr/>
              <p:nvPr/>
            </p:nvSpPr>
            <p:spPr>
              <a:xfrm rot="-1400388">
                <a:off x="2600789" y="2456330"/>
                <a:ext cx="93245" cy="567510"/>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rot="-1400388">
                <a:off x="2743711" y="2792868"/>
                <a:ext cx="138839" cy="100509"/>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rot="-1400388">
                <a:off x="2702342" y="2704612"/>
                <a:ext cx="94890" cy="117184"/>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rot="-1400388">
                <a:off x="2652607" y="2624254"/>
                <a:ext cx="94113" cy="10749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rot="-1400388">
                <a:off x="2611594" y="2550243"/>
                <a:ext cx="68986" cy="125271"/>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rot="-1400388">
                <a:off x="2558373" y="2492874"/>
                <a:ext cx="57473" cy="101331"/>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rot="-1400388">
                <a:off x="2511120" y="2453676"/>
                <a:ext cx="40021" cy="7985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rot="-1400388">
                <a:off x="2423164" y="2487416"/>
                <a:ext cx="75656" cy="41757"/>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rot="-1400388">
                <a:off x="2450774" y="2548902"/>
                <a:ext cx="102245" cy="44498"/>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rot="-1400388">
                <a:off x="2499185" y="2611891"/>
                <a:ext cx="102839" cy="54914"/>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rot="-1400388">
                <a:off x="2514042" y="2680854"/>
                <a:ext cx="137423" cy="64737"/>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rot="-1400388">
                <a:off x="2573224" y="2762025"/>
                <a:ext cx="126550" cy="64097"/>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rot="-1400388">
                <a:off x="2560247" y="2844913"/>
                <a:ext cx="180185" cy="65102"/>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rot="-1400388">
                <a:off x="2609328" y="2898665"/>
                <a:ext cx="160266" cy="62361"/>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rot="-1400388">
                <a:off x="2454208" y="2669582"/>
                <a:ext cx="208328" cy="272471"/>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rot="-368213">
                <a:off x="2565849" y="2861470"/>
                <a:ext cx="582382" cy="75506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6"/>
            <p:cNvGrpSpPr/>
            <p:nvPr/>
          </p:nvGrpSpPr>
          <p:grpSpPr>
            <a:xfrm>
              <a:off x="2966148" y="2701538"/>
              <a:ext cx="647347" cy="1377158"/>
              <a:chOff x="3017948" y="2225650"/>
              <a:chExt cx="647347" cy="1377158"/>
            </a:xfrm>
          </p:grpSpPr>
          <p:sp>
            <p:nvSpPr>
              <p:cNvPr id="704" name="Google Shape;704;p36"/>
              <p:cNvSpPr/>
              <p:nvPr/>
            </p:nvSpPr>
            <p:spPr>
              <a:xfrm>
                <a:off x="3265000" y="2225650"/>
                <a:ext cx="231906" cy="532845"/>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3355268" y="2348317"/>
                <a:ext cx="95186" cy="31829"/>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3332394" y="2466988"/>
                <a:ext cx="107831" cy="35956"/>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3308466" y="2578679"/>
                <a:ext cx="131232" cy="43727"/>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3329979" y="2340721"/>
                <a:ext cx="292846" cy="503167"/>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3478114" y="2459041"/>
                <a:ext cx="94484" cy="33015"/>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3437063" y="2573586"/>
                <a:ext cx="106777" cy="37449"/>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3395485" y="2681940"/>
                <a:ext cx="130003" cy="45483"/>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3543269" y="2403064"/>
                <a:ext cx="4742" cy="373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3561270" y="2419045"/>
                <a:ext cx="5093" cy="3820"/>
              </a:xfrm>
              <a:custGeom>
                <a:rect b="b" l="l" r="r" t="t"/>
                <a:pathLst>
                  <a:path extrusionOk="0" h="87" w="116">
                    <a:moveTo>
                      <a:pt x="60" y="0"/>
                    </a:moveTo>
                    <a:cubicBezTo>
                      <a:pt x="1" y="0"/>
                      <a:pt x="1" y="87"/>
                      <a:pt x="60" y="87"/>
                    </a:cubicBezTo>
                    <a:cubicBezTo>
                      <a:pt x="115" y="87"/>
                      <a:pt x="115"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3535981" y="2427826"/>
                <a:ext cx="8386" cy="6366"/>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3505687" y="2426026"/>
                <a:ext cx="7288" cy="7771"/>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3535981" y="2542546"/>
                <a:ext cx="7859" cy="7595"/>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3560963" y="2511770"/>
                <a:ext cx="9396" cy="8561"/>
              </a:xfrm>
              <a:custGeom>
                <a:rect b="b" l="l" r="r" t="t"/>
                <a:pathLst>
                  <a:path extrusionOk="0" h="195" w="214">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3458708" y="2501189"/>
                <a:ext cx="7157" cy="821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3500813" y="2510365"/>
                <a:ext cx="7859" cy="702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3477939" y="2536312"/>
                <a:ext cx="5093" cy="5663"/>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3506170" y="2532097"/>
                <a:ext cx="4917" cy="478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3531854" y="2586757"/>
                <a:ext cx="7113" cy="59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3553675" y="2553566"/>
                <a:ext cx="6981" cy="6278"/>
              </a:xfrm>
              <a:custGeom>
                <a:rect b="b" l="l" r="r" t="t"/>
                <a:pathLst>
                  <a:path extrusionOk="0" h="143" w="159">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3500638" y="2636631"/>
                <a:ext cx="6630" cy="6629"/>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3444835" y="2624689"/>
                <a:ext cx="8561" cy="7156"/>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3502965" y="2648968"/>
                <a:ext cx="6761" cy="6893"/>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3536859" y="2621792"/>
                <a:ext cx="7157" cy="6805"/>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3524873" y="2675969"/>
                <a:ext cx="7508" cy="4917"/>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3475700" y="2650154"/>
                <a:ext cx="5225" cy="59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3467358" y="2630134"/>
                <a:ext cx="5269" cy="5576"/>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3419062" y="2655685"/>
                <a:ext cx="7464" cy="7683"/>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3440005" y="2666793"/>
                <a:ext cx="6103" cy="4083"/>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3472890" y="2542765"/>
                <a:ext cx="4434" cy="5005"/>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3468587" y="2549878"/>
                <a:ext cx="7157" cy="4698"/>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3517804" y="2571874"/>
                <a:ext cx="2283" cy="1756"/>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3571149" y="2457197"/>
                <a:ext cx="5971" cy="8341"/>
              </a:xfrm>
              <a:custGeom>
                <a:rect b="b" l="l" r="r" t="t"/>
                <a:pathLst>
                  <a:path extrusionOk="0" h="190" w="136">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3579754" y="2448768"/>
                <a:ext cx="7376" cy="7024"/>
              </a:xfrm>
              <a:custGeom>
                <a:rect b="b" l="l" r="r" t="t"/>
                <a:pathLst>
                  <a:path extrusionOk="0" h="160" w="168">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3544147" y="2393098"/>
                <a:ext cx="15850" cy="5224"/>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3579974" y="2381244"/>
                <a:ext cx="3161" cy="2371"/>
              </a:xfrm>
              <a:custGeom>
                <a:rect b="b" l="l" r="r" t="t"/>
                <a:pathLst>
                  <a:path extrusionOk="0" h="54" w="72">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3538571" y="2379488"/>
                <a:ext cx="5927" cy="6322"/>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3403608" y="2668813"/>
                <a:ext cx="5093" cy="4346"/>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3508189" y="2385108"/>
                <a:ext cx="21953" cy="21337"/>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3500989" y="2425411"/>
                <a:ext cx="2810" cy="1800"/>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3491462" y="2439636"/>
                <a:ext cx="1449" cy="1054"/>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3479519" y="2455310"/>
                <a:ext cx="5444" cy="2722"/>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3444659" y="2541009"/>
                <a:ext cx="4566" cy="4346"/>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3432936" y="2565859"/>
                <a:ext cx="5708" cy="7112"/>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3528210" y="2429055"/>
                <a:ext cx="702" cy="74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3560436" y="2430460"/>
                <a:ext cx="395" cy="220"/>
              </a:xfrm>
              <a:custGeom>
                <a:rect b="b" l="l" r="r" t="t"/>
                <a:pathLst>
                  <a:path extrusionOk="0" h="5" w="9">
                    <a:moveTo>
                      <a:pt x="4" y="1"/>
                    </a:moveTo>
                    <a:cubicBezTo>
                      <a:pt x="1" y="1"/>
                      <a:pt x="1" y="5"/>
                      <a:pt x="4" y="5"/>
                    </a:cubicBezTo>
                    <a:cubicBezTo>
                      <a:pt x="8" y="5"/>
                      <a:pt x="8" y="1"/>
                      <a:pt x="4"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3564212" y="2408860"/>
                <a:ext cx="5795" cy="6146"/>
              </a:xfrm>
              <a:custGeom>
                <a:rect b="b" l="l" r="r" t="t"/>
                <a:pathLst>
                  <a:path extrusionOk="0" h="140" w="132">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3567417" y="2462378"/>
                <a:ext cx="5708" cy="8122"/>
              </a:xfrm>
              <a:custGeom>
                <a:rect b="b" l="l" r="r" t="t"/>
                <a:pathLst>
                  <a:path extrusionOk="0" h="185" w="13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3530625" y="2423962"/>
                <a:ext cx="6278" cy="4522"/>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3526981" y="2425280"/>
                <a:ext cx="6454" cy="6761"/>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3566846" y="2446880"/>
                <a:ext cx="15103" cy="6498"/>
              </a:xfrm>
              <a:custGeom>
                <a:rect b="b" l="l" r="r" t="t"/>
                <a:pathLst>
                  <a:path extrusionOk="0" h="148" w="344">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3526322" y="2434280"/>
                <a:ext cx="6761" cy="5400"/>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3511746" y="2452061"/>
                <a:ext cx="61467" cy="38020"/>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3514468" y="2483452"/>
                <a:ext cx="54135" cy="10317"/>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3537781" y="2474012"/>
                <a:ext cx="5269" cy="2854"/>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3478114" y="2557824"/>
                <a:ext cx="55935" cy="50224"/>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3482285" y="2607084"/>
                <a:ext cx="52554" cy="10712"/>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3478729" y="2537409"/>
                <a:ext cx="15542" cy="8824"/>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3541513" y="2561424"/>
                <a:ext cx="4215" cy="3556"/>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3544762" y="2538946"/>
                <a:ext cx="5181" cy="4566"/>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3525751" y="2525072"/>
                <a:ext cx="3556" cy="5268"/>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3430653" y="2671579"/>
                <a:ext cx="65287" cy="2941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3510165" y="2669735"/>
                <a:ext cx="2678" cy="4346"/>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3530976" y="2646641"/>
                <a:ext cx="4566" cy="3776"/>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3476578" y="2669208"/>
                <a:ext cx="5400" cy="7376"/>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3508233" y="2654456"/>
                <a:ext cx="7025" cy="5268"/>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3391666" y="2426641"/>
                <a:ext cx="4566" cy="3512"/>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3421126" y="2431689"/>
                <a:ext cx="5400" cy="4215"/>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3432717" y="2406269"/>
                <a:ext cx="12162" cy="12117"/>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3443122" y="2436519"/>
                <a:ext cx="6454" cy="5049"/>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3391666" y="2319428"/>
                <a:ext cx="4873" cy="4302"/>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3427185" y="2329087"/>
                <a:ext cx="4171" cy="403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3421301" y="2275832"/>
                <a:ext cx="4347" cy="3644"/>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3417306" y="2285095"/>
                <a:ext cx="220" cy="220"/>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3430258" y="2335804"/>
                <a:ext cx="6893" cy="4917"/>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3383719" y="2320262"/>
                <a:ext cx="3337" cy="2634"/>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3396671" y="2319999"/>
                <a:ext cx="3864" cy="29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3392456" y="2280661"/>
                <a:ext cx="5839" cy="8781"/>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3430697" y="2322370"/>
                <a:ext cx="8737" cy="3512"/>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3355268" y="2377732"/>
                <a:ext cx="3864" cy="3073"/>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3340385" y="2419879"/>
                <a:ext cx="2459" cy="2810"/>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3354215" y="2449866"/>
                <a:ext cx="2503" cy="4346"/>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3377484" y="2405874"/>
                <a:ext cx="2942" cy="3644"/>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3388373" y="2416587"/>
                <a:ext cx="4522" cy="3029"/>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3412608" y="2456978"/>
                <a:ext cx="9791" cy="2810"/>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3359571" y="2439987"/>
                <a:ext cx="263" cy="220"/>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3392412" y="2389059"/>
                <a:ext cx="18704" cy="29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3441059" y="2400957"/>
                <a:ext cx="2766" cy="4698"/>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3428019" y="2510233"/>
                <a:ext cx="5093" cy="5620"/>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3368616" y="2536970"/>
                <a:ext cx="9396" cy="5663"/>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3351800" y="2544697"/>
                <a:ext cx="6147" cy="3293"/>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3393378" y="2552907"/>
                <a:ext cx="12206" cy="7507"/>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3337926" y="2517828"/>
                <a:ext cx="5269" cy="4610"/>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3349780" y="2550580"/>
                <a:ext cx="8649" cy="2810"/>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3407384" y="2519540"/>
                <a:ext cx="15938" cy="13917"/>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3359791" y="2649978"/>
                <a:ext cx="5927" cy="5576"/>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3289587" y="2670349"/>
                <a:ext cx="4215" cy="3424"/>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3371557" y="2334399"/>
                <a:ext cx="38812" cy="10317"/>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3436580" y="2347482"/>
                <a:ext cx="3995" cy="3556"/>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3407296" y="2444114"/>
                <a:ext cx="12601" cy="5839"/>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3407779" y="2320438"/>
                <a:ext cx="3161" cy="3073"/>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3453703" y="2348141"/>
                <a:ext cx="5225" cy="5224"/>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3426658" y="2282242"/>
                <a:ext cx="4390" cy="3644"/>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3406023" y="2314511"/>
                <a:ext cx="4390" cy="3380"/>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3422926" y="2332467"/>
                <a:ext cx="5708" cy="4390"/>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3405891" y="2283866"/>
                <a:ext cx="3468" cy="3337"/>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3363742" y="2349019"/>
                <a:ext cx="4215" cy="4127"/>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3359439" y="2426904"/>
                <a:ext cx="4873" cy="6015"/>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3391490" y="2413118"/>
                <a:ext cx="2810" cy="3380"/>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3404837" y="2438582"/>
                <a:ext cx="3864" cy="29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3420555" y="2443543"/>
                <a:ext cx="4961" cy="9834"/>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3421126" y="2404820"/>
                <a:ext cx="5400" cy="4346"/>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3440664" y="2461456"/>
                <a:ext cx="5269" cy="4917"/>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3399964" y="2446573"/>
                <a:ext cx="4917" cy="5093"/>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3360669" y="2443236"/>
                <a:ext cx="10274" cy="7200"/>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3390963" y="2414743"/>
                <a:ext cx="6103" cy="4566"/>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3387319" y="2516248"/>
                <a:ext cx="4215" cy="3863"/>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3363742" y="2501145"/>
                <a:ext cx="70731" cy="7068"/>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3413355" y="2483276"/>
                <a:ext cx="10713" cy="2678"/>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a:off x="3403476" y="2412284"/>
                <a:ext cx="3468" cy="176"/>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3373972" y="2572356"/>
                <a:ext cx="19801" cy="4259"/>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3354654" y="2621704"/>
                <a:ext cx="21689" cy="4961"/>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rot="270453">
                <a:off x="3050438" y="2731255"/>
                <a:ext cx="582366" cy="849982"/>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36"/>
            <p:cNvSpPr/>
            <p:nvPr/>
          </p:nvSpPr>
          <p:spPr>
            <a:xfrm>
              <a:off x="721500" y="4632187"/>
              <a:ext cx="438063" cy="179112"/>
            </a:xfrm>
            <a:custGeom>
              <a:rect b="b" l="l" r="r" t="t"/>
              <a:pathLst>
                <a:path extrusionOk="0" h="4922" w="12038">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277260" y="1702962"/>
              <a:ext cx="569758" cy="666883"/>
            </a:xfrm>
            <a:custGeom>
              <a:rect b="b" l="l" r="r" t="t"/>
              <a:pathLst>
                <a:path extrusionOk="0" h="18326" w="15657">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432092" y="1893019"/>
              <a:ext cx="411935" cy="585115"/>
            </a:xfrm>
            <a:custGeom>
              <a:rect b="b" l="l" r="r" t="t"/>
              <a:pathLst>
                <a:path extrusionOk="0" h="16079" w="1132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562617" y="2556633"/>
              <a:ext cx="582386" cy="657058"/>
            </a:xfrm>
            <a:custGeom>
              <a:rect b="b" l="l" r="r" t="t"/>
              <a:pathLst>
                <a:path extrusionOk="0" h="18056" w="16004">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85260" y="2449178"/>
              <a:ext cx="385370" cy="770995"/>
            </a:xfrm>
            <a:custGeom>
              <a:rect b="b" l="l" r="r" t="t"/>
              <a:pathLst>
                <a:path extrusionOk="0" h="21187" w="1059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791147" y="3164536"/>
              <a:ext cx="1115062" cy="1537405"/>
            </a:xfrm>
            <a:custGeom>
              <a:rect b="b" l="l" r="r" t="t"/>
              <a:pathLst>
                <a:path extrusionOk="0" h="42248" w="30642">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1856272" y="4657004"/>
              <a:ext cx="388245" cy="159315"/>
            </a:xfrm>
            <a:custGeom>
              <a:rect b="b" l="l" r="r" t="t"/>
              <a:pathLst>
                <a:path extrusionOk="0" h="4378" w="10669">
                  <a:moveTo>
                    <a:pt x="1370" y="1"/>
                  </a:moveTo>
                  <a:lnTo>
                    <a:pt x="1" y="1232"/>
                  </a:lnTo>
                  <a:lnTo>
                    <a:pt x="2053" y="4378"/>
                  </a:lnTo>
                  <a:lnTo>
                    <a:pt x="10669" y="139"/>
                  </a:lnTo>
                  <a:lnTo>
                    <a:pt x="2736" y="1094"/>
                  </a:lnTo>
                  <a:lnTo>
                    <a:pt x="1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2125109" y="3133934"/>
              <a:ext cx="223944" cy="203384"/>
            </a:xfrm>
            <a:custGeom>
              <a:rect b="b" l="l" r="r" t="t"/>
              <a:pathLst>
                <a:path extrusionOk="0" h="5589" w="6154">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2100110" y="3156640"/>
              <a:ext cx="204112" cy="167976"/>
            </a:xfrm>
            <a:custGeom>
              <a:rect b="b" l="l" r="r" t="t"/>
              <a:pathLst>
                <a:path extrusionOk="0" h="4616" w="5609">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1413243" y="2511802"/>
              <a:ext cx="706949" cy="726708"/>
            </a:xfrm>
            <a:custGeom>
              <a:rect b="b" l="l" r="r" t="t"/>
              <a:pathLst>
                <a:path extrusionOk="0" h="19970" w="19427">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1413243" y="2511802"/>
              <a:ext cx="715682" cy="735660"/>
            </a:xfrm>
            <a:custGeom>
              <a:rect b="b" l="l" r="r" t="t"/>
              <a:pathLst>
                <a:path extrusionOk="0" h="20216" w="19667">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72882" y="3396839"/>
              <a:ext cx="1531109" cy="703783"/>
            </a:xfrm>
            <a:custGeom>
              <a:rect b="b" l="l" r="r" t="t"/>
              <a:pathLst>
                <a:path extrusionOk="0" h="19340" w="42075">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2382338" y="4078684"/>
              <a:ext cx="1212115" cy="519649"/>
            </a:xfrm>
            <a:custGeom>
              <a:rect b="b" l="l" r="r" t="t"/>
              <a:pathLst>
                <a:path extrusionOk="0" h="14280" w="33309">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2212150" y="3267370"/>
              <a:ext cx="84643" cy="151382"/>
            </a:xfrm>
            <a:custGeom>
              <a:rect b="b" l="l" r="r" t="t"/>
              <a:pathLst>
                <a:path extrusionOk="0" h="4160" w="2326">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2179837" y="3223522"/>
              <a:ext cx="79585" cy="79767"/>
            </a:xfrm>
            <a:custGeom>
              <a:rect b="b" l="l" r="r" t="t"/>
              <a:pathLst>
                <a:path extrusionOk="0" h="2192" w="2187">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2471199" y="3401788"/>
              <a:ext cx="248471" cy="693775"/>
            </a:xfrm>
            <a:custGeom>
              <a:rect b="b" l="l" r="r" t="t"/>
              <a:pathLst>
                <a:path extrusionOk="0" h="19065" w="6828">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2745349" y="3396803"/>
              <a:ext cx="133187" cy="693885"/>
            </a:xfrm>
            <a:custGeom>
              <a:rect b="b" l="l" r="r" t="t"/>
              <a:pathLst>
                <a:path extrusionOk="0" h="19068" w="366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3010002" y="3396839"/>
              <a:ext cx="21907" cy="708804"/>
            </a:xfrm>
            <a:custGeom>
              <a:rect b="b" l="l" r="r" t="t"/>
              <a:pathLst>
                <a:path extrusionOk="0" h="19478" w="602">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3188669" y="3411722"/>
              <a:ext cx="97707" cy="693921"/>
            </a:xfrm>
            <a:custGeom>
              <a:rect b="b" l="l" r="r" t="t"/>
              <a:pathLst>
                <a:path extrusionOk="0" h="19069" w="2685">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3367299" y="3391818"/>
              <a:ext cx="178420" cy="708804"/>
            </a:xfrm>
            <a:custGeom>
              <a:rect b="b" l="l" r="r" t="t"/>
              <a:pathLst>
                <a:path extrusionOk="0" h="19478" w="4903">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2543175" y="4651982"/>
              <a:ext cx="179257" cy="179257"/>
            </a:xfrm>
            <a:custGeom>
              <a:rect b="b" l="l" r="r" t="t"/>
              <a:pathLst>
                <a:path extrusionOk="0" h="4926" w="4926">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3294668" y="4651982"/>
              <a:ext cx="179257" cy="179257"/>
            </a:xfrm>
            <a:custGeom>
              <a:rect b="b" l="l" r="r" t="t"/>
              <a:pathLst>
                <a:path extrusionOk="0" h="4926" w="4926">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2578072" y="4582335"/>
              <a:ext cx="94541" cy="119541"/>
            </a:xfrm>
            <a:custGeom>
              <a:rect b="b" l="l" r="r" t="t"/>
              <a:pathLst>
                <a:path extrusionOk="0" h="3285" w="2598">
                  <a:moveTo>
                    <a:pt x="2459" y="0"/>
                  </a:moveTo>
                  <a:lnTo>
                    <a:pt x="0" y="411"/>
                  </a:lnTo>
                  <a:lnTo>
                    <a:pt x="1638" y="3284"/>
                  </a:lnTo>
                  <a:lnTo>
                    <a:pt x="2597" y="3284"/>
                  </a:lnTo>
                  <a:lnTo>
                    <a:pt x="24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3329528" y="4582335"/>
              <a:ext cx="94687" cy="119541"/>
            </a:xfrm>
            <a:custGeom>
              <a:rect b="b" l="l" r="r" t="t"/>
              <a:pathLst>
                <a:path extrusionOk="0" h="3285" w="2602">
                  <a:moveTo>
                    <a:pt x="2463" y="0"/>
                  </a:moveTo>
                  <a:lnTo>
                    <a:pt x="1" y="411"/>
                  </a:lnTo>
                  <a:lnTo>
                    <a:pt x="1643" y="3284"/>
                  </a:lnTo>
                  <a:lnTo>
                    <a:pt x="2602" y="3284"/>
                  </a:lnTo>
                  <a:lnTo>
                    <a:pt x="24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1468117" y="3283271"/>
              <a:ext cx="101455" cy="378310"/>
            </a:xfrm>
            <a:custGeom>
              <a:rect b="b" l="l" r="r" t="t"/>
              <a:pathLst>
                <a:path extrusionOk="0" h="10396" w="2788">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2567992" y="4094659"/>
              <a:ext cx="36" cy="36"/>
            </a:xfrm>
            <a:custGeom>
              <a:rect b="b" l="l" r="r" t="t"/>
              <a:pathLst>
                <a:path extrusionOk="0" fill="none" h="1" w="1">
                  <a:moveTo>
                    <a:pt x="0" y="0"/>
                  </a:moveTo>
                  <a:lnTo>
                    <a:pt x="0" y="0"/>
                  </a:lnTo>
                  <a:close/>
                </a:path>
              </a:pathLst>
            </a:custGeom>
            <a:noFill/>
            <a:ln cap="flat" cmpd="sng" w="400">
              <a:solidFill>
                <a:srgbClr val="00A0A0"/>
              </a:solidFill>
              <a:prstDash val="solid"/>
              <a:miter lim="9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1745978" y="2114878"/>
              <a:ext cx="77765" cy="99454"/>
            </a:xfrm>
            <a:custGeom>
              <a:rect b="b" l="l" r="r" t="t"/>
              <a:pathLst>
                <a:path extrusionOk="0" h="2733" w="2137">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1617928" y="2204648"/>
              <a:ext cx="115356" cy="57678"/>
            </a:xfrm>
            <a:custGeom>
              <a:rect b="b" l="l" r="r" t="t"/>
              <a:pathLst>
                <a:path extrusionOk="0" h="1585" w="317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1508908" y="2086022"/>
              <a:ext cx="35226" cy="28894"/>
            </a:xfrm>
            <a:custGeom>
              <a:rect b="b" l="l" r="r" t="t"/>
              <a:pathLst>
                <a:path extrusionOk="0" h="794" w="968">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1695617" y="2087296"/>
              <a:ext cx="22562" cy="32787"/>
            </a:xfrm>
            <a:custGeom>
              <a:rect b="b" l="l" r="r" t="t"/>
              <a:pathLst>
                <a:path extrusionOk="0" h="901" w="62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1758896" y="2085295"/>
              <a:ext cx="22453" cy="32642"/>
            </a:xfrm>
            <a:custGeom>
              <a:rect b="b" l="l" r="r" t="t"/>
              <a:pathLst>
                <a:path extrusionOk="0" h="897" w="617">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1645910" y="2012445"/>
              <a:ext cx="64665" cy="34389"/>
            </a:xfrm>
            <a:custGeom>
              <a:rect b="b" l="l" r="r" t="t"/>
              <a:pathLst>
                <a:path extrusionOk="0" h="945" w="1777">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1739683" y="2007023"/>
              <a:ext cx="48435" cy="34825"/>
            </a:xfrm>
            <a:custGeom>
              <a:rect b="b" l="l" r="r" t="t"/>
              <a:pathLst>
                <a:path extrusionOk="0" h="957" w="1331">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36"/>
          <p:cNvSpPr/>
          <p:nvPr/>
        </p:nvSpPr>
        <p:spPr>
          <a:xfrm>
            <a:off x="1648150" y="2797900"/>
            <a:ext cx="1104300" cy="577800"/>
          </a:xfrm>
          <a:prstGeom prst="rightArrow">
            <a:avLst>
              <a:gd fmla="val 50000" name="adj1"/>
              <a:gd fmla="val 50000" name="adj2"/>
            </a:avLst>
          </a:prstGeom>
          <a:solidFill>
            <a:srgbClr val="FFC85F"/>
          </a:solidFill>
          <a:ln cap="flat" cmpd="sng" w="28575">
            <a:solidFill>
              <a:srgbClr val="FF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1" name="Google Shape;861;p36"/>
          <p:cNvCxnSpPr/>
          <p:nvPr/>
        </p:nvCxnSpPr>
        <p:spPr>
          <a:xfrm flipH="1">
            <a:off x="928675" y="2482350"/>
            <a:ext cx="7800" cy="779400"/>
          </a:xfrm>
          <a:prstGeom prst="straightConnector1">
            <a:avLst/>
          </a:prstGeom>
          <a:noFill/>
          <a:ln cap="flat" cmpd="sng" w="19050">
            <a:solidFill>
              <a:schemeClr val="lt1"/>
            </a:solidFill>
            <a:prstDash val="solid"/>
            <a:round/>
            <a:headEnd len="med" w="med" type="oval"/>
            <a:tailEnd len="med" w="med" type="oval"/>
          </a:ln>
        </p:spPr>
      </p:cxnSp>
      <p:sp>
        <p:nvSpPr>
          <p:cNvPr id="862" name="Google Shape;862;p36"/>
          <p:cNvSpPr txBox="1"/>
          <p:nvPr/>
        </p:nvSpPr>
        <p:spPr>
          <a:xfrm>
            <a:off x="662075" y="218365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8433"/>
                </a:solidFill>
                <a:latin typeface="Barlow"/>
                <a:ea typeface="Barlow"/>
                <a:cs typeface="Barlow"/>
                <a:sym typeface="Barlow"/>
              </a:rPr>
              <a:t>LEFT JOIN</a:t>
            </a:r>
            <a:endParaRPr>
              <a:solidFill>
                <a:srgbClr val="FF8433"/>
              </a:solidFill>
            </a:endParaRPr>
          </a:p>
        </p:txBody>
      </p:sp>
      <p:cxnSp>
        <p:nvCxnSpPr>
          <p:cNvPr id="863" name="Google Shape;863;p36"/>
          <p:cNvCxnSpPr/>
          <p:nvPr/>
        </p:nvCxnSpPr>
        <p:spPr>
          <a:xfrm flipH="1">
            <a:off x="4639000" y="2192125"/>
            <a:ext cx="2700" cy="1257600"/>
          </a:xfrm>
          <a:prstGeom prst="straightConnector1">
            <a:avLst/>
          </a:prstGeom>
          <a:noFill/>
          <a:ln cap="flat" cmpd="sng" w="19050">
            <a:solidFill>
              <a:schemeClr val="lt1"/>
            </a:solidFill>
            <a:prstDash val="solid"/>
            <a:round/>
            <a:headEnd len="med" w="med" type="oval"/>
            <a:tailEnd len="med" w="med" type="oval"/>
          </a:ln>
        </p:spPr>
      </p:cxnSp>
      <p:sp>
        <p:nvSpPr>
          <p:cNvPr id="864" name="Google Shape;864;p36"/>
          <p:cNvSpPr txBox="1"/>
          <p:nvPr/>
        </p:nvSpPr>
        <p:spPr>
          <a:xfrm>
            <a:off x="3399100" y="1761025"/>
            <a:ext cx="2482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order</a:t>
            </a:r>
            <a:endParaRPr b="1" sz="1600">
              <a:latin typeface="Barlow"/>
              <a:ea typeface="Barlow"/>
              <a:cs typeface="Barlow"/>
              <a:sym typeface="Barlow"/>
            </a:endParaRPr>
          </a:p>
        </p:txBody>
      </p:sp>
      <p:sp>
        <p:nvSpPr>
          <p:cNvPr id="865" name="Google Shape;865;p36"/>
          <p:cNvSpPr/>
          <p:nvPr/>
        </p:nvSpPr>
        <p:spPr>
          <a:xfrm>
            <a:off x="5625075" y="2747050"/>
            <a:ext cx="1104300" cy="577800"/>
          </a:xfrm>
          <a:prstGeom prst="rightArrow">
            <a:avLst>
              <a:gd fmla="val 50000" name="adj1"/>
              <a:gd fmla="val 50000" name="adj2"/>
            </a:avLst>
          </a:prstGeom>
          <a:solidFill>
            <a:srgbClr val="FFC85F"/>
          </a:solidFill>
          <a:ln cap="flat" cmpd="sng" w="28575">
            <a:solidFill>
              <a:srgbClr val="FF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txBox="1"/>
          <p:nvPr/>
        </p:nvSpPr>
        <p:spPr>
          <a:xfrm>
            <a:off x="4639000" y="218365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F8433"/>
                </a:solidFill>
                <a:latin typeface="Barlow"/>
                <a:ea typeface="Barlow"/>
                <a:cs typeface="Barlow"/>
                <a:sym typeface="Barlow"/>
              </a:rPr>
              <a:t>LEFT JOIN</a:t>
            </a:r>
            <a:endParaRPr>
              <a:solidFill>
                <a:srgbClr val="FF8433"/>
              </a:solidFill>
            </a:endParaRPr>
          </a:p>
        </p:txBody>
      </p:sp>
      <p:grpSp>
        <p:nvGrpSpPr>
          <p:cNvPr id="867" name="Google Shape;867;p36"/>
          <p:cNvGrpSpPr/>
          <p:nvPr/>
        </p:nvGrpSpPr>
        <p:grpSpPr>
          <a:xfrm>
            <a:off x="5706055" y="3614725"/>
            <a:ext cx="1696520" cy="1114172"/>
            <a:chOff x="1123180" y="3804075"/>
            <a:chExt cx="1696520" cy="1114172"/>
          </a:xfrm>
        </p:grpSpPr>
        <p:sp>
          <p:nvSpPr>
            <p:cNvPr id="868" name="Google Shape;868;p36"/>
            <p:cNvSpPr/>
            <p:nvPr/>
          </p:nvSpPr>
          <p:spPr>
            <a:xfrm flipH="1">
              <a:off x="1123180"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36"/>
            <p:cNvGrpSpPr/>
            <p:nvPr/>
          </p:nvGrpSpPr>
          <p:grpSpPr>
            <a:xfrm>
              <a:off x="1507966" y="3804075"/>
              <a:ext cx="489027" cy="957826"/>
              <a:chOff x="6047342" y="3426291"/>
              <a:chExt cx="748663" cy="1466360"/>
            </a:xfrm>
          </p:grpSpPr>
          <p:sp>
            <p:nvSpPr>
              <p:cNvPr id="870" name="Google Shape;870;p36"/>
              <p:cNvSpPr/>
              <p:nvPr/>
            </p:nvSpPr>
            <p:spPr>
              <a:xfrm>
                <a:off x="6047342" y="3437770"/>
                <a:ext cx="423517" cy="1454880"/>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6171525" y="3426291"/>
                <a:ext cx="175160" cy="41664"/>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6178751" y="3524071"/>
                <a:ext cx="160710" cy="92580"/>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6372488" y="3437770"/>
                <a:ext cx="423517" cy="1454880"/>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6496672" y="3426291"/>
                <a:ext cx="175160" cy="41664"/>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6503830" y="3524071"/>
                <a:ext cx="160845" cy="92580"/>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36"/>
            <p:cNvGrpSpPr/>
            <p:nvPr/>
          </p:nvGrpSpPr>
          <p:grpSpPr>
            <a:xfrm>
              <a:off x="1372867" y="4107975"/>
              <a:ext cx="1263757" cy="697829"/>
              <a:chOff x="1372875" y="4107975"/>
              <a:chExt cx="1263757" cy="697829"/>
            </a:xfrm>
          </p:grpSpPr>
          <p:sp>
            <p:nvSpPr>
              <p:cNvPr id="889" name="Google Shape;889;p36"/>
              <p:cNvSpPr/>
              <p:nvPr/>
            </p:nvSpPr>
            <p:spPr>
              <a:xfrm>
                <a:off x="1382730"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1939536"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1392100"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1372875" y="4162094"/>
                <a:ext cx="1263757" cy="48186"/>
              </a:xfrm>
              <a:custGeom>
                <a:rect b="b" l="l" r="r" t="t"/>
                <a:pathLst>
                  <a:path extrusionOk="0" h="3970" w="104120">
                    <a:moveTo>
                      <a:pt x="1" y="1"/>
                    </a:moveTo>
                    <a:lnTo>
                      <a:pt x="1" y="3970"/>
                    </a:lnTo>
                    <a:lnTo>
                      <a:pt x="104119" y="3970"/>
                    </a:lnTo>
                    <a:lnTo>
                      <a:pt x="104119" y="1"/>
                    </a:ln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1392100"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4" name="Google Shape;894;p36"/>
          <p:cNvGrpSpPr/>
          <p:nvPr/>
        </p:nvGrpSpPr>
        <p:grpSpPr>
          <a:xfrm>
            <a:off x="7321242" y="4088388"/>
            <a:ext cx="1696520" cy="810272"/>
            <a:chOff x="3724842" y="4107975"/>
            <a:chExt cx="1696520" cy="810272"/>
          </a:xfrm>
        </p:grpSpPr>
        <p:grpSp>
          <p:nvGrpSpPr>
            <p:cNvPr id="895" name="Google Shape;895;p36"/>
            <p:cNvGrpSpPr/>
            <p:nvPr/>
          </p:nvGrpSpPr>
          <p:grpSpPr>
            <a:xfrm>
              <a:off x="4611139" y="4209039"/>
              <a:ext cx="484762" cy="520570"/>
              <a:chOff x="5516776" y="4365939"/>
              <a:chExt cx="484762" cy="520570"/>
            </a:xfrm>
          </p:grpSpPr>
          <p:sp>
            <p:nvSpPr>
              <p:cNvPr id="896" name="Google Shape;896;p36"/>
              <p:cNvSpPr/>
              <p:nvPr/>
            </p:nvSpPr>
            <p:spPr>
              <a:xfrm>
                <a:off x="5516776" y="4552586"/>
                <a:ext cx="484762" cy="333923"/>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5674521" y="4402674"/>
                <a:ext cx="135928" cy="195492"/>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5777433" y="4365939"/>
                <a:ext cx="174552" cy="134380"/>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36"/>
            <p:cNvSpPr/>
            <p:nvPr/>
          </p:nvSpPr>
          <p:spPr>
            <a:xfrm flipH="1">
              <a:off x="3724842"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36"/>
            <p:cNvGrpSpPr/>
            <p:nvPr/>
          </p:nvGrpSpPr>
          <p:grpSpPr>
            <a:xfrm>
              <a:off x="3941222" y="4107975"/>
              <a:ext cx="1263757" cy="697829"/>
              <a:chOff x="3940200" y="4107975"/>
              <a:chExt cx="1263757" cy="697829"/>
            </a:xfrm>
          </p:grpSpPr>
          <p:sp>
            <p:nvSpPr>
              <p:cNvPr id="901" name="Google Shape;901;p36"/>
              <p:cNvSpPr/>
              <p:nvPr/>
            </p:nvSpPr>
            <p:spPr>
              <a:xfrm>
                <a:off x="395005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450686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395942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3940200" y="4162094"/>
                <a:ext cx="1263757" cy="48186"/>
              </a:xfrm>
              <a:custGeom>
                <a:rect b="b" l="l" r="r" t="t"/>
                <a:pathLst>
                  <a:path extrusionOk="0" h="3970" w="104120">
                    <a:moveTo>
                      <a:pt x="1" y="1"/>
                    </a:moveTo>
                    <a:lnTo>
                      <a:pt x="1" y="3970"/>
                    </a:lnTo>
                    <a:lnTo>
                      <a:pt x="104119" y="3970"/>
                    </a:lnTo>
                    <a:lnTo>
                      <a:pt x="104119" y="1"/>
                    </a:ln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395942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6" name="Google Shape;906;p36"/>
          <p:cNvGrpSpPr/>
          <p:nvPr/>
        </p:nvGrpSpPr>
        <p:grpSpPr>
          <a:xfrm>
            <a:off x="6834550" y="2482358"/>
            <a:ext cx="1696520" cy="1449376"/>
            <a:chOff x="6293188" y="3468871"/>
            <a:chExt cx="1696520" cy="1449376"/>
          </a:xfrm>
        </p:grpSpPr>
        <p:sp>
          <p:nvSpPr>
            <p:cNvPr id="907" name="Google Shape;907;p36"/>
            <p:cNvSpPr/>
            <p:nvPr/>
          </p:nvSpPr>
          <p:spPr>
            <a:xfrm flipH="1">
              <a:off x="6293188"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36"/>
            <p:cNvGrpSpPr/>
            <p:nvPr/>
          </p:nvGrpSpPr>
          <p:grpSpPr>
            <a:xfrm>
              <a:off x="6964858" y="3468871"/>
              <a:ext cx="776072" cy="1286786"/>
              <a:chOff x="6624299" y="3082240"/>
              <a:chExt cx="1183578" cy="1962461"/>
            </a:xfrm>
          </p:grpSpPr>
          <p:grpSp>
            <p:nvGrpSpPr>
              <p:cNvPr id="909" name="Google Shape;909;p36"/>
              <p:cNvGrpSpPr/>
              <p:nvPr/>
            </p:nvGrpSpPr>
            <p:grpSpPr>
              <a:xfrm>
                <a:off x="6887360" y="3082240"/>
                <a:ext cx="739266" cy="1280073"/>
                <a:chOff x="6887360" y="2941940"/>
                <a:chExt cx="739266" cy="1280073"/>
              </a:xfrm>
            </p:grpSpPr>
            <p:sp>
              <p:nvSpPr>
                <p:cNvPr id="910" name="Google Shape;910;p36"/>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36"/>
              <p:cNvGrpSpPr/>
              <p:nvPr/>
            </p:nvGrpSpPr>
            <p:grpSpPr>
              <a:xfrm>
                <a:off x="6624299" y="3909024"/>
                <a:ext cx="1183578" cy="1135677"/>
                <a:chOff x="6624299" y="3768724"/>
                <a:chExt cx="1183578" cy="1135677"/>
              </a:xfrm>
            </p:grpSpPr>
            <p:sp>
              <p:nvSpPr>
                <p:cNvPr id="923" name="Google Shape;923;p36"/>
                <p:cNvSpPr/>
                <p:nvPr/>
              </p:nvSpPr>
              <p:spPr>
                <a:xfrm>
                  <a:off x="6624299" y="3768724"/>
                  <a:ext cx="1183578" cy="113567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7041621" y="3835914"/>
                  <a:ext cx="740344" cy="1068150"/>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6946271" y="3962191"/>
                  <a:ext cx="539120" cy="246610"/>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6" name="Google Shape;926;p36"/>
            <p:cNvGrpSpPr/>
            <p:nvPr/>
          </p:nvGrpSpPr>
          <p:grpSpPr>
            <a:xfrm>
              <a:off x="6509570" y="4107975"/>
              <a:ext cx="1263757" cy="697829"/>
              <a:chOff x="6523650" y="4107975"/>
              <a:chExt cx="1263757" cy="697829"/>
            </a:xfrm>
          </p:grpSpPr>
          <p:sp>
            <p:nvSpPr>
              <p:cNvPr id="927" name="Google Shape;927;p36"/>
              <p:cNvSpPr/>
              <p:nvPr/>
            </p:nvSpPr>
            <p:spPr>
              <a:xfrm>
                <a:off x="653350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709031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654287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6523650" y="4162094"/>
                <a:ext cx="1263757" cy="48186"/>
              </a:xfrm>
              <a:custGeom>
                <a:rect b="b" l="l" r="r" t="t"/>
                <a:pathLst>
                  <a:path extrusionOk="0" h="3970" w="104120">
                    <a:moveTo>
                      <a:pt x="1" y="1"/>
                    </a:moveTo>
                    <a:lnTo>
                      <a:pt x="1" y="3970"/>
                    </a:lnTo>
                    <a:lnTo>
                      <a:pt x="104119" y="3970"/>
                    </a:lnTo>
                    <a:lnTo>
                      <a:pt x="104119" y="1"/>
                    </a:ln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654287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32" name="Google Shape;932;p36"/>
          <p:cNvCxnSpPr/>
          <p:nvPr/>
        </p:nvCxnSpPr>
        <p:spPr>
          <a:xfrm flipH="1">
            <a:off x="7712750" y="2067250"/>
            <a:ext cx="2700" cy="1257600"/>
          </a:xfrm>
          <a:prstGeom prst="straightConnector1">
            <a:avLst/>
          </a:prstGeom>
          <a:noFill/>
          <a:ln cap="flat" cmpd="sng" w="19050">
            <a:solidFill>
              <a:schemeClr val="lt1"/>
            </a:solidFill>
            <a:prstDash val="solid"/>
            <a:round/>
            <a:headEnd len="med" w="med" type="oval"/>
            <a:tailEnd len="med" w="med" type="oval"/>
          </a:ln>
        </p:spPr>
      </p:cxnSp>
      <p:sp>
        <p:nvSpPr>
          <p:cNvPr id="933" name="Google Shape;933;p36"/>
          <p:cNvSpPr txBox="1"/>
          <p:nvPr/>
        </p:nvSpPr>
        <p:spPr>
          <a:xfrm>
            <a:off x="5881600" y="1522700"/>
            <a:ext cx="3445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User feature &amp; product feature</a:t>
            </a:r>
            <a:endParaRPr b="1" sz="1600">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7" name="Shape 937"/>
        <p:cNvGrpSpPr/>
        <p:nvPr/>
      </p:nvGrpSpPr>
      <p:grpSpPr>
        <a:xfrm>
          <a:off x="0" y="0"/>
          <a:ext cx="0" cy="0"/>
          <a:chOff x="0" y="0"/>
          <a:chExt cx="0" cy="0"/>
        </a:xfrm>
      </p:grpSpPr>
      <p:sp>
        <p:nvSpPr>
          <p:cNvPr id="938" name="Google Shape;938;p37"/>
          <p:cNvSpPr/>
          <p:nvPr/>
        </p:nvSpPr>
        <p:spPr>
          <a:xfrm>
            <a:off x="6896175" y="2009025"/>
            <a:ext cx="1635600" cy="1593300"/>
          </a:xfrm>
          <a:prstGeom prst="rect">
            <a:avLst/>
          </a:prstGeom>
          <a:solidFill>
            <a:schemeClr val="lt2"/>
          </a:solidFill>
          <a:ln cap="flat" cmpd="sng" w="228600">
            <a:solidFill>
              <a:srgbClr val="FF5F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483850" y="2009025"/>
            <a:ext cx="6058500" cy="1593300"/>
          </a:xfrm>
          <a:prstGeom prst="rect">
            <a:avLst/>
          </a:prstGeom>
          <a:solidFill>
            <a:schemeClr val="lt2"/>
          </a:solidFill>
          <a:ln cap="flat" cmpd="sng" w="2286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rot="10800000">
            <a:off x="7164508" y="2053506"/>
            <a:ext cx="1098900" cy="17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txBox="1"/>
          <p:nvPr/>
        </p:nvSpPr>
        <p:spPr>
          <a:xfrm>
            <a:off x="7127476" y="1510200"/>
            <a:ext cx="1173000" cy="543300"/>
          </a:xfrm>
          <a:prstGeom prst="rect">
            <a:avLst/>
          </a:prstGeom>
          <a:solidFill>
            <a:srgbClr val="F7EECE"/>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b="1" lang="en" sz="1300">
                <a:solidFill>
                  <a:srgbClr val="2A2929"/>
                </a:solidFill>
                <a:latin typeface="Fjalla One"/>
                <a:ea typeface="Fjalla One"/>
                <a:cs typeface="Fjalla One"/>
                <a:sym typeface="Fjalla One"/>
              </a:rPr>
              <a:t>product_train PRO</a:t>
            </a:r>
            <a:endParaRPr b="1" sz="1300">
              <a:solidFill>
                <a:srgbClr val="2A2929"/>
              </a:solidFill>
              <a:latin typeface="Fjalla One"/>
              <a:ea typeface="Fjalla One"/>
              <a:cs typeface="Fjalla One"/>
              <a:sym typeface="Fjalla One"/>
            </a:endParaRPr>
          </a:p>
        </p:txBody>
      </p:sp>
      <p:sp>
        <p:nvSpPr>
          <p:cNvPr id="942" name="Google Shape;942;p3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Labeling new product_train</a:t>
            </a:r>
            <a:endParaRPr b="0">
              <a:solidFill>
                <a:schemeClr val="lt1"/>
              </a:solidFill>
            </a:endParaRPr>
          </a:p>
        </p:txBody>
      </p:sp>
      <p:sp>
        <p:nvSpPr>
          <p:cNvPr id="943" name="Google Shape;943;p37"/>
          <p:cNvSpPr txBox="1"/>
          <p:nvPr/>
        </p:nvSpPr>
        <p:spPr>
          <a:xfrm>
            <a:off x="7881900" y="3758875"/>
            <a:ext cx="1528500" cy="50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300">
                <a:solidFill>
                  <a:schemeClr val="lt1"/>
                </a:solidFill>
                <a:latin typeface="Barlow"/>
                <a:ea typeface="Barlow"/>
                <a:cs typeface="Barlow"/>
                <a:sym typeface="Barlow"/>
              </a:rPr>
              <a:t>NOW</a:t>
            </a:r>
            <a:endParaRPr b="1" sz="2300">
              <a:solidFill>
                <a:schemeClr val="lt1"/>
              </a:solidFill>
              <a:latin typeface="Barlow"/>
              <a:ea typeface="Barlow"/>
              <a:cs typeface="Barlow"/>
              <a:sym typeface="Barlow"/>
            </a:endParaRPr>
          </a:p>
        </p:txBody>
      </p:sp>
      <p:cxnSp>
        <p:nvCxnSpPr>
          <p:cNvPr id="944" name="Google Shape;944;p37"/>
          <p:cNvCxnSpPr/>
          <p:nvPr/>
        </p:nvCxnSpPr>
        <p:spPr>
          <a:xfrm rot="10800000">
            <a:off x="319450" y="3156775"/>
            <a:ext cx="8517000" cy="0"/>
          </a:xfrm>
          <a:prstGeom prst="straightConnector1">
            <a:avLst/>
          </a:prstGeom>
          <a:noFill/>
          <a:ln cap="flat" cmpd="sng" w="19050">
            <a:solidFill>
              <a:schemeClr val="lt1"/>
            </a:solidFill>
            <a:prstDash val="solid"/>
            <a:round/>
            <a:headEnd len="med" w="med" type="oval"/>
            <a:tailEnd len="med" w="med" type="oval"/>
          </a:ln>
        </p:spPr>
      </p:cxnSp>
      <p:sp>
        <p:nvSpPr>
          <p:cNvPr id="945" name="Google Shape;945;p37"/>
          <p:cNvSpPr txBox="1"/>
          <p:nvPr/>
        </p:nvSpPr>
        <p:spPr>
          <a:xfrm>
            <a:off x="1118850" y="4208250"/>
            <a:ext cx="1259700" cy="543300"/>
          </a:xfrm>
          <a:prstGeom prst="rect">
            <a:avLst/>
          </a:prstGeom>
          <a:solidFill>
            <a:srgbClr val="F7EECE"/>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sz="1300">
                <a:solidFill>
                  <a:srgbClr val="2A2929"/>
                </a:solidFill>
                <a:latin typeface="Fjalla One"/>
                <a:ea typeface="Fjalla One"/>
                <a:cs typeface="Fjalla One"/>
                <a:sym typeface="Fjalla One"/>
              </a:rPr>
              <a:t>product_prior</a:t>
            </a:r>
            <a:endParaRPr sz="1300">
              <a:solidFill>
                <a:srgbClr val="2A2929"/>
              </a:solidFill>
              <a:latin typeface="Fjalla One"/>
              <a:ea typeface="Fjalla One"/>
              <a:cs typeface="Fjalla One"/>
              <a:sym typeface="Fjalla One"/>
            </a:endParaRPr>
          </a:p>
        </p:txBody>
      </p:sp>
      <p:cxnSp>
        <p:nvCxnSpPr>
          <p:cNvPr id="946" name="Google Shape;946;p37"/>
          <p:cNvCxnSpPr>
            <a:endCxn id="940" idx="0"/>
          </p:cNvCxnSpPr>
          <p:nvPr/>
        </p:nvCxnSpPr>
        <p:spPr>
          <a:xfrm flipH="1" rot="10800000">
            <a:off x="7710958" y="2227206"/>
            <a:ext cx="3000" cy="686400"/>
          </a:xfrm>
          <a:prstGeom prst="straightConnector1">
            <a:avLst/>
          </a:prstGeom>
          <a:noFill/>
          <a:ln cap="flat" cmpd="sng" w="19050">
            <a:solidFill>
              <a:schemeClr val="lt1"/>
            </a:solidFill>
            <a:prstDash val="solid"/>
            <a:round/>
            <a:headEnd len="med" w="med" type="oval"/>
            <a:tailEnd len="med" w="med" type="oval"/>
          </a:ln>
        </p:spPr>
      </p:cxnSp>
      <p:sp>
        <p:nvSpPr>
          <p:cNvPr id="947" name="Google Shape;947;p37"/>
          <p:cNvSpPr/>
          <p:nvPr/>
        </p:nvSpPr>
        <p:spPr>
          <a:xfrm>
            <a:off x="1112550" y="4034550"/>
            <a:ext cx="1259700" cy="173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 name="Google Shape;948;p37"/>
          <p:cNvCxnSpPr>
            <a:endCxn id="947" idx="0"/>
          </p:cNvCxnSpPr>
          <p:nvPr/>
        </p:nvCxnSpPr>
        <p:spPr>
          <a:xfrm flipH="1">
            <a:off x="1742400" y="3365850"/>
            <a:ext cx="7800" cy="668700"/>
          </a:xfrm>
          <a:prstGeom prst="straightConnector1">
            <a:avLst/>
          </a:prstGeom>
          <a:noFill/>
          <a:ln cap="flat" cmpd="sng" w="19050">
            <a:solidFill>
              <a:schemeClr val="lt1"/>
            </a:solidFill>
            <a:prstDash val="solid"/>
            <a:round/>
            <a:headEnd len="med" w="med" type="oval"/>
            <a:tailEnd len="med" w="med" type="oval"/>
          </a:ln>
        </p:spPr>
      </p:cxnSp>
      <p:sp>
        <p:nvSpPr>
          <p:cNvPr id="949" name="Google Shape;949;p37"/>
          <p:cNvSpPr/>
          <p:nvPr/>
        </p:nvSpPr>
        <p:spPr>
          <a:xfrm>
            <a:off x="3056925" y="3800950"/>
            <a:ext cx="4400100" cy="577800"/>
          </a:xfrm>
          <a:prstGeom prst="rightArrow">
            <a:avLst>
              <a:gd fmla="val 50000" name="adj1"/>
              <a:gd fmla="val 50000" name="adj2"/>
            </a:avLst>
          </a:prstGeom>
          <a:solidFill>
            <a:srgbClr val="FFC85F"/>
          </a:solidFill>
          <a:ln cap="flat" cmpd="sng" w="28575">
            <a:solidFill>
              <a:srgbClr val="FF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0" name="Google Shape;950;p37"/>
          <p:cNvPicPr preferRelativeResize="0"/>
          <p:nvPr/>
        </p:nvPicPr>
        <p:blipFill>
          <a:blip r:embed="rId3">
            <a:alphaModFix/>
          </a:blip>
          <a:stretch>
            <a:fillRect/>
          </a:stretch>
        </p:blipFill>
        <p:spPr>
          <a:xfrm>
            <a:off x="7839825" y="1756975"/>
            <a:ext cx="252050" cy="252050"/>
          </a:xfrm>
          <a:prstGeom prst="rect">
            <a:avLst/>
          </a:prstGeom>
          <a:noFill/>
          <a:ln>
            <a:noFill/>
          </a:ln>
        </p:spPr>
      </p:pic>
      <p:sp>
        <p:nvSpPr>
          <p:cNvPr id="951" name="Google Shape;951;p37"/>
          <p:cNvSpPr txBox="1"/>
          <p:nvPr/>
        </p:nvSpPr>
        <p:spPr>
          <a:xfrm>
            <a:off x="2537700" y="4416725"/>
            <a:ext cx="66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Condition: </a:t>
            </a:r>
            <a:r>
              <a:rPr b="1" lang="en">
                <a:solidFill>
                  <a:srgbClr val="CA7A00"/>
                </a:solidFill>
                <a:latin typeface="Barlow"/>
                <a:ea typeface="Barlow"/>
                <a:cs typeface="Barlow"/>
                <a:sym typeface="Barlow"/>
              </a:rPr>
              <a:t>train.(use_id &amp; product_id) = prior.(</a:t>
            </a:r>
            <a:r>
              <a:rPr b="1" lang="en">
                <a:solidFill>
                  <a:srgbClr val="CA7A00"/>
                </a:solidFill>
                <a:latin typeface="Barlow"/>
                <a:ea typeface="Barlow"/>
                <a:cs typeface="Barlow"/>
                <a:sym typeface="Barlow"/>
              </a:rPr>
              <a:t>use_id &amp; product_id) </a:t>
            </a:r>
            <a:endParaRPr b="1">
              <a:solidFill>
                <a:srgbClr val="CA7A00"/>
              </a:solidFill>
              <a:latin typeface="Barlow"/>
              <a:ea typeface="Barlow"/>
              <a:cs typeface="Barlow"/>
              <a:sym typeface="Barlow"/>
            </a:endParaRPr>
          </a:p>
        </p:txBody>
      </p:sp>
      <p:sp>
        <p:nvSpPr>
          <p:cNvPr id="952" name="Google Shape;952;p37"/>
          <p:cNvSpPr txBox="1"/>
          <p:nvPr/>
        </p:nvSpPr>
        <p:spPr>
          <a:xfrm>
            <a:off x="0" y="3758875"/>
            <a:ext cx="1528500" cy="50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300">
                <a:solidFill>
                  <a:schemeClr val="lt1"/>
                </a:solidFill>
                <a:latin typeface="Barlow"/>
                <a:ea typeface="Barlow"/>
                <a:cs typeface="Barlow"/>
                <a:sym typeface="Barlow"/>
              </a:rPr>
              <a:t>Before</a:t>
            </a:r>
            <a:endParaRPr b="1" sz="2300">
              <a:solidFill>
                <a:schemeClr val="lt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6" name="Shape 956"/>
        <p:cNvGrpSpPr/>
        <p:nvPr/>
      </p:nvGrpSpPr>
      <p:grpSpPr>
        <a:xfrm>
          <a:off x="0" y="0"/>
          <a:ext cx="0" cy="0"/>
          <a:chOff x="0" y="0"/>
          <a:chExt cx="0" cy="0"/>
        </a:xfrm>
      </p:grpSpPr>
      <p:sp>
        <p:nvSpPr>
          <p:cNvPr id="957" name="Google Shape;957;p3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subset</a:t>
            </a:r>
            <a:endParaRPr b="0">
              <a:solidFill>
                <a:schemeClr val="lt1"/>
              </a:solidFill>
            </a:endParaRPr>
          </a:p>
        </p:txBody>
      </p:sp>
      <p:sp>
        <p:nvSpPr>
          <p:cNvPr id="958" name="Google Shape;958;p38"/>
          <p:cNvSpPr txBox="1"/>
          <p:nvPr/>
        </p:nvSpPr>
        <p:spPr>
          <a:xfrm>
            <a:off x="143274" y="2383200"/>
            <a:ext cx="2423100" cy="1382400"/>
          </a:xfrm>
          <a:prstGeom prst="rect">
            <a:avLst/>
          </a:prstGeom>
          <a:solidFill>
            <a:srgbClr val="F7EECE"/>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b="1" lang="en" sz="1300">
                <a:solidFill>
                  <a:srgbClr val="2A2929"/>
                </a:solidFill>
                <a:latin typeface="Fjalla One"/>
                <a:ea typeface="Fjalla One"/>
                <a:cs typeface="Fjalla One"/>
                <a:sym typeface="Fjalla One"/>
              </a:rPr>
              <a:t>           </a:t>
            </a:r>
            <a:r>
              <a:rPr b="1" lang="en" sz="1300">
                <a:solidFill>
                  <a:srgbClr val="2A2929"/>
                </a:solidFill>
                <a:latin typeface="Fjalla One"/>
                <a:ea typeface="Fjalla One"/>
                <a:cs typeface="Fjalla One"/>
                <a:sym typeface="Fjalla One"/>
              </a:rPr>
              <a:t>product_train PRO</a:t>
            </a:r>
            <a:endParaRPr b="1" sz="1300">
              <a:solidFill>
                <a:srgbClr val="2A2929"/>
              </a:solidFill>
              <a:latin typeface="Fjalla One"/>
              <a:ea typeface="Fjalla One"/>
              <a:cs typeface="Fjalla One"/>
              <a:sym typeface="Fjalla One"/>
            </a:endParaRPr>
          </a:p>
        </p:txBody>
      </p:sp>
      <p:pic>
        <p:nvPicPr>
          <p:cNvPr id="959" name="Google Shape;959;p38"/>
          <p:cNvPicPr preferRelativeResize="0"/>
          <p:nvPr/>
        </p:nvPicPr>
        <p:blipFill>
          <a:blip r:embed="rId3">
            <a:alphaModFix/>
          </a:blip>
          <a:stretch>
            <a:fillRect/>
          </a:stretch>
        </p:blipFill>
        <p:spPr>
          <a:xfrm>
            <a:off x="1867348" y="2881236"/>
            <a:ext cx="313650" cy="386325"/>
          </a:xfrm>
          <a:prstGeom prst="rect">
            <a:avLst/>
          </a:prstGeom>
          <a:noFill/>
          <a:ln>
            <a:noFill/>
          </a:ln>
        </p:spPr>
      </p:pic>
      <p:sp>
        <p:nvSpPr>
          <p:cNvPr id="960" name="Google Shape;960;p38"/>
          <p:cNvSpPr/>
          <p:nvPr/>
        </p:nvSpPr>
        <p:spPr>
          <a:xfrm>
            <a:off x="2727838" y="2881225"/>
            <a:ext cx="1104300" cy="577800"/>
          </a:xfrm>
          <a:prstGeom prst="rightArrow">
            <a:avLst>
              <a:gd fmla="val 50000" name="adj1"/>
              <a:gd fmla="val 50000" name="adj2"/>
            </a:avLst>
          </a:prstGeom>
          <a:solidFill>
            <a:srgbClr val="FFC85F"/>
          </a:solidFill>
          <a:ln cap="flat" cmpd="sng" w="28575">
            <a:solidFill>
              <a:srgbClr val="FFA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txBox="1"/>
          <p:nvPr/>
        </p:nvSpPr>
        <p:spPr>
          <a:xfrm>
            <a:off x="2727838" y="2465725"/>
            <a:ext cx="110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Barlow"/>
                <a:ea typeface="Barlow"/>
                <a:cs typeface="Barlow"/>
                <a:sym typeface="Barlow"/>
              </a:rPr>
              <a:t>5% sample</a:t>
            </a:r>
            <a:endParaRPr b="1" sz="1500">
              <a:latin typeface="Barlow"/>
              <a:ea typeface="Barlow"/>
              <a:cs typeface="Barlow"/>
              <a:sym typeface="Barlow"/>
            </a:endParaRPr>
          </a:p>
        </p:txBody>
      </p:sp>
      <p:sp>
        <p:nvSpPr>
          <p:cNvPr id="962" name="Google Shape;962;p38"/>
          <p:cNvSpPr txBox="1"/>
          <p:nvPr/>
        </p:nvSpPr>
        <p:spPr>
          <a:xfrm>
            <a:off x="3993625" y="2572497"/>
            <a:ext cx="2037600" cy="1003800"/>
          </a:xfrm>
          <a:prstGeom prst="rect">
            <a:avLst/>
          </a:prstGeom>
          <a:solidFill>
            <a:srgbClr val="F7EECE"/>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b="1" lang="en" sz="1300">
                <a:solidFill>
                  <a:srgbClr val="2A2929"/>
                </a:solidFill>
                <a:latin typeface="Fjalla One"/>
                <a:ea typeface="Fjalla One"/>
                <a:cs typeface="Fjalla One"/>
                <a:sym typeface="Fjalla One"/>
              </a:rPr>
              <a:t>        product_train PRO</a:t>
            </a:r>
            <a:endParaRPr b="1" sz="1300">
              <a:solidFill>
                <a:srgbClr val="2A2929"/>
              </a:solidFill>
              <a:latin typeface="Fjalla One"/>
              <a:ea typeface="Fjalla One"/>
              <a:cs typeface="Fjalla One"/>
              <a:sym typeface="Fjalla One"/>
            </a:endParaRPr>
          </a:p>
        </p:txBody>
      </p:sp>
      <p:pic>
        <p:nvPicPr>
          <p:cNvPr id="963" name="Google Shape;963;p38"/>
          <p:cNvPicPr preferRelativeResize="0"/>
          <p:nvPr/>
        </p:nvPicPr>
        <p:blipFill>
          <a:blip r:embed="rId3">
            <a:alphaModFix/>
          </a:blip>
          <a:stretch>
            <a:fillRect/>
          </a:stretch>
        </p:blipFill>
        <p:spPr>
          <a:xfrm>
            <a:off x="5622924" y="2937241"/>
            <a:ext cx="222675" cy="274275"/>
          </a:xfrm>
          <a:prstGeom prst="rect">
            <a:avLst/>
          </a:prstGeom>
          <a:noFill/>
          <a:ln>
            <a:noFill/>
          </a:ln>
        </p:spPr>
      </p:pic>
      <p:sp>
        <p:nvSpPr>
          <p:cNvPr id="964" name="Google Shape;964;p38"/>
          <p:cNvSpPr txBox="1"/>
          <p:nvPr/>
        </p:nvSpPr>
        <p:spPr>
          <a:xfrm>
            <a:off x="6140100" y="1596750"/>
            <a:ext cx="6058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0">
                <a:latin typeface="Barlow"/>
                <a:ea typeface="Barlow"/>
                <a:cs typeface="Barlow"/>
                <a:sym typeface="Barlow"/>
              </a:rPr>
              <a:t>{</a:t>
            </a:r>
            <a:endParaRPr sz="18000">
              <a:latin typeface="Barlow"/>
              <a:ea typeface="Barlow"/>
              <a:cs typeface="Barlow"/>
              <a:sym typeface="Barlow"/>
            </a:endParaRPr>
          </a:p>
        </p:txBody>
      </p:sp>
      <p:sp>
        <p:nvSpPr>
          <p:cNvPr id="965" name="Google Shape;965;p38"/>
          <p:cNvSpPr txBox="1"/>
          <p:nvPr/>
        </p:nvSpPr>
        <p:spPr>
          <a:xfrm>
            <a:off x="7196375" y="1838399"/>
            <a:ext cx="1104300" cy="734100"/>
          </a:xfrm>
          <a:prstGeom prst="rect">
            <a:avLst/>
          </a:prstGeom>
          <a:solidFill>
            <a:srgbClr val="F7EECE"/>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b="1" lang="en" sz="1300">
                <a:solidFill>
                  <a:srgbClr val="2A2929"/>
                </a:solidFill>
                <a:latin typeface="Fjalla One"/>
                <a:ea typeface="Fjalla One"/>
                <a:cs typeface="Fjalla One"/>
                <a:sym typeface="Fjalla One"/>
              </a:rPr>
              <a:t>70% training</a:t>
            </a:r>
            <a:endParaRPr b="1" sz="1300">
              <a:solidFill>
                <a:srgbClr val="2A2929"/>
              </a:solidFill>
              <a:latin typeface="Fjalla One"/>
              <a:ea typeface="Fjalla One"/>
              <a:cs typeface="Fjalla One"/>
              <a:sym typeface="Fjalla One"/>
            </a:endParaRPr>
          </a:p>
        </p:txBody>
      </p:sp>
      <p:sp>
        <p:nvSpPr>
          <p:cNvPr id="966" name="Google Shape;966;p38"/>
          <p:cNvSpPr txBox="1"/>
          <p:nvPr/>
        </p:nvSpPr>
        <p:spPr>
          <a:xfrm>
            <a:off x="7196375" y="3576299"/>
            <a:ext cx="1104300" cy="734100"/>
          </a:xfrm>
          <a:prstGeom prst="rect">
            <a:avLst/>
          </a:prstGeom>
          <a:solidFill>
            <a:srgbClr val="F7EECE"/>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b="1" lang="en" sz="1300">
                <a:solidFill>
                  <a:srgbClr val="2A2929"/>
                </a:solidFill>
                <a:latin typeface="Fjalla One"/>
                <a:ea typeface="Fjalla One"/>
                <a:cs typeface="Fjalla One"/>
                <a:sym typeface="Fjalla One"/>
              </a:rPr>
              <a:t>30</a:t>
            </a:r>
            <a:r>
              <a:rPr b="1" lang="en" sz="1300">
                <a:solidFill>
                  <a:srgbClr val="2A2929"/>
                </a:solidFill>
                <a:latin typeface="Fjalla One"/>
                <a:ea typeface="Fjalla One"/>
                <a:cs typeface="Fjalla One"/>
                <a:sym typeface="Fjalla One"/>
              </a:rPr>
              <a:t>% testing</a:t>
            </a:r>
            <a:endParaRPr b="1" sz="1300">
              <a:solidFill>
                <a:srgbClr val="2A2929"/>
              </a:solidFill>
              <a:latin typeface="Fjalla One"/>
              <a:ea typeface="Fjalla One"/>
              <a:cs typeface="Fjalla One"/>
              <a:sym typeface="Fjall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0" name="Shape 970"/>
        <p:cNvGrpSpPr/>
        <p:nvPr/>
      </p:nvGrpSpPr>
      <p:grpSpPr>
        <a:xfrm>
          <a:off x="0" y="0"/>
          <a:ext cx="0" cy="0"/>
          <a:chOff x="0" y="0"/>
          <a:chExt cx="0" cy="0"/>
        </a:xfrm>
      </p:grpSpPr>
      <p:grpSp>
        <p:nvGrpSpPr>
          <p:cNvPr id="971" name="Google Shape;971;p39"/>
          <p:cNvGrpSpPr/>
          <p:nvPr/>
        </p:nvGrpSpPr>
        <p:grpSpPr>
          <a:xfrm>
            <a:off x="314000" y="2020325"/>
            <a:ext cx="8510400" cy="1625025"/>
            <a:chOff x="314000" y="2020325"/>
            <a:chExt cx="8510400" cy="1625025"/>
          </a:xfrm>
        </p:grpSpPr>
        <p:sp>
          <p:nvSpPr>
            <p:cNvPr id="972" name="Google Shape;972;p3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39"/>
            <p:cNvGrpSpPr/>
            <p:nvPr/>
          </p:nvGrpSpPr>
          <p:grpSpPr>
            <a:xfrm>
              <a:off x="3524825" y="2020325"/>
              <a:ext cx="2076362" cy="641924"/>
              <a:chOff x="3527575" y="0"/>
              <a:chExt cx="2076362" cy="641924"/>
            </a:xfrm>
          </p:grpSpPr>
          <p:sp>
            <p:nvSpPr>
              <p:cNvPr id="974" name="Google Shape;974;p3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5" name="Google Shape;975;p3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76" name="Google Shape;976;p39"/>
              <p:cNvGrpSpPr/>
              <p:nvPr/>
            </p:nvGrpSpPr>
            <p:grpSpPr>
              <a:xfrm>
                <a:off x="5557050" y="0"/>
                <a:ext cx="46887" cy="641924"/>
                <a:chOff x="2783050" y="0"/>
                <a:chExt cx="46887" cy="641924"/>
              </a:xfrm>
            </p:grpSpPr>
            <p:sp>
              <p:nvSpPr>
                <p:cNvPr id="977" name="Google Shape;977;p3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8" name="Google Shape;978;p3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979" name="Google Shape;979;p39"/>
          <p:cNvGrpSpPr/>
          <p:nvPr/>
        </p:nvGrpSpPr>
        <p:grpSpPr>
          <a:xfrm>
            <a:off x="3291400" y="0"/>
            <a:ext cx="2555700" cy="2301750"/>
            <a:chOff x="3294150" y="0"/>
            <a:chExt cx="2555700" cy="2301750"/>
          </a:xfrm>
        </p:grpSpPr>
        <p:sp>
          <p:nvSpPr>
            <p:cNvPr id="980" name="Google Shape;980;p3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1" name="Google Shape;981;p3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2" name="Google Shape;982;p3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83" name="Google Shape;983;p39"/>
            <p:cNvGrpSpPr/>
            <p:nvPr/>
          </p:nvGrpSpPr>
          <p:grpSpPr>
            <a:xfrm>
              <a:off x="5557050" y="0"/>
              <a:ext cx="46887" cy="641924"/>
              <a:chOff x="2783050" y="0"/>
              <a:chExt cx="46887" cy="641924"/>
            </a:xfrm>
          </p:grpSpPr>
          <p:sp>
            <p:nvSpPr>
              <p:cNvPr id="984" name="Google Shape;984;p3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5" name="Google Shape;985;p3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986" name="Google Shape;986;p39"/>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txBox="1"/>
          <p:nvPr>
            <p:ph type="ctrTitle"/>
          </p:nvPr>
        </p:nvSpPr>
        <p:spPr>
          <a:xfrm>
            <a:off x="830546" y="2542250"/>
            <a:ext cx="7583700" cy="119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Selection, evaluation, comparison</a:t>
            </a:r>
            <a:endParaRPr sz="3600"/>
          </a:p>
        </p:txBody>
      </p:sp>
      <p:sp>
        <p:nvSpPr>
          <p:cNvPr id="988" name="Google Shape;988;p39"/>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994" name="Google Shape;994;p40"/>
          <p:cNvSpPr txBox="1"/>
          <p:nvPr/>
        </p:nvSpPr>
        <p:spPr>
          <a:xfrm>
            <a:off x="260900" y="1546775"/>
            <a:ext cx="8628300" cy="8313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svm.cart &lt;- svm(label~.-user_id-product_id-order_id, data=train_data_final, cost=2, scale=TRUE)</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pred.svm &lt;- predict(svm.cart,valid_data_final)</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svm.cm &lt;- confusionMatrix(pred.svm,valid_data_final$label)</a:t>
            </a:r>
            <a:endParaRPr>
              <a:latin typeface="Barlow"/>
              <a:ea typeface="Barlow"/>
              <a:cs typeface="Barlow"/>
              <a:sym typeface="Barlow"/>
            </a:endParaRPr>
          </a:p>
        </p:txBody>
      </p:sp>
      <p:pic>
        <p:nvPicPr>
          <p:cNvPr id="995" name="Google Shape;995;p40"/>
          <p:cNvPicPr preferRelativeResize="0"/>
          <p:nvPr/>
        </p:nvPicPr>
        <p:blipFill>
          <a:blip r:embed="rId3">
            <a:alphaModFix/>
          </a:blip>
          <a:stretch>
            <a:fillRect/>
          </a:stretch>
        </p:blipFill>
        <p:spPr>
          <a:xfrm>
            <a:off x="152400" y="2530475"/>
            <a:ext cx="2931807" cy="2460624"/>
          </a:xfrm>
          <a:prstGeom prst="rect">
            <a:avLst/>
          </a:prstGeom>
          <a:noFill/>
          <a:ln>
            <a:noFill/>
          </a:ln>
        </p:spPr>
      </p:pic>
      <p:pic>
        <p:nvPicPr>
          <p:cNvPr id="996" name="Google Shape;996;p40"/>
          <p:cNvPicPr preferRelativeResize="0"/>
          <p:nvPr/>
        </p:nvPicPr>
        <p:blipFill>
          <a:blip r:embed="rId4">
            <a:alphaModFix/>
          </a:blip>
          <a:stretch>
            <a:fillRect/>
          </a:stretch>
        </p:blipFill>
        <p:spPr>
          <a:xfrm>
            <a:off x="3236607" y="2530475"/>
            <a:ext cx="2137844" cy="2460625"/>
          </a:xfrm>
          <a:prstGeom prst="rect">
            <a:avLst/>
          </a:prstGeom>
          <a:noFill/>
          <a:ln>
            <a:noFill/>
          </a:ln>
        </p:spPr>
      </p:pic>
      <p:sp>
        <p:nvSpPr>
          <p:cNvPr id="997" name="Google Shape;997;p40"/>
          <p:cNvSpPr txBox="1"/>
          <p:nvPr/>
        </p:nvSpPr>
        <p:spPr>
          <a:xfrm>
            <a:off x="5514000" y="2648025"/>
            <a:ext cx="32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Barlow"/>
                <a:ea typeface="Barlow"/>
                <a:cs typeface="Barlow"/>
                <a:sym typeface="Barlow"/>
              </a:rPr>
              <a:t>Recall: 187/(3044+187) = 5.79%</a:t>
            </a:r>
            <a:endParaRPr b="1">
              <a:solidFill>
                <a:schemeClr val="accent3"/>
              </a:solidFill>
              <a:latin typeface="Barlow"/>
              <a:ea typeface="Barlow"/>
              <a:cs typeface="Barlow"/>
              <a:sym typeface="Barlow"/>
            </a:endParaRPr>
          </a:p>
        </p:txBody>
      </p:sp>
      <p:pic>
        <p:nvPicPr>
          <p:cNvPr id="998" name="Google Shape;998;p40"/>
          <p:cNvPicPr preferRelativeResize="0"/>
          <p:nvPr/>
        </p:nvPicPr>
        <p:blipFill>
          <a:blip r:embed="rId5">
            <a:alphaModFix/>
          </a:blip>
          <a:stretch>
            <a:fillRect/>
          </a:stretch>
        </p:blipFill>
        <p:spPr>
          <a:xfrm>
            <a:off x="5526851" y="3200625"/>
            <a:ext cx="2857500" cy="38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grpSp>
        <p:nvGrpSpPr>
          <p:cNvPr id="284" name="Google Shape;284;p23"/>
          <p:cNvGrpSpPr/>
          <p:nvPr/>
        </p:nvGrpSpPr>
        <p:grpSpPr>
          <a:xfrm>
            <a:off x="1335200" y="802550"/>
            <a:ext cx="2555700" cy="2301750"/>
            <a:chOff x="319500" y="0"/>
            <a:chExt cx="2555700" cy="2301750"/>
          </a:xfrm>
        </p:grpSpPr>
        <p:sp>
          <p:nvSpPr>
            <p:cNvPr id="285" name="Google Shape;285;p23"/>
            <p:cNvSpPr/>
            <p:nvPr/>
          </p:nvSpPr>
          <p:spPr>
            <a:xfrm>
              <a:off x="31950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3"/>
            <p:cNvGrpSpPr/>
            <p:nvPr/>
          </p:nvGrpSpPr>
          <p:grpSpPr>
            <a:xfrm>
              <a:off x="2582400" y="0"/>
              <a:ext cx="46887" cy="641924"/>
              <a:chOff x="2783050" y="0"/>
              <a:chExt cx="46887" cy="641924"/>
            </a:xfrm>
          </p:grpSpPr>
          <p:sp>
            <p:nvSpPr>
              <p:cNvPr id="289" name="Google Shape;289;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 name="Google Shape;291;p23"/>
          <p:cNvGrpSpPr/>
          <p:nvPr/>
        </p:nvGrpSpPr>
        <p:grpSpPr>
          <a:xfrm>
            <a:off x="5092500" y="802550"/>
            <a:ext cx="2555700" cy="2301750"/>
            <a:chOff x="3294150" y="0"/>
            <a:chExt cx="2555700" cy="2301750"/>
          </a:xfrm>
        </p:grpSpPr>
        <p:sp>
          <p:nvSpPr>
            <p:cNvPr id="292" name="Google Shape;292;p23"/>
            <p:cNvSpPr/>
            <p:nvPr/>
          </p:nvSpPr>
          <p:spPr>
            <a:xfrm>
              <a:off x="329415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3"/>
            <p:cNvGrpSpPr/>
            <p:nvPr/>
          </p:nvGrpSpPr>
          <p:grpSpPr>
            <a:xfrm>
              <a:off x="5557050" y="0"/>
              <a:ext cx="46887" cy="641924"/>
              <a:chOff x="2783050" y="0"/>
              <a:chExt cx="46887" cy="641924"/>
            </a:xfrm>
          </p:grpSpPr>
          <p:sp>
            <p:nvSpPr>
              <p:cNvPr id="296" name="Google Shape;296;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8" name="Google Shape;298;p23"/>
          <p:cNvGrpSpPr/>
          <p:nvPr/>
        </p:nvGrpSpPr>
        <p:grpSpPr>
          <a:xfrm>
            <a:off x="1335200" y="2841750"/>
            <a:ext cx="2555700" cy="2301750"/>
            <a:chOff x="319500" y="0"/>
            <a:chExt cx="2555700" cy="2301750"/>
          </a:xfrm>
        </p:grpSpPr>
        <p:sp>
          <p:nvSpPr>
            <p:cNvPr id="299" name="Google Shape;299;p23"/>
            <p:cNvSpPr/>
            <p:nvPr/>
          </p:nvSpPr>
          <p:spPr>
            <a:xfrm>
              <a:off x="31950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3"/>
            <p:cNvGrpSpPr/>
            <p:nvPr/>
          </p:nvGrpSpPr>
          <p:grpSpPr>
            <a:xfrm>
              <a:off x="2582400" y="0"/>
              <a:ext cx="46887" cy="641924"/>
              <a:chOff x="2783050" y="0"/>
              <a:chExt cx="46887" cy="641924"/>
            </a:xfrm>
          </p:grpSpPr>
          <p:sp>
            <p:nvSpPr>
              <p:cNvPr id="303" name="Google Shape;303;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5" name="Google Shape;305;p23"/>
          <p:cNvGrpSpPr/>
          <p:nvPr/>
        </p:nvGrpSpPr>
        <p:grpSpPr>
          <a:xfrm>
            <a:off x="5092500" y="2841750"/>
            <a:ext cx="2555700" cy="2301750"/>
            <a:chOff x="3294150" y="0"/>
            <a:chExt cx="2555700" cy="2301750"/>
          </a:xfrm>
        </p:grpSpPr>
        <p:sp>
          <p:nvSpPr>
            <p:cNvPr id="306" name="Google Shape;306;p23"/>
            <p:cNvSpPr/>
            <p:nvPr/>
          </p:nvSpPr>
          <p:spPr>
            <a:xfrm>
              <a:off x="329415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23"/>
            <p:cNvGrpSpPr/>
            <p:nvPr/>
          </p:nvGrpSpPr>
          <p:grpSpPr>
            <a:xfrm>
              <a:off x="5557050" y="0"/>
              <a:ext cx="46887" cy="641924"/>
              <a:chOff x="2783050" y="0"/>
              <a:chExt cx="46887" cy="641924"/>
            </a:xfrm>
          </p:grpSpPr>
          <p:sp>
            <p:nvSpPr>
              <p:cNvPr id="310" name="Google Shape;310;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23"/>
          <p:cNvSpPr txBox="1"/>
          <p:nvPr>
            <p:ph idx="5" type="subTitle"/>
          </p:nvPr>
        </p:nvSpPr>
        <p:spPr>
          <a:xfrm>
            <a:off x="5499446" y="4243049"/>
            <a:ext cx="17418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 evaluation, and comparison </a:t>
            </a:r>
            <a:endParaRPr/>
          </a:p>
        </p:txBody>
      </p:sp>
      <p:sp>
        <p:nvSpPr>
          <p:cNvPr id="313" name="Google Shape;313;p23"/>
          <p:cNvSpPr txBox="1"/>
          <p:nvPr>
            <p:ph type="ctrTitle"/>
          </p:nvPr>
        </p:nvSpPr>
        <p:spPr>
          <a:xfrm>
            <a:off x="1728925" y="1869150"/>
            <a:ext cx="2361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 Instacart &amp; </a:t>
            </a:r>
            <a:r>
              <a:rPr lang="en"/>
              <a:t>Data Intro</a:t>
            </a:r>
            <a:endParaRPr/>
          </a:p>
        </p:txBody>
      </p:sp>
      <p:sp>
        <p:nvSpPr>
          <p:cNvPr id="314" name="Google Shape;314;p23"/>
          <p:cNvSpPr txBox="1"/>
          <p:nvPr>
            <p:ph idx="7" type="ctrTitle"/>
          </p:nvPr>
        </p:nvSpPr>
        <p:spPr>
          <a:xfrm>
            <a:off x="5492838" y="1809935"/>
            <a:ext cx="174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 Feature Engineering</a:t>
            </a:r>
            <a:endParaRPr/>
          </a:p>
        </p:txBody>
      </p:sp>
      <p:sp>
        <p:nvSpPr>
          <p:cNvPr id="315" name="Google Shape;315;p23"/>
          <p:cNvSpPr txBox="1"/>
          <p:nvPr>
            <p:ph idx="9" type="ctrTitle"/>
          </p:nvPr>
        </p:nvSpPr>
        <p:spPr>
          <a:xfrm>
            <a:off x="1728925" y="3747925"/>
            <a:ext cx="1910400" cy="92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  Combine datasets</a:t>
            </a:r>
            <a:endParaRPr/>
          </a:p>
        </p:txBody>
      </p:sp>
      <p:sp>
        <p:nvSpPr>
          <p:cNvPr id="316" name="Google Shape;316;p23"/>
          <p:cNvSpPr txBox="1"/>
          <p:nvPr>
            <p:ph idx="13" type="ctrTitle"/>
          </p:nvPr>
        </p:nvSpPr>
        <p:spPr>
          <a:xfrm>
            <a:off x="5492838" y="3747920"/>
            <a:ext cx="174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Model Selection</a:t>
            </a:r>
            <a:endParaRPr/>
          </a:p>
        </p:txBody>
      </p:sp>
      <p:grpSp>
        <p:nvGrpSpPr>
          <p:cNvPr id="317" name="Google Shape;317;p23"/>
          <p:cNvGrpSpPr/>
          <p:nvPr/>
        </p:nvGrpSpPr>
        <p:grpSpPr>
          <a:xfrm>
            <a:off x="319500" y="0"/>
            <a:ext cx="8505000" cy="981750"/>
            <a:chOff x="319500" y="0"/>
            <a:chExt cx="8505000" cy="981750"/>
          </a:xfrm>
        </p:grpSpPr>
        <p:sp>
          <p:nvSpPr>
            <p:cNvPr id="318" name="Google Shape;318;p23"/>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3"/>
          <p:cNvSpPr txBox="1"/>
          <p:nvPr>
            <p:ph type="ctrTitle"/>
          </p:nvPr>
        </p:nvSpPr>
        <p:spPr>
          <a:xfrm>
            <a:off x="1374925" y="416354"/>
            <a:ext cx="6390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41"/>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1004" name="Google Shape;1004;p41"/>
          <p:cNvSpPr txBox="1"/>
          <p:nvPr/>
        </p:nvSpPr>
        <p:spPr>
          <a:xfrm>
            <a:off x="298175" y="1565425"/>
            <a:ext cx="8227800" cy="10467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a:ea typeface="Barlow"/>
                <a:cs typeface="Barlow"/>
                <a:sym typeface="Barlow"/>
              </a:rPr>
              <a:t>rf.cart &lt;- randomForest(label~.-user_id-product_id-order_id, data=train_data_final, importance=TRUE, ntree = 20, mtry=4)</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pred.rf &lt;- predict(rf.cart,valid_data_final)</a:t>
            </a:r>
            <a:endParaRPr>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rf.cm &lt;- confusionMatrix(pred.rf,valid_data_final$label)</a:t>
            </a:r>
            <a:endParaRPr>
              <a:latin typeface="Barlow"/>
              <a:ea typeface="Barlow"/>
              <a:cs typeface="Barlow"/>
              <a:sym typeface="Barlow"/>
            </a:endParaRPr>
          </a:p>
        </p:txBody>
      </p:sp>
      <p:pic>
        <p:nvPicPr>
          <p:cNvPr id="1005" name="Google Shape;1005;p41"/>
          <p:cNvPicPr preferRelativeResize="0"/>
          <p:nvPr/>
        </p:nvPicPr>
        <p:blipFill>
          <a:blip r:embed="rId3">
            <a:alphaModFix/>
          </a:blip>
          <a:stretch>
            <a:fillRect/>
          </a:stretch>
        </p:blipFill>
        <p:spPr>
          <a:xfrm>
            <a:off x="152400" y="2764525"/>
            <a:ext cx="2652941" cy="2226576"/>
          </a:xfrm>
          <a:prstGeom prst="rect">
            <a:avLst/>
          </a:prstGeom>
          <a:noFill/>
          <a:ln>
            <a:noFill/>
          </a:ln>
        </p:spPr>
      </p:pic>
      <p:pic>
        <p:nvPicPr>
          <p:cNvPr id="1006" name="Google Shape;1006;p41"/>
          <p:cNvPicPr preferRelativeResize="0"/>
          <p:nvPr/>
        </p:nvPicPr>
        <p:blipFill>
          <a:blip r:embed="rId4">
            <a:alphaModFix/>
          </a:blip>
          <a:stretch>
            <a:fillRect/>
          </a:stretch>
        </p:blipFill>
        <p:spPr>
          <a:xfrm>
            <a:off x="2957741" y="2764525"/>
            <a:ext cx="1860446" cy="2226574"/>
          </a:xfrm>
          <a:prstGeom prst="rect">
            <a:avLst/>
          </a:prstGeom>
          <a:noFill/>
          <a:ln>
            <a:noFill/>
          </a:ln>
        </p:spPr>
      </p:pic>
      <p:pic>
        <p:nvPicPr>
          <p:cNvPr id="1007" name="Google Shape;1007;p41"/>
          <p:cNvPicPr preferRelativeResize="0"/>
          <p:nvPr/>
        </p:nvPicPr>
        <p:blipFill>
          <a:blip r:embed="rId5">
            <a:alphaModFix/>
          </a:blip>
          <a:stretch>
            <a:fillRect/>
          </a:stretch>
        </p:blipFill>
        <p:spPr>
          <a:xfrm>
            <a:off x="4970587" y="2764525"/>
            <a:ext cx="2688406" cy="2226575"/>
          </a:xfrm>
          <a:prstGeom prst="rect">
            <a:avLst/>
          </a:prstGeom>
          <a:noFill/>
          <a:ln>
            <a:noFill/>
          </a:ln>
        </p:spPr>
      </p:pic>
      <p:sp>
        <p:nvSpPr>
          <p:cNvPr id="1008" name="Google Shape;1008;p41"/>
          <p:cNvSpPr txBox="1"/>
          <p:nvPr/>
        </p:nvSpPr>
        <p:spPr>
          <a:xfrm>
            <a:off x="4970575" y="2364325"/>
            <a:ext cx="29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Barlow"/>
                <a:ea typeface="Barlow"/>
                <a:cs typeface="Barlow"/>
                <a:sym typeface="Barlow"/>
              </a:rPr>
              <a:t>Recall: 1451/(1451+1780) = 45.6%</a:t>
            </a:r>
            <a:endParaRPr b="1">
              <a:solidFill>
                <a:schemeClr val="accent3"/>
              </a:solidFill>
              <a:latin typeface="Barlow"/>
              <a:ea typeface="Barlow"/>
              <a:cs typeface="Barlow"/>
              <a:sym typeface="Barlow"/>
            </a:endParaRPr>
          </a:p>
        </p:txBody>
      </p:sp>
      <p:pic>
        <p:nvPicPr>
          <p:cNvPr id="1009" name="Google Shape;1009;p41"/>
          <p:cNvPicPr preferRelativeResize="0"/>
          <p:nvPr/>
        </p:nvPicPr>
        <p:blipFill>
          <a:blip r:embed="rId6">
            <a:alphaModFix/>
          </a:blip>
          <a:stretch>
            <a:fillRect/>
          </a:stretch>
        </p:blipFill>
        <p:spPr>
          <a:xfrm>
            <a:off x="7417725" y="2764529"/>
            <a:ext cx="1726272" cy="2664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2"/>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Light GBM</a:t>
            </a:r>
            <a:endParaRPr/>
          </a:p>
        </p:txBody>
      </p:sp>
      <p:sp>
        <p:nvSpPr>
          <p:cNvPr id="1015" name="Google Shape;1015;p42"/>
          <p:cNvSpPr txBox="1"/>
          <p:nvPr/>
        </p:nvSpPr>
        <p:spPr>
          <a:xfrm>
            <a:off x="0" y="1416525"/>
            <a:ext cx="5445900" cy="38481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dtrain_matrix &lt;- as.matrix(train_data_final[c(-3)])</a:t>
            </a:r>
            <a:endParaRPr/>
          </a:p>
          <a:p>
            <a:pPr indent="0" lvl="0" marL="0" rtl="0" algn="l">
              <a:spcBef>
                <a:spcPts val="0"/>
              </a:spcBef>
              <a:spcAft>
                <a:spcPts val="0"/>
              </a:spcAft>
              <a:buNone/>
            </a:pPr>
            <a:r>
              <a:rPr lang="en"/>
              <a:t>dtrain_label &lt;- as.vector(train_data_final$label)</a:t>
            </a:r>
            <a:endParaRPr/>
          </a:p>
          <a:p>
            <a:pPr indent="0" lvl="0" marL="0" rtl="0" algn="l">
              <a:spcBef>
                <a:spcPts val="0"/>
              </a:spcBef>
              <a:spcAft>
                <a:spcPts val="0"/>
              </a:spcAft>
              <a:buNone/>
            </a:pPr>
            <a:r>
              <a:rPr lang="en"/>
              <a:t>dtrain &lt;- lgb.Dataset(dtrain_matrix, label = dtrain_label)</a:t>
            </a:r>
            <a:endParaRPr/>
          </a:p>
          <a:p>
            <a:pPr indent="0" lvl="0" marL="0" rtl="0" algn="l">
              <a:spcBef>
                <a:spcPts val="0"/>
              </a:spcBef>
              <a:spcAft>
                <a:spcPts val="0"/>
              </a:spcAft>
              <a:buNone/>
            </a:pPr>
            <a:r>
              <a:rPr lang="en"/>
              <a:t>dtest_matrix &lt;- as.matrix(valid_data_final[c(-3)])</a:t>
            </a:r>
            <a:endParaRPr/>
          </a:p>
          <a:p>
            <a:pPr indent="0" lvl="0" marL="0" rtl="0" algn="l">
              <a:spcBef>
                <a:spcPts val="0"/>
              </a:spcBef>
              <a:spcAft>
                <a:spcPts val="0"/>
              </a:spcAft>
              <a:buNone/>
            </a:pPr>
            <a:r>
              <a:rPr lang="en"/>
              <a:t>dtest_label &lt;- as.vector(valid_data_final$label)</a:t>
            </a:r>
            <a:endParaRPr/>
          </a:p>
          <a:p>
            <a:pPr indent="0" lvl="0" marL="0" rtl="0" algn="l">
              <a:spcBef>
                <a:spcPts val="0"/>
              </a:spcBef>
              <a:spcAft>
                <a:spcPts val="0"/>
              </a:spcAft>
              <a:buNone/>
            </a:pPr>
            <a:r>
              <a:rPr lang="en"/>
              <a:t>dtest &lt;- lgb.Dataset.create.valid(dtrain, dtest_matrix, label = dtest_label)</a:t>
            </a:r>
            <a:endParaRPr/>
          </a:p>
          <a:p>
            <a:pPr indent="0" lvl="0" marL="0" rtl="0" algn="l">
              <a:spcBef>
                <a:spcPts val="0"/>
              </a:spcBef>
              <a:spcAft>
                <a:spcPts val="0"/>
              </a:spcAft>
              <a:buNone/>
            </a:pPr>
            <a:r>
              <a:rPr lang="en"/>
              <a:t>valids &lt;- list(test = dtest)</a:t>
            </a:r>
            <a:endParaRPr/>
          </a:p>
          <a:p>
            <a:pPr indent="0" lvl="0" marL="0" rtl="0" algn="l">
              <a:spcBef>
                <a:spcPts val="0"/>
              </a:spcBef>
              <a:spcAft>
                <a:spcPts val="0"/>
              </a:spcAft>
              <a:buNone/>
            </a:pPr>
            <a:r>
              <a:rPr lang="en"/>
              <a:t>params = list(max_bin = 100,</a:t>
            </a:r>
            <a:endParaRPr/>
          </a:p>
          <a:p>
            <a:pPr indent="0" lvl="0" marL="0" rtl="0" algn="l">
              <a:spcBef>
                <a:spcPts val="0"/>
              </a:spcBef>
              <a:spcAft>
                <a:spcPts val="0"/>
              </a:spcAft>
              <a:buNone/>
            </a:pPr>
            <a:r>
              <a:rPr lang="en"/>
              <a:t>              	   learning_rate = 0.1,</a:t>
            </a:r>
            <a:endParaRPr/>
          </a:p>
          <a:p>
            <a:pPr indent="0" lvl="0" marL="0" rtl="0" algn="l">
              <a:spcBef>
                <a:spcPts val="0"/>
              </a:spcBef>
              <a:spcAft>
                <a:spcPts val="0"/>
              </a:spcAft>
              <a:buNone/>
            </a:pPr>
            <a:r>
              <a:rPr lang="en"/>
              <a:t>              	   objective = "binary",</a:t>
            </a:r>
            <a:endParaRPr/>
          </a:p>
          <a:p>
            <a:pPr indent="0" lvl="0" marL="0" rtl="0" algn="l">
              <a:spcBef>
                <a:spcPts val="0"/>
              </a:spcBef>
              <a:spcAft>
                <a:spcPts val="0"/>
              </a:spcAft>
              <a:buNone/>
            </a:pPr>
            <a:r>
              <a:rPr lang="en"/>
              <a:t>              	   metric = 'binary_logloss')</a:t>
            </a:r>
            <a:endParaRPr/>
          </a:p>
          <a:p>
            <a:pPr indent="0" lvl="0" marL="0" rtl="0" algn="l">
              <a:spcBef>
                <a:spcPts val="0"/>
              </a:spcBef>
              <a:spcAft>
                <a:spcPts val="0"/>
              </a:spcAft>
              <a:buNone/>
            </a:pPr>
            <a:r>
              <a:rPr lang="en"/>
              <a:t>lgbm.cart &lt;- lgb.train(</a:t>
            </a:r>
            <a:endParaRPr/>
          </a:p>
          <a:p>
            <a:pPr indent="0" lvl="0" marL="0" rtl="0" algn="l">
              <a:spcBef>
                <a:spcPts val="0"/>
              </a:spcBef>
              <a:spcAft>
                <a:spcPts val="0"/>
              </a:spcAft>
              <a:buNone/>
            </a:pPr>
            <a:r>
              <a:rPr lang="en"/>
              <a:t>                      params = params,</a:t>
            </a:r>
            <a:endParaRPr/>
          </a:p>
          <a:p>
            <a:pPr indent="0" lvl="0" marL="0" rtl="0" algn="l">
              <a:spcBef>
                <a:spcPts val="0"/>
              </a:spcBef>
              <a:spcAft>
                <a:spcPts val="0"/>
              </a:spcAft>
              <a:buNone/>
            </a:pPr>
            <a:r>
              <a:rPr lang="en"/>
              <a:t>                      data = dtrain,</a:t>
            </a:r>
            <a:endParaRPr/>
          </a:p>
          <a:p>
            <a:pPr indent="0" lvl="0" marL="0" rtl="0" algn="l">
              <a:spcBef>
                <a:spcPts val="0"/>
              </a:spcBef>
              <a:spcAft>
                <a:spcPts val="0"/>
              </a:spcAft>
              <a:buNone/>
            </a:pPr>
            <a:r>
              <a:rPr lang="en"/>
              <a:t>                      nrounds = 20,</a:t>
            </a:r>
            <a:endParaRPr/>
          </a:p>
          <a:p>
            <a:pPr indent="0" lvl="0" marL="0" rtl="0" algn="l">
              <a:spcBef>
                <a:spcPts val="0"/>
              </a:spcBef>
              <a:spcAft>
                <a:spcPts val="0"/>
              </a:spcAft>
              <a:buNone/>
            </a:pPr>
            <a:r>
              <a:rPr lang="en"/>
              <a:t>                      valids = valids)</a:t>
            </a:r>
            <a:endParaRPr/>
          </a:p>
        </p:txBody>
      </p:sp>
      <p:pic>
        <p:nvPicPr>
          <p:cNvPr id="1016" name="Google Shape;1016;p42"/>
          <p:cNvPicPr preferRelativeResize="0"/>
          <p:nvPr/>
        </p:nvPicPr>
        <p:blipFill>
          <a:blip r:embed="rId3">
            <a:alphaModFix/>
          </a:blip>
          <a:stretch>
            <a:fillRect/>
          </a:stretch>
        </p:blipFill>
        <p:spPr>
          <a:xfrm>
            <a:off x="5445900" y="1384579"/>
            <a:ext cx="2829000" cy="2374339"/>
          </a:xfrm>
          <a:prstGeom prst="rect">
            <a:avLst/>
          </a:prstGeom>
          <a:noFill/>
          <a:ln>
            <a:noFill/>
          </a:ln>
        </p:spPr>
      </p:pic>
      <p:pic>
        <p:nvPicPr>
          <p:cNvPr id="1017" name="Google Shape;1017;p42"/>
          <p:cNvPicPr preferRelativeResize="0"/>
          <p:nvPr/>
        </p:nvPicPr>
        <p:blipFill rotWithShape="1">
          <a:blip r:embed="rId4">
            <a:alphaModFix/>
          </a:blip>
          <a:srcRect b="72013" l="0" r="20083" t="0"/>
          <a:stretch/>
        </p:blipFill>
        <p:spPr>
          <a:xfrm>
            <a:off x="5445900" y="3990900"/>
            <a:ext cx="2781600" cy="1152600"/>
          </a:xfrm>
          <a:prstGeom prst="rect">
            <a:avLst/>
          </a:prstGeom>
          <a:noFill/>
          <a:ln>
            <a:noFill/>
          </a:ln>
        </p:spPr>
      </p:pic>
      <p:sp>
        <p:nvSpPr>
          <p:cNvPr id="1018" name="Google Shape;1018;p42"/>
          <p:cNvSpPr txBox="1"/>
          <p:nvPr/>
        </p:nvSpPr>
        <p:spPr>
          <a:xfrm>
            <a:off x="7279350" y="4451625"/>
            <a:ext cx="247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Barlow"/>
                <a:ea typeface="Barlow"/>
                <a:cs typeface="Barlow"/>
                <a:sym typeface="Barlow"/>
              </a:rPr>
              <a:t>Recall:</a:t>
            </a:r>
            <a:endParaRPr b="1">
              <a:solidFill>
                <a:schemeClr val="accent3"/>
              </a:solidFill>
              <a:latin typeface="Barlow"/>
              <a:ea typeface="Barlow"/>
              <a:cs typeface="Barlow"/>
              <a:sym typeface="Barlow"/>
            </a:endParaRPr>
          </a:p>
          <a:p>
            <a:pPr indent="0" lvl="0" marL="0" rtl="0" algn="l">
              <a:spcBef>
                <a:spcPts val="0"/>
              </a:spcBef>
              <a:spcAft>
                <a:spcPts val="0"/>
              </a:spcAft>
              <a:buNone/>
            </a:pPr>
            <a:r>
              <a:rPr b="1" lang="en">
                <a:solidFill>
                  <a:schemeClr val="accent3"/>
                </a:solidFill>
                <a:latin typeface="Barlow"/>
                <a:ea typeface="Barlow"/>
                <a:cs typeface="Barlow"/>
                <a:sym typeface="Barlow"/>
              </a:rPr>
              <a:t>169/(3062+169) = 5.23%</a:t>
            </a:r>
            <a:endParaRPr b="1">
              <a:solidFill>
                <a:schemeClr val="accent3"/>
              </a:solidFill>
              <a:latin typeface="Barlow"/>
              <a:ea typeface="Barlow"/>
              <a:cs typeface="Barlow"/>
              <a:sym typeface="Barlow"/>
            </a:endParaRPr>
          </a:p>
        </p:txBody>
      </p:sp>
      <p:pic>
        <p:nvPicPr>
          <p:cNvPr id="1019" name="Google Shape;1019;p42"/>
          <p:cNvPicPr preferRelativeResize="0"/>
          <p:nvPr/>
        </p:nvPicPr>
        <p:blipFill>
          <a:blip r:embed="rId5">
            <a:alphaModFix/>
          </a:blip>
          <a:stretch>
            <a:fillRect/>
          </a:stretch>
        </p:blipFill>
        <p:spPr>
          <a:xfrm>
            <a:off x="2804150" y="4779925"/>
            <a:ext cx="2899425" cy="36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3" name="Shape 1023"/>
        <p:cNvGrpSpPr/>
        <p:nvPr/>
      </p:nvGrpSpPr>
      <p:grpSpPr>
        <a:xfrm>
          <a:off x="0" y="0"/>
          <a:ext cx="0" cy="0"/>
          <a:chOff x="0" y="0"/>
          <a:chExt cx="0" cy="0"/>
        </a:xfrm>
      </p:grpSpPr>
      <p:graphicFrame>
        <p:nvGraphicFramePr>
          <p:cNvPr id="1024" name="Google Shape;1024;p43"/>
          <p:cNvGraphicFramePr/>
          <p:nvPr/>
        </p:nvGraphicFramePr>
        <p:xfrm>
          <a:off x="319438" y="1687750"/>
          <a:ext cx="3000000" cy="3000000"/>
        </p:xfrm>
        <a:graphic>
          <a:graphicData uri="http://schemas.openxmlformats.org/drawingml/2006/table">
            <a:tbl>
              <a:tblPr>
                <a:noFill/>
                <a:tableStyleId>{BC3C2351-00B3-42AB-8B88-B3286232A6BA}</a:tableStyleId>
              </a:tblPr>
              <a:tblGrid>
                <a:gridCol w="2126250"/>
                <a:gridCol w="2126250"/>
                <a:gridCol w="2126250"/>
                <a:gridCol w="2126250"/>
              </a:tblGrid>
              <a:tr h="684750">
                <a:tc>
                  <a:txBody>
                    <a:bodyPr/>
                    <a:lstStyle/>
                    <a:p>
                      <a:pPr indent="0" lvl="0" marL="0" rtl="0" algn="l">
                        <a:spcBef>
                          <a:spcPts val="0"/>
                        </a:spcBef>
                        <a:spcAft>
                          <a:spcPts val="0"/>
                        </a:spcAft>
                        <a:buNone/>
                      </a:pPr>
                      <a:r>
                        <a:t/>
                      </a:r>
                      <a:endParaRPr>
                        <a:solidFill>
                          <a:schemeClr val="lt1"/>
                        </a:solidFill>
                        <a:latin typeface="Anton"/>
                        <a:ea typeface="Anton"/>
                        <a:cs typeface="Anton"/>
                        <a:sym typeface="Anton"/>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SVM</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Random Forest</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Light GBM</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RUN TIME</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4.71 mins</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2.71 secs</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0.26 secs</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RECALL RATE</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5.79%</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45.6%</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5.23%</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rtl="0" algn="ctr">
                        <a:spcBef>
                          <a:spcPts val="0"/>
                        </a:spcBef>
                        <a:spcAft>
                          <a:spcPts val="0"/>
                        </a:spcAft>
                        <a:buNone/>
                      </a:pPr>
                      <a:r>
                        <a:rPr lang="en" sz="1800">
                          <a:solidFill>
                            <a:schemeClr val="lt1"/>
                          </a:solidFill>
                          <a:latin typeface="Fjalla One"/>
                          <a:ea typeface="Fjalla One"/>
                          <a:cs typeface="Fjalla One"/>
                          <a:sym typeface="Fjalla One"/>
                        </a:rPr>
                        <a:t>AUC</a:t>
                      </a:r>
                      <a:endParaRPr sz="1800">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0.7008</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0.8122</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lt1"/>
                          </a:solidFill>
                          <a:latin typeface="Barlow"/>
                          <a:ea typeface="Barlow"/>
                          <a:cs typeface="Barlow"/>
                          <a:sym typeface="Barlow"/>
                        </a:rPr>
                        <a:t>0.7358</a:t>
                      </a:r>
                      <a:endParaRPr>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bl>
          </a:graphicData>
        </a:graphic>
      </p:graphicFrame>
      <p:grpSp>
        <p:nvGrpSpPr>
          <p:cNvPr id="1025" name="Google Shape;1025;p43"/>
          <p:cNvGrpSpPr/>
          <p:nvPr/>
        </p:nvGrpSpPr>
        <p:grpSpPr>
          <a:xfrm>
            <a:off x="552925" y="888068"/>
            <a:ext cx="8014650" cy="1085981"/>
            <a:chOff x="552925" y="888068"/>
            <a:chExt cx="8014650" cy="1085981"/>
          </a:xfrm>
        </p:grpSpPr>
        <p:sp>
          <p:nvSpPr>
            <p:cNvPr id="1026" name="Google Shape;1026;p43"/>
            <p:cNvSpPr/>
            <p:nvPr/>
          </p:nvSpPr>
          <p:spPr>
            <a:xfrm>
              <a:off x="572650"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p:nvPr/>
          </p:nvSpPr>
          <p:spPr>
            <a:xfrm>
              <a:off x="552925"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a:off x="8540407"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a:off x="8520688"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43"/>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Comparison</a:t>
            </a:r>
            <a:endParaRPr b="0">
              <a:solidFill>
                <a:schemeClr val="lt1"/>
              </a:solidFill>
            </a:endParaRPr>
          </a:p>
        </p:txBody>
      </p:sp>
      <p:sp>
        <p:nvSpPr>
          <p:cNvPr id="1031" name="Google Shape;1031;p43"/>
          <p:cNvSpPr/>
          <p:nvPr/>
        </p:nvSpPr>
        <p:spPr>
          <a:xfrm>
            <a:off x="6355075" y="1783100"/>
            <a:ext cx="525900" cy="51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Step</a:t>
            </a:r>
            <a:endParaRPr/>
          </a:p>
        </p:txBody>
      </p:sp>
      <p:sp>
        <p:nvSpPr>
          <p:cNvPr id="1037" name="Google Shape;1037;p44"/>
          <p:cNvSpPr txBox="1"/>
          <p:nvPr/>
        </p:nvSpPr>
        <p:spPr>
          <a:xfrm>
            <a:off x="994400" y="1668775"/>
            <a:ext cx="6880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Barlow"/>
              <a:buChar char="●"/>
            </a:pPr>
            <a:r>
              <a:rPr lang="en" sz="1800">
                <a:latin typeface="Barlow"/>
                <a:ea typeface="Barlow"/>
                <a:cs typeface="Barlow"/>
                <a:sym typeface="Barlow"/>
              </a:rPr>
              <a:t>Adjust and try to find the optimal parameters</a:t>
            </a:r>
            <a:endParaRPr sz="1800">
              <a:latin typeface="Barlow"/>
              <a:ea typeface="Barlow"/>
              <a:cs typeface="Barlow"/>
              <a:sym typeface="Barlow"/>
            </a:endParaRPr>
          </a:p>
          <a:p>
            <a:pPr indent="-342900" lvl="0" marL="457200" rtl="0" algn="l">
              <a:spcBef>
                <a:spcPts val="0"/>
              </a:spcBef>
              <a:spcAft>
                <a:spcPts val="0"/>
              </a:spcAft>
              <a:buSzPts val="1800"/>
              <a:buFont typeface="Barlow"/>
              <a:buChar char="●"/>
            </a:pPr>
            <a:r>
              <a:rPr lang="en" sz="1800">
                <a:latin typeface="Barlow"/>
                <a:ea typeface="Barlow"/>
                <a:cs typeface="Barlow"/>
                <a:sym typeface="Barlow"/>
              </a:rPr>
              <a:t>Try on the whole dataset</a:t>
            </a:r>
            <a:endParaRPr sz="1800">
              <a:latin typeface="Barlow"/>
              <a:ea typeface="Barlow"/>
              <a:cs typeface="Barlow"/>
              <a:sym typeface="Barlow"/>
            </a:endParaRPr>
          </a:p>
          <a:p>
            <a:pPr indent="-342900" lvl="0" marL="457200" rtl="0" algn="l">
              <a:spcBef>
                <a:spcPts val="0"/>
              </a:spcBef>
              <a:spcAft>
                <a:spcPts val="0"/>
              </a:spcAft>
              <a:buSzPts val="1800"/>
              <a:buFont typeface="Barlow"/>
              <a:buChar char="●"/>
            </a:pPr>
            <a:r>
              <a:rPr lang="en" sz="1800">
                <a:latin typeface="Barlow"/>
                <a:ea typeface="Barlow"/>
                <a:cs typeface="Barlow"/>
                <a:sym typeface="Barlow"/>
              </a:rPr>
              <a:t>Try other models</a:t>
            </a:r>
            <a:endParaRPr sz="1800">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41" name="Shape 1041"/>
        <p:cNvGrpSpPr/>
        <p:nvPr/>
      </p:nvGrpSpPr>
      <p:grpSpPr>
        <a:xfrm>
          <a:off x="0" y="0"/>
          <a:ext cx="0" cy="0"/>
          <a:chOff x="0" y="0"/>
          <a:chExt cx="0" cy="0"/>
        </a:xfrm>
      </p:grpSpPr>
      <p:grpSp>
        <p:nvGrpSpPr>
          <p:cNvPr id="1042" name="Google Shape;1042;p45"/>
          <p:cNvGrpSpPr/>
          <p:nvPr/>
        </p:nvGrpSpPr>
        <p:grpSpPr>
          <a:xfrm>
            <a:off x="319500" y="0"/>
            <a:ext cx="8505000" cy="1948350"/>
            <a:chOff x="319500" y="0"/>
            <a:chExt cx="8505000" cy="1948350"/>
          </a:xfrm>
        </p:grpSpPr>
        <p:sp>
          <p:nvSpPr>
            <p:cNvPr id="1043" name="Google Shape;1043;p45"/>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45"/>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Fjalla One"/>
                <a:ea typeface="Fjalla One"/>
                <a:cs typeface="Fjalla One"/>
                <a:sym typeface="Fjalla One"/>
              </a:rPr>
              <a:t>THANKS!</a:t>
            </a:r>
            <a:endParaRPr>
              <a:solidFill>
                <a:schemeClr val="lt1"/>
              </a:solidFill>
              <a:latin typeface="Fjalla One"/>
              <a:ea typeface="Fjalla One"/>
              <a:cs typeface="Fjalla One"/>
              <a:sym typeface="Fjalla One"/>
            </a:endParaRPr>
          </a:p>
        </p:txBody>
      </p:sp>
      <p:sp>
        <p:nvSpPr>
          <p:cNvPr id="1049" name="Google Shape;1049;p45"/>
          <p:cNvSpPr txBox="1"/>
          <p:nvPr>
            <p:ph idx="1" type="subTitle"/>
          </p:nvPr>
        </p:nvSpPr>
        <p:spPr>
          <a:xfrm>
            <a:off x="719300" y="2385576"/>
            <a:ext cx="3290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solidFill>
                  <a:schemeClr val="lt1"/>
                </a:solidFill>
              </a:rPr>
              <a:t>Questions?</a:t>
            </a:r>
            <a:endParaRPr sz="46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grpSp>
        <p:nvGrpSpPr>
          <p:cNvPr id="1050" name="Google Shape;1050;p45"/>
          <p:cNvGrpSpPr/>
          <p:nvPr/>
        </p:nvGrpSpPr>
        <p:grpSpPr>
          <a:xfrm>
            <a:off x="3711300" y="1459674"/>
            <a:ext cx="5224367" cy="3452882"/>
            <a:chOff x="3863700" y="1459674"/>
            <a:chExt cx="5224367" cy="3452882"/>
          </a:xfrm>
        </p:grpSpPr>
        <p:sp>
          <p:nvSpPr>
            <p:cNvPr id="1051" name="Google Shape;1051;p45"/>
            <p:cNvSpPr/>
            <p:nvPr/>
          </p:nvSpPr>
          <p:spPr>
            <a:xfrm>
              <a:off x="7477982" y="1529451"/>
              <a:ext cx="1346518" cy="3157000"/>
            </a:xfrm>
            <a:custGeom>
              <a:rect b="b" l="l" r="r" t="t"/>
              <a:pathLst>
                <a:path extrusionOk="0" h="45018" w="19201">
                  <a:moveTo>
                    <a:pt x="1" y="0"/>
                  </a:moveTo>
                  <a:lnTo>
                    <a:pt x="1" y="45018"/>
                  </a:lnTo>
                  <a:lnTo>
                    <a:pt x="19200" y="45018"/>
                  </a:lnTo>
                  <a:lnTo>
                    <a:pt x="192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3863700" y="4732599"/>
              <a:ext cx="5224367" cy="179956"/>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5364419" y="2391814"/>
              <a:ext cx="925473" cy="409404"/>
            </a:xfrm>
            <a:custGeom>
              <a:rect b="b" l="l" r="r" t="t"/>
              <a:pathLst>
                <a:path extrusionOk="0" h="5838" w="13197">
                  <a:moveTo>
                    <a:pt x="13197" y="0"/>
                  </a:moveTo>
                  <a:lnTo>
                    <a:pt x="8272" y="3951"/>
                  </a:lnTo>
                  <a:lnTo>
                    <a:pt x="2739" y="2309"/>
                  </a:lnTo>
                  <a:cubicBezTo>
                    <a:pt x="2739" y="2309"/>
                    <a:pt x="2293" y="1421"/>
                    <a:pt x="1569" y="1421"/>
                  </a:cubicBezTo>
                  <a:cubicBezTo>
                    <a:pt x="1405" y="1421"/>
                    <a:pt x="1226" y="1467"/>
                    <a:pt x="1034" y="1579"/>
                  </a:cubicBezTo>
                  <a:cubicBezTo>
                    <a:pt x="0" y="2187"/>
                    <a:pt x="490" y="3770"/>
                    <a:pt x="1157" y="4255"/>
                  </a:cubicBezTo>
                  <a:cubicBezTo>
                    <a:pt x="1275" y="4341"/>
                    <a:pt x="1382" y="4378"/>
                    <a:pt x="1477" y="4378"/>
                  </a:cubicBezTo>
                  <a:cubicBezTo>
                    <a:pt x="1923" y="4378"/>
                    <a:pt x="2120" y="3572"/>
                    <a:pt x="2068" y="3221"/>
                  </a:cubicBezTo>
                  <a:lnTo>
                    <a:pt x="2068" y="3221"/>
                  </a:lnTo>
                  <a:lnTo>
                    <a:pt x="2348" y="3371"/>
                  </a:lnTo>
                  <a:cubicBezTo>
                    <a:pt x="2348" y="3371"/>
                    <a:pt x="1820" y="4007"/>
                    <a:pt x="2171" y="4424"/>
                  </a:cubicBezTo>
                  <a:cubicBezTo>
                    <a:pt x="2221" y="4483"/>
                    <a:pt x="2271" y="4509"/>
                    <a:pt x="2319" y="4509"/>
                  </a:cubicBezTo>
                  <a:cubicBezTo>
                    <a:pt x="2618" y="4509"/>
                    <a:pt x="2862" y="3525"/>
                    <a:pt x="2862" y="3525"/>
                  </a:cubicBezTo>
                  <a:lnTo>
                    <a:pt x="8454" y="5838"/>
                  </a:lnTo>
                  <a:lnTo>
                    <a:pt x="13078" y="3162"/>
                  </a:lnTo>
                  <a:lnTo>
                    <a:pt x="13197" y="0"/>
                  </a:ln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6397820" y="2255976"/>
              <a:ext cx="202388" cy="226722"/>
            </a:xfrm>
            <a:custGeom>
              <a:rect b="b" l="l" r="r" t="t"/>
              <a:pathLst>
                <a:path extrusionOk="0" h="3233" w="2886">
                  <a:moveTo>
                    <a:pt x="545" y="0"/>
                  </a:moveTo>
                  <a:lnTo>
                    <a:pt x="0" y="3232"/>
                  </a:lnTo>
                  <a:lnTo>
                    <a:pt x="0" y="3232"/>
                  </a:lnTo>
                  <a:lnTo>
                    <a:pt x="2885" y="966"/>
                  </a:lnTo>
                  <a:lnTo>
                    <a:pt x="2017" y="753"/>
                  </a:lnTo>
                  <a:lnTo>
                    <a:pt x="1342" y="462"/>
                  </a:lnTo>
                  <a:lnTo>
                    <a:pt x="545" y="0"/>
                  </a:ln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6270538" y="1501190"/>
              <a:ext cx="291450" cy="895668"/>
            </a:xfrm>
            <a:custGeom>
              <a:rect b="b" l="l" r="r" t="t"/>
              <a:pathLst>
                <a:path extrusionOk="0" h="12772" w="4156">
                  <a:moveTo>
                    <a:pt x="3623" y="1"/>
                  </a:moveTo>
                  <a:lnTo>
                    <a:pt x="678" y="64"/>
                  </a:lnTo>
                  <a:cubicBezTo>
                    <a:pt x="678" y="64"/>
                    <a:pt x="0" y="6919"/>
                    <a:pt x="44" y="8343"/>
                  </a:cubicBezTo>
                  <a:cubicBezTo>
                    <a:pt x="1196" y="8711"/>
                    <a:pt x="2321" y="9137"/>
                    <a:pt x="2593" y="9252"/>
                  </a:cubicBezTo>
                  <a:lnTo>
                    <a:pt x="2984" y="12771"/>
                  </a:lnTo>
                  <a:lnTo>
                    <a:pt x="4155" y="11844"/>
                  </a:lnTo>
                  <a:lnTo>
                    <a:pt x="4132" y="5210"/>
                  </a:lnTo>
                  <a:lnTo>
                    <a:pt x="3623" y="1"/>
                  </a:ln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6273273" y="1459674"/>
              <a:ext cx="328828" cy="385351"/>
            </a:xfrm>
            <a:custGeom>
              <a:rect b="b" l="l" r="r" t="t"/>
              <a:pathLst>
                <a:path extrusionOk="0" h="5495" w="4689">
                  <a:moveTo>
                    <a:pt x="63" y="1"/>
                  </a:moveTo>
                  <a:cubicBezTo>
                    <a:pt x="22" y="1"/>
                    <a:pt x="0" y="1"/>
                    <a:pt x="0" y="1"/>
                  </a:cubicBezTo>
                  <a:cubicBezTo>
                    <a:pt x="0" y="1"/>
                    <a:pt x="644" y="1041"/>
                    <a:pt x="2166" y="1041"/>
                  </a:cubicBezTo>
                  <a:cubicBezTo>
                    <a:pt x="2547" y="1041"/>
                    <a:pt x="2983" y="976"/>
                    <a:pt x="3477" y="813"/>
                  </a:cubicBezTo>
                  <a:lnTo>
                    <a:pt x="3477" y="813"/>
                  </a:lnTo>
                  <a:cubicBezTo>
                    <a:pt x="3477" y="814"/>
                    <a:pt x="2925" y="3691"/>
                    <a:pt x="3912" y="5494"/>
                  </a:cubicBezTo>
                  <a:lnTo>
                    <a:pt x="4508" y="5494"/>
                  </a:lnTo>
                  <a:cubicBezTo>
                    <a:pt x="4508" y="5494"/>
                    <a:pt x="4689" y="2480"/>
                    <a:pt x="3746" y="403"/>
                  </a:cubicBezTo>
                  <a:cubicBezTo>
                    <a:pt x="3024" y="17"/>
                    <a:pt x="493" y="1"/>
                    <a:pt x="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6344382" y="3299619"/>
              <a:ext cx="816775" cy="1477376"/>
            </a:xfrm>
            <a:custGeom>
              <a:rect b="b" l="l" r="r" t="t"/>
              <a:pathLst>
                <a:path extrusionOk="0" h="21067" w="11647">
                  <a:moveTo>
                    <a:pt x="4499" y="0"/>
                  </a:moveTo>
                  <a:lnTo>
                    <a:pt x="0" y="126"/>
                  </a:lnTo>
                  <a:lnTo>
                    <a:pt x="6457" y="20282"/>
                  </a:lnTo>
                  <a:lnTo>
                    <a:pt x="7104" y="20854"/>
                  </a:lnTo>
                  <a:lnTo>
                    <a:pt x="2614" y="1985"/>
                  </a:lnTo>
                  <a:lnTo>
                    <a:pt x="11166" y="21067"/>
                  </a:lnTo>
                  <a:lnTo>
                    <a:pt x="11647" y="20471"/>
                  </a:lnTo>
                  <a:lnTo>
                    <a:pt x="44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6122498" y="2250506"/>
              <a:ext cx="581217" cy="1059346"/>
            </a:xfrm>
            <a:custGeom>
              <a:rect b="b" l="l" r="r" t="t"/>
              <a:pathLst>
                <a:path extrusionOk="0" h="15106" w="8288">
                  <a:moveTo>
                    <a:pt x="4248" y="1"/>
                  </a:moveTo>
                  <a:cubicBezTo>
                    <a:pt x="4084" y="1"/>
                    <a:pt x="3922" y="59"/>
                    <a:pt x="3792" y="173"/>
                  </a:cubicBezTo>
                  <a:cubicBezTo>
                    <a:pt x="3026" y="831"/>
                    <a:pt x="1428" y="2355"/>
                    <a:pt x="374" y="4344"/>
                  </a:cubicBezTo>
                  <a:lnTo>
                    <a:pt x="434" y="4308"/>
                  </a:lnTo>
                  <a:lnTo>
                    <a:pt x="434" y="4308"/>
                  </a:lnTo>
                  <a:cubicBezTo>
                    <a:pt x="434" y="4308"/>
                    <a:pt x="0" y="4991"/>
                    <a:pt x="619" y="7217"/>
                  </a:cubicBezTo>
                  <a:cubicBezTo>
                    <a:pt x="1239" y="9439"/>
                    <a:pt x="2964" y="15051"/>
                    <a:pt x="2964" y="15051"/>
                  </a:cubicBezTo>
                  <a:cubicBezTo>
                    <a:pt x="2964" y="15051"/>
                    <a:pt x="4053" y="15105"/>
                    <a:pt x="5234" y="15105"/>
                  </a:cubicBezTo>
                  <a:cubicBezTo>
                    <a:pt x="6141" y="15105"/>
                    <a:pt x="7101" y="15073"/>
                    <a:pt x="7663" y="14960"/>
                  </a:cubicBezTo>
                  <a:cubicBezTo>
                    <a:pt x="7423" y="10208"/>
                    <a:pt x="7798" y="4885"/>
                    <a:pt x="7798" y="4885"/>
                  </a:cubicBezTo>
                  <a:lnTo>
                    <a:pt x="8288" y="2154"/>
                  </a:lnTo>
                  <a:cubicBezTo>
                    <a:pt x="7711" y="1665"/>
                    <a:pt x="7202" y="1274"/>
                    <a:pt x="6811" y="1044"/>
                  </a:cubicBezTo>
                  <a:lnTo>
                    <a:pt x="4388" y="2261"/>
                  </a:lnTo>
                  <a:lnTo>
                    <a:pt x="4388" y="2261"/>
                  </a:lnTo>
                  <a:lnTo>
                    <a:pt x="4641" y="121"/>
                  </a:lnTo>
                  <a:cubicBezTo>
                    <a:pt x="4521" y="41"/>
                    <a:pt x="4384" y="1"/>
                    <a:pt x="4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6528958" y="1823147"/>
              <a:ext cx="121321" cy="115710"/>
            </a:xfrm>
            <a:custGeom>
              <a:rect b="b" l="l" r="r" t="t"/>
              <a:pathLst>
                <a:path extrusionOk="0" h="1650" w="1730">
                  <a:moveTo>
                    <a:pt x="939" y="0"/>
                  </a:moveTo>
                  <a:cubicBezTo>
                    <a:pt x="401" y="0"/>
                    <a:pt x="119" y="473"/>
                    <a:pt x="119" y="473"/>
                  </a:cubicBezTo>
                  <a:lnTo>
                    <a:pt x="1" y="1247"/>
                  </a:lnTo>
                  <a:cubicBezTo>
                    <a:pt x="1" y="1247"/>
                    <a:pt x="345" y="1650"/>
                    <a:pt x="755" y="1650"/>
                  </a:cubicBezTo>
                  <a:cubicBezTo>
                    <a:pt x="890" y="1650"/>
                    <a:pt x="1031" y="1607"/>
                    <a:pt x="1169" y="1491"/>
                  </a:cubicBezTo>
                  <a:cubicBezTo>
                    <a:pt x="1729" y="1022"/>
                    <a:pt x="1603" y="55"/>
                    <a:pt x="1015" y="4"/>
                  </a:cubicBezTo>
                  <a:cubicBezTo>
                    <a:pt x="989" y="1"/>
                    <a:pt x="964" y="0"/>
                    <a:pt x="939" y="0"/>
                  </a:cubicBez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6541441" y="1847130"/>
              <a:ext cx="69566" cy="60730"/>
            </a:xfrm>
            <a:custGeom>
              <a:rect b="b" l="l" r="r" t="t"/>
              <a:pathLst>
                <a:path extrusionOk="0" h="866" w="992">
                  <a:moveTo>
                    <a:pt x="569" y="1"/>
                  </a:moveTo>
                  <a:cubicBezTo>
                    <a:pt x="506" y="1"/>
                    <a:pt x="442" y="12"/>
                    <a:pt x="383" y="40"/>
                  </a:cubicBezTo>
                  <a:cubicBezTo>
                    <a:pt x="277" y="88"/>
                    <a:pt x="194" y="175"/>
                    <a:pt x="139" y="270"/>
                  </a:cubicBezTo>
                  <a:cubicBezTo>
                    <a:pt x="112" y="317"/>
                    <a:pt x="88" y="368"/>
                    <a:pt x="68" y="419"/>
                  </a:cubicBezTo>
                  <a:lnTo>
                    <a:pt x="24" y="574"/>
                  </a:lnTo>
                  <a:lnTo>
                    <a:pt x="1" y="648"/>
                  </a:lnTo>
                  <a:lnTo>
                    <a:pt x="79" y="636"/>
                  </a:lnTo>
                  <a:cubicBezTo>
                    <a:pt x="105" y="633"/>
                    <a:pt x="133" y="628"/>
                    <a:pt x="158" y="628"/>
                  </a:cubicBezTo>
                  <a:cubicBezTo>
                    <a:pt x="163" y="628"/>
                    <a:pt x="169" y="628"/>
                    <a:pt x="174" y="629"/>
                  </a:cubicBezTo>
                  <a:cubicBezTo>
                    <a:pt x="206" y="636"/>
                    <a:pt x="218" y="640"/>
                    <a:pt x="221" y="668"/>
                  </a:cubicBezTo>
                  <a:cubicBezTo>
                    <a:pt x="225" y="727"/>
                    <a:pt x="186" y="802"/>
                    <a:pt x="150" y="865"/>
                  </a:cubicBezTo>
                  <a:cubicBezTo>
                    <a:pt x="183" y="842"/>
                    <a:pt x="210" y="814"/>
                    <a:pt x="234" y="782"/>
                  </a:cubicBezTo>
                  <a:cubicBezTo>
                    <a:pt x="257" y="751"/>
                    <a:pt x="281" y="716"/>
                    <a:pt x="285" y="668"/>
                  </a:cubicBezTo>
                  <a:cubicBezTo>
                    <a:pt x="289" y="645"/>
                    <a:pt x="281" y="612"/>
                    <a:pt x="261" y="589"/>
                  </a:cubicBezTo>
                  <a:cubicBezTo>
                    <a:pt x="241" y="569"/>
                    <a:pt x="218" y="558"/>
                    <a:pt x="194" y="550"/>
                  </a:cubicBezTo>
                  <a:cubicBezTo>
                    <a:pt x="178" y="545"/>
                    <a:pt x="162" y="543"/>
                    <a:pt x="147" y="541"/>
                  </a:cubicBezTo>
                  <a:lnTo>
                    <a:pt x="147" y="541"/>
                  </a:lnTo>
                  <a:cubicBezTo>
                    <a:pt x="156" y="514"/>
                    <a:pt x="165" y="488"/>
                    <a:pt x="174" y="463"/>
                  </a:cubicBezTo>
                  <a:cubicBezTo>
                    <a:pt x="198" y="419"/>
                    <a:pt x="218" y="376"/>
                    <a:pt x="241" y="337"/>
                  </a:cubicBezTo>
                  <a:cubicBezTo>
                    <a:pt x="296" y="257"/>
                    <a:pt x="356" y="186"/>
                    <a:pt x="435" y="143"/>
                  </a:cubicBezTo>
                  <a:cubicBezTo>
                    <a:pt x="497" y="109"/>
                    <a:pt x="567" y="94"/>
                    <a:pt x="641" y="94"/>
                  </a:cubicBezTo>
                  <a:cubicBezTo>
                    <a:pt x="755" y="94"/>
                    <a:pt x="877" y="128"/>
                    <a:pt x="991" y="179"/>
                  </a:cubicBezTo>
                  <a:cubicBezTo>
                    <a:pt x="917" y="108"/>
                    <a:pt x="822" y="48"/>
                    <a:pt x="715" y="20"/>
                  </a:cubicBezTo>
                  <a:cubicBezTo>
                    <a:pt x="669" y="8"/>
                    <a:pt x="619" y="1"/>
                    <a:pt x="569"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7127638" y="4705192"/>
              <a:ext cx="421817" cy="84013"/>
            </a:xfrm>
            <a:custGeom>
              <a:rect b="b" l="l" r="r" t="t"/>
              <a:pathLst>
                <a:path extrusionOk="0" h="1198" w="6015">
                  <a:moveTo>
                    <a:pt x="2912" y="1"/>
                  </a:moveTo>
                  <a:cubicBezTo>
                    <a:pt x="1584" y="1"/>
                    <a:pt x="478" y="428"/>
                    <a:pt x="478" y="428"/>
                  </a:cubicBezTo>
                  <a:lnTo>
                    <a:pt x="0" y="1197"/>
                  </a:lnTo>
                  <a:lnTo>
                    <a:pt x="6015" y="1197"/>
                  </a:lnTo>
                  <a:cubicBezTo>
                    <a:pt x="5128" y="263"/>
                    <a:pt x="3952" y="1"/>
                    <a:pt x="2912" y="1"/>
                  </a:cubicBezTo>
                  <a:close/>
                </a:path>
              </a:pathLst>
            </a:custGeom>
            <a:solidFill>
              <a:srgbClr val="282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6422154" y="4701756"/>
              <a:ext cx="432967" cy="94602"/>
            </a:xfrm>
            <a:custGeom>
              <a:rect b="b" l="l" r="r" t="t"/>
              <a:pathLst>
                <a:path extrusionOk="0" h="1349" w="6174">
                  <a:moveTo>
                    <a:pt x="3135" y="1"/>
                  </a:moveTo>
                  <a:cubicBezTo>
                    <a:pt x="1978" y="1"/>
                    <a:pt x="667" y="273"/>
                    <a:pt x="1" y="1348"/>
                  </a:cubicBezTo>
                  <a:cubicBezTo>
                    <a:pt x="2826" y="1348"/>
                    <a:pt x="6173" y="1246"/>
                    <a:pt x="6173" y="1246"/>
                  </a:cubicBezTo>
                  <a:lnTo>
                    <a:pt x="5995" y="860"/>
                  </a:lnTo>
                  <a:lnTo>
                    <a:pt x="5348" y="288"/>
                  </a:lnTo>
                  <a:cubicBezTo>
                    <a:pt x="5348" y="288"/>
                    <a:pt x="4323" y="1"/>
                    <a:pt x="3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6385126" y="1763818"/>
              <a:ext cx="22441" cy="37518"/>
            </a:xfrm>
            <a:custGeom>
              <a:rect b="b" l="l" r="r" t="t"/>
              <a:pathLst>
                <a:path extrusionOk="0" h="535" w="320">
                  <a:moveTo>
                    <a:pt x="162" y="1"/>
                  </a:moveTo>
                  <a:cubicBezTo>
                    <a:pt x="71" y="1"/>
                    <a:pt x="0" y="119"/>
                    <a:pt x="0" y="265"/>
                  </a:cubicBezTo>
                  <a:cubicBezTo>
                    <a:pt x="0" y="412"/>
                    <a:pt x="71" y="534"/>
                    <a:pt x="162" y="534"/>
                  </a:cubicBezTo>
                  <a:cubicBezTo>
                    <a:pt x="248" y="534"/>
                    <a:pt x="319" y="412"/>
                    <a:pt x="319" y="265"/>
                  </a:cubicBezTo>
                  <a:cubicBezTo>
                    <a:pt x="319" y="119"/>
                    <a:pt x="248" y="1"/>
                    <a:pt x="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6299290" y="1761364"/>
              <a:ext cx="22511" cy="37448"/>
            </a:xfrm>
            <a:custGeom>
              <a:rect b="b" l="l" r="r" t="t"/>
              <a:pathLst>
                <a:path extrusionOk="0" h="534" w="321">
                  <a:moveTo>
                    <a:pt x="159" y="1"/>
                  </a:moveTo>
                  <a:cubicBezTo>
                    <a:pt x="71" y="1"/>
                    <a:pt x="0" y="119"/>
                    <a:pt x="0" y="265"/>
                  </a:cubicBezTo>
                  <a:cubicBezTo>
                    <a:pt x="0" y="411"/>
                    <a:pt x="71" y="533"/>
                    <a:pt x="159" y="533"/>
                  </a:cubicBezTo>
                  <a:cubicBezTo>
                    <a:pt x="245" y="533"/>
                    <a:pt x="321" y="411"/>
                    <a:pt x="321" y="265"/>
                  </a:cubicBezTo>
                  <a:cubicBezTo>
                    <a:pt x="321" y="119"/>
                    <a:pt x="245" y="1"/>
                    <a:pt x="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6265559" y="1791309"/>
              <a:ext cx="99651" cy="139554"/>
            </a:xfrm>
            <a:custGeom>
              <a:rect b="b" l="l" r="r" t="t"/>
              <a:pathLst>
                <a:path extrusionOk="0" h="1990" w="1421">
                  <a:moveTo>
                    <a:pt x="1137" y="0"/>
                  </a:moveTo>
                  <a:lnTo>
                    <a:pt x="0" y="1989"/>
                  </a:lnTo>
                  <a:lnTo>
                    <a:pt x="1421" y="1705"/>
                  </a:lnTo>
                  <a:lnTo>
                    <a:pt x="1137" y="0"/>
                  </a:ln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6257775" y="1791309"/>
              <a:ext cx="107435" cy="145304"/>
            </a:xfrm>
            <a:custGeom>
              <a:rect b="b" l="l" r="r" t="t"/>
              <a:pathLst>
                <a:path extrusionOk="0" h="2072" w="1532">
                  <a:moveTo>
                    <a:pt x="1248" y="0"/>
                  </a:moveTo>
                  <a:lnTo>
                    <a:pt x="1248" y="0"/>
                  </a:lnTo>
                  <a:cubicBezTo>
                    <a:pt x="1031" y="315"/>
                    <a:pt x="833" y="639"/>
                    <a:pt x="632" y="967"/>
                  </a:cubicBezTo>
                  <a:lnTo>
                    <a:pt x="344" y="1460"/>
                  </a:lnTo>
                  <a:cubicBezTo>
                    <a:pt x="245" y="1625"/>
                    <a:pt x="155" y="1796"/>
                    <a:pt x="60" y="1962"/>
                  </a:cubicBezTo>
                  <a:lnTo>
                    <a:pt x="0" y="2071"/>
                  </a:lnTo>
                  <a:lnTo>
                    <a:pt x="123" y="2044"/>
                  </a:lnTo>
                  <a:cubicBezTo>
                    <a:pt x="359" y="1997"/>
                    <a:pt x="596" y="1945"/>
                    <a:pt x="829" y="1886"/>
                  </a:cubicBezTo>
                  <a:cubicBezTo>
                    <a:pt x="1066" y="1831"/>
                    <a:pt x="1299" y="1772"/>
                    <a:pt x="1532" y="1705"/>
                  </a:cubicBezTo>
                  <a:lnTo>
                    <a:pt x="1532" y="1705"/>
                  </a:lnTo>
                  <a:cubicBezTo>
                    <a:pt x="1291" y="1732"/>
                    <a:pt x="1050" y="1767"/>
                    <a:pt x="813" y="1807"/>
                  </a:cubicBezTo>
                  <a:cubicBezTo>
                    <a:pt x="615" y="1837"/>
                    <a:pt x="420" y="1871"/>
                    <a:pt x="225" y="1908"/>
                  </a:cubicBezTo>
                  <a:lnTo>
                    <a:pt x="225" y="1908"/>
                  </a:lnTo>
                  <a:cubicBezTo>
                    <a:pt x="300" y="1780"/>
                    <a:pt x="375" y="1653"/>
                    <a:pt x="447" y="1523"/>
                  </a:cubicBezTo>
                  <a:lnTo>
                    <a:pt x="727" y="1022"/>
                  </a:lnTo>
                  <a:cubicBezTo>
                    <a:pt x="908" y="683"/>
                    <a:pt x="1086" y="347"/>
                    <a:pt x="1248"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6370119" y="1913261"/>
              <a:ext cx="88922" cy="98880"/>
            </a:xfrm>
            <a:custGeom>
              <a:rect b="b" l="l" r="r" t="t"/>
              <a:pathLst>
                <a:path extrusionOk="0" h="1410" w="1268">
                  <a:moveTo>
                    <a:pt x="1244" y="1"/>
                  </a:moveTo>
                  <a:lnTo>
                    <a:pt x="1058" y="522"/>
                  </a:lnTo>
                  <a:cubicBezTo>
                    <a:pt x="992" y="691"/>
                    <a:pt x="924" y="857"/>
                    <a:pt x="834" y="995"/>
                  </a:cubicBezTo>
                  <a:cubicBezTo>
                    <a:pt x="746" y="1132"/>
                    <a:pt x="637" y="1233"/>
                    <a:pt x="499" y="1233"/>
                  </a:cubicBezTo>
                  <a:cubicBezTo>
                    <a:pt x="493" y="1233"/>
                    <a:pt x="488" y="1233"/>
                    <a:pt x="482" y="1232"/>
                  </a:cubicBezTo>
                  <a:cubicBezTo>
                    <a:pt x="329" y="1225"/>
                    <a:pt x="163" y="1126"/>
                    <a:pt x="1" y="1031"/>
                  </a:cubicBezTo>
                  <a:lnTo>
                    <a:pt x="1" y="1031"/>
                  </a:lnTo>
                  <a:cubicBezTo>
                    <a:pt x="103" y="1189"/>
                    <a:pt x="238" y="1347"/>
                    <a:pt x="458" y="1398"/>
                  </a:cubicBezTo>
                  <a:cubicBezTo>
                    <a:pt x="489" y="1406"/>
                    <a:pt x="520" y="1409"/>
                    <a:pt x="552" y="1409"/>
                  </a:cubicBezTo>
                  <a:cubicBezTo>
                    <a:pt x="634" y="1409"/>
                    <a:pt x="719" y="1385"/>
                    <a:pt x="790" y="1343"/>
                  </a:cubicBezTo>
                  <a:cubicBezTo>
                    <a:pt x="888" y="1283"/>
                    <a:pt x="956" y="1201"/>
                    <a:pt x="1015" y="1114"/>
                  </a:cubicBezTo>
                  <a:cubicBezTo>
                    <a:pt x="1121" y="941"/>
                    <a:pt x="1185" y="755"/>
                    <a:pt x="1220" y="569"/>
                  </a:cubicBezTo>
                  <a:cubicBezTo>
                    <a:pt x="1256" y="380"/>
                    <a:pt x="1267" y="190"/>
                    <a:pt x="1244"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572094" y="4678684"/>
              <a:ext cx="187381" cy="113817"/>
            </a:xfrm>
            <a:custGeom>
              <a:rect b="b" l="l" r="r" t="t"/>
              <a:pathLst>
                <a:path extrusionOk="0" h="1623" w="2672">
                  <a:moveTo>
                    <a:pt x="1" y="1"/>
                  </a:moveTo>
                  <a:lnTo>
                    <a:pt x="1" y="1622"/>
                  </a:lnTo>
                  <a:lnTo>
                    <a:pt x="2672" y="1622"/>
                  </a:lnTo>
                  <a:lnTo>
                    <a:pt x="2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8487610" y="4678684"/>
              <a:ext cx="187451" cy="113817"/>
            </a:xfrm>
            <a:custGeom>
              <a:rect b="b" l="l" r="r" t="t"/>
              <a:pathLst>
                <a:path extrusionOk="0" h="1623" w="2673">
                  <a:moveTo>
                    <a:pt x="0" y="1"/>
                  </a:moveTo>
                  <a:lnTo>
                    <a:pt x="0" y="1622"/>
                  </a:lnTo>
                  <a:lnTo>
                    <a:pt x="2672" y="1622"/>
                  </a:lnTo>
                  <a:lnTo>
                    <a:pt x="2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8636771" y="2335361"/>
              <a:ext cx="86958" cy="482197"/>
            </a:xfrm>
            <a:custGeom>
              <a:rect b="b" l="l" r="r" t="t"/>
              <a:pathLst>
                <a:path extrusionOk="0" h="6876" w="1240">
                  <a:moveTo>
                    <a:pt x="1" y="0"/>
                  </a:moveTo>
                  <a:lnTo>
                    <a:pt x="1" y="6876"/>
                  </a:lnTo>
                  <a:lnTo>
                    <a:pt x="1240" y="6876"/>
                  </a:lnTo>
                  <a:lnTo>
                    <a:pt x="12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4080802" y="2973314"/>
              <a:ext cx="839146" cy="199863"/>
            </a:xfrm>
            <a:custGeom>
              <a:rect b="b" l="l" r="r" t="t"/>
              <a:pathLst>
                <a:path extrusionOk="0" h="2850" w="11966">
                  <a:moveTo>
                    <a:pt x="0" y="1"/>
                  </a:moveTo>
                  <a:lnTo>
                    <a:pt x="2849" y="2850"/>
                  </a:lnTo>
                  <a:lnTo>
                    <a:pt x="9140" y="2830"/>
                  </a:lnTo>
                  <a:lnTo>
                    <a:pt x="119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8523038" y="3219603"/>
              <a:ext cx="45513" cy="1586424"/>
            </a:xfrm>
            <a:custGeom>
              <a:rect b="b" l="l" r="r" t="t"/>
              <a:pathLst>
                <a:path extrusionOk="0" h="22622" w="649">
                  <a:moveTo>
                    <a:pt x="324" y="1"/>
                  </a:moveTo>
                  <a:cubicBezTo>
                    <a:pt x="142" y="1"/>
                    <a:pt x="0" y="143"/>
                    <a:pt x="0" y="325"/>
                  </a:cubicBezTo>
                  <a:lnTo>
                    <a:pt x="0" y="22299"/>
                  </a:lnTo>
                  <a:cubicBezTo>
                    <a:pt x="0" y="22476"/>
                    <a:pt x="142" y="22622"/>
                    <a:pt x="324" y="22622"/>
                  </a:cubicBezTo>
                  <a:cubicBezTo>
                    <a:pt x="501" y="22622"/>
                    <a:pt x="648" y="22476"/>
                    <a:pt x="648" y="22299"/>
                  </a:cubicBezTo>
                  <a:lnTo>
                    <a:pt x="648" y="325"/>
                  </a:lnTo>
                  <a:cubicBezTo>
                    <a:pt x="648" y="143"/>
                    <a:pt x="501" y="1"/>
                    <a:pt x="324" y="1"/>
                  </a:cubicBezTo>
                  <a:close/>
                </a:path>
              </a:pathLst>
            </a:custGeom>
            <a:solidFill>
              <a:srgbClr val="282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6284513" y="1660099"/>
              <a:ext cx="59468" cy="39342"/>
            </a:xfrm>
            <a:custGeom>
              <a:rect b="b" l="l" r="r" t="t"/>
              <a:pathLst>
                <a:path extrusionOk="0" h="561" w="848">
                  <a:moveTo>
                    <a:pt x="797" y="0"/>
                  </a:moveTo>
                  <a:cubicBezTo>
                    <a:pt x="777" y="4"/>
                    <a:pt x="308" y="71"/>
                    <a:pt x="0" y="225"/>
                  </a:cubicBezTo>
                  <a:lnTo>
                    <a:pt x="170" y="560"/>
                  </a:lnTo>
                  <a:cubicBezTo>
                    <a:pt x="418" y="434"/>
                    <a:pt x="844" y="371"/>
                    <a:pt x="848" y="371"/>
                  </a:cubicBezTo>
                  <a:lnTo>
                    <a:pt x="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6386339" y="1669777"/>
              <a:ext cx="61993" cy="46565"/>
            </a:xfrm>
            <a:custGeom>
              <a:rect b="b" l="l" r="r" t="t"/>
              <a:pathLst>
                <a:path extrusionOk="0" h="664" w="884">
                  <a:moveTo>
                    <a:pt x="106" y="1"/>
                  </a:moveTo>
                  <a:lnTo>
                    <a:pt x="0" y="360"/>
                  </a:lnTo>
                  <a:cubicBezTo>
                    <a:pt x="4" y="360"/>
                    <a:pt x="419" y="486"/>
                    <a:pt x="659" y="664"/>
                  </a:cubicBezTo>
                  <a:lnTo>
                    <a:pt x="884" y="363"/>
                  </a:lnTo>
                  <a:cubicBezTo>
                    <a:pt x="588" y="143"/>
                    <a:pt x="126" y="4"/>
                    <a:pt x="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4148896" y="3219603"/>
              <a:ext cx="45443" cy="1586424"/>
            </a:xfrm>
            <a:custGeom>
              <a:rect b="b" l="l" r="r" t="t"/>
              <a:pathLst>
                <a:path extrusionOk="0" h="22622" w="648">
                  <a:moveTo>
                    <a:pt x="324" y="1"/>
                  </a:moveTo>
                  <a:cubicBezTo>
                    <a:pt x="146" y="1"/>
                    <a:pt x="0" y="143"/>
                    <a:pt x="0" y="325"/>
                  </a:cubicBezTo>
                  <a:lnTo>
                    <a:pt x="0" y="22299"/>
                  </a:lnTo>
                  <a:cubicBezTo>
                    <a:pt x="0" y="22476"/>
                    <a:pt x="146" y="22622"/>
                    <a:pt x="324" y="22622"/>
                  </a:cubicBezTo>
                  <a:cubicBezTo>
                    <a:pt x="505" y="22622"/>
                    <a:pt x="647" y="22476"/>
                    <a:pt x="647" y="22299"/>
                  </a:cubicBezTo>
                  <a:lnTo>
                    <a:pt x="647" y="325"/>
                  </a:lnTo>
                  <a:cubicBezTo>
                    <a:pt x="647" y="143"/>
                    <a:pt x="505" y="1"/>
                    <a:pt x="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7850514" y="2599953"/>
              <a:ext cx="637178" cy="611301"/>
            </a:xfrm>
            <a:custGeom>
              <a:rect b="b" l="l" r="r" t="t"/>
              <a:pathLst>
                <a:path extrusionOk="0" h="8717" w="9086">
                  <a:moveTo>
                    <a:pt x="3351" y="1"/>
                  </a:moveTo>
                  <a:lnTo>
                    <a:pt x="3205" y="518"/>
                  </a:lnTo>
                  <a:cubicBezTo>
                    <a:pt x="2025" y="1030"/>
                    <a:pt x="198" y="4239"/>
                    <a:pt x="0" y="7897"/>
                  </a:cubicBezTo>
                  <a:cubicBezTo>
                    <a:pt x="1042" y="8245"/>
                    <a:pt x="4227" y="8580"/>
                    <a:pt x="4452" y="8580"/>
                  </a:cubicBezTo>
                  <a:cubicBezTo>
                    <a:pt x="4452" y="8580"/>
                    <a:pt x="4675" y="8717"/>
                    <a:pt x="5203" y="8717"/>
                  </a:cubicBezTo>
                  <a:cubicBezTo>
                    <a:pt x="5468" y="8717"/>
                    <a:pt x="5809" y="8683"/>
                    <a:pt x="6236" y="8580"/>
                  </a:cubicBezTo>
                  <a:cubicBezTo>
                    <a:pt x="8395" y="7132"/>
                    <a:pt x="8774" y="2265"/>
                    <a:pt x="8774" y="2265"/>
                  </a:cubicBezTo>
                  <a:lnTo>
                    <a:pt x="9085" y="1693"/>
                  </a:lnTo>
                  <a:lnTo>
                    <a:pt x="33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8075273" y="2636209"/>
              <a:ext cx="398254" cy="574905"/>
            </a:xfrm>
            <a:custGeom>
              <a:rect b="b" l="l" r="r" t="t"/>
              <a:pathLst>
                <a:path extrusionOk="0" h="8198" w="5679">
                  <a:moveTo>
                    <a:pt x="0" y="1"/>
                  </a:moveTo>
                  <a:lnTo>
                    <a:pt x="0" y="1"/>
                  </a:lnTo>
                  <a:cubicBezTo>
                    <a:pt x="1815" y="601"/>
                    <a:pt x="3633" y="1187"/>
                    <a:pt x="5459" y="1765"/>
                  </a:cubicBezTo>
                  <a:lnTo>
                    <a:pt x="5459" y="1765"/>
                  </a:lnTo>
                  <a:cubicBezTo>
                    <a:pt x="4943" y="2120"/>
                    <a:pt x="4462" y="2519"/>
                    <a:pt x="4014" y="2952"/>
                  </a:cubicBezTo>
                  <a:cubicBezTo>
                    <a:pt x="3540" y="3411"/>
                    <a:pt x="3102" y="3908"/>
                    <a:pt x="2735" y="4456"/>
                  </a:cubicBezTo>
                  <a:cubicBezTo>
                    <a:pt x="2372" y="5005"/>
                    <a:pt x="2076" y="5608"/>
                    <a:pt x="1946" y="6256"/>
                  </a:cubicBezTo>
                  <a:cubicBezTo>
                    <a:pt x="1879" y="6579"/>
                    <a:pt x="1851" y="6910"/>
                    <a:pt x="1879" y="7242"/>
                  </a:cubicBezTo>
                  <a:cubicBezTo>
                    <a:pt x="1906" y="7570"/>
                    <a:pt x="1981" y="7890"/>
                    <a:pt x="2096" y="8198"/>
                  </a:cubicBezTo>
                  <a:cubicBezTo>
                    <a:pt x="1989" y="7886"/>
                    <a:pt x="1926" y="7566"/>
                    <a:pt x="1906" y="7238"/>
                  </a:cubicBezTo>
                  <a:cubicBezTo>
                    <a:pt x="1890" y="6910"/>
                    <a:pt x="1930" y="6587"/>
                    <a:pt x="1997" y="6267"/>
                  </a:cubicBezTo>
                  <a:cubicBezTo>
                    <a:pt x="2139" y="5632"/>
                    <a:pt x="2443" y="5040"/>
                    <a:pt x="2806" y="4504"/>
                  </a:cubicBezTo>
                  <a:cubicBezTo>
                    <a:pt x="3173" y="3967"/>
                    <a:pt x="3607" y="3473"/>
                    <a:pt x="4081" y="3023"/>
                  </a:cubicBezTo>
                  <a:cubicBezTo>
                    <a:pt x="4554" y="2577"/>
                    <a:pt x="5059" y="2156"/>
                    <a:pt x="5596" y="1788"/>
                  </a:cubicBezTo>
                  <a:lnTo>
                    <a:pt x="5679" y="1733"/>
                  </a:lnTo>
                  <a:lnTo>
                    <a:pt x="5584" y="1701"/>
                  </a:lnTo>
                  <a:cubicBezTo>
                    <a:pt x="3726" y="1121"/>
                    <a:pt x="1866" y="549"/>
                    <a:pt x="0" y="1"/>
                  </a:cubicBezTo>
                  <a:close/>
                </a:path>
              </a:pathLst>
            </a:custGeom>
            <a:solidFill>
              <a:srgbClr val="B085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8023799" y="2703953"/>
              <a:ext cx="290328" cy="132962"/>
            </a:xfrm>
            <a:custGeom>
              <a:rect b="b" l="l" r="r" t="t"/>
              <a:pathLst>
                <a:path extrusionOk="0" h="1896" w="4140">
                  <a:moveTo>
                    <a:pt x="375" y="1"/>
                  </a:moveTo>
                  <a:lnTo>
                    <a:pt x="0" y="672"/>
                  </a:lnTo>
                  <a:lnTo>
                    <a:pt x="3516" y="1895"/>
                  </a:lnTo>
                  <a:lnTo>
                    <a:pt x="4139" y="1130"/>
                  </a:lnTo>
                  <a:lnTo>
                    <a:pt x="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7539988" y="2421688"/>
              <a:ext cx="228125" cy="783324"/>
            </a:xfrm>
            <a:custGeom>
              <a:rect b="b" l="l" r="r" t="t"/>
              <a:pathLst>
                <a:path extrusionOk="0" h="11170" w="3253">
                  <a:moveTo>
                    <a:pt x="1046" y="1"/>
                  </a:moveTo>
                  <a:lnTo>
                    <a:pt x="1046" y="2416"/>
                  </a:lnTo>
                  <a:cubicBezTo>
                    <a:pt x="241" y="2736"/>
                    <a:pt x="0" y="3406"/>
                    <a:pt x="0" y="3983"/>
                  </a:cubicBezTo>
                  <a:lnTo>
                    <a:pt x="0" y="10590"/>
                  </a:lnTo>
                  <a:cubicBezTo>
                    <a:pt x="0" y="10909"/>
                    <a:pt x="261" y="11169"/>
                    <a:pt x="581" y="11169"/>
                  </a:cubicBezTo>
                  <a:lnTo>
                    <a:pt x="2672" y="11169"/>
                  </a:lnTo>
                  <a:cubicBezTo>
                    <a:pt x="2992" y="11169"/>
                    <a:pt x="3253" y="10909"/>
                    <a:pt x="3253" y="10590"/>
                  </a:cubicBezTo>
                  <a:lnTo>
                    <a:pt x="3253" y="3983"/>
                  </a:lnTo>
                  <a:cubicBezTo>
                    <a:pt x="3253" y="3406"/>
                    <a:pt x="3071" y="2618"/>
                    <a:pt x="2206" y="2416"/>
                  </a:cubicBezTo>
                  <a:lnTo>
                    <a:pt x="2206"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7607030" y="2415657"/>
              <a:ext cx="94111" cy="22441"/>
            </a:xfrm>
            <a:custGeom>
              <a:rect b="b" l="l" r="r" t="t"/>
              <a:pathLst>
                <a:path extrusionOk="0" h="320" w="1342">
                  <a:moveTo>
                    <a:pt x="15" y="0"/>
                  </a:moveTo>
                  <a:cubicBezTo>
                    <a:pt x="4" y="0"/>
                    <a:pt x="0" y="8"/>
                    <a:pt x="0" y="20"/>
                  </a:cubicBezTo>
                  <a:lnTo>
                    <a:pt x="0" y="320"/>
                  </a:lnTo>
                  <a:lnTo>
                    <a:pt x="1341" y="320"/>
                  </a:lnTo>
                  <a:lnTo>
                    <a:pt x="1341" y="20"/>
                  </a:lnTo>
                  <a:cubicBezTo>
                    <a:pt x="1341" y="8"/>
                    <a:pt x="1334" y="0"/>
                    <a:pt x="1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7608293" y="2430594"/>
              <a:ext cx="15077" cy="7504"/>
            </a:xfrm>
            <a:custGeom>
              <a:rect b="b" l="l" r="r" t="t"/>
              <a:pathLst>
                <a:path extrusionOk="0" h="107" w="215">
                  <a:moveTo>
                    <a:pt x="108" y="0"/>
                  </a:moveTo>
                  <a:cubicBezTo>
                    <a:pt x="48" y="0"/>
                    <a:pt x="1" y="48"/>
                    <a:pt x="1" y="103"/>
                  </a:cubicBezTo>
                  <a:lnTo>
                    <a:pt x="1" y="107"/>
                  </a:lnTo>
                  <a:lnTo>
                    <a:pt x="214" y="107"/>
                  </a:lnTo>
                  <a:lnTo>
                    <a:pt x="214" y="103"/>
                  </a:lnTo>
                  <a:cubicBezTo>
                    <a:pt x="214" y="48"/>
                    <a:pt x="167" y="0"/>
                    <a:pt x="10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7623861" y="2430594"/>
              <a:ext cx="14727" cy="7504"/>
            </a:xfrm>
            <a:custGeom>
              <a:rect b="b" l="l" r="r" t="t"/>
              <a:pathLst>
                <a:path extrusionOk="0" h="107" w="210">
                  <a:moveTo>
                    <a:pt x="103" y="0"/>
                  </a:moveTo>
                  <a:cubicBezTo>
                    <a:pt x="44" y="0"/>
                    <a:pt x="1" y="48"/>
                    <a:pt x="1" y="103"/>
                  </a:cubicBezTo>
                  <a:lnTo>
                    <a:pt x="1" y="107"/>
                  </a:lnTo>
                  <a:lnTo>
                    <a:pt x="210" y="107"/>
                  </a:lnTo>
                  <a:lnTo>
                    <a:pt x="210" y="103"/>
                  </a:lnTo>
                  <a:cubicBezTo>
                    <a:pt x="210" y="48"/>
                    <a:pt x="163" y="0"/>
                    <a:pt x="10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7639079" y="2430594"/>
              <a:ext cx="14727" cy="7504"/>
            </a:xfrm>
            <a:custGeom>
              <a:rect b="b" l="l" r="r" t="t"/>
              <a:pathLst>
                <a:path extrusionOk="0" h="107" w="210">
                  <a:moveTo>
                    <a:pt x="103" y="0"/>
                  </a:moveTo>
                  <a:cubicBezTo>
                    <a:pt x="48" y="0"/>
                    <a:pt x="0" y="48"/>
                    <a:pt x="0" y="103"/>
                  </a:cubicBezTo>
                  <a:lnTo>
                    <a:pt x="0" y="107"/>
                  </a:lnTo>
                  <a:lnTo>
                    <a:pt x="210" y="107"/>
                  </a:lnTo>
                  <a:lnTo>
                    <a:pt x="210" y="103"/>
                  </a:lnTo>
                  <a:cubicBezTo>
                    <a:pt x="210" y="48"/>
                    <a:pt x="162" y="0"/>
                    <a:pt x="10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7654296" y="2430594"/>
              <a:ext cx="14727" cy="7504"/>
            </a:xfrm>
            <a:custGeom>
              <a:rect b="b" l="l" r="r" t="t"/>
              <a:pathLst>
                <a:path extrusionOk="0" h="107" w="210">
                  <a:moveTo>
                    <a:pt x="103" y="0"/>
                  </a:moveTo>
                  <a:cubicBezTo>
                    <a:pt x="48" y="0"/>
                    <a:pt x="0" y="48"/>
                    <a:pt x="0" y="103"/>
                  </a:cubicBezTo>
                  <a:lnTo>
                    <a:pt x="0" y="107"/>
                  </a:lnTo>
                  <a:lnTo>
                    <a:pt x="210" y="107"/>
                  </a:lnTo>
                  <a:lnTo>
                    <a:pt x="210" y="103"/>
                  </a:lnTo>
                  <a:cubicBezTo>
                    <a:pt x="210" y="48"/>
                    <a:pt x="162" y="0"/>
                    <a:pt x="10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7669514" y="2430594"/>
              <a:ext cx="14727" cy="7504"/>
            </a:xfrm>
            <a:custGeom>
              <a:rect b="b" l="l" r="r" t="t"/>
              <a:pathLst>
                <a:path extrusionOk="0" h="107" w="21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7684732" y="2430594"/>
              <a:ext cx="14727" cy="7504"/>
            </a:xfrm>
            <a:custGeom>
              <a:rect b="b" l="l" r="r" t="t"/>
              <a:pathLst>
                <a:path extrusionOk="0" h="107" w="21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7610817" y="2468533"/>
              <a:ext cx="86467" cy="49861"/>
            </a:xfrm>
            <a:custGeom>
              <a:rect b="b" l="l" r="r" t="t"/>
              <a:pathLst>
                <a:path extrusionOk="0" h="711" w="1233">
                  <a:moveTo>
                    <a:pt x="617" y="0"/>
                  </a:moveTo>
                  <a:cubicBezTo>
                    <a:pt x="471" y="0"/>
                    <a:pt x="349" y="83"/>
                    <a:pt x="293" y="209"/>
                  </a:cubicBezTo>
                  <a:lnTo>
                    <a:pt x="1" y="209"/>
                  </a:lnTo>
                  <a:lnTo>
                    <a:pt x="1" y="498"/>
                  </a:lnTo>
                  <a:lnTo>
                    <a:pt x="293" y="498"/>
                  </a:lnTo>
                  <a:cubicBezTo>
                    <a:pt x="349" y="623"/>
                    <a:pt x="471" y="711"/>
                    <a:pt x="617" y="711"/>
                  </a:cubicBezTo>
                  <a:cubicBezTo>
                    <a:pt x="759" y="711"/>
                    <a:pt x="885" y="623"/>
                    <a:pt x="941" y="498"/>
                  </a:cubicBezTo>
                  <a:lnTo>
                    <a:pt x="1232" y="498"/>
                  </a:lnTo>
                  <a:lnTo>
                    <a:pt x="1232" y="209"/>
                  </a:lnTo>
                  <a:lnTo>
                    <a:pt x="941" y="209"/>
                  </a:lnTo>
                  <a:cubicBezTo>
                    <a:pt x="885" y="83"/>
                    <a:pt x="759" y="0"/>
                    <a:pt x="6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7556328" y="2723378"/>
              <a:ext cx="195445" cy="222585"/>
            </a:xfrm>
            <a:custGeom>
              <a:rect b="b" l="l" r="r" t="t"/>
              <a:pathLst>
                <a:path extrusionOk="0" h="3174" w="2787">
                  <a:moveTo>
                    <a:pt x="0" y="0"/>
                  </a:moveTo>
                  <a:lnTo>
                    <a:pt x="0" y="3173"/>
                  </a:lnTo>
                  <a:lnTo>
                    <a:pt x="2787" y="3173"/>
                  </a:lnTo>
                  <a:lnTo>
                    <a:pt x="27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7715167" y="2421688"/>
              <a:ext cx="227844" cy="783324"/>
            </a:xfrm>
            <a:custGeom>
              <a:rect b="b" l="l" r="r" t="t"/>
              <a:pathLst>
                <a:path extrusionOk="0" h="11170" w="3249">
                  <a:moveTo>
                    <a:pt x="1043" y="1"/>
                  </a:moveTo>
                  <a:lnTo>
                    <a:pt x="1043" y="2416"/>
                  </a:lnTo>
                  <a:cubicBezTo>
                    <a:pt x="238" y="2736"/>
                    <a:pt x="1" y="3406"/>
                    <a:pt x="1" y="3983"/>
                  </a:cubicBezTo>
                  <a:lnTo>
                    <a:pt x="1" y="10590"/>
                  </a:lnTo>
                  <a:cubicBezTo>
                    <a:pt x="1" y="10909"/>
                    <a:pt x="258" y="11169"/>
                    <a:pt x="581" y="11169"/>
                  </a:cubicBezTo>
                  <a:lnTo>
                    <a:pt x="2668" y="11169"/>
                  </a:lnTo>
                  <a:cubicBezTo>
                    <a:pt x="2988" y="11169"/>
                    <a:pt x="3249" y="10909"/>
                    <a:pt x="3249" y="10590"/>
                  </a:cubicBezTo>
                  <a:lnTo>
                    <a:pt x="3249" y="3983"/>
                  </a:lnTo>
                  <a:cubicBezTo>
                    <a:pt x="3249" y="3406"/>
                    <a:pt x="3067" y="2618"/>
                    <a:pt x="2203" y="2416"/>
                  </a:cubicBezTo>
                  <a:lnTo>
                    <a:pt x="22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7781859" y="2415657"/>
              <a:ext cx="94462" cy="22441"/>
            </a:xfrm>
            <a:custGeom>
              <a:rect b="b" l="l" r="r" t="t"/>
              <a:pathLst>
                <a:path extrusionOk="0" h="320" w="1347">
                  <a:moveTo>
                    <a:pt x="17" y="0"/>
                  </a:moveTo>
                  <a:cubicBezTo>
                    <a:pt x="8" y="0"/>
                    <a:pt x="1" y="8"/>
                    <a:pt x="1" y="20"/>
                  </a:cubicBezTo>
                  <a:lnTo>
                    <a:pt x="1" y="320"/>
                  </a:lnTo>
                  <a:lnTo>
                    <a:pt x="1347" y="320"/>
                  </a:lnTo>
                  <a:lnTo>
                    <a:pt x="1347" y="20"/>
                  </a:lnTo>
                  <a:cubicBezTo>
                    <a:pt x="1347" y="8"/>
                    <a:pt x="1338" y="0"/>
                    <a:pt x="13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7783542" y="2430594"/>
              <a:ext cx="14727" cy="7504"/>
            </a:xfrm>
            <a:custGeom>
              <a:rect b="b" l="l" r="r" t="t"/>
              <a:pathLst>
                <a:path extrusionOk="0" h="107" w="210">
                  <a:moveTo>
                    <a:pt x="103" y="0"/>
                  </a:moveTo>
                  <a:cubicBezTo>
                    <a:pt x="48" y="0"/>
                    <a:pt x="1" y="48"/>
                    <a:pt x="1" y="103"/>
                  </a:cubicBezTo>
                  <a:lnTo>
                    <a:pt x="1" y="107"/>
                  </a:lnTo>
                  <a:lnTo>
                    <a:pt x="210" y="107"/>
                  </a:lnTo>
                  <a:lnTo>
                    <a:pt x="210" y="103"/>
                  </a:lnTo>
                  <a:cubicBezTo>
                    <a:pt x="210" y="48"/>
                    <a:pt x="163" y="0"/>
                    <a:pt x="10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7798759" y="2430594"/>
              <a:ext cx="14727" cy="7504"/>
            </a:xfrm>
            <a:custGeom>
              <a:rect b="b" l="l" r="r" t="t"/>
              <a:pathLst>
                <a:path extrusionOk="0" h="107" w="21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7813977" y="2430594"/>
              <a:ext cx="14727" cy="7504"/>
            </a:xfrm>
            <a:custGeom>
              <a:rect b="b" l="l" r="r" t="t"/>
              <a:pathLst>
                <a:path extrusionOk="0" h="107" w="21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7829195" y="2430594"/>
              <a:ext cx="15007" cy="7504"/>
            </a:xfrm>
            <a:custGeom>
              <a:rect b="b" l="l" r="r" t="t"/>
              <a:pathLst>
                <a:path extrusionOk="0" h="107" w="214">
                  <a:moveTo>
                    <a:pt x="107" y="0"/>
                  </a:moveTo>
                  <a:cubicBezTo>
                    <a:pt x="48" y="0"/>
                    <a:pt x="0" y="48"/>
                    <a:pt x="0" y="103"/>
                  </a:cubicBezTo>
                  <a:lnTo>
                    <a:pt x="0" y="107"/>
                  </a:lnTo>
                  <a:lnTo>
                    <a:pt x="210" y="107"/>
                  </a:lnTo>
                  <a:cubicBezTo>
                    <a:pt x="210" y="107"/>
                    <a:pt x="213" y="107"/>
                    <a:pt x="213" y="103"/>
                  </a:cubicBezTo>
                  <a:cubicBezTo>
                    <a:pt x="213" y="48"/>
                    <a:pt x="166"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7844483" y="2430594"/>
              <a:ext cx="15007" cy="7504"/>
            </a:xfrm>
            <a:custGeom>
              <a:rect b="b" l="l" r="r" t="t"/>
              <a:pathLst>
                <a:path extrusionOk="0" h="107" w="214">
                  <a:moveTo>
                    <a:pt x="106" y="0"/>
                  </a:moveTo>
                  <a:cubicBezTo>
                    <a:pt x="47" y="0"/>
                    <a:pt x="0" y="48"/>
                    <a:pt x="0" y="103"/>
                  </a:cubicBezTo>
                  <a:lnTo>
                    <a:pt x="0" y="107"/>
                  </a:lnTo>
                  <a:lnTo>
                    <a:pt x="213" y="107"/>
                  </a:lnTo>
                  <a:lnTo>
                    <a:pt x="213" y="103"/>
                  </a:lnTo>
                  <a:cubicBezTo>
                    <a:pt x="213" y="48"/>
                    <a:pt x="166" y="0"/>
                    <a:pt x="106"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7859630" y="2430594"/>
              <a:ext cx="15077" cy="7504"/>
            </a:xfrm>
            <a:custGeom>
              <a:rect b="b" l="l" r="r" t="t"/>
              <a:pathLst>
                <a:path extrusionOk="0" h="107" w="215">
                  <a:moveTo>
                    <a:pt x="107" y="0"/>
                  </a:moveTo>
                  <a:cubicBezTo>
                    <a:pt x="48" y="0"/>
                    <a:pt x="1" y="48"/>
                    <a:pt x="1" y="103"/>
                  </a:cubicBezTo>
                  <a:cubicBezTo>
                    <a:pt x="1" y="107"/>
                    <a:pt x="5" y="107"/>
                    <a:pt x="5" y="107"/>
                  </a:cubicBezTo>
                  <a:lnTo>
                    <a:pt x="214" y="107"/>
                  </a:lnTo>
                  <a:lnTo>
                    <a:pt x="214" y="103"/>
                  </a:lnTo>
                  <a:cubicBezTo>
                    <a:pt x="214" y="48"/>
                    <a:pt x="167" y="0"/>
                    <a:pt x="107"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7785716" y="2468533"/>
              <a:ext cx="86467" cy="49861"/>
            </a:xfrm>
            <a:custGeom>
              <a:rect b="b" l="l" r="r" t="t"/>
              <a:pathLst>
                <a:path extrusionOk="0" h="711" w="1233">
                  <a:moveTo>
                    <a:pt x="616" y="0"/>
                  </a:moveTo>
                  <a:cubicBezTo>
                    <a:pt x="474" y="0"/>
                    <a:pt x="348" y="83"/>
                    <a:pt x="293" y="209"/>
                  </a:cubicBezTo>
                  <a:lnTo>
                    <a:pt x="1" y="209"/>
                  </a:lnTo>
                  <a:lnTo>
                    <a:pt x="1" y="498"/>
                  </a:lnTo>
                  <a:lnTo>
                    <a:pt x="293" y="498"/>
                  </a:lnTo>
                  <a:cubicBezTo>
                    <a:pt x="348" y="623"/>
                    <a:pt x="474" y="711"/>
                    <a:pt x="616" y="711"/>
                  </a:cubicBezTo>
                  <a:cubicBezTo>
                    <a:pt x="762" y="711"/>
                    <a:pt x="885" y="623"/>
                    <a:pt x="940" y="498"/>
                  </a:cubicBezTo>
                  <a:lnTo>
                    <a:pt x="1232" y="498"/>
                  </a:lnTo>
                  <a:lnTo>
                    <a:pt x="1232" y="209"/>
                  </a:lnTo>
                  <a:lnTo>
                    <a:pt x="940" y="209"/>
                  </a:lnTo>
                  <a:cubicBezTo>
                    <a:pt x="885" y="83"/>
                    <a:pt x="762" y="0"/>
                    <a:pt x="6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7731226" y="2723378"/>
              <a:ext cx="195445" cy="222585"/>
            </a:xfrm>
            <a:custGeom>
              <a:rect b="b" l="l" r="r" t="t"/>
              <a:pathLst>
                <a:path extrusionOk="0" h="3174" w="2787">
                  <a:moveTo>
                    <a:pt x="0" y="0"/>
                  </a:moveTo>
                  <a:lnTo>
                    <a:pt x="0" y="3173"/>
                  </a:lnTo>
                  <a:lnTo>
                    <a:pt x="2787" y="3173"/>
                  </a:lnTo>
                  <a:lnTo>
                    <a:pt x="27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7254359" y="3021772"/>
              <a:ext cx="261015" cy="179947"/>
            </a:xfrm>
            <a:custGeom>
              <a:rect b="b" l="l" r="r" t="t"/>
              <a:pathLst>
                <a:path extrusionOk="0" h="2566" w="3722">
                  <a:moveTo>
                    <a:pt x="1137" y="0"/>
                  </a:moveTo>
                  <a:cubicBezTo>
                    <a:pt x="761" y="0"/>
                    <a:pt x="396" y="186"/>
                    <a:pt x="277" y="840"/>
                  </a:cubicBezTo>
                  <a:cubicBezTo>
                    <a:pt x="1" y="2356"/>
                    <a:pt x="1552" y="2565"/>
                    <a:pt x="1552" y="2565"/>
                  </a:cubicBezTo>
                  <a:cubicBezTo>
                    <a:pt x="3651" y="2565"/>
                    <a:pt x="3722" y="636"/>
                    <a:pt x="3170" y="359"/>
                  </a:cubicBezTo>
                  <a:cubicBezTo>
                    <a:pt x="2968" y="258"/>
                    <a:pt x="2778" y="226"/>
                    <a:pt x="2617" y="226"/>
                  </a:cubicBezTo>
                  <a:cubicBezTo>
                    <a:pt x="2337" y="226"/>
                    <a:pt x="2148" y="323"/>
                    <a:pt x="2148" y="323"/>
                  </a:cubicBezTo>
                  <a:cubicBezTo>
                    <a:pt x="2148" y="323"/>
                    <a:pt x="1633" y="0"/>
                    <a:pt x="1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7339283" y="2941195"/>
              <a:ext cx="73143" cy="105261"/>
            </a:xfrm>
            <a:custGeom>
              <a:rect b="b" l="l" r="r" t="t"/>
              <a:pathLst>
                <a:path extrusionOk="0" h="1501" w="1043">
                  <a:moveTo>
                    <a:pt x="31" y="1"/>
                  </a:moveTo>
                  <a:cubicBezTo>
                    <a:pt x="21" y="1"/>
                    <a:pt x="11" y="7"/>
                    <a:pt x="6" y="16"/>
                  </a:cubicBezTo>
                  <a:cubicBezTo>
                    <a:pt x="1" y="28"/>
                    <a:pt x="6" y="44"/>
                    <a:pt x="21" y="51"/>
                  </a:cubicBezTo>
                  <a:cubicBezTo>
                    <a:pt x="988" y="486"/>
                    <a:pt x="913" y="1461"/>
                    <a:pt x="913" y="1472"/>
                  </a:cubicBezTo>
                  <a:cubicBezTo>
                    <a:pt x="913" y="1484"/>
                    <a:pt x="921" y="1501"/>
                    <a:pt x="937" y="1501"/>
                  </a:cubicBezTo>
                  <a:cubicBezTo>
                    <a:pt x="953" y="1501"/>
                    <a:pt x="964" y="1488"/>
                    <a:pt x="964" y="1477"/>
                  </a:cubicBezTo>
                  <a:cubicBezTo>
                    <a:pt x="964" y="1465"/>
                    <a:pt x="1043" y="454"/>
                    <a:pt x="41" y="4"/>
                  </a:cubicBezTo>
                  <a:cubicBezTo>
                    <a:pt x="38" y="2"/>
                    <a:pt x="34" y="1"/>
                    <a:pt x="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7394684" y="2921419"/>
              <a:ext cx="94181" cy="72442"/>
            </a:xfrm>
            <a:custGeom>
              <a:rect b="b" l="l" r="r" t="t"/>
              <a:pathLst>
                <a:path extrusionOk="0" h="1033" w="1343">
                  <a:moveTo>
                    <a:pt x="792" y="0"/>
                  </a:moveTo>
                  <a:cubicBezTo>
                    <a:pt x="64" y="0"/>
                    <a:pt x="1" y="1032"/>
                    <a:pt x="1" y="1032"/>
                  </a:cubicBezTo>
                  <a:cubicBezTo>
                    <a:pt x="1" y="1032"/>
                    <a:pt x="1342" y="930"/>
                    <a:pt x="1074" y="45"/>
                  </a:cubicBezTo>
                  <a:cubicBezTo>
                    <a:pt x="970" y="14"/>
                    <a:pt x="877" y="0"/>
                    <a:pt x="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5104526" y="3022403"/>
              <a:ext cx="568243" cy="128053"/>
            </a:xfrm>
            <a:custGeom>
              <a:rect b="b" l="l" r="r" t="t"/>
              <a:pathLst>
                <a:path extrusionOk="0" h="1826" w="8103">
                  <a:moveTo>
                    <a:pt x="4336" y="0"/>
                  </a:moveTo>
                  <a:cubicBezTo>
                    <a:pt x="3969" y="0"/>
                    <a:pt x="3605" y="21"/>
                    <a:pt x="3260" y="70"/>
                  </a:cubicBezTo>
                  <a:cubicBezTo>
                    <a:pt x="1185" y="366"/>
                    <a:pt x="1" y="1700"/>
                    <a:pt x="1236" y="1798"/>
                  </a:cubicBezTo>
                  <a:cubicBezTo>
                    <a:pt x="1483" y="1818"/>
                    <a:pt x="1898" y="1826"/>
                    <a:pt x="2404" y="1826"/>
                  </a:cubicBezTo>
                  <a:cubicBezTo>
                    <a:pt x="4427" y="1826"/>
                    <a:pt x="7905" y="1700"/>
                    <a:pt x="7905" y="1700"/>
                  </a:cubicBezTo>
                  <a:lnTo>
                    <a:pt x="8103" y="516"/>
                  </a:lnTo>
                  <a:cubicBezTo>
                    <a:pt x="8103" y="516"/>
                    <a:pt x="6179" y="0"/>
                    <a:pt x="4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5104526" y="3148493"/>
              <a:ext cx="786340" cy="27770"/>
            </a:xfrm>
            <a:custGeom>
              <a:rect b="b" l="l" r="r" t="t"/>
              <a:pathLst>
                <a:path extrusionOk="0" h="396" w="11213">
                  <a:moveTo>
                    <a:pt x="1" y="0"/>
                  </a:moveTo>
                  <a:lnTo>
                    <a:pt x="1" y="395"/>
                  </a:lnTo>
                  <a:lnTo>
                    <a:pt x="11212" y="395"/>
                  </a:lnTo>
                  <a:lnTo>
                    <a:pt x="112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3892860" y="3174511"/>
              <a:ext cx="4931646" cy="78683"/>
            </a:xfrm>
            <a:custGeom>
              <a:rect b="b" l="l" r="r" t="t"/>
              <a:pathLst>
                <a:path extrusionOk="0" h="1122" w="70324">
                  <a:moveTo>
                    <a:pt x="1" y="1"/>
                  </a:moveTo>
                  <a:lnTo>
                    <a:pt x="1" y="1121"/>
                  </a:lnTo>
                  <a:lnTo>
                    <a:pt x="70323" y="1121"/>
                  </a:lnTo>
                  <a:lnTo>
                    <a:pt x="70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5210839" y="3752154"/>
              <a:ext cx="47897" cy="1046162"/>
            </a:xfrm>
            <a:custGeom>
              <a:rect b="b" l="l" r="r" t="t"/>
              <a:pathLst>
                <a:path extrusionOk="0" h="14918" w="683">
                  <a:moveTo>
                    <a:pt x="0" y="0"/>
                  </a:moveTo>
                  <a:lnTo>
                    <a:pt x="0" y="14918"/>
                  </a:lnTo>
                  <a:lnTo>
                    <a:pt x="682" y="14918"/>
                  </a:lnTo>
                  <a:lnTo>
                    <a:pt x="6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5649978" y="3752154"/>
              <a:ext cx="48248" cy="1046162"/>
            </a:xfrm>
            <a:custGeom>
              <a:rect b="b" l="l" r="r" t="t"/>
              <a:pathLst>
                <a:path extrusionOk="0" h="14918" w="688">
                  <a:moveTo>
                    <a:pt x="1" y="0"/>
                  </a:moveTo>
                  <a:lnTo>
                    <a:pt x="1" y="14918"/>
                  </a:lnTo>
                  <a:lnTo>
                    <a:pt x="688" y="14918"/>
                  </a:lnTo>
                  <a:lnTo>
                    <a:pt x="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5245693" y="4461147"/>
              <a:ext cx="410737" cy="35765"/>
            </a:xfrm>
            <a:custGeom>
              <a:rect b="b" l="l" r="r" t="t"/>
              <a:pathLst>
                <a:path extrusionOk="0" h="510" w="5857">
                  <a:moveTo>
                    <a:pt x="1" y="1"/>
                  </a:moveTo>
                  <a:lnTo>
                    <a:pt x="1" y="510"/>
                  </a:lnTo>
                  <a:lnTo>
                    <a:pt x="5857" y="510"/>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6936961" y="3752154"/>
              <a:ext cx="47897" cy="1046162"/>
            </a:xfrm>
            <a:custGeom>
              <a:rect b="b" l="l" r="r" t="t"/>
              <a:pathLst>
                <a:path extrusionOk="0" h="14918" w="683">
                  <a:moveTo>
                    <a:pt x="0" y="0"/>
                  </a:moveTo>
                  <a:lnTo>
                    <a:pt x="0" y="14918"/>
                  </a:lnTo>
                  <a:lnTo>
                    <a:pt x="683" y="14918"/>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7376170" y="3752154"/>
              <a:ext cx="48248" cy="1046162"/>
            </a:xfrm>
            <a:custGeom>
              <a:rect b="b" l="l" r="r" t="t"/>
              <a:pathLst>
                <a:path extrusionOk="0" h="14918" w="688">
                  <a:moveTo>
                    <a:pt x="1" y="0"/>
                  </a:moveTo>
                  <a:lnTo>
                    <a:pt x="1" y="14918"/>
                  </a:lnTo>
                  <a:lnTo>
                    <a:pt x="687" y="14918"/>
                  </a:lnTo>
                  <a:lnTo>
                    <a:pt x="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6971814" y="4461147"/>
              <a:ext cx="410737" cy="35765"/>
            </a:xfrm>
            <a:custGeom>
              <a:rect b="b" l="l" r="r" t="t"/>
              <a:pathLst>
                <a:path extrusionOk="0" h="510" w="5857">
                  <a:moveTo>
                    <a:pt x="0" y="1"/>
                  </a:moveTo>
                  <a:lnTo>
                    <a:pt x="0" y="510"/>
                  </a:lnTo>
                  <a:lnTo>
                    <a:pt x="5857" y="510"/>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5121146" y="3631183"/>
              <a:ext cx="666772" cy="125107"/>
            </a:xfrm>
            <a:custGeom>
              <a:rect b="b" l="l" r="r" t="t"/>
              <a:pathLst>
                <a:path extrusionOk="0" h="1784" w="9508">
                  <a:moveTo>
                    <a:pt x="1" y="0"/>
                  </a:moveTo>
                  <a:lnTo>
                    <a:pt x="1" y="1784"/>
                  </a:lnTo>
                  <a:lnTo>
                    <a:pt x="9507" y="1784"/>
                  </a:lnTo>
                  <a:lnTo>
                    <a:pt x="95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6847268" y="3631183"/>
              <a:ext cx="666492" cy="125107"/>
            </a:xfrm>
            <a:custGeom>
              <a:rect b="b" l="l" r="r" t="t"/>
              <a:pathLst>
                <a:path extrusionOk="0" h="1784" w="9504">
                  <a:moveTo>
                    <a:pt x="0" y="0"/>
                  </a:moveTo>
                  <a:lnTo>
                    <a:pt x="0" y="1784"/>
                  </a:lnTo>
                  <a:lnTo>
                    <a:pt x="9503" y="1784"/>
                  </a:lnTo>
                  <a:lnTo>
                    <a:pt x="9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7960333" y="3200388"/>
              <a:ext cx="642438" cy="635075"/>
            </a:xfrm>
            <a:custGeom>
              <a:rect b="b" l="l" r="r" t="t"/>
              <a:pathLst>
                <a:path extrusionOk="0" h="9056" w="9161">
                  <a:moveTo>
                    <a:pt x="595" y="0"/>
                  </a:moveTo>
                  <a:cubicBezTo>
                    <a:pt x="457" y="0"/>
                    <a:pt x="319" y="54"/>
                    <a:pt x="214" y="160"/>
                  </a:cubicBezTo>
                  <a:cubicBezTo>
                    <a:pt x="1" y="369"/>
                    <a:pt x="1" y="712"/>
                    <a:pt x="214" y="922"/>
                  </a:cubicBezTo>
                  <a:lnTo>
                    <a:pt x="8182" y="8894"/>
                  </a:lnTo>
                  <a:cubicBezTo>
                    <a:pt x="8289" y="9000"/>
                    <a:pt x="8427" y="9056"/>
                    <a:pt x="8565" y="9056"/>
                  </a:cubicBezTo>
                  <a:cubicBezTo>
                    <a:pt x="8703" y="9056"/>
                    <a:pt x="8842" y="9000"/>
                    <a:pt x="8948" y="8894"/>
                  </a:cubicBezTo>
                  <a:cubicBezTo>
                    <a:pt x="9161" y="8685"/>
                    <a:pt x="9161" y="8342"/>
                    <a:pt x="8948" y="8132"/>
                  </a:cubicBezTo>
                  <a:lnTo>
                    <a:pt x="976" y="160"/>
                  </a:lnTo>
                  <a:cubicBezTo>
                    <a:pt x="872" y="54"/>
                    <a:pt x="734" y="0"/>
                    <a:pt x="595" y="0"/>
                  </a:cubicBezTo>
                  <a:close/>
                </a:path>
              </a:pathLst>
            </a:custGeom>
            <a:solidFill>
              <a:srgbClr val="282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4112640" y="3200388"/>
              <a:ext cx="642158" cy="635075"/>
            </a:xfrm>
            <a:custGeom>
              <a:rect b="b" l="l" r="r" t="t"/>
              <a:pathLst>
                <a:path extrusionOk="0" h="9056" w="9157">
                  <a:moveTo>
                    <a:pt x="8566" y="0"/>
                  </a:moveTo>
                  <a:cubicBezTo>
                    <a:pt x="8427" y="0"/>
                    <a:pt x="8288" y="54"/>
                    <a:pt x="8182" y="160"/>
                  </a:cubicBezTo>
                  <a:lnTo>
                    <a:pt x="209" y="8132"/>
                  </a:lnTo>
                  <a:cubicBezTo>
                    <a:pt x="0" y="8342"/>
                    <a:pt x="0" y="8685"/>
                    <a:pt x="209" y="8894"/>
                  </a:cubicBezTo>
                  <a:cubicBezTo>
                    <a:pt x="316" y="9000"/>
                    <a:pt x="454" y="9056"/>
                    <a:pt x="592" y="9056"/>
                  </a:cubicBezTo>
                  <a:cubicBezTo>
                    <a:pt x="730" y="9056"/>
                    <a:pt x="869" y="9000"/>
                    <a:pt x="975" y="8894"/>
                  </a:cubicBezTo>
                  <a:lnTo>
                    <a:pt x="8947" y="922"/>
                  </a:lnTo>
                  <a:cubicBezTo>
                    <a:pt x="9156" y="712"/>
                    <a:pt x="9156" y="369"/>
                    <a:pt x="8947" y="160"/>
                  </a:cubicBezTo>
                  <a:cubicBezTo>
                    <a:pt x="8842" y="54"/>
                    <a:pt x="8704" y="0"/>
                    <a:pt x="85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5475361" y="2511101"/>
              <a:ext cx="1172953" cy="666422"/>
            </a:xfrm>
            <a:custGeom>
              <a:rect b="b" l="l" r="r" t="t"/>
              <a:pathLst>
                <a:path extrusionOk="0" h="9503" w="16726">
                  <a:moveTo>
                    <a:pt x="14717" y="0"/>
                  </a:moveTo>
                  <a:lnTo>
                    <a:pt x="11130" y="5537"/>
                  </a:lnTo>
                  <a:lnTo>
                    <a:pt x="4622" y="7969"/>
                  </a:lnTo>
                  <a:cubicBezTo>
                    <a:pt x="4622" y="7969"/>
                    <a:pt x="3549" y="7299"/>
                    <a:pt x="2746" y="7299"/>
                  </a:cubicBezTo>
                  <a:cubicBezTo>
                    <a:pt x="2612" y="7299"/>
                    <a:pt x="2485" y="7317"/>
                    <a:pt x="2373" y="7361"/>
                  </a:cubicBezTo>
                  <a:cubicBezTo>
                    <a:pt x="1888" y="7601"/>
                    <a:pt x="2314" y="7847"/>
                    <a:pt x="2314" y="7847"/>
                  </a:cubicBezTo>
                  <a:cubicBezTo>
                    <a:pt x="2314" y="7847"/>
                    <a:pt x="1584" y="7847"/>
                    <a:pt x="731" y="8636"/>
                  </a:cubicBezTo>
                  <a:cubicBezTo>
                    <a:pt x="1" y="9315"/>
                    <a:pt x="1949" y="9502"/>
                    <a:pt x="3019" y="9502"/>
                  </a:cubicBezTo>
                  <a:cubicBezTo>
                    <a:pt x="3198" y="9502"/>
                    <a:pt x="3352" y="9497"/>
                    <a:pt x="3466" y="9488"/>
                  </a:cubicBezTo>
                  <a:cubicBezTo>
                    <a:pt x="4259" y="9428"/>
                    <a:pt x="5048" y="8943"/>
                    <a:pt x="5048" y="8943"/>
                  </a:cubicBezTo>
                  <a:lnTo>
                    <a:pt x="12286" y="6753"/>
                  </a:lnTo>
                  <a:lnTo>
                    <a:pt x="16726" y="1098"/>
                  </a:lnTo>
                  <a:lnTo>
                    <a:pt x="14717" y="0"/>
                  </a:lnTo>
                  <a:close/>
                </a:path>
              </a:pathLst>
            </a:custGeom>
            <a:solidFill>
              <a:srgbClr val="FFA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6475591" y="2401491"/>
              <a:ext cx="319150" cy="308140"/>
            </a:xfrm>
            <a:custGeom>
              <a:rect b="b" l="l" r="r" t="t"/>
              <a:pathLst>
                <a:path extrusionOk="0" h="4394" w="4551">
                  <a:moveTo>
                    <a:pt x="3253" y="1"/>
                  </a:moveTo>
                  <a:lnTo>
                    <a:pt x="0" y="1165"/>
                  </a:lnTo>
                  <a:cubicBezTo>
                    <a:pt x="0" y="1165"/>
                    <a:pt x="166" y="1410"/>
                    <a:pt x="1737" y="4393"/>
                  </a:cubicBezTo>
                  <a:cubicBezTo>
                    <a:pt x="4550" y="917"/>
                    <a:pt x="325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5506077" y="2552617"/>
              <a:ext cx="7854" cy="65078"/>
            </a:xfrm>
            <a:custGeom>
              <a:rect b="b" l="l" r="r" t="t"/>
              <a:pathLst>
                <a:path extrusionOk="0" h="928" w="112">
                  <a:moveTo>
                    <a:pt x="60" y="0"/>
                  </a:moveTo>
                  <a:cubicBezTo>
                    <a:pt x="17" y="155"/>
                    <a:pt x="5" y="312"/>
                    <a:pt x="0" y="466"/>
                  </a:cubicBezTo>
                  <a:cubicBezTo>
                    <a:pt x="0" y="620"/>
                    <a:pt x="9" y="774"/>
                    <a:pt x="48" y="928"/>
                  </a:cubicBezTo>
                  <a:cubicBezTo>
                    <a:pt x="91" y="774"/>
                    <a:pt x="104" y="620"/>
                    <a:pt x="111" y="466"/>
                  </a:cubicBezTo>
                  <a:cubicBezTo>
                    <a:pt x="111" y="312"/>
                    <a:pt x="104" y="159"/>
                    <a:pt x="60"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5472626" y="2556824"/>
              <a:ext cx="21880" cy="120970"/>
            </a:xfrm>
            <a:custGeom>
              <a:rect b="b" l="l" r="r" t="t"/>
              <a:pathLst>
                <a:path extrusionOk="0" h="1725" w="312">
                  <a:moveTo>
                    <a:pt x="0" y="0"/>
                  </a:moveTo>
                  <a:lnTo>
                    <a:pt x="0" y="0"/>
                  </a:lnTo>
                  <a:cubicBezTo>
                    <a:pt x="12" y="292"/>
                    <a:pt x="56" y="583"/>
                    <a:pt x="103" y="872"/>
                  </a:cubicBezTo>
                  <a:cubicBezTo>
                    <a:pt x="158" y="1157"/>
                    <a:pt x="217" y="1444"/>
                    <a:pt x="312" y="1725"/>
                  </a:cubicBezTo>
                  <a:cubicBezTo>
                    <a:pt x="304" y="1428"/>
                    <a:pt x="261" y="1140"/>
                    <a:pt x="209" y="852"/>
                  </a:cubicBezTo>
                  <a:cubicBezTo>
                    <a:pt x="154" y="565"/>
                    <a:pt x="95" y="280"/>
                    <a:pt x="0"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5436931" y="2574427"/>
              <a:ext cx="37658" cy="125248"/>
            </a:xfrm>
            <a:custGeom>
              <a:rect b="b" l="l" r="r" t="t"/>
              <a:pathLst>
                <a:path extrusionOk="0" h="1786" w="537">
                  <a:moveTo>
                    <a:pt x="0" y="1"/>
                  </a:moveTo>
                  <a:lnTo>
                    <a:pt x="0" y="1"/>
                  </a:lnTo>
                  <a:cubicBezTo>
                    <a:pt x="52" y="309"/>
                    <a:pt x="130" y="609"/>
                    <a:pt x="217" y="909"/>
                  </a:cubicBezTo>
                  <a:cubicBezTo>
                    <a:pt x="308" y="1205"/>
                    <a:pt x="411" y="1497"/>
                    <a:pt x="537" y="1785"/>
                  </a:cubicBezTo>
                  <a:cubicBezTo>
                    <a:pt x="489" y="1474"/>
                    <a:pt x="411" y="1174"/>
                    <a:pt x="323" y="877"/>
                  </a:cubicBezTo>
                  <a:cubicBezTo>
                    <a:pt x="229" y="582"/>
                    <a:pt x="130" y="285"/>
                    <a:pt x="0"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5407337" y="2590275"/>
              <a:ext cx="38219" cy="99932"/>
            </a:xfrm>
            <a:custGeom>
              <a:rect b="b" l="l" r="r" t="t"/>
              <a:pathLst>
                <a:path extrusionOk="0" h="1425" w="545">
                  <a:moveTo>
                    <a:pt x="0" y="0"/>
                  </a:moveTo>
                  <a:lnTo>
                    <a:pt x="0" y="0"/>
                  </a:lnTo>
                  <a:cubicBezTo>
                    <a:pt x="51" y="253"/>
                    <a:pt x="135" y="498"/>
                    <a:pt x="221" y="734"/>
                  </a:cubicBezTo>
                  <a:cubicBezTo>
                    <a:pt x="315" y="971"/>
                    <a:pt x="414" y="1204"/>
                    <a:pt x="545" y="1425"/>
                  </a:cubicBezTo>
                  <a:cubicBezTo>
                    <a:pt x="493" y="1172"/>
                    <a:pt x="410" y="931"/>
                    <a:pt x="324" y="695"/>
                  </a:cubicBezTo>
                  <a:cubicBezTo>
                    <a:pt x="229" y="458"/>
                    <a:pt x="130" y="225"/>
                    <a:pt x="0"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5506918" y="2562575"/>
              <a:ext cx="22230" cy="65709"/>
            </a:xfrm>
            <a:custGeom>
              <a:rect b="b" l="l" r="r" t="t"/>
              <a:pathLst>
                <a:path extrusionOk="0" h="937" w="317">
                  <a:moveTo>
                    <a:pt x="79" y="0"/>
                  </a:moveTo>
                  <a:cubicBezTo>
                    <a:pt x="1" y="166"/>
                    <a:pt x="5" y="344"/>
                    <a:pt x="41" y="506"/>
                  </a:cubicBezTo>
                  <a:cubicBezTo>
                    <a:pt x="64" y="589"/>
                    <a:pt x="92" y="667"/>
                    <a:pt x="139" y="743"/>
                  </a:cubicBezTo>
                  <a:cubicBezTo>
                    <a:pt x="183" y="818"/>
                    <a:pt x="238" y="885"/>
                    <a:pt x="316" y="936"/>
                  </a:cubicBezTo>
                  <a:cubicBezTo>
                    <a:pt x="312" y="754"/>
                    <a:pt x="285" y="609"/>
                    <a:pt x="249" y="454"/>
                  </a:cubicBezTo>
                  <a:cubicBezTo>
                    <a:pt x="234" y="379"/>
                    <a:pt x="210" y="308"/>
                    <a:pt x="186" y="230"/>
                  </a:cubicBezTo>
                  <a:cubicBezTo>
                    <a:pt x="159" y="155"/>
                    <a:pt x="127" y="80"/>
                    <a:pt x="79"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5637566" y="3058449"/>
              <a:ext cx="46565" cy="7714"/>
            </a:xfrm>
            <a:custGeom>
              <a:rect b="b" l="l" r="r" t="t"/>
              <a:pathLst>
                <a:path extrusionOk="0" h="110" w="664">
                  <a:moveTo>
                    <a:pt x="282" y="1"/>
                  </a:moveTo>
                  <a:cubicBezTo>
                    <a:pt x="188" y="1"/>
                    <a:pt x="94" y="11"/>
                    <a:pt x="1" y="42"/>
                  </a:cubicBezTo>
                  <a:cubicBezTo>
                    <a:pt x="107" y="89"/>
                    <a:pt x="218" y="104"/>
                    <a:pt x="328" y="108"/>
                  </a:cubicBezTo>
                  <a:cubicBezTo>
                    <a:pt x="350" y="109"/>
                    <a:pt x="372" y="109"/>
                    <a:pt x="394" y="109"/>
                  </a:cubicBezTo>
                  <a:cubicBezTo>
                    <a:pt x="483" y="109"/>
                    <a:pt x="572" y="100"/>
                    <a:pt x="664" y="69"/>
                  </a:cubicBezTo>
                  <a:cubicBezTo>
                    <a:pt x="553" y="26"/>
                    <a:pt x="442" y="9"/>
                    <a:pt x="332" y="2"/>
                  </a:cubicBezTo>
                  <a:cubicBezTo>
                    <a:pt x="316" y="1"/>
                    <a:pt x="299" y="1"/>
                    <a:pt x="282"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5536302" y="3092742"/>
              <a:ext cx="106874" cy="14376"/>
            </a:xfrm>
            <a:custGeom>
              <a:rect b="b" l="l" r="r" t="t"/>
              <a:pathLst>
                <a:path extrusionOk="0" h="205" w="1524">
                  <a:moveTo>
                    <a:pt x="1417" y="1"/>
                  </a:moveTo>
                  <a:cubicBezTo>
                    <a:pt x="1199" y="1"/>
                    <a:pt x="978" y="22"/>
                    <a:pt x="758" y="50"/>
                  </a:cubicBezTo>
                  <a:cubicBezTo>
                    <a:pt x="505" y="85"/>
                    <a:pt x="249" y="129"/>
                    <a:pt x="0" y="203"/>
                  </a:cubicBezTo>
                  <a:cubicBezTo>
                    <a:pt x="34" y="204"/>
                    <a:pt x="67" y="205"/>
                    <a:pt x="100" y="205"/>
                  </a:cubicBezTo>
                  <a:cubicBezTo>
                    <a:pt x="325" y="205"/>
                    <a:pt x="545" y="183"/>
                    <a:pt x="766" y="156"/>
                  </a:cubicBezTo>
                  <a:cubicBezTo>
                    <a:pt x="1019" y="121"/>
                    <a:pt x="1271" y="77"/>
                    <a:pt x="1523" y="3"/>
                  </a:cubicBezTo>
                  <a:cubicBezTo>
                    <a:pt x="1488" y="1"/>
                    <a:pt x="1453" y="1"/>
                    <a:pt x="1417"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5519331" y="3116936"/>
              <a:ext cx="126861" cy="25246"/>
            </a:xfrm>
            <a:custGeom>
              <a:rect b="b" l="l" r="r" t="t"/>
              <a:pathLst>
                <a:path extrusionOk="0" h="360" w="1809">
                  <a:moveTo>
                    <a:pt x="1809" y="0"/>
                  </a:moveTo>
                  <a:lnTo>
                    <a:pt x="1809" y="0"/>
                  </a:lnTo>
                  <a:cubicBezTo>
                    <a:pt x="1501" y="17"/>
                    <a:pt x="1197" y="68"/>
                    <a:pt x="897" y="126"/>
                  </a:cubicBezTo>
                  <a:cubicBezTo>
                    <a:pt x="593" y="190"/>
                    <a:pt x="294" y="257"/>
                    <a:pt x="1" y="359"/>
                  </a:cubicBezTo>
                  <a:cubicBezTo>
                    <a:pt x="309" y="339"/>
                    <a:pt x="613" y="292"/>
                    <a:pt x="913" y="233"/>
                  </a:cubicBezTo>
                  <a:cubicBezTo>
                    <a:pt x="1213" y="170"/>
                    <a:pt x="1513" y="99"/>
                    <a:pt x="1809" y="0"/>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5555867" y="3147441"/>
              <a:ext cx="101404" cy="13254"/>
            </a:xfrm>
            <a:custGeom>
              <a:rect b="b" l="l" r="r" t="t"/>
              <a:pathLst>
                <a:path extrusionOk="0" h="189" w="1446">
                  <a:moveTo>
                    <a:pt x="1310" y="1"/>
                  </a:moveTo>
                  <a:cubicBezTo>
                    <a:pt x="1115" y="1"/>
                    <a:pt x="918" y="20"/>
                    <a:pt x="720" y="43"/>
                  </a:cubicBezTo>
                  <a:cubicBezTo>
                    <a:pt x="479" y="75"/>
                    <a:pt x="238" y="114"/>
                    <a:pt x="1" y="185"/>
                  </a:cubicBezTo>
                  <a:cubicBezTo>
                    <a:pt x="53" y="187"/>
                    <a:pt x="104" y="189"/>
                    <a:pt x="155" y="189"/>
                  </a:cubicBezTo>
                  <a:cubicBezTo>
                    <a:pt x="348" y="189"/>
                    <a:pt x="537" y="172"/>
                    <a:pt x="727" y="150"/>
                  </a:cubicBezTo>
                  <a:cubicBezTo>
                    <a:pt x="968" y="118"/>
                    <a:pt x="1205" y="79"/>
                    <a:pt x="1445" y="4"/>
                  </a:cubicBezTo>
                  <a:cubicBezTo>
                    <a:pt x="1400" y="2"/>
                    <a:pt x="1355" y="1"/>
                    <a:pt x="1310" y="1"/>
                  </a:cubicBezTo>
                  <a:close/>
                </a:path>
              </a:pathLst>
            </a:custGeom>
            <a:solidFill>
              <a:srgbClr val="CA6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5768424" y="2890563"/>
              <a:ext cx="2104" cy="1473"/>
            </a:xfrm>
            <a:custGeom>
              <a:rect b="b" l="l" r="r" t="t"/>
              <a:pathLst>
                <a:path extrusionOk="0" h="21" w="30">
                  <a:moveTo>
                    <a:pt x="13" y="0"/>
                  </a:moveTo>
                  <a:cubicBezTo>
                    <a:pt x="1" y="0"/>
                    <a:pt x="1" y="20"/>
                    <a:pt x="13" y="20"/>
                  </a:cubicBezTo>
                  <a:cubicBezTo>
                    <a:pt x="29" y="20"/>
                    <a:pt x="29" y="0"/>
                    <a:pt x="13" y="0"/>
                  </a:cubicBezTo>
                  <a:close/>
                </a:path>
              </a:pathLst>
            </a:custGeom>
            <a:solidFill>
              <a:srgbClr val="FF5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5663583" y="2802272"/>
              <a:ext cx="1964" cy="1753"/>
            </a:xfrm>
            <a:custGeom>
              <a:rect b="b" l="l" r="r" t="t"/>
              <a:pathLst>
                <a:path extrusionOk="0" h="25" w="28">
                  <a:moveTo>
                    <a:pt x="16" y="1"/>
                  </a:moveTo>
                  <a:cubicBezTo>
                    <a:pt x="0" y="1"/>
                    <a:pt x="0" y="24"/>
                    <a:pt x="16" y="24"/>
                  </a:cubicBezTo>
                  <a:cubicBezTo>
                    <a:pt x="28" y="24"/>
                    <a:pt x="28" y="1"/>
                    <a:pt x="16" y="1"/>
                  </a:cubicBezTo>
                  <a:close/>
                </a:path>
              </a:pathLst>
            </a:custGeom>
            <a:solidFill>
              <a:srgbClr val="FF5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5519120" y="2791192"/>
              <a:ext cx="70" cy="70"/>
            </a:xfrm>
            <a:custGeom>
              <a:rect b="b" l="l" r="r" t="t"/>
              <a:pathLst>
                <a:path extrusionOk="0" h="1" w="1">
                  <a:moveTo>
                    <a:pt x="0" y="1"/>
                  </a:moveTo>
                  <a:lnTo>
                    <a:pt x="0" y="1"/>
                  </a:lnTo>
                  <a:close/>
                </a:path>
              </a:pathLst>
            </a:custGeom>
            <a:solidFill>
              <a:srgbClr val="FF5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5483425" y="2736422"/>
              <a:ext cx="70" cy="70"/>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5533496" y="2764894"/>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5514352" y="2807812"/>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5493103" y="2788667"/>
              <a:ext cx="70" cy="421"/>
            </a:xfrm>
            <a:custGeom>
              <a:rect b="b" l="l" r="r" t="t"/>
              <a:pathLst>
                <a:path extrusionOk="0" h="6" w="1">
                  <a:moveTo>
                    <a:pt x="1" y="5"/>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5500817" y="2739227"/>
              <a:ext cx="11150" cy="15288"/>
            </a:xfrm>
            <a:custGeom>
              <a:rect b="b" l="l" r="r" t="t"/>
              <a:pathLst>
                <a:path extrusionOk="0" h="218" w="159">
                  <a:moveTo>
                    <a:pt x="126" y="0"/>
                  </a:moveTo>
                  <a:cubicBezTo>
                    <a:pt x="111" y="0"/>
                    <a:pt x="97" y="9"/>
                    <a:pt x="99" y="27"/>
                  </a:cubicBezTo>
                  <a:cubicBezTo>
                    <a:pt x="99" y="59"/>
                    <a:pt x="92" y="95"/>
                    <a:pt x="75" y="122"/>
                  </a:cubicBezTo>
                  <a:cubicBezTo>
                    <a:pt x="60" y="153"/>
                    <a:pt x="37" y="166"/>
                    <a:pt x="13" y="185"/>
                  </a:cubicBezTo>
                  <a:cubicBezTo>
                    <a:pt x="1" y="193"/>
                    <a:pt x="4" y="213"/>
                    <a:pt x="20" y="217"/>
                  </a:cubicBezTo>
                  <a:cubicBezTo>
                    <a:pt x="24" y="218"/>
                    <a:pt x="28" y="218"/>
                    <a:pt x="32" y="218"/>
                  </a:cubicBezTo>
                  <a:cubicBezTo>
                    <a:pt x="67" y="218"/>
                    <a:pt x="101" y="186"/>
                    <a:pt x="119" y="157"/>
                  </a:cubicBezTo>
                  <a:cubicBezTo>
                    <a:pt x="143" y="118"/>
                    <a:pt x="159" y="75"/>
                    <a:pt x="155" y="27"/>
                  </a:cubicBezTo>
                  <a:cubicBezTo>
                    <a:pt x="155" y="9"/>
                    <a:pt x="140" y="0"/>
                    <a:pt x="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5519120" y="2779340"/>
              <a:ext cx="70" cy="0"/>
            </a:xfrm>
            <a:custGeom>
              <a:rect b="b" l="l" r="r" t="t"/>
              <a:pathLst>
                <a:path extrusionOk="0" h="0"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5533496" y="2810267"/>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5502220" y="2818051"/>
              <a:ext cx="10309" cy="6522"/>
            </a:xfrm>
            <a:custGeom>
              <a:rect b="b" l="l" r="r" t="t"/>
              <a:pathLst>
                <a:path extrusionOk="0" h="93" w="147">
                  <a:moveTo>
                    <a:pt x="44" y="0"/>
                  </a:moveTo>
                  <a:cubicBezTo>
                    <a:pt x="24" y="0"/>
                    <a:pt x="0" y="24"/>
                    <a:pt x="20" y="44"/>
                  </a:cubicBezTo>
                  <a:cubicBezTo>
                    <a:pt x="40" y="64"/>
                    <a:pt x="68" y="75"/>
                    <a:pt x="91" y="87"/>
                  </a:cubicBezTo>
                  <a:cubicBezTo>
                    <a:pt x="97" y="91"/>
                    <a:pt x="102" y="93"/>
                    <a:pt x="108" y="93"/>
                  </a:cubicBezTo>
                  <a:cubicBezTo>
                    <a:pt x="121" y="93"/>
                    <a:pt x="134" y="85"/>
                    <a:pt x="139" y="71"/>
                  </a:cubicBezTo>
                  <a:cubicBezTo>
                    <a:pt x="146" y="51"/>
                    <a:pt x="135" y="36"/>
                    <a:pt x="115" y="28"/>
                  </a:cubicBezTo>
                  <a:cubicBezTo>
                    <a:pt x="91" y="16"/>
                    <a:pt x="72" y="4"/>
                    <a:pt x="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5457127" y="2783969"/>
              <a:ext cx="7223" cy="7083"/>
            </a:xfrm>
            <a:custGeom>
              <a:rect b="b" l="l" r="r" t="t"/>
              <a:pathLst>
                <a:path extrusionOk="0" h="101" w="103">
                  <a:moveTo>
                    <a:pt x="37" y="0"/>
                  </a:moveTo>
                  <a:cubicBezTo>
                    <a:pt x="22" y="0"/>
                    <a:pt x="7" y="12"/>
                    <a:pt x="4" y="29"/>
                  </a:cubicBezTo>
                  <a:cubicBezTo>
                    <a:pt x="0" y="44"/>
                    <a:pt x="8" y="64"/>
                    <a:pt x="28" y="68"/>
                  </a:cubicBezTo>
                  <a:cubicBezTo>
                    <a:pt x="30" y="69"/>
                    <a:pt x="32" y="70"/>
                    <a:pt x="35" y="71"/>
                  </a:cubicBezTo>
                  <a:lnTo>
                    <a:pt x="35" y="71"/>
                  </a:lnTo>
                  <a:cubicBezTo>
                    <a:pt x="36" y="76"/>
                    <a:pt x="38" y="80"/>
                    <a:pt x="40" y="84"/>
                  </a:cubicBezTo>
                  <a:cubicBezTo>
                    <a:pt x="46" y="94"/>
                    <a:pt x="58" y="101"/>
                    <a:pt x="71" y="101"/>
                  </a:cubicBezTo>
                  <a:cubicBezTo>
                    <a:pt x="74" y="101"/>
                    <a:pt x="76" y="100"/>
                    <a:pt x="79" y="100"/>
                  </a:cubicBezTo>
                  <a:cubicBezTo>
                    <a:pt x="95" y="96"/>
                    <a:pt x="103" y="84"/>
                    <a:pt x="103" y="68"/>
                  </a:cubicBezTo>
                  <a:cubicBezTo>
                    <a:pt x="103" y="56"/>
                    <a:pt x="99" y="44"/>
                    <a:pt x="99" y="33"/>
                  </a:cubicBezTo>
                  <a:cubicBezTo>
                    <a:pt x="95" y="20"/>
                    <a:pt x="83" y="13"/>
                    <a:pt x="71" y="9"/>
                  </a:cubicBezTo>
                  <a:cubicBezTo>
                    <a:pt x="64" y="5"/>
                    <a:pt x="55" y="5"/>
                    <a:pt x="44" y="1"/>
                  </a:cubicBezTo>
                  <a:cubicBezTo>
                    <a:pt x="42" y="1"/>
                    <a:pt x="39"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5461826" y="2810617"/>
              <a:ext cx="5330" cy="4138"/>
            </a:xfrm>
            <a:custGeom>
              <a:rect b="b" l="l" r="r" t="t"/>
              <a:pathLst>
                <a:path extrusionOk="0" h="59" w="76">
                  <a:moveTo>
                    <a:pt x="36" y="0"/>
                  </a:moveTo>
                  <a:cubicBezTo>
                    <a:pt x="1" y="0"/>
                    <a:pt x="1" y="59"/>
                    <a:pt x="36" y="59"/>
                  </a:cubicBezTo>
                  <a:cubicBezTo>
                    <a:pt x="75" y="59"/>
                    <a:pt x="75" y="0"/>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5480340" y="2850730"/>
              <a:ext cx="6241" cy="5049"/>
            </a:xfrm>
            <a:custGeom>
              <a:rect b="b" l="l" r="r" t="t"/>
              <a:pathLst>
                <a:path extrusionOk="0" h="72" w="89">
                  <a:moveTo>
                    <a:pt x="44" y="0"/>
                  </a:moveTo>
                  <a:cubicBezTo>
                    <a:pt x="1" y="0"/>
                    <a:pt x="1" y="71"/>
                    <a:pt x="44" y="71"/>
                  </a:cubicBezTo>
                  <a:cubicBezTo>
                    <a:pt x="88" y="71"/>
                    <a:pt x="88" y="0"/>
                    <a:pt x="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5485880" y="2879483"/>
              <a:ext cx="70" cy="70"/>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5505025" y="2915178"/>
              <a:ext cx="70" cy="70"/>
            </a:xfrm>
            <a:custGeom>
              <a:rect b="b" l="l" r="r" t="t"/>
              <a:pathLst>
                <a:path extrusionOk="0" h="1" w="1">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5538195" y="2829411"/>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5516876" y="2793646"/>
              <a:ext cx="70" cy="70"/>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5485880" y="2781795"/>
              <a:ext cx="70" cy="70"/>
            </a:xfrm>
            <a:custGeom>
              <a:rect b="b" l="l" r="r" t="t"/>
              <a:pathLst>
                <a:path extrusionOk="0" h="1" w="1">
                  <a:moveTo>
                    <a:pt x="0" y="0"/>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5485529" y="2784530"/>
              <a:ext cx="14587" cy="15779"/>
            </a:xfrm>
            <a:custGeom>
              <a:rect b="b" l="l" r="r" t="t"/>
              <a:pathLst>
                <a:path extrusionOk="0" h="225" w="208">
                  <a:moveTo>
                    <a:pt x="37" y="0"/>
                  </a:moveTo>
                  <a:cubicBezTo>
                    <a:pt x="18" y="0"/>
                    <a:pt x="0" y="15"/>
                    <a:pt x="9" y="36"/>
                  </a:cubicBezTo>
                  <a:cubicBezTo>
                    <a:pt x="29" y="79"/>
                    <a:pt x="41" y="127"/>
                    <a:pt x="69" y="167"/>
                  </a:cubicBezTo>
                  <a:cubicBezTo>
                    <a:pt x="88" y="194"/>
                    <a:pt x="123" y="225"/>
                    <a:pt x="159" y="225"/>
                  </a:cubicBezTo>
                  <a:cubicBezTo>
                    <a:pt x="169" y="225"/>
                    <a:pt x="178" y="223"/>
                    <a:pt x="187" y="218"/>
                  </a:cubicBezTo>
                  <a:cubicBezTo>
                    <a:pt x="207" y="210"/>
                    <a:pt x="203" y="186"/>
                    <a:pt x="187" y="178"/>
                  </a:cubicBezTo>
                  <a:cubicBezTo>
                    <a:pt x="171" y="167"/>
                    <a:pt x="156" y="167"/>
                    <a:pt x="140" y="154"/>
                  </a:cubicBezTo>
                  <a:cubicBezTo>
                    <a:pt x="128" y="143"/>
                    <a:pt x="116" y="131"/>
                    <a:pt x="109" y="119"/>
                  </a:cubicBezTo>
                  <a:cubicBezTo>
                    <a:pt x="93" y="88"/>
                    <a:pt x="80" y="52"/>
                    <a:pt x="69" y="21"/>
                  </a:cubicBezTo>
                  <a:cubicBezTo>
                    <a:pt x="63" y="6"/>
                    <a:pt x="50"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5516876" y="2841263"/>
              <a:ext cx="70" cy="70"/>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5532655" y="2888880"/>
              <a:ext cx="6452" cy="4839"/>
            </a:xfrm>
            <a:custGeom>
              <a:rect b="b" l="l" r="r" t="t"/>
              <a:pathLst>
                <a:path extrusionOk="0" h="69" w="92">
                  <a:moveTo>
                    <a:pt x="48" y="1"/>
                  </a:moveTo>
                  <a:cubicBezTo>
                    <a:pt x="0" y="1"/>
                    <a:pt x="0" y="68"/>
                    <a:pt x="48" y="68"/>
                  </a:cubicBezTo>
                  <a:cubicBezTo>
                    <a:pt x="91" y="68"/>
                    <a:pt x="91" y="1"/>
                    <a:pt x="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5518840" y="2890914"/>
              <a:ext cx="16199" cy="7363"/>
            </a:xfrm>
            <a:custGeom>
              <a:rect b="b" l="l" r="r" t="t"/>
              <a:pathLst>
                <a:path extrusionOk="0" h="105" w="231">
                  <a:moveTo>
                    <a:pt x="177" y="1"/>
                  </a:moveTo>
                  <a:cubicBezTo>
                    <a:pt x="171" y="1"/>
                    <a:pt x="165" y="3"/>
                    <a:pt x="158" y="7"/>
                  </a:cubicBezTo>
                  <a:cubicBezTo>
                    <a:pt x="122" y="27"/>
                    <a:pt x="79" y="43"/>
                    <a:pt x="40" y="47"/>
                  </a:cubicBezTo>
                  <a:cubicBezTo>
                    <a:pt x="0" y="47"/>
                    <a:pt x="4" y="98"/>
                    <a:pt x="40" y="102"/>
                  </a:cubicBezTo>
                  <a:cubicBezTo>
                    <a:pt x="52" y="103"/>
                    <a:pt x="64" y="104"/>
                    <a:pt x="75" y="104"/>
                  </a:cubicBezTo>
                  <a:cubicBezTo>
                    <a:pt x="117" y="104"/>
                    <a:pt x="156" y="93"/>
                    <a:pt x="194" y="74"/>
                  </a:cubicBezTo>
                  <a:cubicBezTo>
                    <a:pt x="230" y="54"/>
                    <a:pt x="208" y="1"/>
                    <a:pt x="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5478727" y="2903607"/>
              <a:ext cx="4769" cy="6662"/>
            </a:xfrm>
            <a:custGeom>
              <a:rect b="b" l="l" r="r" t="t"/>
              <a:pathLst>
                <a:path extrusionOk="0" h="95" w="68">
                  <a:moveTo>
                    <a:pt x="35" y="0"/>
                  </a:moveTo>
                  <a:cubicBezTo>
                    <a:pt x="24" y="0"/>
                    <a:pt x="8" y="8"/>
                    <a:pt x="8" y="19"/>
                  </a:cubicBezTo>
                  <a:cubicBezTo>
                    <a:pt x="4" y="31"/>
                    <a:pt x="4" y="43"/>
                    <a:pt x="0" y="55"/>
                  </a:cubicBezTo>
                  <a:cubicBezTo>
                    <a:pt x="0" y="66"/>
                    <a:pt x="0" y="79"/>
                    <a:pt x="12" y="86"/>
                  </a:cubicBezTo>
                  <a:cubicBezTo>
                    <a:pt x="16" y="95"/>
                    <a:pt x="24" y="95"/>
                    <a:pt x="35" y="95"/>
                  </a:cubicBezTo>
                  <a:cubicBezTo>
                    <a:pt x="44" y="95"/>
                    <a:pt x="51" y="95"/>
                    <a:pt x="59" y="86"/>
                  </a:cubicBezTo>
                  <a:cubicBezTo>
                    <a:pt x="67" y="79"/>
                    <a:pt x="67" y="66"/>
                    <a:pt x="67" y="55"/>
                  </a:cubicBezTo>
                  <a:cubicBezTo>
                    <a:pt x="64" y="43"/>
                    <a:pt x="64" y="31"/>
                    <a:pt x="64" y="19"/>
                  </a:cubicBezTo>
                  <a:cubicBezTo>
                    <a:pt x="59" y="12"/>
                    <a:pt x="48" y="0"/>
                    <a:pt x="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5475150" y="2905220"/>
              <a:ext cx="7223" cy="5610"/>
            </a:xfrm>
            <a:custGeom>
              <a:rect b="b" l="l" r="r" t="t"/>
              <a:pathLst>
                <a:path extrusionOk="0" h="80" w="103">
                  <a:moveTo>
                    <a:pt x="51" y="1"/>
                  </a:moveTo>
                  <a:cubicBezTo>
                    <a:pt x="0" y="1"/>
                    <a:pt x="0" y="79"/>
                    <a:pt x="51" y="79"/>
                  </a:cubicBezTo>
                  <a:cubicBezTo>
                    <a:pt x="102" y="79"/>
                    <a:pt x="102" y="1"/>
                    <a:pt x="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5498924" y="2868332"/>
              <a:ext cx="5260" cy="3156"/>
            </a:xfrm>
            <a:custGeom>
              <a:rect b="b" l="l" r="r" t="t"/>
              <a:pathLst>
                <a:path extrusionOk="0" h="45" w="75">
                  <a:moveTo>
                    <a:pt x="56" y="0"/>
                  </a:moveTo>
                  <a:cubicBezTo>
                    <a:pt x="54" y="0"/>
                    <a:pt x="53" y="1"/>
                    <a:pt x="51" y="1"/>
                  </a:cubicBezTo>
                  <a:cubicBezTo>
                    <a:pt x="40" y="1"/>
                    <a:pt x="28" y="1"/>
                    <a:pt x="20" y="6"/>
                  </a:cubicBezTo>
                  <a:cubicBezTo>
                    <a:pt x="8" y="6"/>
                    <a:pt x="0" y="10"/>
                    <a:pt x="0" y="21"/>
                  </a:cubicBezTo>
                  <a:cubicBezTo>
                    <a:pt x="0" y="33"/>
                    <a:pt x="8" y="41"/>
                    <a:pt x="20" y="41"/>
                  </a:cubicBezTo>
                  <a:cubicBezTo>
                    <a:pt x="28" y="41"/>
                    <a:pt x="40" y="45"/>
                    <a:pt x="51" y="45"/>
                  </a:cubicBezTo>
                  <a:cubicBezTo>
                    <a:pt x="64" y="45"/>
                    <a:pt x="75" y="33"/>
                    <a:pt x="75" y="21"/>
                  </a:cubicBezTo>
                  <a:cubicBezTo>
                    <a:pt x="75" y="11"/>
                    <a:pt x="66" y="0"/>
                    <a:pt x="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5469260" y="2915178"/>
              <a:ext cx="70" cy="70"/>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5495277" y="2942317"/>
              <a:ext cx="5119" cy="13184"/>
            </a:xfrm>
            <a:custGeom>
              <a:rect b="b" l="l" r="r" t="t"/>
              <a:pathLst>
                <a:path extrusionOk="0" h="188" w="73">
                  <a:moveTo>
                    <a:pt x="37" y="0"/>
                  </a:moveTo>
                  <a:cubicBezTo>
                    <a:pt x="30" y="0"/>
                    <a:pt x="23" y="4"/>
                    <a:pt x="21" y="12"/>
                  </a:cubicBezTo>
                  <a:cubicBezTo>
                    <a:pt x="1" y="55"/>
                    <a:pt x="5" y="111"/>
                    <a:pt x="1" y="159"/>
                  </a:cubicBezTo>
                  <a:cubicBezTo>
                    <a:pt x="1" y="178"/>
                    <a:pt x="18" y="188"/>
                    <a:pt x="35" y="188"/>
                  </a:cubicBezTo>
                  <a:cubicBezTo>
                    <a:pt x="51" y="188"/>
                    <a:pt x="68" y="178"/>
                    <a:pt x="68" y="159"/>
                  </a:cubicBezTo>
                  <a:cubicBezTo>
                    <a:pt x="68" y="111"/>
                    <a:pt x="72" y="55"/>
                    <a:pt x="52" y="12"/>
                  </a:cubicBezTo>
                  <a:cubicBezTo>
                    <a:pt x="50" y="4"/>
                    <a:pt x="43"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5502500" y="2941195"/>
              <a:ext cx="70" cy="281"/>
            </a:xfrm>
            <a:custGeom>
              <a:rect b="b" l="l" r="r" t="t"/>
              <a:pathLst>
                <a:path extrusionOk="0" h="4" w="1">
                  <a:moveTo>
                    <a:pt x="0" y="4"/>
                  </a:move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5502991" y="2894701"/>
              <a:ext cx="5961" cy="12483"/>
            </a:xfrm>
            <a:custGeom>
              <a:rect b="b" l="l" r="r" t="t"/>
              <a:pathLst>
                <a:path extrusionOk="0" h="178" w="85">
                  <a:moveTo>
                    <a:pt x="61" y="0"/>
                  </a:moveTo>
                  <a:cubicBezTo>
                    <a:pt x="53" y="0"/>
                    <a:pt x="44" y="5"/>
                    <a:pt x="41" y="16"/>
                  </a:cubicBezTo>
                  <a:cubicBezTo>
                    <a:pt x="29" y="60"/>
                    <a:pt x="17" y="103"/>
                    <a:pt x="6" y="151"/>
                  </a:cubicBezTo>
                  <a:cubicBezTo>
                    <a:pt x="0" y="167"/>
                    <a:pt x="15" y="178"/>
                    <a:pt x="30" y="178"/>
                  </a:cubicBezTo>
                  <a:cubicBezTo>
                    <a:pt x="40" y="178"/>
                    <a:pt x="50" y="173"/>
                    <a:pt x="53" y="162"/>
                  </a:cubicBezTo>
                  <a:cubicBezTo>
                    <a:pt x="61" y="115"/>
                    <a:pt x="73" y="71"/>
                    <a:pt x="80" y="24"/>
                  </a:cubicBezTo>
                  <a:cubicBezTo>
                    <a:pt x="85" y="10"/>
                    <a:pt x="73" y="0"/>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5526624" y="2849047"/>
              <a:ext cx="4418" cy="6101"/>
            </a:xfrm>
            <a:custGeom>
              <a:rect b="b" l="l" r="r" t="t"/>
              <a:pathLst>
                <a:path extrusionOk="0" h="87" w="63">
                  <a:moveTo>
                    <a:pt x="31" y="1"/>
                  </a:moveTo>
                  <a:cubicBezTo>
                    <a:pt x="15" y="1"/>
                    <a:pt x="8" y="12"/>
                    <a:pt x="8" y="24"/>
                  </a:cubicBezTo>
                  <a:cubicBezTo>
                    <a:pt x="4" y="36"/>
                    <a:pt x="4" y="48"/>
                    <a:pt x="4" y="59"/>
                  </a:cubicBezTo>
                  <a:cubicBezTo>
                    <a:pt x="0" y="75"/>
                    <a:pt x="15" y="87"/>
                    <a:pt x="31" y="87"/>
                  </a:cubicBezTo>
                  <a:cubicBezTo>
                    <a:pt x="44" y="87"/>
                    <a:pt x="63" y="75"/>
                    <a:pt x="59" y="59"/>
                  </a:cubicBezTo>
                  <a:cubicBezTo>
                    <a:pt x="59" y="48"/>
                    <a:pt x="55" y="36"/>
                    <a:pt x="55" y="24"/>
                  </a:cubicBezTo>
                  <a:cubicBezTo>
                    <a:pt x="55" y="12"/>
                    <a:pt x="44"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5528798" y="2838809"/>
              <a:ext cx="70" cy="70"/>
            </a:xfrm>
            <a:custGeom>
              <a:rect b="b" l="l" r="r" t="t"/>
              <a:pathLst>
                <a:path extrusionOk="0" h="1" w="1">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5514352" y="2764894"/>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5507199" y="2748274"/>
              <a:ext cx="70" cy="70"/>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5471504" y="2736422"/>
              <a:ext cx="70" cy="70"/>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5464912" y="2741752"/>
              <a:ext cx="3927" cy="8205"/>
            </a:xfrm>
            <a:custGeom>
              <a:rect b="b" l="l" r="r" t="t"/>
              <a:pathLst>
                <a:path extrusionOk="0" h="117" w="56">
                  <a:moveTo>
                    <a:pt x="28" y="0"/>
                  </a:moveTo>
                  <a:cubicBezTo>
                    <a:pt x="14" y="0"/>
                    <a:pt x="0" y="9"/>
                    <a:pt x="0" y="26"/>
                  </a:cubicBezTo>
                  <a:cubicBezTo>
                    <a:pt x="0" y="50"/>
                    <a:pt x="4" y="74"/>
                    <a:pt x="8" y="101"/>
                  </a:cubicBezTo>
                  <a:cubicBezTo>
                    <a:pt x="8" y="111"/>
                    <a:pt x="18" y="116"/>
                    <a:pt x="28" y="116"/>
                  </a:cubicBezTo>
                  <a:cubicBezTo>
                    <a:pt x="38" y="116"/>
                    <a:pt x="48" y="111"/>
                    <a:pt x="48" y="101"/>
                  </a:cubicBezTo>
                  <a:cubicBezTo>
                    <a:pt x="51" y="74"/>
                    <a:pt x="55" y="50"/>
                    <a:pt x="55" y="26"/>
                  </a:cubicBezTo>
                  <a:cubicBezTo>
                    <a:pt x="55" y="9"/>
                    <a:pt x="41" y="0"/>
                    <a:pt x="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7" name="Shape 327"/>
        <p:cNvGrpSpPr/>
        <p:nvPr/>
      </p:nvGrpSpPr>
      <p:grpSpPr>
        <a:xfrm>
          <a:off x="0" y="0"/>
          <a:ext cx="0" cy="0"/>
          <a:chOff x="0" y="0"/>
          <a:chExt cx="0" cy="0"/>
        </a:xfrm>
      </p:grpSpPr>
      <p:grpSp>
        <p:nvGrpSpPr>
          <p:cNvPr id="328" name="Google Shape;328;p24"/>
          <p:cNvGrpSpPr/>
          <p:nvPr/>
        </p:nvGrpSpPr>
        <p:grpSpPr>
          <a:xfrm>
            <a:off x="4121900" y="0"/>
            <a:ext cx="4702500" cy="2301750"/>
            <a:chOff x="4121900" y="0"/>
            <a:chExt cx="4702500" cy="2301750"/>
          </a:xfrm>
        </p:grpSpPr>
        <p:sp>
          <p:nvSpPr>
            <p:cNvPr id="329" name="Google Shape;329;p24"/>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4"/>
            <p:cNvGrpSpPr/>
            <p:nvPr/>
          </p:nvGrpSpPr>
          <p:grpSpPr>
            <a:xfrm>
              <a:off x="4444825" y="0"/>
              <a:ext cx="4133762" cy="641924"/>
              <a:chOff x="4444825" y="0"/>
              <a:chExt cx="4133762" cy="641924"/>
            </a:xfrm>
          </p:grpSpPr>
          <p:grpSp>
            <p:nvGrpSpPr>
              <p:cNvPr id="331" name="Google Shape;331;p24"/>
              <p:cNvGrpSpPr/>
              <p:nvPr/>
            </p:nvGrpSpPr>
            <p:grpSpPr>
              <a:xfrm>
                <a:off x="4444825" y="0"/>
                <a:ext cx="46887" cy="641924"/>
                <a:chOff x="4444825" y="0"/>
                <a:chExt cx="46887" cy="641924"/>
              </a:xfrm>
            </p:grpSpPr>
            <p:sp>
              <p:nvSpPr>
                <p:cNvPr id="332" name="Google Shape;332;p2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4"/>
              <p:cNvGrpSpPr/>
              <p:nvPr/>
            </p:nvGrpSpPr>
            <p:grpSpPr>
              <a:xfrm>
                <a:off x="8531700" y="0"/>
                <a:ext cx="46887" cy="641924"/>
                <a:chOff x="2783050" y="0"/>
                <a:chExt cx="46887" cy="641924"/>
              </a:xfrm>
            </p:grpSpPr>
            <p:sp>
              <p:nvSpPr>
                <p:cNvPr id="335" name="Google Shape;335;p2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7" name="Google Shape;337;p24"/>
          <p:cNvSpPr txBox="1"/>
          <p:nvPr>
            <p:ph idx="1" type="subTitle"/>
          </p:nvPr>
        </p:nvSpPr>
        <p:spPr>
          <a:xfrm>
            <a:off x="4121900" y="2583214"/>
            <a:ext cx="4302900" cy="1763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Instacart is a personal grocery shopping app.  Orders are fulfilled by personal shoppers who pick up, pay, and deliver an </a:t>
            </a:r>
            <a:r>
              <a:rPr lang="en"/>
              <a:t>individual's</a:t>
            </a:r>
            <a:r>
              <a:rPr lang="en"/>
              <a:t> </a:t>
            </a:r>
            <a:r>
              <a:rPr lang="en"/>
              <a:t>groceries</a:t>
            </a:r>
            <a:r>
              <a:rPr lang="en"/>
              <a:t>.  Shoppers are paid fees based on the overall cost of the order.  </a:t>
            </a:r>
            <a:endParaRPr/>
          </a:p>
        </p:txBody>
      </p:sp>
      <p:sp>
        <p:nvSpPr>
          <p:cNvPr id="338" name="Google Shape;338;p24"/>
          <p:cNvSpPr txBox="1"/>
          <p:nvPr>
            <p:ph type="ctrTitle"/>
          </p:nvPr>
        </p:nvSpPr>
        <p:spPr>
          <a:xfrm>
            <a:off x="5175350" y="472200"/>
            <a:ext cx="3249600" cy="170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What is Instacart?</a:t>
            </a:r>
            <a:endParaRPr/>
          </a:p>
        </p:txBody>
      </p:sp>
      <p:pic>
        <p:nvPicPr>
          <p:cNvPr id="339" name="Google Shape;339;p24"/>
          <p:cNvPicPr preferRelativeResize="0"/>
          <p:nvPr/>
        </p:nvPicPr>
        <p:blipFill>
          <a:blip r:embed="rId3">
            <a:alphaModFix/>
          </a:blip>
          <a:stretch>
            <a:fillRect/>
          </a:stretch>
        </p:blipFill>
        <p:spPr>
          <a:xfrm>
            <a:off x="507650" y="2301751"/>
            <a:ext cx="2918900" cy="219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3" name="Shape 343"/>
        <p:cNvGrpSpPr/>
        <p:nvPr/>
      </p:nvGrpSpPr>
      <p:grpSpPr>
        <a:xfrm>
          <a:off x="0" y="0"/>
          <a:ext cx="0" cy="0"/>
          <a:chOff x="0" y="0"/>
          <a:chExt cx="0" cy="0"/>
        </a:xfrm>
      </p:grpSpPr>
      <p:grpSp>
        <p:nvGrpSpPr>
          <p:cNvPr id="344" name="Google Shape;344;p25"/>
          <p:cNvGrpSpPr/>
          <p:nvPr/>
        </p:nvGrpSpPr>
        <p:grpSpPr>
          <a:xfrm>
            <a:off x="4121900" y="0"/>
            <a:ext cx="4702500" cy="2301750"/>
            <a:chOff x="4121900" y="0"/>
            <a:chExt cx="4702500" cy="2301750"/>
          </a:xfrm>
        </p:grpSpPr>
        <p:sp>
          <p:nvSpPr>
            <p:cNvPr id="345" name="Google Shape;345;p25"/>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5"/>
            <p:cNvGrpSpPr/>
            <p:nvPr/>
          </p:nvGrpSpPr>
          <p:grpSpPr>
            <a:xfrm>
              <a:off x="4444825" y="0"/>
              <a:ext cx="4133762" cy="641924"/>
              <a:chOff x="4444825" y="0"/>
              <a:chExt cx="4133762" cy="641924"/>
            </a:xfrm>
          </p:grpSpPr>
          <p:grpSp>
            <p:nvGrpSpPr>
              <p:cNvPr id="347" name="Google Shape;347;p25"/>
              <p:cNvGrpSpPr/>
              <p:nvPr/>
            </p:nvGrpSpPr>
            <p:grpSpPr>
              <a:xfrm>
                <a:off x="4444825" y="0"/>
                <a:ext cx="46887" cy="641924"/>
                <a:chOff x="4444825" y="0"/>
                <a:chExt cx="46887" cy="641924"/>
              </a:xfrm>
            </p:grpSpPr>
            <p:sp>
              <p:nvSpPr>
                <p:cNvPr id="348" name="Google Shape;348;p2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5"/>
              <p:cNvGrpSpPr/>
              <p:nvPr/>
            </p:nvGrpSpPr>
            <p:grpSpPr>
              <a:xfrm>
                <a:off x="8531700" y="0"/>
                <a:ext cx="46887" cy="641924"/>
                <a:chOff x="2783050" y="0"/>
                <a:chExt cx="46887" cy="641924"/>
              </a:xfrm>
            </p:grpSpPr>
            <p:sp>
              <p:nvSpPr>
                <p:cNvPr id="351" name="Google Shape;351;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53" name="Google Shape;353;p25"/>
          <p:cNvGrpSpPr/>
          <p:nvPr/>
        </p:nvGrpSpPr>
        <p:grpSpPr>
          <a:xfrm>
            <a:off x="4121900" y="2183200"/>
            <a:ext cx="4702500" cy="2301750"/>
            <a:chOff x="4121900" y="0"/>
            <a:chExt cx="4702500" cy="2301750"/>
          </a:xfrm>
        </p:grpSpPr>
        <p:sp>
          <p:nvSpPr>
            <p:cNvPr id="354" name="Google Shape;354;p25"/>
            <p:cNvSpPr/>
            <p:nvPr/>
          </p:nvSpPr>
          <p:spPr>
            <a:xfrm>
              <a:off x="4121900" y="363150"/>
              <a:ext cx="47025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5"/>
            <p:cNvGrpSpPr/>
            <p:nvPr/>
          </p:nvGrpSpPr>
          <p:grpSpPr>
            <a:xfrm>
              <a:off x="4444825" y="0"/>
              <a:ext cx="4133762" cy="641924"/>
              <a:chOff x="4444825" y="0"/>
              <a:chExt cx="4133762" cy="641924"/>
            </a:xfrm>
          </p:grpSpPr>
          <p:grpSp>
            <p:nvGrpSpPr>
              <p:cNvPr id="356" name="Google Shape;356;p25"/>
              <p:cNvGrpSpPr/>
              <p:nvPr/>
            </p:nvGrpSpPr>
            <p:grpSpPr>
              <a:xfrm>
                <a:off x="4444825" y="0"/>
                <a:ext cx="46887" cy="641924"/>
                <a:chOff x="4444825" y="0"/>
                <a:chExt cx="46887" cy="641924"/>
              </a:xfrm>
            </p:grpSpPr>
            <p:sp>
              <p:nvSpPr>
                <p:cNvPr id="357" name="Google Shape;357;p2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5"/>
              <p:cNvGrpSpPr/>
              <p:nvPr/>
            </p:nvGrpSpPr>
            <p:grpSpPr>
              <a:xfrm>
                <a:off x="8531700" y="0"/>
                <a:ext cx="46887" cy="641924"/>
                <a:chOff x="2783050" y="0"/>
                <a:chExt cx="46887" cy="641924"/>
              </a:xfrm>
            </p:grpSpPr>
            <p:sp>
              <p:nvSpPr>
                <p:cNvPr id="360" name="Google Shape;360;p2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62" name="Google Shape;362;p2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Run </a:t>
            </a:r>
            <a:r>
              <a:rPr lang="en"/>
              <a:t>multiple</a:t>
            </a:r>
            <a:r>
              <a:rPr lang="en"/>
              <a:t> types of classification to find the best model/approach to predict</a:t>
            </a:r>
            <a:endParaRPr/>
          </a:p>
        </p:txBody>
      </p:sp>
      <p:sp>
        <p:nvSpPr>
          <p:cNvPr id="363" name="Google Shape;363;p25"/>
          <p:cNvSpPr txBox="1"/>
          <p:nvPr>
            <p:ph idx="2" type="subTitle"/>
          </p:nvPr>
        </p:nvSpPr>
        <p:spPr>
          <a:xfrm>
            <a:off x="4617950" y="736124"/>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jalla One"/>
                <a:ea typeface="Fjalla One"/>
                <a:cs typeface="Fjalla One"/>
                <a:sym typeface="Fjalla One"/>
              </a:rPr>
              <a:t>Problem</a:t>
            </a:r>
            <a:endParaRPr/>
          </a:p>
        </p:txBody>
      </p:sp>
      <p:sp>
        <p:nvSpPr>
          <p:cNvPr id="364" name="Google Shape;364;p25"/>
          <p:cNvSpPr/>
          <p:nvPr/>
        </p:nvSpPr>
        <p:spPr>
          <a:xfrm flipH="1">
            <a:off x="319461" y="4700200"/>
            <a:ext cx="3861934"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5"/>
          <p:cNvGrpSpPr/>
          <p:nvPr/>
        </p:nvGrpSpPr>
        <p:grpSpPr>
          <a:xfrm>
            <a:off x="721500" y="1702962"/>
            <a:ext cx="3082491" cy="3128277"/>
            <a:chOff x="721500" y="1702962"/>
            <a:chExt cx="3082491" cy="3128277"/>
          </a:xfrm>
        </p:grpSpPr>
        <p:grpSp>
          <p:nvGrpSpPr>
            <p:cNvPr id="366" name="Google Shape;366;p25"/>
            <p:cNvGrpSpPr/>
            <p:nvPr/>
          </p:nvGrpSpPr>
          <p:grpSpPr>
            <a:xfrm>
              <a:off x="2408757" y="2888378"/>
              <a:ext cx="778176" cy="1196487"/>
              <a:chOff x="2408757" y="2449015"/>
              <a:chExt cx="778176" cy="1196487"/>
            </a:xfrm>
          </p:grpSpPr>
          <p:sp>
            <p:nvSpPr>
              <p:cNvPr id="367" name="Google Shape;367;p25"/>
              <p:cNvSpPr/>
              <p:nvPr/>
            </p:nvSpPr>
            <p:spPr>
              <a:xfrm rot="-1400388">
                <a:off x="2600789" y="2456330"/>
                <a:ext cx="93245" cy="567510"/>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rot="-1400388">
                <a:off x="2743711" y="2792868"/>
                <a:ext cx="138839" cy="100509"/>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rot="-1400388">
                <a:off x="2702342" y="2704612"/>
                <a:ext cx="94890" cy="117184"/>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rot="-1400388">
                <a:off x="2652607" y="2624254"/>
                <a:ext cx="94113" cy="10749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rot="-1400388">
                <a:off x="2611594" y="2550243"/>
                <a:ext cx="68986" cy="125271"/>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rot="-1400388">
                <a:off x="2558373" y="2492874"/>
                <a:ext cx="57473" cy="101331"/>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rot="-1400388">
                <a:off x="2511120" y="2453676"/>
                <a:ext cx="40021" cy="7985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rot="-1400388">
                <a:off x="2423164" y="2487416"/>
                <a:ext cx="75656" cy="41757"/>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rot="-1400388">
                <a:off x="2450774" y="2548902"/>
                <a:ext cx="102245" cy="44498"/>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rot="-1400388">
                <a:off x="2499185" y="2611891"/>
                <a:ext cx="102839" cy="54914"/>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rot="-1400388">
                <a:off x="2514042" y="2680854"/>
                <a:ext cx="137423" cy="64737"/>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rot="-1400388">
                <a:off x="2573224" y="2762025"/>
                <a:ext cx="126550" cy="64097"/>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rot="-1400388">
                <a:off x="2560247" y="2844913"/>
                <a:ext cx="180185" cy="65102"/>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rot="-1400388">
                <a:off x="2609328" y="2898665"/>
                <a:ext cx="160266" cy="62361"/>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rot="-1400388">
                <a:off x="2454208" y="2669582"/>
                <a:ext cx="208328" cy="272471"/>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rot="-368213">
                <a:off x="2565849" y="2861470"/>
                <a:ext cx="582382" cy="75506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5"/>
            <p:cNvGrpSpPr/>
            <p:nvPr/>
          </p:nvGrpSpPr>
          <p:grpSpPr>
            <a:xfrm>
              <a:off x="2966148" y="2701538"/>
              <a:ext cx="647347" cy="1377158"/>
              <a:chOff x="3017948" y="2225650"/>
              <a:chExt cx="647347" cy="1377158"/>
            </a:xfrm>
          </p:grpSpPr>
          <p:sp>
            <p:nvSpPr>
              <p:cNvPr id="388" name="Google Shape;388;p25"/>
              <p:cNvSpPr/>
              <p:nvPr/>
            </p:nvSpPr>
            <p:spPr>
              <a:xfrm>
                <a:off x="3265000" y="2225650"/>
                <a:ext cx="231906" cy="532845"/>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3355268" y="2348317"/>
                <a:ext cx="95186" cy="31829"/>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3332394" y="2466988"/>
                <a:ext cx="107831" cy="35956"/>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3308466" y="2578679"/>
                <a:ext cx="131232" cy="43727"/>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3329979" y="2340721"/>
                <a:ext cx="292846" cy="503167"/>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3478114" y="2459041"/>
                <a:ext cx="94484" cy="33015"/>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3437063" y="2573586"/>
                <a:ext cx="106777" cy="37449"/>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3395485" y="2681940"/>
                <a:ext cx="130003" cy="45483"/>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3543269" y="2403064"/>
                <a:ext cx="4742" cy="373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3561270" y="2419045"/>
                <a:ext cx="5093" cy="3820"/>
              </a:xfrm>
              <a:custGeom>
                <a:rect b="b" l="l" r="r" t="t"/>
                <a:pathLst>
                  <a:path extrusionOk="0" h="87" w="116">
                    <a:moveTo>
                      <a:pt x="60" y="0"/>
                    </a:moveTo>
                    <a:cubicBezTo>
                      <a:pt x="1" y="0"/>
                      <a:pt x="1" y="87"/>
                      <a:pt x="60" y="87"/>
                    </a:cubicBezTo>
                    <a:cubicBezTo>
                      <a:pt x="115" y="87"/>
                      <a:pt x="115"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3535981" y="2427826"/>
                <a:ext cx="8386" cy="6366"/>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3505687" y="2426026"/>
                <a:ext cx="7288" cy="7771"/>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3535981" y="2542546"/>
                <a:ext cx="7859" cy="7595"/>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3560963" y="2511770"/>
                <a:ext cx="9396" cy="8561"/>
              </a:xfrm>
              <a:custGeom>
                <a:rect b="b" l="l" r="r" t="t"/>
                <a:pathLst>
                  <a:path extrusionOk="0" h="195" w="214">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3458708" y="2501189"/>
                <a:ext cx="7157" cy="821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3500813" y="2510365"/>
                <a:ext cx="7859" cy="702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3477939" y="2536312"/>
                <a:ext cx="5093" cy="5663"/>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3506170" y="2532097"/>
                <a:ext cx="4917" cy="478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3531854" y="2586757"/>
                <a:ext cx="7113" cy="59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3553675" y="2553566"/>
                <a:ext cx="6981" cy="6278"/>
              </a:xfrm>
              <a:custGeom>
                <a:rect b="b" l="l" r="r" t="t"/>
                <a:pathLst>
                  <a:path extrusionOk="0" h="143" w="159">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3500638" y="2636631"/>
                <a:ext cx="6630" cy="6629"/>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3444835" y="2624689"/>
                <a:ext cx="8561" cy="7156"/>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3502965" y="2648968"/>
                <a:ext cx="6761" cy="6893"/>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3536859" y="2621792"/>
                <a:ext cx="7157" cy="6805"/>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3524873" y="2675969"/>
                <a:ext cx="7508" cy="4917"/>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3475700" y="2650154"/>
                <a:ext cx="5225" cy="59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3467358" y="2630134"/>
                <a:ext cx="5269" cy="5576"/>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3419062" y="2655685"/>
                <a:ext cx="7464" cy="7683"/>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3440005" y="2666793"/>
                <a:ext cx="6103" cy="4083"/>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3472890" y="2542765"/>
                <a:ext cx="4434" cy="5005"/>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3468587" y="2549878"/>
                <a:ext cx="7157" cy="4698"/>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3517804" y="2571874"/>
                <a:ext cx="2283" cy="1756"/>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3571149" y="2457197"/>
                <a:ext cx="5971" cy="8341"/>
              </a:xfrm>
              <a:custGeom>
                <a:rect b="b" l="l" r="r" t="t"/>
                <a:pathLst>
                  <a:path extrusionOk="0" h="190" w="136">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3579754" y="2448768"/>
                <a:ext cx="7376" cy="7024"/>
              </a:xfrm>
              <a:custGeom>
                <a:rect b="b" l="l" r="r" t="t"/>
                <a:pathLst>
                  <a:path extrusionOk="0" h="160" w="168">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544147" y="2393098"/>
                <a:ext cx="15850" cy="5224"/>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3579974" y="2381244"/>
                <a:ext cx="3161" cy="2371"/>
              </a:xfrm>
              <a:custGeom>
                <a:rect b="b" l="l" r="r" t="t"/>
                <a:pathLst>
                  <a:path extrusionOk="0" h="54" w="72">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3538571" y="2379488"/>
                <a:ext cx="5927" cy="6322"/>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3403608" y="2668813"/>
                <a:ext cx="5093" cy="4346"/>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3508189" y="2385108"/>
                <a:ext cx="21953" cy="21337"/>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3500989" y="2425411"/>
                <a:ext cx="2810" cy="1800"/>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3491462" y="2439636"/>
                <a:ext cx="1449" cy="1054"/>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479519" y="2455310"/>
                <a:ext cx="5444" cy="2722"/>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44659" y="2541009"/>
                <a:ext cx="4566" cy="4346"/>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3432936" y="2565859"/>
                <a:ext cx="5708" cy="7112"/>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28210" y="2429055"/>
                <a:ext cx="702" cy="74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560436" y="2430460"/>
                <a:ext cx="395" cy="220"/>
              </a:xfrm>
              <a:custGeom>
                <a:rect b="b" l="l" r="r" t="t"/>
                <a:pathLst>
                  <a:path extrusionOk="0" h="5" w="9">
                    <a:moveTo>
                      <a:pt x="4" y="1"/>
                    </a:moveTo>
                    <a:cubicBezTo>
                      <a:pt x="1" y="1"/>
                      <a:pt x="1" y="5"/>
                      <a:pt x="4" y="5"/>
                    </a:cubicBezTo>
                    <a:cubicBezTo>
                      <a:pt x="8" y="5"/>
                      <a:pt x="8" y="1"/>
                      <a:pt x="4"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564212" y="2408860"/>
                <a:ext cx="5795" cy="6146"/>
              </a:xfrm>
              <a:custGeom>
                <a:rect b="b" l="l" r="r" t="t"/>
                <a:pathLst>
                  <a:path extrusionOk="0" h="140" w="132">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3567417" y="2462378"/>
                <a:ext cx="5708" cy="8122"/>
              </a:xfrm>
              <a:custGeom>
                <a:rect b="b" l="l" r="r" t="t"/>
                <a:pathLst>
                  <a:path extrusionOk="0" h="185" w="13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530625" y="2423962"/>
                <a:ext cx="6278" cy="4522"/>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526981" y="2425280"/>
                <a:ext cx="6454" cy="6761"/>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3566846" y="2446880"/>
                <a:ext cx="15103" cy="6498"/>
              </a:xfrm>
              <a:custGeom>
                <a:rect b="b" l="l" r="r" t="t"/>
                <a:pathLst>
                  <a:path extrusionOk="0" h="148" w="344">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3526322" y="2434280"/>
                <a:ext cx="6761" cy="5400"/>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3511746" y="2452061"/>
                <a:ext cx="61467" cy="38020"/>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3514468" y="2483452"/>
                <a:ext cx="54135" cy="10317"/>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537781" y="2474012"/>
                <a:ext cx="5269" cy="2854"/>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3478114" y="2557824"/>
                <a:ext cx="55935" cy="50224"/>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3482285" y="2607084"/>
                <a:ext cx="52554" cy="10712"/>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3478729" y="2537409"/>
                <a:ext cx="15542" cy="8824"/>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3541513" y="2561424"/>
                <a:ext cx="4215" cy="3556"/>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3544762" y="2538946"/>
                <a:ext cx="5181" cy="4566"/>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3525751" y="2525072"/>
                <a:ext cx="3556" cy="5268"/>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3430653" y="2671579"/>
                <a:ext cx="65287" cy="2941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3510165" y="2669735"/>
                <a:ext cx="2678" cy="4346"/>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3530976" y="2646641"/>
                <a:ext cx="4566" cy="3776"/>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3476578" y="2669208"/>
                <a:ext cx="5400" cy="7376"/>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3508233" y="2654456"/>
                <a:ext cx="7025" cy="5268"/>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391666" y="2426641"/>
                <a:ext cx="4566" cy="3512"/>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421126" y="2431689"/>
                <a:ext cx="5400" cy="4215"/>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3432717" y="2406269"/>
                <a:ext cx="12162" cy="12117"/>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3443122" y="2436519"/>
                <a:ext cx="6454" cy="5049"/>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3391666" y="2319428"/>
                <a:ext cx="4873" cy="4302"/>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3427185" y="2329087"/>
                <a:ext cx="4171" cy="403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3421301" y="2275832"/>
                <a:ext cx="4347" cy="3644"/>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3417306" y="2285095"/>
                <a:ext cx="220" cy="220"/>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3430258" y="2335804"/>
                <a:ext cx="6893" cy="4917"/>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3383719" y="2320262"/>
                <a:ext cx="3337" cy="2634"/>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3396671" y="2319999"/>
                <a:ext cx="3864" cy="29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3392456" y="2280661"/>
                <a:ext cx="5839" cy="8781"/>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3430697" y="2322370"/>
                <a:ext cx="8737" cy="3512"/>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3355268" y="2377732"/>
                <a:ext cx="3864" cy="3073"/>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3340385" y="2419879"/>
                <a:ext cx="2459" cy="2810"/>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3354215" y="2449866"/>
                <a:ext cx="2503" cy="4346"/>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3377484" y="2405874"/>
                <a:ext cx="2942" cy="3644"/>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3388373" y="2416587"/>
                <a:ext cx="4522" cy="3029"/>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3412608" y="2456978"/>
                <a:ext cx="9791" cy="2810"/>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3359571" y="2439987"/>
                <a:ext cx="263" cy="220"/>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392412" y="2389059"/>
                <a:ext cx="18704" cy="29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441059" y="2400957"/>
                <a:ext cx="2766" cy="4698"/>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3428019" y="2510233"/>
                <a:ext cx="5093" cy="5620"/>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3368616" y="2536970"/>
                <a:ext cx="9396" cy="5663"/>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3351800" y="2544697"/>
                <a:ext cx="6147" cy="3293"/>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3393378" y="2552907"/>
                <a:ext cx="12206" cy="7507"/>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3337926" y="2517828"/>
                <a:ext cx="5269" cy="4610"/>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3349780" y="2550580"/>
                <a:ext cx="8649" cy="2810"/>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407384" y="2519540"/>
                <a:ext cx="15938" cy="13917"/>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3359791" y="2649978"/>
                <a:ext cx="5927" cy="5576"/>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3289587" y="2670349"/>
                <a:ext cx="4215" cy="3424"/>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3371557" y="2334399"/>
                <a:ext cx="38812" cy="10317"/>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3436580" y="2347482"/>
                <a:ext cx="3995" cy="3556"/>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3407296" y="2444114"/>
                <a:ext cx="12601" cy="5839"/>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3407779" y="2320438"/>
                <a:ext cx="3161" cy="3073"/>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3453703" y="2348141"/>
                <a:ext cx="5225" cy="5224"/>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3426658" y="2282242"/>
                <a:ext cx="4390" cy="3644"/>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3406023" y="2314511"/>
                <a:ext cx="4390" cy="3380"/>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3422926" y="2332467"/>
                <a:ext cx="5708" cy="4390"/>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3405891" y="2283866"/>
                <a:ext cx="3468" cy="3337"/>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3363742" y="2349019"/>
                <a:ext cx="4215" cy="4127"/>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3359439" y="2426904"/>
                <a:ext cx="4873" cy="6015"/>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3391490" y="2413118"/>
                <a:ext cx="2810" cy="3380"/>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3404837" y="2438582"/>
                <a:ext cx="3864" cy="29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3420555" y="2443543"/>
                <a:ext cx="4961" cy="9834"/>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3421126" y="2404820"/>
                <a:ext cx="5400" cy="4346"/>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3440664" y="2461456"/>
                <a:ext cx="5269" cy="4917"/>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3399964" y="2446573"/>
                <a:ext cx="4917" cy="5093"/>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360669" y="2443236"/>
                <a:ext cx="10274" cy="7200"/>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3390963" y="2414743"/>
                <a:ext cx="6103" cy="4566"/>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3387319" y="2516248"/>
                <a:ext cx="4215" cy="3863"/>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363742" y="2501145"/>
                <a:ext cx="70731" cy="7068"/>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3413355" y="2483276"/>
                <a:ext cx="10713" cy="2678"/>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3403476" y="2412284"/>
                <a:ext cx="3468" cy="176"/>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373972" y="2572356"/>
                <a:ext cx="19801" cy="4259"/>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3354654" y="2621704"/>
                <a:ext cx="21689" cy="4961"/>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rot="270453">
                <a:off x="3050438" y="2731255"/>
                <a:ext cx="582366" cy="849982"/>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5"/>
            <p:cNvSpPr/>
            <p:nvPr/>
          </p:nvSpPr>
          <p:spPr>
            <a:xfrm>
              <a:off x="721500" y="4632187"/>
              <a:ext cx="438063" cy="179112"/>
            </a:xfrm>
            <a:custGeom>
              <a:rect b="b" l="l" r="r" t="t"/>
              <a:pathLst>
                <a:path extrusionOk="0" h="4922" w="12038">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277260" y="1702962"/>
              <a:ext cx="569758" cy="666883"/>
            </a:xfrm>
            <a:custGeom>
              <a:rect b="b" l="l" r="r" t="t"/>
              <a:pathLst>
                <a:path extrusionOk="0" h="18326" w="15657">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432092" y="1893019"/>
              <a:ext cx="411935" cy="585115"/>
            </a:xfrm>
            <a:custGeom>
              <a:rect b="b" l="l" r="r" t="t"/>
              <a:pathLst>
                <a:path extrusionOk="0" h="16079" w="1132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562617" y="2556633"/>
              <a:ext cx="582386" cy="657058"/>
            </a:xfrm>
            <a:custGeom>
              <a:rect b="b" l="l" r="r" t="t"/>
              <a:pathLst>
                <a:path extrusionOk="0" h="18056" w="16004">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385260" y="2449178"/>
              <a:ext cx="385370" cy="770995"/>
            </a:xfrm>
            <a:custGeom>
              <a:rect b="b" l="l" r="r" t="t"/>
              <a:pathLst>
                <a:path extrusionOk="0" h="21187" w="1059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791147" y="3164536"/>
              <a:ext cx="1115062" cy="1537405"/>
            </a:xfrm>
            <a:custGeom>
              <a:rect b="b" l="l" r="r" t="t"/>
              <a:pathLst>
                <a:path extrusionOk="0" h="42248" w="30642">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856272" y="4657004"/>
              <a:ext cx="388245" cy="159315"/>
            </a:xfrm>
            <a:custGeom>
              <a:rect b="b" l="l" r="r" t="t"/>
              <a:pathLst>
                <a:path extrusionOk="0" h="4378" w="10669">
                  <a:moveTo>
                    <a:pt x="1370" y="1"/>
                  </a:moveTo>
                  <a:lnTo>
                    <a:pt x="1" y="1232"/>
                  </a:lnTo>
                  <a:lnTo>
                    <a:pt x="2053" y="4378"/>
                  </a:lnTo>
                  <a:lnTo>
                    <a:pt x="10669" y="139"/>
                  </a:lnTo>
                  <a:lnTo>
                    <a:pt x="2736" y="1094"/>
                  </a:lnTo>
                  <a:lnTo>
                    <a:pt x="1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125109" y="3133934"/>
              <a:ext cx="223944" cy="203384"/>
            </a:xfrm>
            <a:custGeom>
              <a:rect b="b" l="l" r="r" t="t"/>
              <a:pathLst>
                <a:path extrusionOk="0" h="5589" w="6154">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2100110" y="3156640"/>
              <a:ext cx="204112" cy="167976"/>
            </a:xfrm>
            <a:custGeom>
              <a:rect b="b" l="l" r="r" t="t"/>
              <a:pathLst>
                <a:path extrusionOk="0" h="4616" w="5609">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413243" y="2511802"/>
              <a:ext cx="706949" cy="726708"/>
            </a:xfrm>
            <a:custGeom>
              <a:rect b="b" l="l" r="r" t="t"/>
              <a:pathLst>
                <a:path extrusionOk="0" h="19970" w="19427">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413243" y="2511802"/>
              <a:ext cx="715682" cy="735660"/>
            </a:xfrm>
            <a:custGeom>
              <a:rect b="b" l="l" r="r" t="t"/>
              <a:pathLst>
                <a:path extrusionOk="0" h="20216" w="19667">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2272882" y="3396839"/>
              <a:ext cx="1531109" cy="703783"/>
            </a:xfrm>
            <a:custGeom>
              <a:rect b="b" l="l" r="r" t="t"/>
              <a:pathLst>
                <a:path extrusionOk="0" h="19340" w="42075">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382338" y="4078684"/>
              <a:ext cx="1212115" cy="519649"/>
            </a:xfrm>
            <a:custGeom>
              <a:rect b="b" l="l" r="r" t="t"/>
              <a:pathLst>
                <a:path extrusionOk="0" h="14280" w="33309">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2212150" y="3267370"/>
              <a:ext cx="84643" cy="151382"/>
            </a:xfrm>
            <a:custGeom>
              <a:rect b="b" l="l" r="r" t="t"/>
              <a:pathLst>
                <a:path extrusionOk="0" h="4160" w="2326">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2179837" y="3223522"/>
              <a:ext cx="79585" cy="79767"/>
            </a:xfrm>
            <a:custGeom>
              <a:rect b="b" l="l" r="r" t="t"/>
              <a:pathLst>
                <a:path extrusionOk="0" h="2192" w="2187">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2471199" y="3401788"/>
              <a:ext cx="248471" cy="693775"/>
            </a:xfrm>
            <a:custGeom>
              <a:rect b="b" l="l" r="r" t="t"/>
              <a:pathLst>
                <a:path extrusionOk="0" h="19065" w="6828">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2745349" y="3396803"/>
              <a:ext cx="133187" cy="693885"/>
            </a:xfrm>
            <a:custGeom>
              <a:rect b="b" l="l" r="r" t="t"/>
              <a:pathLst>
                <a:path extrusionOk="0" h="19068" w="366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010002" y="3396839"/>
              <a:ext cx="21907" cy="708804"/>
            </a:xfrm>
            <a:custGeom>
              <a:rect b="b" l="l" r="r" t="t"/>
              <a:pathLst>
                <a:path extrusionOk="0" h="19478" w="602">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3188669" y="3411722"/>
              <a:ext cx="97707" cy="693921"/>
            </a:xfrm>
            <a:custGeom>
              <a:rect b="b" l="l" r="r" t="t"/>
              <a:pathLst>
                <a:path extrusionOk="0" h="19069" w="2685">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367299" y="3391818"/>
              <a:ext cx="178420" cy="708804"/>
            </a:xfrm>
            <a:custGeom>
              <a:rect b="b" l="l" r="r" t="t"/>
              <a:pathLst>
                <a:path extrusionOk="0" h="19478" w="4903">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2543175" y="4651982"/>
              <a:ext cx="179257" cy="179257"/>
            </a:xfrm>
            <a:custGeom>
              <a:rect b="b" l="l" r="r" t="t"/>
              <a:pathLst>
                <a:path extrusionOk="0" h="4926" w="4926">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294668" y="4651982"/>
              <a:ext cx="179257" cy="179257"/>
            </a:xfrm>
            <a:custGeom>
              <a:rect b="b" l="l" r="r" t="t"/>
              <a:pathLst>
                <a:path extrusionOk="0" h="4926" w="4926">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2578072" y="4582335"/>
              <a:ext cx="94541" cy="119541"/>
            </a:xfrm>
            <a:custGeom>
              <a:rect b="b" l="l" r="r" t="t"/>
              <a:pathLst>
                <a:path extrusionOk="0" h="3285" w="2598">
                  <a:moveTo>
                    <a:pt x="2459" y="0"/>
                  </a:moveTo>
                  <a:lnTo>
                    <a:pt x="0" y="411"/>
                  </a:lnTo>
                  <a:lnTo>
                    <a:pt x="1638" y="3284"/>
                  </a:lnTo>
                  <a:lnTo>
                    <a:pt x="2597" y="3284"/>
                  </a:lnTo>
                  <a:lnTo>
                    <a:pt x="24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3329528" y="4582335"/>
              <a:ext cx="94687" cy="119541"/>
            </a:xfrm>
            <a:custGeom>
              <a:rect b="b" l="l" r="r" t="t"/>
              <a:pathLst>
                <a:path extrusionOk="0" h="3285" w="2602">
                  <a:moveTo>
                    <a:pt x="2463" y="0"/>
                  </a:moveTo>
                  <a:lnTo>
                    <a:pt x="1" y="411"/>
                  </a:lnTo>
                  <a:lnTo>
                    <a:pt x="1643" y="3284"/>
                  </a:lnTo>
                  <a:lnTo>
                    <a:pt x="2602" y="3284"/>
                  </a:lnTo>
                  <a:lnTo>
                    <a:pt x="24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1468117" y="3283271"/>
              <a:ext cx="101455" cy="378310"/>
            </a:xfrm>
            <a:custGeom>
              <a:rect b="b" l="l" r="r" t="t"/>
              <a:pathLst>
                <a:path extrusionOk="0" h="10396" w="2788">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2567992" y="4094659"/>
              <a:ext cx="36" cy="36"/>
            </a:xfrm>
            <a:custGeom>
              <a:rect b="b" l="l" r="r" t="t"/>
              <a:pathLst>
                <a:path extrusionOk="0" fill="none" h="1" w="1">
                  <a:moveTo>
                    <a:pt x="0" y="0"/>
                  </a:moveTo>
                  <a:lnTo>
                    <a:pt x="0" y="0"/>
                  </a:lnTo>
                  <a:close/>
                </a:path>
              </a:pathLst>
            </a:custGeom>
            <a:noFill/>
            <a:ln cap="flat" cmpd="sng" w="400">
              <a:solidFill>
                <a:srgbClr val="00A0A0"/>
              </a:solidFill>
              <a:prstDash val="solid"/>
              <a:miter lim="9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1745978" y="2114878"/>
              <a:ext cx="77765" cy="99454"/>
            </a:xfrm>
            <a:custGeom>
              <a:rect b="b" l="l" r="r" t="t"/>
              <a:pathLst>
                <a:path extrusionOk="0" h="2733" w="2137">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1617928" y="2204648"/>
              <a:ext cx="115356" cy="57678"/>
            </a:xfrm>
            <a:custGeom>
              <a:rect b="b" l="l" r="r" t="t"/>
              <a:pathLst>
                <a:path extrusionOk="0" h="1585" w="317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1508908" y="2086022"/>
              <a:ext cx="35226" cy="28894"/>
            </a:xfrm>
            <a:custGeom>
              <a:rect b="b" l="l" r="r" t="t"/>
              <a:pathLst>
                <a:path extrusionOk="0" h="794" w="968">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695617" y="2087296"/>
              <a:ext cx="22562" cy="32787"/>
            </a:xfrm>
            <a:custGeom>
              <a:rect b="b" l="l" r="r" t="t"/>
              <a:pathLst>
                <a:path extrusionOk="0" h="901" w="62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758896" y="2085295"/>
              <a:ext cx="22453" cy="32642"/>
            </a:xfrm>
            <a:custGeom>
              <a:rect b="b" l="l" r="r" t="t"/>
              <a:pathLst>
                <a:path extrusionOk="0" h="897" w="617">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1645910" y="2012445"/>
              <a:ext cx="64665" cy="34389"/>
            </a:xfrm>
            <a:custGeom>
              <a:rect b="b" l="l" r="r" t="t"/>
              <a:pathLst>
                <a:path extrusionOk="0" h="945" w="1777">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1739683" y="2007023"/>
              <a:ext cx="48435" cy="34825"/>
            </a:xfrm>
            <a:custGeom>
              <a:rect b="b" l="l" r="r" t="t"/>
              <a:pathLst>
                <a:path extrusionOk="0" h="957" w="1331">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2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545" name="Google Shape;545;p25"/>
          <p:cNvSpPr txBox="1"/>
          <p:nvPr>
            <p:ph idx="1" type="subTitle"/>
          </p:nvPr>
        </p:nvSpPr>
        <p:spPr>
          <a:xfrm>
            <a:off x="4617950" y="1320724"/>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predict </a:t>
            </a:r>
            <a:r>
              <a:rPr lang="en"/>
              <a:t>which previously purchased products will be in a user’s next 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49" name="Shape 549"/>
        <p:cNvGrpSpPr/>
        <p:nvPr/>
      </p:nvGrpSpPr>
      <p:grpSpPr>
        <a:xfrm>
          <a:off x="0" y="0"/>
          <a:ext cx="0" cy="0"/>
          <a:chOff x="0" y="0"/>
          <a:chExt cx="0" cy="0"/>
        </a:xfrm>
      </p:grpSpPr>
      <p:grpSp>
        <p:nvGrpSpPr>
          <p:cNvPr id="550" name="Google Shape;550;p26"/>
          <p:cNvGrpSpPr/>
          <p:nvPr/>
        </p:nvGrpSpPr>
        <p:grpSpPr>
          <a:xfrm>
            <a:off x="314000" y="2020325"/>
            <a:ext cx="8510400" cy="1625025"/>
            <a:chOff x="314000" y="2020325"/>
            <a:chExt cx="8510400" cy="1625025"/>
          </a:xfrm>
        </p:grpSpPr>
        <p:sp>
          <p:nvSpPr>
            <p:cNvPr id="551" name="Google Shape;551;p26"/>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6"/>
            <p:cNvGrpSpPr/>
            <p:nvPr/>
          </p:nvGrpSpPr>
          <p:grpSpPr>
            <a:xfrm>
              <a:off x="3524825" y="2020325"/>
              <a:ext cx="2076362" cy="641924"/>
              <a:chOff x="3527575" y="0"/>
              <a:chExt cx="2076362" cy="641924"/>
            </a:xfrm>
          </p:grpSpPr>
          <p:sp>
            <p:nvSpPr>
              <p:cNvPr id="553" name="Google Shape;553;p26"/>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26"/>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55" name="Google Shape;555;p26"/>
              <p:cNvGrpSpPr/>
              <p:nvPr/>
            </p:nvGrpSpPr>
            <p:grpSpPr>
              <a:xfrm>
                <a:off x="5557050" y="0"/>
                <a:ext cx="46887" cy="641924"/>
                <a:chOff x="2783050" y="0"/>
                <a:chExt cx="46887" cy="641924"/>
              </a:xfrm>
            </p:grpSpPr>
            <p:sp>
              <p:nvSpPr>
                <p:cNvPr id="556" name="Google Shape;556;p26"/>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26"/>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58" name="Google Shape;558;p26"/>
          <p:cNvGrpSpPr/>
          <p:nvPr/>
        </p:nvGrpSpPr>
        <p:grpSpPr>
          <a:xfrm>
            <a:off x="3291400" y="0"/>
            <a:ext cx="2555700" cy="2301750"/>
            <a:chOff x="3294150" y="0"/>
            <a:chExt cx="2555700" cy="2301750"/>
          </a:xfrm>
        </p:grpSpPr>
        <p:sp>
          <p:nvSpPr>
            <p:cNvPr id="559" name="Google Shape;559;p26"/>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26"/>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26"/>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2" name="Google Shape;562;p26"/>
            <p:cNvGrpSpPr/>
            <p:nvPr/>
          </p:nvGrpSpPr>
          <p:grpSpPr>
            <a:xfrm>
              <a:off x="5557050" y="0"/>
              <a:ext cx="46887" cy="641924"/>
              <a:chOff x="2783050" y="0"/>
              <a:chExt cx="46887" cy="641924"/>
            </a:xfrm>
          </p:grpSpPr>
          <p:sp>
            <p:nvSpPr>
              <p:cNvPr id="563" name="Google Shape;563;p26"/>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26"/>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565" name="Google Shape;565;p26"/>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txBox="1"/>
          <p:nvPr>
            <p:ph type="ctrTitle"/>
          </p:nvPr>
        </p:nvSpPr>
        <p:spPr>
          <a:xfrm>
            <a:off x="1678462" y="2542250"/>
            <a:ext cx="57975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Introduction</a:t>
            </a:r>
            <a:endParaRPr/>
          </a:p>
        </p:txBody>
      </p:sp>
      <p:sp>
        <p:nvSpPr>
          <p:cNvPr id="567" name="Google Shape;567;p26"/>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71" name="Shape 571"/>
        <p:cNvGrpSpPr/>
        <p:nvPr/>
      </p:nvGrpSpPr>
      <p:grpSpPr>
        <a:xfrm>
          <a:off x="0" y="0"/>
          <a:ext cx="0" cy="0"/>
          <a:chOff x="0" y="0"/>
          <a:chExt cx="0" cy="0"/>
        </a:xfrm>
      </p:grpSpPr>
      <p:sp>
        <p:nvSpPr>
          <p:cNvPr id="572" name="Google Shape;572;p27"/>
          <p:cNvSpPr txBox="1"/>
          <p:nvPr>
            <p:ph idx="1" type="subTitle"/>
          </p:nvPr>
        </p:nvSpPr>
        <p:spPr>
          <a:xfrm>
            <a:off x="649650" y="2556150"/>
            <a:ext cx="7844700" cy="1954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t>6 different csv files</a:t>
            </a:r>
            <a:endParaRPr sz="1800"/>
          </a:p>
          <a:p>
            <a:pPr indent="-342900" lvl="1" marL="914400" rtl="0" algn="l">
              <a:spcBef>
                <a:spcPts val="0"/>
              </a:spcBef>
              <a:spcAft>
                <a:spcPts val="0"/>
              </a:spcAft>
              <a:buClr>
                <a:schemeClr val="lt1"/>
              </a:buClr>
              <a:buSzPts val="1800"/>
              <a:buChar char="○"/>
            </a:pPr>
            <a:r>
              <a:rPr lang="en" sz="1800">
                <a:solidFill>
                  <a:schemeClr val="lt1"/>
                </a:solidFill>
              </a:rPr>
              <a:t>Aisles, department, orders, products, product_train_order, product_prior_order</a:t>
            </a:r>
            <a:endParaRPr sz="1800">
              <a:solidFill>
                <a:schemeClr val="lt1"/>
              </a:solidFill>
            </a:endParaRPr>
          </a:p>
          <a:p>
            <a:pPr indent="-342900" lvl="0" marL="457200" rtl="0" algn="l">
              <a:spcBef>
                <a:spcPts val="0"/>
              </a:spcBef>
              <a:spcAft>
                <a:spcPts val="0"/>
              </a:spcAft>
              <a:buClr>
                <a:schemeClr val="lt1"/>
              </a:buClr>
              <a:buSzPts val="1800"/>
              <a:buChar char="●"/>
            </a:pPr>
            <a:r>
              <a:rPr lang="en" sz="1800"/>
              <a:t>Determined the datasets are not the same size</a:t>
            </a:r>
            <a:endParaRPr sz="1800"/>
          </a:p>
          <a:p>
            <a:pPr indent="-342900" lvl="1" marL="914400" rtl="0" algn="l">
              <a:spcBef>
                <a:spcPts val="0"/>
              </a:spcBef>
              <a:spcAft>
                <a:spcPts val="0"/>
              </a:spcAft>
              <a:buClr>
                <a:schemeClr val="lt1"/>
              </a:buClr>
              <a:buSzPts val="1800"/>
              <a:buChar char="○"/>
            </a:pPr>
            <a:r>
              <a:rPr lang="en" sz="1800">
                <a:solidFill>
                  <a:schemeClr val="lt1"/>
                </a:solidFill>
              </a:rPr>
              <a:t>Not all prior or train data is in the orders dataset</a:t>
            </a:r>
            <a:endParaRPr sz="1800">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59% of products have been reordered</a:t>
            </a:r>
            <a:endParaRPr sz="1800">
              <a:solidFill>
                <a:schemeClr val="lt1"/>
              </a:solidFill>
            </a:endParaRPr>
          </a:p>
          <a:p>
            <a:pPr indent="0" lvl="0" marL="0" rtl="0" algn="l">
              <a:spcBef>
                <a:spcPts val="0"/>
              </a:spcBef>
              <a:spcAft>
                <a:spcPts val="0"/>
              </a:spcAft>
              <a:buNone/>
            </a:pPr>
            <a:r>
              <a:t/>
            </a:r>
            <a:endParaRPr sz="1800"/>
          </a:p>
        </p:txBody>
      </p:sp>
      <p:sp>
        <p:nvSpPr>
          <p:cNvPr id="573" name="Google Shape;573;p27"/>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Data Introduction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77" name="Shape 577"/>
        <p:cNvGrpSpPr/>
        <p:nvPr/>
      </p:nvGrpSpPr>
      <p:grpSpPr>
        <a:xfrm>
          <a:off x="0" y="0"/>
          <a:ext cx="0" cy="0"/>
          <a:chOff x="0" y="0"/>
          <a:chExt cx="0" cy="0"/>
        </a:xfrm>
      </p:grpSpPr>
      <p:sp>
        <p:nvSpPr>
          <p:cNvPr id="578" name="Google Shape;578;p28"/>
          <p:cNvSpPr txBox="1"/>
          <p:nvPr>
            <p:ph idx="1" type="subTitle"/>
          </p:nvPr>
        </p:nvSpPr>
        <p:spPr>
          <a:xfrm>
            <a:off x="5250875" y="2556150"/>
            <a:ext cx="3243600" cy="1954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t>Orders: 3,421,083*7</a:t>
            </a:r>
            <a:endParaRPr sz="1800"/>
          </a:p>
          <a:p>
            <a:pPr indent="-342900" lvl="0" marL="457200" rtl="0" algn="l">
              <a:spcBef>
                <a:spcPts val="0"/>
              </a:spcBef>
              <a:spcAft>
                <a:spcPts val="0"/>
              </a:spcAft>
              <a:buClr>
                <a:schemeClr val="lt1"/>
              </a:buClr>
              <a:buSzPts val="1800"/>
              <a:buChar char="●"/>
            </a:pPr>
            <a:r>
              <a:rPr lang="en" sz="1800"/>
              <a:t>Orders_products_train: 1,384,617*4</a:t>
            </a:r>
            <a:endParaRPr sz="1800"/>
          </a:p>
          <a:p>
            <a:pPr indent="-342900" lvl="0" marL="457200" rtl="0" algn="l">
              <a:spcBef>
                <a:spcPts val="0"/>
              </a:spcBef>
              <a:spcAft>
                <a:spcPts val="0"/>
              </a:spcAft>
              <a:buClr>
                <a:schemeClr val="lt1"/>
              </a:buClr>
              <a:buSzPts val="1800"/>
              <a:buChar char="●"/>
            </a:pPr>
            <a:r>
              <a:rPr lang="en" sz="1800"/>
              <a:t>Orders_product_prior: 32,434,489*4</a:t>
            </a:r>
            <a:endParaRPr sz="1800"/>
          </a:p>
          <a:p>
            <a:pPr indent="0" lvl="0" marL="0" rtl="0" algn="l">
              <a:spcBef>
                <a:spcPts val="0"/>
              </a:spcBef>
              <a:spcAft>
                <a:spcPts val="0"/>
              </a:spcAft>
              <a:buNone/>
            </a:pPr>
            <a:r>
              <a:t/>
            </a:r>
            <a:endParaRPr sz="1800"/>
          </a:p>
        </p:txBody>
      </p:sp>
      <p:sp>
        <p:nvSpPr>
          <p:cNvPr id="579" name="Google Shape;579;p28"/>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Data Introduction</a:t>
            </a:r>
            <a:endParaRPr/>
          </a:p>
        </p:txBody>
      </p:sp>
      <p:pic>
        <p:nvPicPr>
          <p:cNvPr id="580" name="Google Shape;580;p28"/>
          <p:cNvPicPr preferRelativeResize="0"/>
          <p:nvPr/>
        </p:nvPicPr>
        <p:blipFill>
          <a:blip r:embed="rId3">
            <a:alphaModFix/>
          </a:blip>
          <a:stretch>
            <a:fillRect/>
          </a:stretch>
        </p:blipFill>
        <p:spPr>
          <a:xfrm>
            <a:off x="649650" y="2114811"/>
            <a:ext cx="4447600" cy="283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4" name="Shape 584"/>
        <p:cNvGrpSpPr/>
        <p:nvPr/>
      </p:nvGrpSpPr>
      <p:grpSpPr>
        <a:xfrm>
          <a:off x="0" y="0"/>
          <a:ext cx="0" cy="0"/>
          <a:chOff x="0" y="0"/>
          <a:chExt cx="0" cy="0"/>
        </a:xfrm>
      </p:grpSpPr>
      <p:sp>
        <p:nvSpPr>
          <p:cNvPr id="585" name="Google Shape;585;p29"/>
          <p:cNvSpPr txBox="1"/>
          <p:nvPr>
            <p:ph type="ctrTitle"/>
          </p:nvPr>
        </p:nvSpPr>
        <p:spPr>
          <a:xfrm>
            <a:off x="-830650" y="6677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Critique</a:t>
            </a:r>
            <a:endParaRPr/>
          </a:p>
        </p:txBody>
      </p:sp>
      <p:pic>
        <p:nvPicPr>
          <p:cNvPr id="586" name="Google Shape;586;p29"/>
          <p:cNvPicPr preferRelativeResize="0"/>
          <p:nvPr/>
        </p:nvPicPr>
        <p:blipFill>
          <a:blip r:embed="rId3">
            <a:alphaModFix/>
          </a:blip>
          <a:stretch>
            <a:fillRect/>
          </a:stretch>
        </p:blipFill>
        <p:spPr>
          <a:xfrm>
            <a:off x="3212750" y="1118175"/>
            <a:ext cx="5205849" cy="3948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0" name="Shape 590"/>
        <p:cNvGrpSpPr/>
        <p:nvPr/>
      </p:nvGrpSpPr>
      <p:grpSpPr>
        <a:xfrm>
          <a:off x="0" y="0"/>
          <a:ext cx="0" cy="0"/>
          <a:chOff x="0" y="0"/>
          <a:chExt cx="0" cy="0"/>
        </a:xfrm>
      </p:grpSpPr>
      <p:sp>
        <p:nvSpPr>
          <p:cNvPr id="591" name="Google Shape;591;p30"/>
          <p:cNvSpPr txBox="1"/>
          <p:nvPr>
            <p:ph type="ctrTitle"/>
          </p:nvPr>
        </p:nvSpPr>
        <p:spPr>
          <a:xfrm>
            <a:off x="1821600" y="581825"/>
            <a:ext cx="5500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A2929"/>
                </a:solidFill>
              </a:rPr>
              <a:t>Critique</a:t>
            </a:r>
            <a:endParaRPr/>
          </a:p>
        </p:txBody>
      </p:sp>
      <p:pic>
        <p:nvPicPr>
          <p:cNvPr id="592" name="Google Shape;592;p30"/>
          <p:cNvPicPr preferRelativeResize="0"/>
          <p:nvPr/>
        </p:nvPicPr>
        <p:blipFill>
          <a:blip r:embed="rId3">
            <a:alphaModFix/>
          </a:blip>
          <a:stretch>
            <a:fillRect/>
          </a:stretch>
        </p:blipFill>
        <p:spPr>
          <a:xfrm>
            <a:off x="88675" y="2193800"/>
            <a:ext cx="4419200" cy="2874551"/>
          </a:xfrm>
          <a:prstGeom prst="rect">
            <a:avLst/>
          </a:prstGeom>
          <a:noFill/>
          <a:ln>
            <a:noFill/>
          </a:ln>
        </p:spPr>
      </p:pic>
      <p:pic>
        <p:nvPicPr>
          <p:cNvPr id="593" name="Google Shape;593;p30"/>
          <p:cNvPicPr preferRelativeResize="0"/>
          <p:nvPr/>
        </p:nvPicPr>
        <p:blipFill>
          <a:blip r:embed="rId4">
            <a:alphaModFix/>
          </a:blip>
          <a:stretch>
            <a:fillRect/>
          </a:stretch>
        </p:blipFill>
        <p:spPr>
          <a:xfrm>
            <a:off x="4854375" y="2193800"/>
            <a:ext cx="4289614" cy="287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