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5" r:id="rId17"/>
    <p:sldId id="277" r:id="rId18"/>
    <p:sldId id="283" r:id="rId19"/>
    <p:sldId id="270" r:id="rId20"/>
    <p:sldId id="282" r:id="rId21"/>
    <p:sldId id="280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6666"/>
    <a:srgbClr val="4E7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0DDE2-2DC8-195E-A29F-19A495BC538D}" v="1" dt="2020-04-13T01:44:20.214"/>
    <p1510:client id="{074B8990-360D-48CD-8033-685CFD166087}" v="123" dt="2020-04-13T02:47:23.357"/>
    <p1510:client id="{0FFC1161-6237-4D6C-A0AA-7DC36FA6B408}" v="142" dt="2020-04-13T02:44:40.698"/>
    <p1510:client id="{56ECEE52-710C-450C-84DC-224080E0EF04}" v="3238" dt="2020-04-13T01:48:07.964"/>
    <p1510:client id="{8EEE056E-593D-9402-F29D-DC3A4C9A8326}" v="30" dt="2020-04-12T22:15:21.755"/>
    <p1510:client id="{A2F62994-20C9-40D8-8B10-705DEE077BF5}" v="2875" dt="2020-04-13T01:34:41.928"/>
    <p1510:client id="{B1CA3FDD-6533-0DF6-AC6B-72D600FDA278}" v="4619" dt="2020-04-12T16:55:30.869"/>
    <p1510:client id="{BB42D0BD-B0AE-4FCB-BA35-337C8C302692}" v="334" dt="2020-04-13T02:07:51.135"/>
    <p1510:client id="{C548CA9E-F698-9E06-3C57-904B437D34D3}" v="465" dt="2020-04-13T01:12:43.252"/>
    <p1510:client id="{CAD4BE64-728E-CCB3-FD26-5997981FE77A}" v="188" dt="2020-04-13T01:49:53.543"/>
    <p1510:client id="{EF67AFC6-714E-D25E-1815-15FBD4504F33}" v="1" dt="2020-04-13T01:56:32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0B1259-B35A-4269-94A0-0D091628181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FFC4C3F-1CA2-481F-808C-A08C63C35B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Understanding</a:t>
          </a:r>
        </a:p>
      </dgm:t>
    </dgm:pt>
    <dgm:pt modelId="{1FE979E5-1226-4937-B88F-C37CF80FC6DE}" type="parTrans" cxnId="{781F3E10-0F84-40DC-A0C2-14082037FEF8}">
      <dgm:prSet/>
      <dgm:spPr/>
      <dgm:t>
        <a:bodyPr/>
        <a:lstStyle/>
        <a:p>
          <a:endParaRPr lang="en-US"/>
        </a:p>
      </dgm:t>
    </dgm:pt>
    <dgm:pt modelId="{1A01C6E2-710D-4588-BEDE-BC39077EA7E4}" type="sibTrans" cxnId="{781F3E10-0F84-40DC-A0C2-14082037FE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D308FF-92DF-4984-A1D9-AF33C53B61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Understanding</a:t>
          </a:r>
        </a:p>
      </dgm:t>
    </dgm:pt>
    <dgm:pt modelId="{031A8051-70A0-4F39-94B1-248C1C02462B}" type="parTrans" cxnId="{BF7EDB4C-C089-47EC-A599-C80E2A5D2330}">
      <dgm:prSet/>
      <dgm:spPr/>
      <dgm:t>
        <a:bodyPr/>
        <a:lstStyle/>
        <a:p>
          <a:endParaRPr lang="en-US"/>
        </a:p>
      </dgm:t>
    </dgm:pt>
    <dgm:pt modelId="{93683031-F0EE-4AA8-9AB2-E63229410D47}" type="sibTrans" cxnId="{BF7EDB4C-C089-47EC-A599-C80E2A5D233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32E8AB-7E15-4ED7-B964-20CFE021E8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Preparation</a:t>
          </a:r>
        </a:p>
      </dgm:t>
    </dgm:pt>
    <dgm:pt modelId="{4BA72A71-08D2-4D5E-BB09-10C5C31BE463}" type="parTrans" cxnId="{73C0366F-76B0-446A-A732-D2ABB281EFBE}">
      <dgm:prSet/>
      <dgm:spPr/>
      <dgm:t>
        <a:bodyPr/>
        <a:lstStyle/>
        <a:p>
          <a:endParaRPr lang="en-US"/>
        </a:p>
      </dgm:t>
    </dgm:pt>
    <dgm:pt modelId="{16B17CF6-C2AE-458A-A8B9-0D683743912A}" type="sibTrans" cxnId="{73C0366F-76B0-446A-A732-D2ABB281EF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0C33DF-F95D-48BB-B767-0CC26CAFAE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Modeling – Classification Model</a:t>
          </a:r>
        </a:p>
      </dgm:t>
    </dgm:pt>
    <dgm:pt modelId="{8D7DA087-9F8B-4D05-8377-6587551D279C}" type="parTrans" cxnId="{E0F1CBDF-5B98-4F9E-BF43-5CA73B375BE7}">
      <dgm:prSet/>
      <dgm:spPr/>
      <dgm:t>
        <a:bodyPr/>
        <a:lstStyle/>
        <a:p>
          <a:endParaRPr lang="en-US"/>
        </a:p>
      </dgm:t>
    </dgm:pt>
    <dgm:pt modelId="{BA92BD91-0657-460C-B2CE-13350952CA9D}" type="sibTrans" cxnId="{E0F1CBDF-5B98-4F9E-BF43-5CA73B375B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6AFDA1-CEED-4F70-B6A3-2991499709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Modeling – Recommender System</a:t>
          </a:r>
        </a:p>
      </dgm:t>
    </dgm:pt>
    <dgm:pt modelId="{C0C629A0-C71A-433D-9148-925D9BBEE47E}" type="parTrans" cxnId="{12A9D339-DF17-4B00-A9C0-ED12C953122F}">
      <dgm:prSet/>
      <dgm:spPr/>
      <dgm:t>
        <a:bodyPr/>
        <a:lstStyle/>
        <a:p>
          <a:endParaRPr lang="en-US"/>
        </a:p>
      </dgm:t>
    </dgm:pt>
    <dgm:pt modelId="{60E93632-8DBD-4EC3-A289-57B7DAE4FC7C}" type="sibTrans" cxnId="{12A9D339-DF17-4B00-A9C0-ED12C95312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44B893-6EA4-4EDE-ABF4-64460C7A4F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Evaluation</a:t>
          </a:r>
        </a:p>
      </dgm:t>
    </dgm:pt>
    <dgm:pt modelId="{597D069F-E183-4A23-8912-4B5B4B345718}" type="parTrans" cxnId="{9C504313-3D52-4413-9BF1-500BD5EA6B4A}">
      <dgm:prSet/>
      <dgm:spPr/>
      <dgm:t>
        <a:bodyPr/>
        <a:lstStyle/>
        <a:p>
          <a:endParaRPr lang="en-US"/>
        </a:p>
      </dgm:t>
    </dgm:pt>
    <dgm:pt modelId="{6C4DBA7A-BC8E-48E1-BDDD-4C39A2A52C82}" type="sibTrans" cxnId="{9C504313-3D52-4413-9BF1-500BD5EA6B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7F5CA0-8B55-49C4-B8BC-8748390584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Deployment</a:t>
          </a:r>
        </a:p>
      </dgm:t>
    </dgm:pt>
    <dgm:pt modelId="{7CBF8894-8C13-4762-B298-7821FE4AA954}" type="parTrans" cxnId="{5AE3B3E7-FBCE-4E65-918F-B9B33C073C14}">
      <dgm:prSet/>
      <dgm:spPr/>
      <dgm:t>
        <a:bodyPr/>
        <a:lstStyle/>
        <a:p>
          <a:endParaRPr lang="en-US"/>
        </a:p>
      </dgm:t>
    </dgm:pt>
    <dgm:pt modelId="{5C8FB7E0-AEF4-490F-B414-2F45F33B048C}" type="sibTrans" cxnId="{5AE3B3E7-FBCE-4E65-918F-B9B33C073C14}">
      <dgm:prSet/>
      <dgm:spPr/>
      <dgm:t>
        <a:bodyPr/>
        <a:lstStyle/>
        <a:p>
          <a:endParaRPr lang="en-US"/>
        </a:p>
      </dgm:t>
    </dgm:pt>
    <dgm:pt modelId="{CA813752-126C-41DA-8AF9-7FDDEA0DAC02}" type="pres">
      <dgm:prSet presAssocID="{340B1259-B35A-4269-94A0-0D0916281810}" presName="root" presStyleCnt="0">
        <dgm:presLayoutVars>
          <dgm:dir/>
          <dgm:resizeHandles val="exact"/>
        </dgm:presLayoutVars>
      </dgm:prSet>
      <dgm:spPr/>
    </dgm:pt>
    <dgm:pt modelId="{45980819-3729-4E06-B50F-DC150B148814}" type="pres">
      <dgm:prSet presAssocID="{5FFC4C3F-1CA2-481F-808C-A08C63C35B13}" presName="compNode" presStyleCnt="0"/>
      <dgm:spPr/>
    </dgm:pt>
    <dgm:pt modelId="{E23CE195-8E7C-4B78-B6A9-06B3CA467990}" type="pres">
      <dgm:prSet presAssocID="{5FFC4C3F-1CA2-481F-808C-A08C63C35B13}" presName="bgRect" presStyleLbl="bgShp" presStyleIdx="0" presStyleCnt="7"/>
      <dgm:spPr/>
    </dgm:pt>
    <dgm:pt modelId="{137F369D-D799-480F-8B79-A737132484A7}" type="pres">
      <dgm:prSet presAssocID="{5FFC4C3F-1CA2-481F-808C-A08C63C35B1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B6FDEB-9C93-4141-AA20-295A3D673EC8}" type="pres">
      <dgm:prSet presAssocID="{5FFC4C3F-1CA2-481F-808C-A08C63C35B13}" presName="spaceRect" presStyleCnt="0"/>
      <dgm:spPr/>
    </dgm:pt>
    <dgm:pt modelId="{32676E37-A768-497D-B585-260C35C1BFE8}" type="pres">
      <dgm:prSet presAssocID="{5FFC4C3F-1CA2-481F-808C-A08C63C35B13}" presName="parTx" presStyleLbl="revTx" presStyleIdx="0" presStyleCnt="7">
        <dgm:presLayoutVars>
          <dgm:chMax val="0"/>
          <dgm:chPref val="0"/>
        </dgm:presLayoutVars>
      </dgm:prSet>
      <dgm:spPr/>
    </dgm:pt>
    <dgm:pt modelId="{EFFC4644-8107-4C10-8B0F-F8C4CAF70E2B}" type="pres">
      <dgm:prSet presAssocID="{1A01C6E2-710D-4588-BEDE-BC39077EA7E4}" presName="sibTrans" presStyleCnt="0"/>
      <dgm:spPr/>
    </dgm:pt>
    <dgm:pt modelId="{1F829115-7522-4615-8A1C-A71DB49FB338}" type="pres">
      <dgm:prSet presAssocID="{2CD308FF-92DF-4984-A1D9-AF33C53B61F0}" presName="compNode" presStyleCnt="0"/>
      <dgm:spPr/>
    </dgm:pt>
    <dgm:pt modelId="{A93748D6-F885-4397-B6F5-D87FA5228C06}" type="pres">
      <dgm:prSet presAssocID="{2CD308FF-92DF-4984-A1D9-AF33C53B61F0}" presName="bgRect" presStyleLbl="bgShp" presStyleIdx="1" presStyleCnt="7"/>
      <dgm:spPr/>
    </dgm:pt>
    <dgm:pt modelId="{06664274-BA83-48A2-8B55-D2BC0755F088}" type="pres">
      <dgm:prSet presAssocID="{2CD308FF-92DF-4984-A1D9-AF33C53B61F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8099E4D-1EC2-420C-85C8-442571BCAB7B}" type="pres">
      <dgm:prSet presAssocID="{2CD308FF-92DF-4984-A1D9-AF33C53B61F0}" presName="spaceRect" presStyleCnt="0"/>
      <dgm:spPr/>
    </dgm:pt>
    <dgm:pt modelId="{161A812F-ED0A-46FA-8487-FC15EAA9EAD6}" type="pres">
      <dgm:prSet presAssocID="{2CD308FF-92DF-4984-A1D9-AF33C53B61F0}" presName="parTx" presStyleLbl="revTx" presStyleIdx="1" presStyleCnt="7">
        <dgm:presLayoutVars>
          <dgm:chMax val="0"/>
          <dgm:chPref val="0"/>
        </dgm:presLayoutVars>
      </dgm:prSet>
      <dgm:spPr/>
    </dgm:pt>
    <dgm:pt modelId="{E1176DE6-3F6B-4392-AF3A-05DF64C46FD0}" type="pres">
      <dgm:prSet presAssocID="{93683031-F0EE-4AA8-9AB2-E63229410D47}" presName="sibTrans" presStyleCnt="0"/>
      <dgm:spPr/>
    </dgm:pt>
    <dgm:pt modelId="{A4611028-AF61-418F-9DFD-DBC5FE5742F3}" type="pres">
      <dgm:prSet presAssocID="{FD32E8AB-7E15-4ED7-B964-20CFE021E816}" presName="compNode" presStyleCnt="0"/>
      <dgm:spPr/>
    </dgm:pt>
    <dgm:pt modelId="{041EF853-3C0B-4166-82B4-F24F1D9F1BC0}" type="pres">
      <dgm:prSet presAssocID="{FD32E8AB-7E15-4ED7-B964-20CFE021E816}" presName="bgRect" presStyleLbl="bgShp" presStyleIdx="2" presStyleCnt="7"/>
      <dgm:spPr/>
    </dgm:pt>
    <dgm:pt modelId="{C2E9A28E-ABCC-4ACC-AACF-7955E0E78924}" type="pres">
      <dgm:prSet presAssocID="{FD32E8AB-7E15-4ED7-B964-20CFE021E81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E55EE02-99A3-4FCB-AAA8-67A5D485572B}" type="pres">
      <dgm:prSet presAssocID="{FD32E8AB-7E15-4ED7-B964-20CFE021E816}" presName="spaceRect" presStyleCnt="0"/>
      <dgm:spPr/>
    </dgm:pt>
    <dgm:pt modelId="{F220A8D5-B67B-4883-B979-731970D3717E}" type="pres">
      <dgm:prSet presAssocID="{FD32E8AB-7E15-4ED7-B964-20CFE021E816}" presName="parTx" presStyleLbl="revTx" presStyleIdx="2" presStyleCnt="7">
        <dgm:presLayoutVars>
          <dgm:chMax val="0"/>
          <dgm:chPref val="0"/>
        </dgm:presLayoutVars>
      </dgm:prSet>
      <dgm:spPr/>
    </dgm:pt>
    <dgm:pt modelId="{40AB9505-7D80-4A85-BC4A-D901A70B9DBC}" type="pres">
      <dgm:prSet presAssocID="{16B17CF6-C2AE-458A-A8B9-0D683743912A}" presName="sibTrans" presStyleCnt="0"/>
      <dgm:spPr/>
    </dgm:pt>
    <dgm:pt modelId="{0CEA1BD5-07BA-477B-A9F9-CA40B80FFB87}" type="pres">
      <dgm:prSet presAssocID="{940C33DF-F95D-48BB-B767-0CC26CAFAE5C}" presName="compNode" presStyleCnt="0"/>
      <dgm:spPr/>
    </dgm:pt>
    <dgm:pt modelId="{F2E554B6-4A34-480D-A2D3-DBA04B3ABCD7}" type="pres">
      <dgm:prSet presAssocID="{940C33DF-F95D-48BB-B767-0CC26CAFAE5C}" presName="bgRect" presStyleLbl="bgShp" presStyleIdx="3" presStyleCnt="7"/>
      <dgm:spPr/>
    </dgm:pt>
    <dgm:pt modelId="{9AAF2AD8-3A1C-487A-96BF-761F4AE0F90C}" type="pres">
      <dgm:prSet presAssocID="{940C33DF-F95D-48BB-B767-0CC26CAFAE5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C4F9227-45DF-4DEE-BB20-18A445F0F19B}" type="pres">
      <dgm:prSet presAssocID="{940C33DF-F95D-48BB-B767-0CC26CAFAE5C}" presName="spaceRect" presStyleCnt="0"/>
      <dgm:spPr/>
    </dgm:pt>
    <dgm:pt modelId="{B41D4E84-4A04-44E6-8722-8945051D749E}" type="pres">
      <dgm:prSet presAssocID="{940C33DF-F95D-48BB-B767-0CC26CAFAE5C}" presName="parTx" presStyleLbl="revTx" presStyleIdx="3" presStyleCnt="7">
        <dgm:presLayoutVars>
          <dgm:chMax val="0"/>
          <dgm:chPref val="0"/>
        </dgm:presLayoutVars>
      </dgm:prSet>
      <dgm:spPr/>
    </dgm:pt>
    <dgm:pt modelId="{FE599E42-6DFF-4159-8749-0DE956F64DF6}" type="pres">
      <dgm:prSet presAssocID="{BA92BD91-0657-460C-B2CE-13350952CA9D}" presName="sibTrans" presStyleCnt="0"/>
      <dgm:spPr/>
    </dgm:pt>
    <dgm:pt modelId="{9664296D-7A5B-413C-8371-C0414C02CC39}" type="pres">
      <dgm:prSet presAssocID="{D06AFDA1-CEED-4F70-B6A3-2991499709B8}" presName="compNode" presStyleCnt="0"/>
      <dgm:spPr/>
    </dgm:pt>
    <dgm:pt modelId="{7949598E-F117-443C-818E-B1739DFDDC0F}" type="pres">
      <dgm:prSet presAssocID="{D06AFDA1-CEED-4F70-B6A3-2991499709B8}" presName="bgRect" presStyleLbl="bgShp" presStyleIdx="4" presStyleCnt="7"/>
      <dgm:spPr/>
    </dgm:pt>
    <dgm:pt modelId="{197BCD2F-BB3F-417A-8A28-BB04A38089D8}" type="pres">
      <dgm:prSet presAssocID="{D06AFDA1-CEED-4F70-B6A3-2991499709B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B6ED181-A965-4B6E-A04C-6683B2690DFD}" type="pres">
      <dgm:prSet presAssocID="{D06AFDA1-CEED-4F70-B6A3-2991499709B8}" presName="spaceRect" presStyleCnt="0"/>
      <dgm:spPr/>
    </dgm:pt>
    <dgm:pt modelId="{784630FA-C16A-47C5-A41F-BE759FBEBC08}" type="pres">
      <dgm:prSet presAssocID="{D06AFDA1-CEED-4F70-B6A3-2991499709B8}" presName="parTx" presStyleLbl="revTx" presStyleIdx="4" presStyleCnt="7">
        <dgm:presLayoutVars>
          <dgm:chMax val="0"/>
          <dgm:chPref val="0"/>
        </dgm:presLayoutVars>
      </dgm:prSet>
      <dgm:spPr/>
    </dgm:pt>
    <dgm:pt modelId="{87568766-582E-4669-B544-119F495BB511}" type="pres">
      <dgm:prSet presAssocID="{60E93632-8DBD-4EC3-A289-57B7DAE4FC7C}" presName="sibTrans" presStyleCnt="0"/>
      <dgm:spPr/>
    </dgm:pt>
    <dgm:pt modelId="{2A53F55F-D797-4E2D-B42B-D0BE3517DB0B}" type="pres">
      <dgm:prSet presAssocID="{8344B893-6EA4-4EDE-ABF4-64460C7A4FEB}" presName="compNode" presStyleCnt="0"/>
      <dgm:spPr/>
    </dgm:pt>
    <dgm:pt modelId="{5E8A9FF7-0149-4966-BA2E-C793A67C7B03}" type="pres">
      <dgm:prSet presAssocID="{8344B893-6EA4-4EDE-ABF4-64460C7A4FEB}" presName="bgRect" presStyleLbl="bgShp" presStyleIdx="5" presStyleCnt="7"/>
      <dgm:spPr/>
    </dgm:pt>
    <dgm:pt modelId="{05F8F38B-474A-4FCE-BACF-D597EB2D36A5}" type="pres">
      <dgm:prSet presAssocID="{8344B893-6EA4-4EDE-ABF4-64460C7A4FE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053B97D-5947-4D17-80C0-9BB955D96345}" type="pres">
      <dgm:prSet presAssocID="{8344B893-6EA4-4EDE-ABF4-64460C7A4FEB}" presName="spaceRect" presStyleCnt="0"/>
      <dgm:spPr/>
    </dgm:pt>
    <dgm:pt modelId="{3F0FF066-F313-47A6-A3BA-A5D44F2F05B3}" type="pres">
      <dgm:prSet presAssocID="{8344B893-6EA4-4EDE-ABF4-64460C7A4FEB}" presName="parTx" presStyleLbl="revTx" presStyleIdx="5" presStyleCnt="7">
        <dgm:presLayoutVars>
          <dgm:chMax val="0"/>
          <dgm:chPref val="0"/>
        </dgm:presLayoutVars>
      </dgm:prSet>
      <dgm:spPr/>
    </dgm:pt>
    <dgm:pt modelId="{E98D8FF5-42F5-4CA6-90DB-2FD522BE635E}" type="pres">
      <dgm:prSet presAssocID="{6C4DBA7A-BC8E-48E1-BDDD-4C39A2A52C82}" presName="sibTrans" presStyleCnt="0"/>
      <dgm:spPr/>
    </dgm:pt>
    <dgm:pt modelId="{F8BFAE1E-A8E3-49E8-9144-39EF6E1F6CB6}" type="pres">
      <dgm:prSet presAssocID="{D87F5CA0-8B55-49C4-B8BC-8748390584EF}" presName="compNode" presStyleCnt="0"/>
      <dgm:spPr/>
    </dgm:pt>
    <dgm:pt modelId="{B1A1B517-955A-4894-B51E-D4A8708028A7}" type="pres">
      <dgm:prSet presAssocID="{D87F5CA0-8B55-49C4-B8BC-8748390584EF}" presName="bgRect" presStyleLbl="bgShp" presStyleIdx="6" presStyleCnt="7"/>
      <dgm:spPr/>
    </dgm:pt>
    <dgm:pt modelId="{29957245-BE21-4F68-875D-39407F0B40C4}" type="pres">
      <dgm:prSet presAssocID="{D87F5CA0-8B55-49C4-B8BC-8748390584E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DCACB4-FC4A-4413-80FC-1E4CFF79CB4C}" type="pres">
      <dgm:prSet presAssocID="{D87F5CA0-8B55-49C4-B8BC-8748390584EF}" presName="spaceRect" presStyleCnt="0"/>
      <dgm:spPr/>
    </dgm:pt>
    <dgm:pt modelId="{95FD1405-626B-4CE4-9CCA-BC94905B074D}" type="pres">
      <dgm:prSet presAssocID="{D87F5CA0-8B55-49C4-B8BC-8748390584E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81F3E10-0F84-40DC-A0C2-14082037FEF8}" srcId="{340B1259-B35A-4269-94A0-0D0916281810}" destId="{5FFC4C3F-1CA2-481F-808C-A08C63C35B13}" srcOrd="0" destOrd="0" parTransId="{1FE979E5-1226-4937-B88F-C37CF80FC6DE}" sibTransId="{1A01C6E2-710D-4588-BEDE-BC39077EA7E4}"/>
    <dgm:cxn modelId="{9C504313-3D52-4413-9BF1-500BD5EA6B4A}" srcId="{340B1259-B35A-4269-94A0-0D0916281810}" destId="{8344B893-6EA4-4EDE-ABF4-64460C7A4FEB}" srcOrd="5" destOrd="0" parTransId="{597D069F-E183-4A23-8912-4B5B4B345718}" sibTransId="{6C4DBA7A-BC8E-48E1-BDDD-4C39A2A52C82}"/>
    <dgm:cxn modelId="{A8FDE81E-549F-4938-8C7C-ED0598AB4992}" type="presOf" srcId="{940C33DF-F95D-48BB-B767-0CC26CAFAE5C}" destId="{B41D4E84-4A04-44E6-8722-8945051D749E}" srcOrd="0" destOrd="0" presId="urn:microsoft.com/office/officeart/2018/2/layout/IconVerticalSolidList"/>
    <dgm:cxn modelId="{8DEED325-56CF-467B-88D6-5828831A480C}" type="presOf" srcId="{D87F5CA0-8B55-49C4-B8BC-8748390584EF}" destId="{95FD1405-626B-4CE4-9CCA-BC94905B074D}" srcOrd="0" destOrd="0" presId="urn:microsoft.com/office/officeart/2018/2/layout/IconVerticalSolidList"/>
    <dgm:cxn modelId="{12A9D339-DF17-4B00-A9C0-ED12C953122F}" srcId="{340B1259-B35A-4269-94A0-0D0916281810}" destId="{D06AFDA1-CEED-4F70-B6A3-2991499709B8}" srcOrd="4" destOrd="0" parTransId="{C0C629A0-C71A-433D-9148-925D9BBEE47E}" sibTransId="{60E93632-8DBD-4EC3-A289-57B7DAE4FC7C}"/>
    <dgm:cxn modelId="{BF7EDB4C-C089-47EC-A599-C80E2A5D2330}" srcId="{340B1259-B35A-4269-94A0-0D0916281810}" destId="{2CD308FF-92DF-4984-A1D9-AF33C53B61F0}" srcOrd="1" destOrd="0" parTransId="{031A8051-70A0-4F39-94B1-248C1C02462B}" sibTransId="{93683031-F0EE-4AA8-9AB2-E63229410D47}"/>
    <dgm:cxn modelId="{73C0366F-76B0-446A-A732-D2ABB281EFBE}" srcId="{340B1259-B35A-4269-94A0-0D0916281810}" destId="{FD32E8AB-7E15-4ED7-B964-20CFE021E816}" srcOrd="2" destOrd="0" parTransId="{4BA72A71-08D2-4D5E-BB09-10C5C31BE463}" sibTransId="{16B17CF6-C2AE-458A-A8B9-0D683743912A}"/>
    <dgm:cxn modelId="{3A3C1A59-5484-4E29-96C2-34D8F968507F}" type="presOf" srcId="{340B1259-B35A-4269-94A0-0D0916281810}" destId="{CA813752-126C-41DA-8AF9-7FDDEA0DAC02}" srcOrd="0" destOrd="0" presId="urn:microsoft.com/office/officeart/2018/2/layout/IconVerticalSolidList"/>
    <dgm:cxn modelId="{FF2D2886-0A1C-4AFD-A055-40DD67832E4A}" type="presOf" srcId="{D06AFDA1-CEED-4F70-B6A3-2991499709B8}" destId="{784630FA-C16A-47C5-A41F-BE759FBEBC08}" srcOrd="0" destOrd="0" presId="urn:microsoft.com/office/officeart/2018/2/layout/IconVerticalSolidList"/>
    <dgm:cxn modelId="{DDF3FDAF-810B-4B29-9F4C-42886F385781}" type="presOf" srcId="{2CD308FF-92DF-4984-A1D9-AF33C53B61F0}" destId="{161A812F-ED0A-46FA-8487-FC15EAA9EAD6}" srcOrd="0" destOrd="0" presId="urn:microsoft.com/office/officeart/2018/2/layout/IconVerticalSolidList"/>
    <dgm:cxn modelId="{B26D25B5-44C7-4140-872C-9E09ACFD311A}" type="presOf" srcId="{5FFC4C3F-1CA2-481F-808C-A08C63C35B13}" destId="{32676E37-A768-497D-B585-260C35C1BFE8}" srcOrd="0" destOrd="0" presId="urn:microsoft.com/office/officeart/2018/2/layout/IconVerticalSolidList"/>
    <dgm:cxn modelId="{7D9395C1-1876-4030-BBC7-048B1ACB6489}" type="presOf" srcId="{FD32E8AB-7E15-4ED7-B964-20CFE021E816}" destId="{F220A8D5-B67B-4883-B979-731970D3717E}" srcOrd="0" destOrd="0" presId="urn:microsoft.com/office/officeart/2018/2/layout/IconVerticalSolidList"/>
    <dgm:cxn modelId="{3E3F63C7-C99B-4E0A-B6BC-8994FB8CA658}" type="presOf" srcId="{8344B893-6EA4-4EDE-ABF4-64460C7A4FEB}" destId="{3F0FF066-F313-47A6-A3BA-A5D44F2F05B3}" srcOrd="0" destOrd="0" presId="urn:microsoft.com/office/officeart/2018/2/layout/IconVerticalSolidList"/>
    <dgm:cxn modelId="{E0F1CBDF-5B98-4F9E-BF43-5CA73B375BE7}" srcId="{340B1259-B35A-4269-94A0-0D0916281810}" destId="{940C33DF-F95D-48BB-B767-0CC26CAFAE5C}" srcOrd="3" destOrd="0" parTransId="{8D7DA087-9F8B-4D05-8377-6587551D279C}" sibTransId="{BA92BD91-0657-460C-B2CE-13350952CA9D}"/>
    <dgm:cxn modelId="{5AE3B3E7-FBCE-4E65-918F-B9B33C073C14}" srcId="{340B1259-B35A-4269-94A0-0D0916281810}" destId="{D87F5CA0-8B55-49C4-B8BC-8748390584EF}" srcOrd="6" destOrd="0" parTransId="{7CBF8894-8C13-4762-B298-7821FE4AA954}" sibTransId="{5C8FB7E0-AEF4-490F-B414-2F45F33B048C}"/>
    <dgm:cxn modelId="{1D22B47C-C415-4DB4-A79E-B99B1CBEE606}" type="presParOf" srcId="{CA813752-126C-41DA-8AF9-7FDDEA0DAC02}" destId="{45980819-3729-4E06-B50F-DC150B148814}" srcOrd="0" destOrd="0" presId="urn:microsoft.com/office/officeart/2018/2/layout/IconVerticalSolidList"/>
    <dgm:cxn modelId="{F101F81F-762B-422A-B51C-3A809EC1BE80}" type="presParOf" srcId="{45980819-3729-4E06-B50F-DC150B148814}" destId="{E23CE195-8E7C-4B78-B6A9-06B3CA467990}" srcOrd="0" destOrd="0" presId="urn:microsoft.com/office/officeart/2018/2/layout/IconVerticalSolidList"/>
    <dgm:cxn modelId="{54AD2B54-020F-4838-B917-200B78414E66}" type="presParOf" srcId="{45980819-3729-4E06-B50F-DC150B148814}" destId="{137F369D-D799-480F-8B79-A737132484A7}" srcOrd="1" destOrd="0" presId="urn:microsoft.com/office/officeart/2018/2/layout/IconVerticalSolidList"/>
    <dgm:cxn modelId="{AAFF37A6-24A4-4807-8B94-B7544C4B4320}" type="presParOf" srcId="{45980819-3729-4E06-B50F-DC150B148814}" destId="{7AB6FDEB-9C93-4141-AA20-295A3D673EC8}" srcOrd="2" destOrd="0" presId="urn:microsoft.com/office/officeart/2018/2/layout/IconVerticalSolidList"/>
    <dgm:cxn modelId="{8A680639-4258-4883-98A0-BFF32653C5C9}" type="presParOf" srcId="{45980819-3729-4E06-B50F-DC150B148814}" destId="{32676E37-A768-497D-B585-260C35C1BFE8}" srcOrd="3" destOrd="0" presId="urn:microsoft.com/office/officeart/2018/2/layout/IconVerticalSolidList"/>
    <dgm:cxn modelId="{5E6CF3CF-32CE-48D3-9009-33B19D524E55}" type="presParOf" srcId="{CA813752-126C-41DA-8AF9-7FDDEA0DAC02}" destId="{EFFC4644-8107-4C10-8B0F-F8C4CAF70E2B}" srcOrd="1" destOrd="0" presId="urn:microsoft.com/office/officeart/2018/2/layout/IconVerticalSolidList"/>
    <dgm:cxn modelId="{29EF55C7-0E1A-49BA-BA17-438CBE02B8E5}" type="presParOf" srcId="{CA813752-126C-41DA-8AF9-7FDDEA0DAC02}" destId="{1F829115-7522-4615-8A1C-A71DB49FB338}" srcOrd="2" destOrd="0" presId="urn:microsoft.com/office/officeart/2018/2/layout/IconVerticalSolidList"/>
    <dgm:cxn modelId="{E81490B0-275E-4495-9D46-E06E2441B396}" type="presParOf" srcId="{1F829115-7522-4615-8A1C-A71DB49FB338}" destId="{A93748D6-F885-4397-B6F5-D87FA5228C06}" srcOrd="0" destOrd="0" presId="urn:microsoft.com/office/officeart/2018/2/layout/IconVerticalSolidList"/>
    <dgm:cxn modelId="{1D78FEEA-9AC0-452C-9076-6FD32EDED255}" type="presParOf" srcId="{1F829115-7522-4615-8A1C-A71DB49FB338}" destId="{06664274-BA83-48A2-8B55-D2BC0755F088}" srcOrd="1" destOrd="0" presId="urn:microsoft.com/office/officeart/2018/2/layout/IconVerticalSolidList"/>
    <dgm:cxn modelId="{10669D57-B41D-4F87-B6CD-41A7F5ED3C08}" type="presParOf" srcId="{1F829115-7522-4615-8A1C-A71DB49FB338}" destId="{48099E4D-1EC2-420C-85C8-442571BCAB7B}" srcOrd="2" destOrd="0" presId="urn:microsoft.com/office/officeart/2018/2/layout/IconVerticalSolidList"/>
    <dgm:cxn modelId="{42B9535A-B588-4BF3-A639-B864F2FBA11E}" type="presParOf" srcId="{1F829115-7522-4615-8A1C-A71DB49FB338}" destId="{161A812F-ED0A-46FA-8487-FC15EAA9EAD6}" srcOrd="3" destOrd="0" presId="urn:microsoft.com/office/officeart/2018/2/layout/IconVerticalSolidList"/>
    <dgm:cxn modelId="{EE05721A-AAAF-4BCA-9A2A-A2E4D0981B02}" type="presParOf" srcId="{CA813752-126C-41DA-8AF9-7FDDEA0DAC02}" destId="{E1176DE6-3F6B-4392-AF3A-05DF64C46FD0}" srcOrd="3" destOrd="0" presId="urn:microsoft.com/office/officeart/2018/2/layout/IconVerticalSolidList"/>
    <dgm:cxn modelId="{9CF77814-A419-48D6-B534-6A1CD3B61AF4}" type="presParOf" srcId="{CA813752-126C-41DA-8AF9-7FDDEA0DAC02}" destId="{A4611028-AF61-418F-9DFD-DBC5FE5742F3}" srcOrd="4" destOrd="0" presId="urn:microsoft.com/office/officeart/2018/2/layout/IconVerticalSolidList"/>
    <dgm:cxn modelId="{F1960350-C88A-4FC4-87BD-B0E4F5249508}" type="presParOf" srcId="{A4611028-AF61-418F-9DFD-DBC5FE5742F3}" destId="{041EF853-3C0B-4166-82B4-F24F1D9F1BC0}" srcOrd="0" destOrd="0" presId="urn:microsoft.com/office/officeart/2018/2/layout/IconVerticalSolidList"/>
    <dgm:cxn modelId="{057C31C7-51B5-415C-AE88-11B8C3B8FBC0}" type="presParOf" srcId="{A4611028-AF61-418F-9DFD-DBC5FE5742F3}" destId="{C2E9A28E-ABCC-4ACC-AACF-7955E0E78924}" srcOrd="1" destOrd="0" presId="urn:microsoft.com/office/officeart/2018/2/layout/IconVerticalSolidList"/>
    <dgm:cxn modelId="{16D88A94-57DC-4400-B601-C534EDA25ED2}" type="presParOf" srcId="{A4611028-AF61-418F-9DFD-DBC5FE5742F3}" destId="{CE55EE02-99A3-4FCB-AAA8-67A5D485572B}" srcOrd="2" destOrd="0" presId="urn:microsoft.com/office/officeart/2018/2/layout/IconVerticalSolidList"/>
    <dgm:cxn modelId="{4AADD249-5416-4AB2-99B3-E551C34AAECC}" type="presParOf" srcId="{A4611028-AF61-418F-9DFD-DBC5FE5742F3}" destId="{F220A8D5-B67B-4883-B979-731970D3717E}" srcOrd="3" destOrd="0" presId="urn:microsoft.com/office/officeart/2018/2/layout/IconVerticalSolidList"/>
    <dgm:cxn modelId="{E3134BFA-CB28-469C-ABEA-4208F36A6DBB}" type="presParOf" srcId="{CA813752-126C-41DA-8AF9-7FDDEA0DAC02}" destId="{40AB9505-7D80-4A85-BC4A-D901A70B9DBC}" srcOrd="5" destOrd="0" presId="urn:microsoft.com/office/officeart/2018/2/layout/IconVerticalSolidList"/>
    <dgm:cxn modelId="{50F2ADDB-22B6-4553-A1E5-D233C56316D1}" type="presParOf" srcId="{CA813752-126C-41DA-8AF9-7FDDEA0DAC02}" destId="{0CEA1BD5-07BA-477B-A9F9-CA40B80FFB87}" srcOrd="6" destOrd="0" presId="urn:microsoft.com/office/officeart/2018/2/layout/IconVerticalSolidList"/>
    <dgm:cxn modelId="{1BC8F9B1-C5D3-4423-9FB8-C514E895E462}" type="presParOf" srcId="{0CEA1BD5-07BA-477B-A9F9-CA40B80FFB87}" destId="{F2E554B6-4A34-480D-A2D3-DBA04B3ABCD7}" srcOrd="0" destOrd="0" presId="urn:microsoft.com/office/officeart/2018/2/layout/IconVerticalSolidList"/>
    <dgm:cxn modelId="{1E861E10-198C-41A7-A4F1-846668FB9749}" type="presParOf" srcId="{0CEA1BD5-07BA-477B-A9F9-CA40B80FFB87}" destId="{9AAF2AD8-3A1C-487A-96BF-761F4AE0F90C}" srcOrd="1" destOrd="0" presId="urn:microsoft.com/office/officeart/2018/2/layout/IconVerticalSolidList"/>
    <dgm:cxn modelId="{A6C9C422-86C4-46D1-97A1-E040A9DF5E59}" type="presParOf" srcId="{0CEA1BD5-07BA-477B-A9F9-CA40B80FFB87}" destId="{2C4F9227-45DF-4DEE-BB20-18A445F0F19B}" srcOrd="2" destOrd="0" presId="urn:microsoft.com/office/officeart/2018/2/layout/IconVerticalSolidList"/>
    <dgm:cxn modelId="{C70861E1-5A83-49E9-8B89-006ADDBF8072}" type="presParOf" srcId="{0CEA1BD5-07BA-477B-A9F9-CA40B80FFB87}" destId="{B41D4E84-4A04-44E6-8722-8945051D749E}" srcOrd="3" destOrd="0" presId="urn:microsoft.com/office/officeart/2018/2/layout/IconVerticalSolidList"/>
    <dgm:cxn modelId="{3E9306E3-A65D-41C5-B472-B5ED5044B8C0}" type="presParOf" srcId="{CA813752-126C-41DA-8AF9-7FDDEA0DAC02}" destId="{FE599E42-6DFF-4159-8749-0DE956F64DF6}" srcOrd="7" destOrd="0" presId="urn:microsoft.com/office/officeart/2018/2/layout/IconVerticalSolidList"/>
    <dgm:cxn modelId="{856B8449-B36A-4AA7-9F15-DC7892191428}" type="presParOf" srcId="{CA813752-126C-41DA-8AF9-7FDDEA0DAC02}" destId="{9664296D-7A5B-413C-8371-C0414C02CC39}" srcOrd="8" destOrd="0" presId="urn:microsoft.com/office/officeart/2018/2/layout/IconVerticalSolidList"/>
    <dgm:cxn modelId="{51962C8E-1F6F-4F28-B9B0-56741F72E4F2}" type="presParOf" srcId="{9664296D-7A5B-413C-8371-C0414C02CC39}" destId="{7949598E-F117-443C-818E-B1739DFDDC0F}" srcOrd="0" destOrd="0" presId="urn:microsoft.com/office/officeart/2018/2/layout/IconVerticalSolidList"/>
    <dgm:cxn modelId="{9B80C0D2-5768-49B5-8A29-CD875E26A90C}" type="presParOf" srcId="{9664296D-7A5B-413C-8371-C0414C02CC39}" destId="{197BCD2F-BB3F-417A-8A28-BB04A38089D8}" srcOrd="1" destOrd="0" presId="urn:microsoft.com/office/officeart/2018/2/layout/IconVerticalSolidList"/>
    <dgm:cxn modelId="{9A7BF58E-BB67-4542-B645-CC353EA332AE}" type="presParOf" srcId="{9664296D-7A5B-413C-8371-C0414C02CC39}" destId="{4B6ED181-A965-4B6E-A04C-6683B2690DFD}" srcOrd="2" destOrd="0" presId="urn:microsoft.com/office/officeart/2018/2/layout/IconVerticalSolidList"/>
    <dgm:cxn modelId="{0704BBAC-89B7-4BD6-AFB5-B921BE53D3A9}" type="presParOf" srcId="{9664296D-7A5B-413C-8371-C0414C02CC39}" destId="{784630FA-C16A-47C5-A41F-BE759FBEBC08}" srcOrd="3" destOrd="0" presId="urn:microsoft.com/office/officeart/2018/2/layout/IconVerticalSolidList"/>
    <dgm:cxn modelId="{54A69356-82A6-452B-8269-FA5F76D5E96C}" type="presParOf" srcId="{CA813752-126C-41DA-8AF9-7FDDEA0DAC02}" destId="{87568766-582E-4669-B544-119F495BB511}" srcOrd="9" destOrd="0" presId="urn:microsoft.com/office/officeart/2018/2/layout/IconVerticalSolidList"/>
    <dgm:cxn modelId="{17F4C957-8167-4F6E-891F-CDFD2339BB12}" type="presParOf" srcId="{CA813752-126C-41DA-8AF9-7FDDEA0DAC02}" destId="{2A53F55F-D797-4E2D-B42B-D0BE3517DB0B}" srcOrd="10" destOrd="0" presId="urn:microsoft.com/office/officeart/2018/2/layout/IconVerticalSolidList"/>
    <dgm:cxn modelId="{DCE23E5E-6436-45FC-859D-CCA24DE667D6}" type="presParOf" srcId="{2A53F55F-D797-4E2D-B42B-D0BE3517DB0B}" destId="{5E8A9FF7-0149-4966-BA2E-C793A67C7B03}" srcOrd="0" destOrd="0" presId="urn:microsoft.com/office/officeart/2018/2/layout/IconVerticalSolidList"/>
    <dgm:cxn modelId="{B262F734-88EE-49FD-990A-2B024D0B82A3}" type="presParOf" srcId="{2A53F55F-D797-4E2D-B42B-D0BE3517DB0B}" destId="{05F8F38B-474A-4FCE-BACF-D597EB2D36A5}" srcOrd="1" destOrd="0" presId="urn:microsoft.com/office/officeart/2018/2/layout/IconVerticalSolidList"/>
    <dgm:cxn modelId="{3603C574-FB00-49AA-99CE-ABCC302AC811}" type="presParOf" srcId="{2A53F55F-D797-4E2D-B42B-D0BE3517DB0B}" destId="{E053B97D-5947-4D17-80C0-9BB955D96345}" srcOrd="2" destOrd="0" presId="urn:microsoft.com/office/officeart/2018/2/layout/IconVerticalSolidList"/>
    <dgm:cxn modelId="{35DD1AAD-73DF-41AE-9EAC-79F331ECD0C2}" type="presParOf" srcId="{2A53F55F-D797-4E2D-B42B-D0BE3517DB0B}" destId="{3F0FF066-F313-47A6-A3BA-A5D44F2F05B3}" srcOrd="3" destOrd="0" presId="urn:microsoft.com/office/officeart/2018/2/layout/IconVerticalSolidList"/>
    <dgm:cxn modelId="{F28D147E-DE8E-4707-8A69-C90451E1E66D}" type="presParOf" srcId="{CA813752-126C-41DA-8AF9-7FDDEA0DAC02}" destId="{E98D8FF5-42F5-4CA6-90DB-2FD522BE635E}" srcOrd="11" destOrd="0" presId="urn:microsoft.com/office/officeart/2018/2/layout/IconVerticalSolidList"/>
    <dgm:cxn modelId="{B8543253-4AE6-45C0-82AE-72937C291E53}" type="presParOf" srcId="{CA813752-126C-41DA-8AF9-7FDDEA0DAC02}" destId="{F8BFAE1E-A8E3-49E8-9144-39EF6E1F6CB6}" srcOrd="12" destOrd="0" presId="urn:microsoft.com/office/officeart/2018/2/layout/IconVerticalSolidList"/>
    <dgm:cxn modelId="{628E7E2E-1EF5-4223-A821-C95C7EE8BF9F}" type="presParOf" srcId="{F8BFAE1E-A8E3-49E8-9144-39EF6E1F6CB6}" destId="{B1A1B517-955A-4894-B51E-D4A8708028A7}" srcOrd="0" destOrd="0" presId="urn:microsoft.com/office/officeart/2018/2/layout/IconVerticalSolidList"/>
    <dgm:cxn modelId="{8E9B780E-A1F3-4359-947B-13FF5FB0F643}" type="presParOf" srcId="{F8BFAE1E-A8E3-49E8-9144-39EF6E1F6CB6}" destId="{29957245-BE21-4F68-875D-39407F0B40C4}" srcOrd="1" destOrd="0" presId="urn:microsoft.com/office/officeart/2018/2/layout/IconVerticalSolidList"/>
    <dgm:cxn modelId="{DDA304FC-7EB8-407B-818B-905F311A5564}" type="presParOf" srcId="{F8BFAE1E-A8E3-49E8-9144-39EF6E1F6CB6}" destId="{18DCACB4-FC4A-4413-80FC-1E4CFF79CB4C}" srcOrd="2" destOrd="0" presId="urn:microsoft.com/office/officeart/2018/2/layout/IconVerticalSolidList"/>
    <dgm:cxn modelId="{67028E12-182D-4B96-8D7D-79BBEAA7FF9F}" type="presParOf" srcId="{F8BFAE1E-A8E3-49E8-9144-39EF6E1F6CB6}" destId="{95FD1405-626B-4CE4-9CCA-BC94905B07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D8095F-0A4F-4D2B-AA65-4971CE69E49C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3B348E-C913-425C-9FC4-0FB573CE5895}">
      <dgm:prSet phldrT="[文本]"/>
      <dgm:spPr/>
      <dgm:t>
        <a:bodyPr/>
        <a:lstStyle/>
        <a:p>
          <a:r>
            <a:rPr lang="en-US">
              <a:ea typeface="+mn-lt"/>
              <a:cs typeface="+mn-lt"/>
            </a:rPr>
            <a:t>Johns Hopkins</a:t>
          </a:r>
          <a:endParaRPr lang="zh-CN" altLang="en-US"/>
        </a:p>
      </dgm:t>
    </dgm:pt>
    <dgm:pt modelId="{13414F38-EC7E-4018-A1A2-1B5F6282CB19}" type="parTrans" cxnId="{A4458949-D283-4590-9AE2-BF985FBBEE35}">
      <dgm:prSet/>
      <dgm:spPr/>
      <dgm:t>
        <a:bodyPr/>
        <a:lstStyle/>
        <a:p>
          <a:endParaRPr lang="zh-CN" altLang="en-US"/>
        </a:p>
      </dgm:t>
    </dgm:pt>
    <dgm:pt modelId="{CE017F08-D9AD-46BD-91C1-24EB27A6CC0D}" type="sibTrans" cxnId="{A4458949-D283-4590-9AE2-BF985FBBEE35}">
      <dgm:prSet/>
      <dgm:spPr/>
      <dgm:t>
        <a:bodyPr/>
        <a:lstStyle/>
        <a:p>
          <a:endParaRPr lang="zh-CN" altLang="en-US"/>
        </a:p>
      </dgm:t>
    </dgm:pt>
    <dgm:pt modelId="{69ED3152-4B15-4856-A2FF-098C35AF2CF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>
              <a:ea typeface="+mn-lt"/>
              <a:cs typeface="+mn-lt"/>
            </a:rPr>
            <a:t>Assigned no-show scores to patients to identify high-risk patients</a:t>
          </a:r>
          <a:endParaRPr lang="zh-CN" altLang="en-US"/>
        </a:p>
      </dgm:t>
    </dgm:pt>
    <dgm:pt modelId="{95AF626A-E0F8-4D18-8C3B-0C15C8F4B99C}" type="parTrans" cxnId="{C2C2C8D9-0FBC-42BA-91C1-13C26502053C}">
      <dgm:prSet/>
      <dgm:spPr/>
      <dgm:t>
        <a:bodyPr/>
        <a:lstStyle/>
        <a:p>
          <a:endParaRPr lang="zh-CN" altLang="en-US"/>
        </a:p>
      </dgm:t>
    </dgm:pt>
    <dgm:pt modelId="{1723E1A2-E49C-43B6-8639-202B67DA8C2A}" type="sibTrans" cxnId="{C2C2C8D9-0FBC-42BA-91C1-13C26502053C}">
      <dgm:prSet/>
      <dgm:spPr/>
      <dgm:t>
        <a:bodyPr/>
        <a:lstStyle/>
        <a:p>
          <a:endParaRPr lang="zh-CN" altLang="en-US"/>
        </a:p>
      </dgm:t>
    </dgm:pt>
    <dgm:pt modelId="{027C458A-68F5-4924-890A-8F1B6D23E74C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>
              <a:ea typeface="+mn-lt"/>
              <a:cs typeface="+mn-lt"/>
            </a:rPr>
            <a:t>Found patients who frequented emergency rooms, were also more likely to miss scheduled appointments</a:t>
          </a:r>
          <a:endParaRPr lang="zh-CN" altLang="en-US" dirty="0"/>
        </a:p>
      </dgm:t>
    </dgm:pt>
    <dgm:pt modelId="{2315BC29-E536-4EF2-9154-7BEBEAD6198E}" type="parTrans" cxnId="{BEEA2352-6D22-4C1E-B029-D51A7AD11C15}">
      <dgm:prSet/>
      <dgm:spPr/>
      <dgm:t>
        <a:bodyPr/>
        <a:lstStyle/>
        <a:p>
          <a:endParaRPr lang="zh-CN" altLang="en-US"/>
        </a:p>
      </dgm:t>
    </dgm:pt>
    <dgm:pt modelId="{2B2AB312-4F0C-4042-B9FC-3BCA65F9DF80}" type="sibTrans" cxnId="{BEEA2352-6D22-4C1E-B029-D51A7AD11C15}">
      <dgm:prSet/>
      <dgm:spPr/>
      <dgm:t>
        <a:bodyPr/>
        <a:lstStyle/>
        <a:p>
          <a:endParaRPr lang="zh-CN" altLang="en-US"/>
        </a:p>
      </dgm:t>
    </dgm:pt>
    <dgm:pt modelId="{4C5C6773-843D-4D89-9370-D819B4C41C20}">
      <dgm:prSet phldrT="[文本]"/>
      <dgm:spPr/>
      <dgm:t>
        <a:bodyPr/>
        <a:lstStyle/>
        <a:p>
          <a:r>
            <a:rPr lang="en-US">
              <a:cs typeface="Calibri"/>
            </a:rPr>
            <a:t>Duke</a:t>
          </a:r>
          <a:endParaRPr lang="zh-CN" altLang="en-US"/>
        </a:p>
      </dgm:t>
    </dgm:pt>
    <dgm:pt modelId="{AD98A57E-2BF5-4C03-ACC8-30581A0EE688}" type="parTrans" cxnId="{3F3C1732-4A19-4691-87BA-8EA04E4B9E1A}">
      <dgm:prSet/>
      <dgm:spPr/>
      <dgm:t>
        <a:bodyPr/>
        <a:lstStyle/>
        <a:p>
          <a:endParaRPr lang="zh-CN" altLang="en-US"/>
        </a:p>
      </dgm:t>
    </dgm:pt>
    <dgm:pt modelId="{E3354069-5AB1-4F16-BA00-077C7A2F250A}" type="sibTrans" cxnId="{3F3C1732-4A19-4691-87BA-8EA04E4B9E1A}">
      <dgm:prSet/>
      <dgm:spPr/>
      <dgm:t>
        <a:bodyPr/>
        <a:lstStyle/>
        <a:p>
          <a:endParaRPr lang="zh-CN" altLang="en-US"/>
        </a:p>
      </dgm:t>
    </dgm:pt>
    <dgm:pt modelId="{4DCBB852-D881-42B5-9E51-BBB521AEE615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/>
            <a:t>Helped care sites to operate more efficiently and maximize the use of clinician hours</a:t>
          </a:r>
          <a:endParaRPr lang="zh-CN" altLang="en-US"/>
        </a:p>
      </dgm:t>
    </dgm:pt>
    <dgm:pt modelId="{007CA751-2DC6-43C5-ABD1-DA45F95E632F}" type="parTrans" cxnId="{4AB24DA2-AFF5-4C65-9981-50873BC81940}">
      <dgm:prSet/>
      <dgm:spPr/>
      <dgm:t>
        <a:bodyPr/>
        <a:lstStyle/>
        <a:p>
          <a:endParaRPr lang="zh-CN" altLang="en-US"/>
        </a:p>
      </dgm:t>
    </dgm:pt>
    <dgm:pt modelId="{775E5DEA-8A08-44B2-AAB3-2C0CBCD1A324}" type="sibTrans" cxnId="{4AB24DA2-AFF5-4C65-9981-50873BC81940}">
      <dgm:prSet/>
      <dgm:spPr/>
      <dgm:t>
        <a:bodyPr/>
        <a:lstStyle/>
        <a:p>
          <a:endParaRPr lang="zh-CN" altLang="en-US"/>
        </a:p>
      </dgm:t>
    </dgm:pt>
    <dgm:pt modelId="{68C29286-7AAD-4543-B72D-B9075CEFE3E9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>
              <a:cs typeface="Calibri"/>
            </a:rPr>
            <a:t>Found that clinic-level models had a higher accuracy, and higher recall</a:t>
          </a:r>
          <a:endParaRPr lang="zh-CN" altLang="en-US"/>
        </a:p>
      </dgm:t>
    </dgm:pt>
    <dgm:pt modelId="{EC6F721F-1ADC-4CEB-A5CC-DC8D394D9A31}" type="parTrans" cxnId="{7EEE32AA-31A9-4363-BC1E-C7D21E5FCF21}">
      <dgm:prSet/>
      <dgm:spPr/>
      <dgm:t>
        <a:bodyPr/>
        <a:lstStyle/>
        <a:p>
          <a:endParaRPr lang="zh-CN" altLang="en-US"/>
        </a:p>
      </dgm:t>
    </dgm:pt>
    <dgm:pt modelId="{D63F70D6-FB14-4C25-8C4C-E6EBD06ADC0D}" type="sibTrans" cxnId="{7EEE32AA-31A9-4363-BC1E-C7D21E5FCF21}">
      <dgm:prSet/>
      <dgm:spPr/>
      <dgm:t>
        <a:bodyPr/>
        <a:lstStyle/>
        <a:p>
          <a:endParaRPr lang="zh-CN" altLang="en-US"/>
        </a:p>
      </dgm:t>
    </dgm:pt>
    <dgm:pt modelId="{3D810D51-45A9-4440-86B6-B215477A9437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cs typeface="Calibri"/>
            </a:rPr>
            <a:t>International Journal of Pediatrics</a:t>
          </a:r>
          <a:endParaRPr lang="zh-CN" altLang="en-US"/>
        </a:p>
      </dgm:t>
    </dgm:pt>
    <dgm:pt modelId="{E43CF6F4-3EA4-413C-8233-0E70EA41ADAB}" type="parTrans" cxnId="{7C7D0FF3-76FC-4987-8708-97E281C89959}">
      <dgm:prSet/>
      <dgm:spPr/>
      <dgm:t>
        <a:bodyPr/>
        <a:lstStyle/>
        <a:p>
          <a:endParaRPr lang="zh-CN" altLang="en-US"/>
        </a:p>
      </dgm:t>
    </dgm:pt>
    <dgm:pt modelId="{FFC89F5D-5E8E-4DC9-9255-9E8C55659EF2}" type="sibTrans" cxnId="{7C7D0FF3-76FC-4987-8708-97E281C89959}">
      <dgm:prSet/>
      <dgm:spPr/>
      <dgm:t>
        <a:bodyPr/>
        <a:lstStyle/>
        <a:p>
          <a:endParaRPr lang="zh-CN" altLang="en-US"/>
        </a:p>
      </dgm:t>
    </dgm:pt>
    <dgm:pt modelId="{9BEED062-EE62-489E-B29A-DEC77451630E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cs typeface="Calibri"/>
            </a:rPr>
            <a:t>Found that people who were texted, were 2x more likely to show up, or at least would call to cancel or reschedule</a:t>
          </a:r>
          <a:endParaRPr lang="zh-CN" altLang="en-US"/>
        </a:p>
      </dgm:t>
    </dgm:pt>
    <dgm:pt modelId="{F3694011-02AE-4472-8C62-CB5F39253403}" type="parTrans" cxnId="{59B705E8-3889-41F4-8BA3-EF0EAF20DC4A}">
      <dgm:prSet/>
      <dgm:spPr/>
      <dgm:t>
        <a:bodyPr/>
        <a:lstStyle/>
        <a:p>
          <a:endParaRPr lang="zh-CN" altLang="en-US"/>
        </a:p>
      </dgm:t>
    </dgm:pt>
    <dgm:pt modelId="{EF32847D-7116-46D2-9FE1-D7B5BC0345FD}" type="sibTrans" cxnId="{59B705E8-3889-41F4-8BA3-EF0EAF20DC4A}">
      <dgm:prSet/>
      <dgm:spPr/>
      <dgm:t>
        <a:bodyPr/>
        <a:lstStyle/>
        <a:p>
          <a:endParaRPr lang="zh-CN" altLang="en-US"/>
        </a:p>
      </dgm:t>
    </dgm:pt>
    <dgm:pt modelId="{5D9A42E8-C8AE-494D-8362-65CBF935F85A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>
              <a:ea typeface="+mn-lt"/>
              <a:cs typeface="+mn-lt"/>
            </a:rPr>
            <a:t>Patients who used online portals to schedule were less likely to mis appointments</a:t>
          </a:r>
          <a:endParaRPr lang="zh-CN" altLang="en-US"/>
        </a:p>
      </dgm:t>
    </dgm:pt>
    <dgm:pt modelId="{B6849921-32BF-4470-9B1E-5402941980BE}" type="parTrans" cxnId="{FB4E03FA-F22F-4913-BCAF-CD997E446585}">
      <dgm:prSet/>
      <dgm:spPr/>
      <dgm:t>
        <a:bodyPr/>
        <a:lstStyle/>
        <a:p>
          <a:endParaRPr lang="zh-CN" altLang="en-US"/>
        </a:p>
      </dgm:t>
    </dgm:pt>
    <dgm:pt modelId="{6D8C5FDE-50AA-4997-9F97-9ED2E776B665}" type="sibTrans" cxnId="{FB4E03FA-F22F-4913-BCAF-CD997E446585}">
      <dgm:prSet/>
      <dgm:spPr/>
      <dgm:t>
        <a:bodyPr/>
        <a:lstStyle/>
        <a:p>
          <a:endParaRPr lang="zh-CN" altLang="en-US"/>
        </a:p>
      </dgm:t>
    </dgm:pt>
    <dgm:pt modelId="{B81ADF59-C0FC-43EC-87DA-DCD938E24C28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zh-CN" altLang="en-US"/>
        </a:p>
      </dgm:t>
    </dgm:pt>
    <dgm:pt modelId="{282BE0A3-3171-4094-8F1D-F28F57F8B228}" type="parTrans" cxnId="{C38CA8AF-BC33-40C5-A6C6-89FB7B22E62F}">
      <dgm:prSet/>
      <dgm:spPr/>
      <dgm:t>
        <a:bodyPr/>
        <a:lstStyle/>
        <a:p>
          <a:endParaRPr lang="zh-CN" altLang="en-US"/>
        </a:p>
      </dgm:t>
    </dgm:pt>
    <dgm:pt modelId="{DD866718-6B79-49A1-AC8A-697C08361B09}" type="sibTrans" cxnId="{C38CA8AF-BC33-40C5-A6C6-89FB7B22E62F}">
      <dgm:prSet/>
      <dgm:spPr/>
      <dgm:t>
        <a:bodyPr/>
        <a:lstStyle/>
        <a:p>
          <a:endParaRPr lang="zh-CN" altLang="en-US"/>
        </a:p>
      </dgm:t>
    </dgm:pt>
    <dgm:pt modelId="{757CF938-B9B1-42A9-8AA7-11ED6765F9E6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zh-CN" altLang="en-US"/>
        </a:p>
      </dgm:t>
    </dgm:pt>
    <dgm:pt modelId="{6B0DCE83-AFB1-4854-8E69-40C4CDEC5B1A}" type="parTrans" cxnId="{B5C896AB-85CB-4A20-B0E6-8765EA44AACA}">
      <dgm:prSet/>
      <dgm:spPr/>
      <dgm:t>
        <a:bodyPr/>
        <a:lstStyle/>
        <a:p>
          <a:endParaRPr lang="zh-CN" altLang="en-US"/>
        </a:p>
      </dgm:t>
    </dgm:pt>
    <dgm:pt modelId="{368AE2EE-3F0F-4397-8AB5-C2BF8C247F0A}" type="sibTrans" cxnId="{B5C896AB-85CB-4A20-B0E6-8765EA44AACA}">
      <dgm:prSet/>
      <dgm:spPr/>
      <dgm:t>
        <a:bodyPr/>
        <a:lstStyle/>
        <a:p>
          <a:endParaRPr lang="zh-CN" altLang="en-US"/>
        </a:p>
      </dgm:t>
    </dgm:pt>
    <dgm:pt modelId="{D73643E9-38A5-426B-A302-9DD0F3CCB7C0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zh-CN" altLang="en-US"/>
        </a:p>
      </dgm:t>
    </dgm:pt>
    <dgm:pt modelId="{6D2957AE-5FD8-47C3-855B-F006B7BF0EBA}" type="parTrans" cxnId="{5B951166-158F-4CB1-844B-CB86FB561F56}">
      <dgm:prSet/>
      <dgm:spPr/>
      <dgm:t>
        <a:bodyPr/>
        <a:lstStyle/>
        <a:p>
          <a:endParaRPr lang="zh-CN" altLang="en-US"/>
        </a:p>
      </dgm:t>
    </dgm:pt>
    <dgm:pt modelId="{E67FF5EE-A35A-4241-A68A-31CB7B11AFF3}" type="sibTrans" cxnId="{5B951166-158F-4CB1-844B-CB86FB561F56}">
      <dgm:prSet/>
      <dgm:spPr/>
      <dgm:t>
        <a:bodyPr/>
        <a:lstStyle/>
        <a:p>
          <a:endParaRPr lang="zh-CN" altLang="en-US"/>
        </a:p>
      </dgm:t>
    </dgm:pt>
    <dgm:pt modelId="{EA2BBD3E-0248-433C-B247-3F73D8819C9F}" type="pres">
      <dgm:prSet presAssocID="{6CD8095F-0A4F-4D2B-AA65-4971CE69E49C}" presName="linearFlow" presStyleCnt="0">
        <dgm:presLayoutVars>
          <dgm:dir/>
          <dgm:animLvl val="lvl"/>
          <dgm:resizeHandles/>
        </dgm:presLayoutVars>
      </dgm:prSet>
      <dgm:spPr/>
    </dgm:pt>
    <dgm:pt modelId="{987C185B-6926-4870-8BF8-7713C6E3F938}" type="pres">
      <dgm:prSet presAssocID="{3E3B348E-C913-425C-9FC4-0FB573CE5895}" presName="compositeNode" presStyleCnt="0">
        <dgm:presLayoutVars>
          <dgm:bulletEnabled val="1"/>
        </dgm:presLayoutVars>
      </dgm:prSet>
      <dgm:spPr/>
    </dgm:pt>
    <dgm:pt modelId="{913E54C3-C2AB-42CA-8F60-77E11C619D30}" type="pres">
      <dgm:prSet presAssocID="{3E3B348E-C913-425C-9FC4-0FB573CE5895}" presName="image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3000" b="-3000"/>
          </a:stretch>
        </a:blipFill>
      </dgm:spPr>
    </dgm:pt>
    <dgm:pt modelId="{9DE82902-FC46-476B-BBF5-D4A309AF7B4F}" type="pres">
      <dgm:prSet presAssocID="{3E3B348E-C913-425C-9FC4-0FB573CE5895}" presName="childNode" presStyleLbl="node1" presStyleIdx="0" presStyleCnt="3">
        <dgm:presLayoutVars>
          <dgm:bulletEnabled val="1"/>
        </dgm:presLayoutVars>
      </dgm:prSet>
      <dgm:spPr/>
    </dgm:pt>
    <dgm:pt modelId="{D5F76B59-BE53-4AB6-A989-82F971CEB2F6}" type="pres">
      <dgm:prSet presAssocID="{3E3B348E-C913-425C-9FC4-0FB573CE5895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DBE7BB32-B3BD-42FC-8DAC-318F065B7CA2}" type="pres">
      <dgm:prSet presAssocID="{CE017F08-D9AD-46BD-91C1-24EB27A6CC0D}" presName="sibTrans" presStyleCnt="0"/>
      <dgm:spPr/>
    </dgm:pt>
    <dgm:pt modelId="{71D7FEBF-AE7B-4F42-9C13-66CB3DB3B9C8}" type="pres">
      <dgm:prSet presAssocID="{4C5C6773-843D-4D89-9370-D819B4C41C20}" presName="compositeNode" presStyleCnt="0">
        <dgm:presLayoutVars>
          <dgm:bulletEnabled val="1"/>
        </dgm:presLayoutVars>
      </dgm:prSet>
      <dgm:spPr/>
    </dgm:pt>
    <dgm:pt modelId="{FF552D16-DBBD-4A33-9E28-51E98E3CED78}" type="pres">
      <dgm:prSet presAssocID="{4C5C6773-843D-4D89-9370-D819B4C41C20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1E44F735-1C01-463E-B1D2-6B413291B98D}" type="pres">
      <dgm:prSet presAssocID="{4C5C6773-843D-4D89-9370-D819B4C41C20}" presName="childNode" presStyleLbl="node1" presStyleIdx="1" presStyleCnt="3">
        <dgm:presLayoutVars>
          <dgm:bulletEnabled val="1"/>
        </dgm:presLayoutVars>
      </dgm:prSet>
      <dgm:spPr/>
    </dgm:pt>
    <dgm:pt modelId="{6F266C27-EB1D-4B1D-AF50-A8496A566B17}" type="pres">
      <dgm:prSet presAssocID="{4C5C6773-843D-4D89-9370-D819B4C41C20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B6D08A78-8C0C-4728-8397-F4A4B5732DD1}" type="pres">
      <dgm:prSet presAssocID="{E3354069-5AB1-4F16-BA00-077C7A2F250A}" presName="sibTrans" presStyleCnt="0"/>
      <dgm:spPr/>
    </dgm:pt>
    <dgm:pt modelId="{7156E8E7-11DA-40E6-AC52-A25D00F66848}" type="pres">
      <dgm:prSet presAssocID="{3D810D51-45A9-4440-86B6-B215477A9437}" presName="compositeNode" presStyleCnt="0">
        <dgm:presLayoutVars>
          <dgm:bulletEnabled val="1"/>
        </dgm:presLayoutVars>
      </dgm:prSet>
      <dgm:spPr/>
    </dgm:pt>
    <dgm:pt modelId="{2BAB3457-798C-40D7-85DF-679E6AC3AD06}" type="pres">
      <dgm:prSet presAssocID="{3D810D51-45A9-4440-86B6-B215477A9437}" presName="imag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t="-24000" b="-24000"/>
          </a:stretch>
        </a:blipFill>
      </dgm:spPr>
    </dgm:pt>
    <dgm:pt modelId="{12DA0AFC-A0F8-44E6-9225-7A395FF16761}" type="pres">
      <dgm:prSet presAssocID="{3D810D51-45A9-4440-86B6-B215477A9437}" presName="childNode" presStyleLbl="node1" presStyleIdx="2" presStyleCnt="3">
        <dgm:presLayoutVars>
          <dgm:bulletEnabled val="1"/>
        </dgm:presLayoutVars>
      </dgm:prSet>
      <dgm:spPr/>
    </dgm:pt>
    <dgm:pt modelId="{152A4722-6D6E-403C-8981-281631A33E06}" type="pres">
      <dgm:prSet presAssocID="{3D810D51-45A9-4440-86B6-B215477A9437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439F6A00-77C6-4927-9207-D840538B601C}" type="presOf" srcId="{4DCBB852-D881-42B5-9E51-BBB521AEE615}" destId="{1E44F735-1C01-463E-B1D2-6B413291B98D}" srcOrd="0" destOrd="0" presId="urn:microsoft.com/office/officeart/2005/8/layout/hList2"/>
    <dgm:cxn modelId="{69BB4A07-C083-4329-8092-6BF321CD534F}" type="presOf" srcId="{9BEED062-EE62-489E-B29A-DEC77451630E}" destId="{12DA0AFC-A0F8-44E6-9225-7A395FF16761}" srcOrd="0" destOrd="0" presId="urn:microsoft.com/office/officeart/2005/8/layout/hList2"/>
    <dgm:cxn modelId="{150F2E2C-7BDA-4107-85A4-EAC1C96277C9}" type="presOf" srcId="{68C29286-7AAD-4543-B72D-B9075CEFE3E9}" destId="{1E44F735-1C01-463E-B1D2-6B413291B98D}" srcOrd="0" destOrd="2" presId="urn:microsoft.com/office/officeart/2005/8/layout/hList2"/>
    <dgm:cxn modelId="{3F3C1732-4A19-4691-87BA-8EA04E4B9E1A}" srcId="{6CD8095F-0A4F-4D2B-AA65-4971CE69E49C}" destId="{4C5C6773-843D-4D89-9370-D819B4C41C20}" srcOrd="1" destOrd="0" parTransId="{AD98A57E-2BF5-4C03-ACC8-30581A0EE688}" sibTransId="{E3354069-5AB1-4F16-BA00-077C7A2F250A}"/>
    <dgm:cxn modelId="{28604064-69F5-4B80-9409-2E1F0CA365E2}" type="presOf" srcId="{027C458A-68F5-4924-890A-8F1B6D23E74C}" destId="{9DE82902-FC46-476B-BBF5-D4A309AF7B4F}" srcOrd="0" destOrd="2" presId="urn:microsoft.com/office/officeart/2005/8/layout/hList2"/>
    <dgm:cxn modelId="{6BAEBB64-38A5-4F1C-9CB7-4C8A14BB7DA7}" type="presOf" srcId="{69ED3152-4B15-4856-A2FF-098C35AF2CF4}" destId="{9DE82902-FC46-476B-BBF5-D4A309AF7B4F}" srcOrd="0" destOrd="0" presId="urn:microsoft.com/office/officeart/2005/8/layout/hList2"/>
    <dgm:cxn modelId="{5B951166-158F-4CB1-844B-CB86FB561F56}" srcId="{4C5C6773-843D-4D89-9370-D819B4C41C20}" destId="{D73643E9-38A5-426B-A302-9DD0F3CCB7C0}" srcOrd="1" destOrd="0" parTransId="{6D2957AE-5FD8-47C3-855B-F006B7BF0EBA}" sibTransId="{E67FF5EE-A35A-4241-A68A-31CB7B11AFF3}"/>
    <dgm:cxn modelId="{A4458949-D283-4590-9AE2-BF985FBBEE35}" srcId="{6CD8095F-0A4F-4D2B-AA65-4971CE69E49C}" destId="{3E3B348E-C913-425C-9FC4-0FB573CE5895}" srcOrd="0" destOrd="0" parTransId="{13414F38-EC7E-4018-A1A2-1B5F6282CB19}" sibTransId="{CE017F08-D9AD-46BD-91C1-24EB27A6CC0D}"/>
    <dgm:cxn modelId="{B0A5FF4C-7A2C-4331-8EB7-3137C9B49920}" type="presOf" srcId="{757CF938-B9B1-42A9-8AA7-11ED6765F9E6}" destId="{9DE82902-FC46-476B-BBF5-D4A309AF7B4F}" srcOrd="0" destOrd="3" presId="urn:microsoft.com/office/officeart/2005/8/layout/hList2"/>
    <dgm:cxn modelId="{0D3BDE6F-FA8F-470C-9F96-EDB843CA9CF9}" type="presOf" srcId="{D73643E9-38A5-426B-A302-9DD0F3CCB7C0}" destId="{1E44F735-1C01-463E-B1D2-6B413291B98D}" srcOrd="0" destOrd="1" presId="urn:microsoft.com/office/officeart/2005/8/layout/hList2"/>
    <dgm:cxn modelId="{BEEA2352-6D22-4C1E-B029-D51A7AD11C15}" srcId="{3E3B348E-C913-425C-9FC4-0FB573CE5895}" destId="{027C458A-68F5-4924-890A-8F1B6D23E74C}" srcOrd="2" destOrd="0" parTransId="{2315BC29-E536-4EF2-9154-7BEBEAD6198E}" sibTransId="{2B2AB312-4F0C-4042-B9FC-3BCA65F9DF80}"/>
    <dgm:cxn modelId="{75251B7B-A804-4CD9-9E87-7BAB96122828}" type="presOf" srcId="{3E3B348E-C913-425C-9FC4-0FB573CE5895}" destId="{D5F76B59-BE53-4AB6-A989-82F971CEB2F6}" srcOrd="0" destOrd="0" presId="urn:microsoft.com/office/officeart/2005/8/layout/hList2"/>
    <dgm:cxn modelId="{49235A7B-DCFA-43FC-AD20-B053E1F8FD2E}" type="presOf" srcId="{5D9A42E8-C8AE-494D-8362-65CBF935F85A}" destId="{9DE82902-FC46-476B-BBF5-D4A309AF7B4F}" srcOrd="0" destOrd="4" presId="urn:microsoft.com/office/officeart/2005/8/layout/hList2"/>
    <dgm:cxn modelId="{25F2D97E-E6E5-4ACD-82CF-01D07CFC834D}" type="presOf" srcId="{4C5C6773-843D-4D89-9370-D819B4C41C20}" destId="{6F266C27-EB1D-4B1D-AF50-A8496A566B17}" srcOrd="0" destOrd="0" presId="urn:microsoft.com/office/officeart/2005/8/layout/hList2"/>
    <dgm:cxn modelId="{4AB24DA2-AFF5-4C65-9981-50873BC81940}" srcId="{4C5C6773-843D-4D89-9370-D819B4C41C20}" destId="{4DCBB852-D881-42B5-9E51-BBB521AEE615}" srcOrd="0" destOrd="0" parTransId="{007CA751-2DC6-43C5-ABD1-DA45F95E632F}" sibTransId="{775E5DEA-8A08-44B2-AAB3-2C0CBCD1A324}"/>
    <dgm:cxn modelId="{7EEE32AA-31A9-4363-BC1E-C7D21E5FCF21}" srcId="{4C5C6773-843D-4D89-9370-D819B4C41C20}" destId="{68C29286-7AAD-4543-B72D-B9075CEFE3E9}" srcOrd="2" destOrd="0" parTransId="{EC6F721F-1ADC-4CEB-A5CC-DC8D394D9A31}" sibTransId="{D63F70D6-FB14-4C25-8C4C-E6EBD06ADC0D}"/>
    <dgm:cxn modelId="{B5C896AB-85CB-4A20-B0E6-8765EA44AACA}" srcId="{3E3B348E-C913-425C-9FC4-0FB573CE5895}" destId="{757CF938-B9B1-42A9-8AA7-11ED6765F9E6}" srcOrd="3" destOrd="0" parTransId="{6B0DCE83-AFB1-4854-8E69-40C4CDEC5B1A}" sibTransId="{368AE2EE-3F0F-4397-8AB5-C2BF8C247F0A}"/>
    <dgm:cxn modelId="{C38CA8AF-BC33-40C5-A6C6-89FB7B22E62F}" srcId="{3E3B348E-C913-425C-9FC4-0FB573CE5895}" destId="{B81ADF59-C0FC-43EC-87DA-DCD938E24C28}" srcOrd="1" destOrd="0" parTransId="{282BE0A3-3171-4094-8F1D-F28F57F8B228}" sibTransId="{DD866718-6B79-49A1-AC8A-697C08361B09}"/>
    <dgm:cxn modelId="{F15649D4-E0D5-4617-BBB0-8365A3D25ED5}" type="presOf" srcId="{B81ADF59-C0FC-43EC-87DA-DCD938E24C28}" destId="{9DE82902-FC46-476B-BBF5-D4A309AF7B4F}" srcOrd="0" destOrd="1" presId="urn:microsoft.com/office/officeart/2005/8/layout/hList2"/>
    <dgm:cxn modelId="{C9E236D5-BFBE-4598-95F2-530F2710C5D0}" type="presOf" srcId="{6CD8095F-0A4F-4D2B-AA65-4971CE69E49C}" destId="{EA2BBD3E-0248-433C-B247-3F73D8819C9F}" srcOrd="0" destOrd="0" presId="urn:microsoft.com/office/officeart/2005/8/layout/hList2"/>
    <dgm:cxn modelId="{C2C2C8D9-0FBC-42BA-91C1-13C26502053C}" srcId="{3E3B348E-C913-425C-9FC4-0FB573CE5895}" destId="{69ED3152-4B15-4856-A2FF-098C35AF2CF4}" srcOrd="0" destOrd="0" parTransId="{95AF626A-E0F8-4D18-8C3B-0C15C8F4B99C}" sibTransId="{1723E1A2-E49C-43B6-8639-202B67DA8C2A}"/>
    <dgm:cxn modelId="{2932E3E1-8579-449F-B0DE-DA7D3978987E}" type="presOf" srcId="{3D810D51-45A9-4440-86B6-B215477A9437}" destId="{152A4722-6D6E-403C-8981-281631A33E06}" srcOrd="0" destOrd="0" presId="urn:microsoft.com/office/officeart/2005/8/layout/hList2"/>
    <dgm:cxn modelId="{59B705E8-3889-41F4-8BA3-EF0EAF20DC4A}" srcId="{3D810D51-45A9-4440-86B6-B215477A9437}" destId="{9BEED062-EE62-489E-B29A-DEC77451630E}" srcOrd="0" destOrd="0" parTransId="{F3694011-02AE-4472-8C62-CB5F39253403}" sibTransId="{EF32847D-7116-46D2-9FE1-D7B5BC0345FD}"/>
    <dgm:cxn modelId="{7C7D0FF3-76FC-4987-8708-97E281C89959}" srcId="{6CD8095F-0A4F-4D2B-AA65-4971CE69E49C}" destId="{3D810D51-45A9-4440-86B6-B215477A9437}" srcOrd="2" destOrd="0" parTransId="{E43CF6F4-3EA4-413C-8233-0E70EA41ADAB}" sibTransId="{FFC89F5D-5E8E-4DC9-9255-9E8C55659EF2}"/>
    <dgm:cxn modelId="{FB4E03FA-F22F-4913-BCAF-CD997E446585}" srcId="{3E3B348E-C913-425C-9FC4-0FB573CE5895}" destId="{5D9A42E8-C8AE-494D-8362-65CBF935F85A}" srcOrd="4" destOrd="0" parTransId="{B6849921-32BF-4470-9B1E-5402941980BE}" sibTransId="{6D8C5FDE-50AA-4997-9F97-9ED2E776B665}"/>
    <dgm:cxn modelId="{B70AA1DD-564E-454F-9464-7927E1DB7B7A}" type="presParOf" srcId="{EA2BBD3E-0248-433C-B247-3F73D8819C9F}" destId="{987C185B-6926-4870-8BF8-7713C6E3F938}" srcOrd="0" destOrd="0" presId="urn:microsoft.com/office/officeart/2005/8/layout/hList2"/>
    <dgm:cxn modelId="{EB33CEDC-00B6-4258-8216-D0AD4C7A617A}" type="presParOf" srcId="{987C185B-6926-4870-8BF8-7713C6E3F938}" destId="{913E54C3-C2AB-42CA-8F60-77E11C619D30}" srcOrd="0" destOrd="0" presId="urn:microsoft.com/office/officeart/2005/8/layout/hList2"/>
    <dgm:cxn modelId="{53E43A2B-EA86-404B-9F3F-C16B4EEF3388}" type="presParOf" srcId="{987C185B-6926-4870-8BF8-7713C6E3F938}" destId="{9DE82902-FC46-476B-BBF5-D4A309AF7B4F}" srcOrd="1" destOrd="0" presId="urn:microsoft.com/office/officeart/2005/8/layout/hList2"/>
    <dgm:cxn modelId="{3981D8EF-2737-4B16-BF97-0B90F02A2AA8}" type="presParOf" srcId="{987C185B-6926-4870-8BF8-7713C6E3F938}" destId="{D5F76B59-BE53-4AB6-A989-82F971CEB2F6}" srcOrd="2" destOrd="0" presId="urn:microsoft.com/office/officeart/2005/8/layout/hList2"/>
    <dgm:cxn modelId="{DDDA2D77-E6F7-48B7-A1AF-BE3DBAF89FAE}" type="presParOf" srcId="{EA2BBD3E-0248-433C-B247-3F73D8819C9F}" destId="{DBE7BB32-B3BD-42FC-8DAC-318F065B7CA2}" srcOrd="1" destOrd="0" presId="urn:microsoft.com/office/officeart/2005/8/layout/hList2"/>
    <dgm:cxn modelId="{CB7CB286-8F98-4965-B29B-8EF638B94766}" type="presParOf" srcId="{EA2BBD3E-0248-433C-B247-3F73D8819C9F}" destId="{71D7FEBF-AE7B-4F42-9C13-66CB3DB3B9C8}" srcOrd="2" destOrd="0" presId="urn:microsoft.com/office/officeart/2005/8/layout/hList2"/>
    <dgm:cxn modelId="{88D2C407-3E07-48AF-B56E-A8ACF83A21BF}" type="presParOf" srcId="{71D7FEBF-AE7B-4F42-9C13-66CB3DB3B9C8}" destId="{FF552D16-DBBD-4A33-9E28-51E98E3CED78}" srcOrd="0" destOrd="0" presId="urn:microsoft.com/office/officeart/2005/8/layout/hList2"/>
    <dgm:cxn modelId="{B8547CB1-B5D6-48DC-A4D9-81BE5E10FFC3}" type="presParOf" srcId="{71D7FEBF-AE7B-4F42-9C13-66CB3DB3B9C8}" destId="{1E44F735-1C01-463E-B1D2-6B413291B98D}" srcOrd="1" destOrd="0" presId="urn:microsoft.com/office/officeart/2005/8/layout/hList2"/>
    <dgm:cxn modelId="{ED220A25-0BF9-4B4E-8FCC-8A8198AB98ED}" type="presParOf" srcId="{71D7FEBF-AE7B-4F42-9C13-66CB3DB3B9C8}" destId="{6F266C27-EB1D-4B1D-AF50-A8496A566B17}" srcOrd="2" destOrd="0" presId="urn:microsoft.com/office/officeart/2005/8/layout/hList2"/>
    <dgm:cxn modelId="{0858C373-79CC-460D-B6B7-03AB06C5B693}" type="presParOf" srcId="{EA2BBD3E-0248-433C-B247-3F73D8819C9F}" destId="{B6D08A78-8C0C-4728-8397-F4A4B5732DD1}" srcOrd="3" destOrd="0" presId="urn:microsoft.com/office/officeart/2005/8/layout/hList2"/>
    <dgm:cxn modelId="{A0196F54-809C-42B5-8251-541CB44CF486}" type="presParOf" srcId="{EA2BBD3E-0248-433C-B247-3F73D8819C9F}" destId="{7156E8E7-11DA-40E6-AC52-A25D00F66848}" srcOrd="4" destOrd="0" presId="urn:microsoft.com/office/officeart/2005/8/layout/hList2"/>
    <dgm:cxn modelId="{DE2EEF05-6F09-440B-AC83-D53A620E0EBE}" type="presParOf" srcId="{7156E8E7-11DA-40E6-AC52-A25D00F66848}" destId="{2BAB3457-798C-40D7-85DF-679E6AC3AD06}" srcOrd="0" destOrd="0" presId="urn:microsoft.com/office/officeart/2005/8/layout/hList2"/>
    <dgm:cxn modelId="{C378A4A3-DEF8-4503-B464-E4CB73D231AA}" type="presParOf" srcId="{7156E8E7-11DA-40E6-AC52-A25D00F66848}" destId="{12DA0AFC-A0F8-44E6-9225-7A395FF16761}" srcOrd="1" destOrd="0" presId="urn:microsoft.com/office/officeart/2005/8/layout/hList2"/>
    <dgm:cxn modelId="{4DB54647-B4A4-4680-AD67-0B7A1522F741}" type="presParOf" srcId="{7156E8E7-11DA-40E6-AC52-A25D00F66848}" destId="{152A4722-6D6E-403C-8981-281631A33E0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F80D7C-3D3F-4633-9C82-915186B8AFB3}" type="doc">
      <dgm:prSet loTypeId="urn:microsoft.com/office/officeart/2009/3/layout/StepUpProcess" loCatId="process" qsTypeId="urn:microsoft.com/office/officeart/2005/8/quickstyle/simple1" qsCatId="simple" csTypeId="urn:microsoft.com/office/officeart/2005/8/colors/accent0_2" csCatId="mainScheme" phldr="1"/>
      <dgm:spPr/>
    </dgm:pt>
    <dgm:pt modelId="{B0473A26-4889-4B19-BE80-83248849B898}">
      <dgm:prSet phldrT="[Text]" phldr="0"/>
      <dgm:spPr/>
      <dgm:t>
        <a:bodyPr/>
        <a:lstStyle/>
        <a:p>
          <a:pPr rtl="0"/>
          <a:r>
            <a:rPr lang="en-US" b="0" i="0" u="none" strike="noStrike" cap="none" baseline="0" noProof="0">
              <a:latin typeface="Calibri Light"/>
              <a:cs typeface="Calibri Light"/>
            </a:rPr>
            <a:t>Step1</a:t>
          </a:r>
        </a:p>
      </dgm:t>
    </dgm:pt>
    <dgm:pt modelId="{7B9119F8-0382-43E8-A741-E1614C795156}" type="parTrans" cxnId="{E4AB2BF7-C791-4CCD-B779-F143CF131A6E}">
      <dgm:prSet/>
      <dgm:spPr/>
      <dgm:t>
        <a:bodyPr/>
        <a:lstStyle/>
        <a:p>
          <a:endParaRPr lang="en-US"/>
        </a:p>
      </dgm:t>
    </dgm:pt>
    <dgm:pt modelId="{75223A8D-C2DA-4AD8-839E-29602DC27E98}" type="sibTrans" cxnId="{E4AB2BF7-C791-4CCD-B779-F143CF131A6E}">
      <dgm:prSet/>
      <dgm:spPr/>
      <dgm:t>
        <a:bodyPr/>
        <a:lstStyle/>
        <a:p>
          <a:endParaRPr lang="en-US"/>
        </a:p>
      </dgm:t>
    </dgm:pt>
    <dgm:pt modelId="{1CE42AB2-E1A7-4A62-AFCC-2F543DA08587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Step2</a:t>
          </a:r>
          <a:endParaRPr lang="en-US"/>
        </a:p>
      </dgm:t>
    </dgm:pt>
    <dgm:pt modelId="{6B93B2D3-7B94-40D3-B711-3FB27626C597}" type="parTrans" cxnId="{F0F84CCB-A642-435F-B0F3-A773D24B795B}">
      <dgm:prSet/>
      <dgm:spPr/>
      <dgm:t>
        <a:bodyPr/>
        <a:lstStyle/>
        <a:p>
          <a:endParaRPr lang="en-US"/>
        </a:p>
      </dgm:t>
    </dgm:pt>
    <dgm:pt modelId="{FB071CFA-11B6-401F-99EC-2CBA1698FF35}" type="sibTrans" cxnId="{F0F84CCB-A642-435F-B0F3-A773D24B795B}">
      <dgm:prSet/>
      <dgm:spPr/>
      <dgm:t>
        <a:bodyPr/>
        <a:lstStyle/>
        <a:p>
          <a:endParaRPr lang="en-US"/>
        </a:p>
      </dgm:t>
    </dgm:pt>
    <dgm:pt modelId="{3DEFECB9-290E-4076-BF8F-02108DBCA078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Step3</a:t>
          </a:r>
          <a:endParaRPr lang="en-US"/>
        </a:p>
      </dgm:t>
    </dgm:pt>
    <dgm:pt modelId="{57CFA043-4CB5-41E2-B883-A91695B3DF11}" type="parTrans" cxnId="{770955E6-3EE4-4444-8798-DE926AF0E218}">
      <dgm:prSet/>
      <dgm:spPr/>
      <dgm:t>
        <a:bodyPr/>
        <a:lstStyle/>
        <a:p>
          <a:endParaRPr lang="en-US"/>
        </a:p>
      </dgm:t>
    </dgm:pt>
    <dgm:pt modelId="{28548DDA-A4F0-44F4-B14C-1E34D76D87C3}" type="sibTrans" cxnId="{770955E6-3EE4-4444-8798-DE926AF0E218}">
      <dgm:prSet/>
      <dgm:spPr/>
      <dgm:t>
        <a:bodyPr/>
        <a:lstStyle/>
        <a:p>
          <a:endParaRPr lang="en-US"/>
        </a:p>
      </dgm:t>
    </dgm:pt>
    <dgm:pt modelId="{02EA05F8-EE01-4528-AB8E-CDC1907EA2A7}" type="pres">
      <dgm:prSet presAssocID="{B4F80D7C-3D3F-4633-9C82-915186B8AFB3}" presName="rootnode" presStyleCnt="0">
        <dgm:presLayoutVars>
          <dgm:chMax/>
          <dgm:chPref/>
          <dgm:dir/>
          <dgm:animLvl val="lvl"/>
        </dgm:presLayoutVars>
      </dgm:prSet>
      <dgm:spPr/>
    </dgm:pt>
    <dgm:pt modelId="{1AF8E209-0A2E-4BC1-AA78-EF4F031874A5}" type="pres">
      <dgm:prSet presAssocID="{B0473A26-4889-4B19-BE80-83248849B898}" presName="composite" presStyleCnt="0"/>
      <dgm:spPr/>
    </dgm:pt>
    <dgm:pt modelId="{FAEFE6B8-EADB-4771-AFB1-FF561C1E46E2}" type="pres">
      <dgm:prSet presAssocID="{B0473A26-4889-4B19-BE80-83248849B898}" presName="LShape" presStyleLbl="alignNode1" presStyleIdx="0" presStyleCnt="5"/>
      <dgm:spPr/>
    </dgm:pt>
    <dgm:pt modelId="{A38B5A61-2A35-4306-BE5C-1E1793F6997C}" type="pres">
      <dgm:prSet presAssocID="{B0473A26-4889-4B19-BE80-83248849B898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7A40861-3A58-42A3-BF1F-846EE8206D42}" type="pres">
      <dgm:prSet presAssocID="{B0473A26-4889-4B19-BE80-83248849B898}" presName="Triangle" presStyleLbl="alignNode1" presStyleIdx="1" presStyleCnt="5"/>
      <dgm:spPr/>
    </dgm:pt>
    <dgm:pt modelId="{2A231F24-EF0D-4196-9666-23061CC0FA87}" type="pres">
      <dgm:prSet presAssocID="{75223A8D-C2DA-4AD8-839E-29602DC27E98}" presName="sibTrans" presStyleCnt="0"/>
      <dgm:spPr/>
    </dgm:pt>
    <dgm:pt modelId="{36494DE0-0FAC-47FE-A48B-A725E2BEDA1C}" type="pres">
      <dgm:prSet presAssocID="{75223A8D-C2DA-4AD8-839E-29602DC27E98}" presName="space" presStyleCnt="0"/>
      <dgm:spPr/>
    </dgm:pt>
    <dgm:pt modelId="{2F6549B2-9AF2-4756-8822-44D9E44C471D}" type="pres">
      <dgm:prSet presAssocID="{1CE42AB2-E1A7-4A62-AFCC-2F543DA08587}" presName="composite" presStyleCnt="0"/>
      <dgm:spPr/>
    </dgm:pt>
    <dgm:pt modelId="{364D208A-EF06-40AA-BF79-6069C9468991}" type="pres">
      <dgm:prSet presAssocID="{1CE42AB2-E1A7-4A62-AFCC-2F543DA08587}" presName="LShape" presStyleLbl="alignNode1" presStyleIdx="2" presStyleCnt="5"/>
      <dgm:spPr/>
    </dgm:pt>
    <dgm:pt modelId="{A2009B37-6CE7-4C24-BF28-4AC57753F1BB}" type="pres">
      <dgm:prSet presAssocID="{1CE42AB2-E1A7-4A62-AFCC-2F543DA0858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E8CEEC2-1221-4D05-8BF6-CB896AB28A56}" type="pres">
      <dgm:prSet presAssocID="{1CE42AB2-E1A7-4A62-AFCC-2F543DA08587}" presName="Triangle" presStyleLbl="alignNode1" presStyleIdx="3" presStyleCnt="5"/>
      <dgm:spPr/>
    </dgm:pt>
    <dgm:pt modelId="{AE9CA164-C643-4F5E-810A-089B9BC0A562}" type="pres">
      <dgm:prSet presAssocID="{FB071CFA-11B6-401F-99EC-2CBA1698FF35}" presName="sibTrans" presStyleCnt="0"/>
      <dgm:spPr/>
    </dgm:pt>
    <dgm:pt modelId="{8C08F557-0C84-4D50-87F6-A06A05577210}" type="pres">
      <dgm:prSet presAssocID="{FB071CFA-11B6-401F-99EC-2CBA1698FF35}" presName="space" presStyleCnt="0"/>
      <dgm:spPr/>
    </dgm:pt>
    <dgm:pt modelId="{E680CA42-FEC0-4792-B0D6-0AB5BE00228A}" type="pres">
      <dgm:prSet presAssocID="{3DEFECB9-290E-4076-BF8F-02108DBCA078}" presName="composite" presStyleCnt="0"/>
      <dgm:spPr/>
    </dgm:pt>
    <dgm:pt modelId="{93FDAAE4-0198-4231-84A4-692A9733D54B}" type="pres">
      <dgm:prSet presAssocID="{3DEFECB9-290E-4076-BF8F-02108DBCA078}" presName="LShape" presStyleLbl="alignNode1" presStyleIdx="4" presStyleCnt="5"/>
      <dgm:spPr/>
    </dgm:pt>
    <dgm:pt modelId="{CA818A4E-262B-4326-9947-D6B3DA4DFA44}" type="pres">
      <dgm:prSet presAssocID="{3DEFECB9-290E-4076-BF8F-02108DBCA078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B51C75E-22F2-449D-BD93-5E265E39B6B7}" type="presOf" srcId="{B0473A26-4889-4B19-BE80-83248849B898}" destId="{A38B5A61-2A35-4306-BE5C-1E1793F6997C}" srcOrd="0" destOrd="0" presId="urn:microsoft.com/office/officeart/2009/3/layout/StepUpProcess"/>
    <dgm:cxn modelId="{52F53165-2936-4C5A-8D6E-1E5A4C1473E1}" type="presOf" srcId="{B4F80D7C-3D3F-4633-9C82-915186B8AFB3}" destId="{02EA05F8-EE01-4528-AB8E-CDC1907EA2A7}" srcOrd="0" destOrd="0" presId="urn:microsoft.com/office/officeart/2009/3/layout/StepUpProcess"/>
    <dgm:cxn modelId="{F0F84CCB-A642-435F-B0F3-A773D24B795B}" srcId="{B4F80D7C-3D3F-4633-9C82-915186B8AFB3}" destId="{1CE42AB2-E1A7-4A62-AFCC-2F543DA08587}" srcOrd="1" destOrd="0" parTransId="{6B93B2D3-7B94-40D3-B711-3FB27626C597}" sibTransId="{FB071CFA-11B6-401F-99EC-2CBA1698FF35}"/>
    <dgm:cxn modelId="{DE79ABE0-861A-402A-AC72-E2416793EAF2}" type="presOf" srcId="{1CE42AB2-E1A7-4A62-AFCC-2F543DA08587}" destId="{A2009B37-6CE7-4C24-BF28-4AC57753F1BB}" srcOrd="0" destOrd="0" presId="urn:microsoft.com/office/officeart/2009/3/layout/StepUpProcess"/>
    <dgm:cxn modelId="{770955E6-3EE4-4444-8798-DE926AF0E218}" srcId="{B4F80D7C-3D3F-4633-9C82-915186B8AFB3}" destId="{3DEFECB9-290E-4076-BF8F-02108DBCA078}" srcOrd="2" destOrd="0" parTransId="{57CFA043-4CB5-41E2-B883-A91695B3DF11}" sibTransId="{28548DDA-A4F0-44F4-B14C-1E34D76D87C3}"/>
    <dgm:cxn modelId="{C632B9F5-9732-43FB-915D-7F2C9404A9F0}" type="presOf" srcId="{3DEFECB9-290E-4076-BF8F-02108DBCA078}" destId="{CA818A4E-262B-4326-9947-D6B3DA4DFA44}" srcOrd="0" destOrd="0" presId="urn:microsoft.com/office/officeart/2009/3/layout/StepUpProcess"/>
    <dgm:cxn modelId="{E4AB2BF7-C791-4CCD-B779-F143CF131A6E}" srcId="{B4F80D7C-3D3F-4633-9C82-915186B8AFB3}" destId="{B0473A26-4889-4B19-BE80-83248849B898}" srcOrd="0" destOrd="0" parTransId="{7B9119F8-0382-43E8-A741-E1614C795156}" sibTransId="{75223A8D-C2DA-4AD8-839E-29602DC27E98}"/>
    <dgm:cxn modelId="{DDC14BFC-4CCF-443F-875C-33745CF581EA}" type="presParOf" srcId="{02EA05F8-EE01-4528-AB8E-CDC1907EA2A7}" destId="{1AF8E209-0A2E-4BC1-AA78-EF4F031874A5}" srcOrd="0" destOrd="0" presId="urn:microsoft.com/office/officeart/2009/3/layout/StepUpProcess"/>
    <dgm:cxn modelId="{61973364-7B17-49A7-BF4F-565CA34FBFB4}" type="presParOf" srcId="{1AF8E209-0A2E-4BC1-AA78-EF4F031874A5}" destId="{FAEFE6B8-EADB-4771-AFB1-FF561C1E46E2}" srcOrd="0" destOrd="0" presId="urn:microsoft.com/office/officeart/2009/3/layout/StepUpProcess"/>
    <dgm:cxn modelId="{30602067-89E3-4864-B16C-27BC19995C05}" type="presParOf" srcId="{1AF8E209-0A2E-4BC1-AA78-EF4F031874A5}" destId="{A38B5A61-2A35-4306-BE5C-1E1793F6997C}" srcOrd="1" destOrd="0" presId="urn:microsoft.com/office/officeart/2009/3/layout/StepUpProcess"/>
    <dgm:cxn modelId="{80DB01EB-750A-43FB-B40C-CFC3A7C5E073}" type="presParOf" srcId="{1AF8E209-0A2E-4BC1-AA78-EF4F031874A5}" destId="{57A40861-3A58-42A3-BF1F-846EE8206D42}" srcOrd="2" destOrd="0" presId="urn:microsoft.com/office/officeart/2009/3/layout/StepUpProcess"/>
    <dgm:cxn modelId="{5BFDD3C7-496C-40A5-AC07-3AABCE4DB614}" type="presParOf" srcId="{02EA05F8-EE01-4528-AB8E-CDC1907EA2A7}" destId="{2A231F24-EF0D-4196-9666-23061CC0FA87}" srcOrd="1" destOrd="0" presId="urn:microsoft.com/office/officeart/2009/3/layout/StepUpProcess"/>
    <dgm:cxn modelId="{80124E0A-65F8-4843-A07C-736550868A7C}" type="presParOf" srcId="{2A231F24-EF0D-4196-9666-23061CC0FA87}" destId="{36494DE0-0FAC-47FE-A48B-A725E2BEDA1C}" srcOrd="0" destOrd="0" presId="urn:microsoft.com/office/officeart/2009/3/layout/StepUpProcess"/>
    <dgm:cxn modelId="{65EC9358-305F-45F9-906E-6DF798D664FA}" type="presParOf" srcId="{02EA05F8-EE01-4528-AB8E-CDC1907EA2A7}" destId="{2F6549B2-9AF2-4756-8822-44D9E44C471D}" srcOrd="2" destOrd="0" presId="urn:microsoft.com/office/officeart/2009/3/layout/StepUpProcess"/>
    <dgm:cxn modelId="{16EC6C39-1C86-47E2-8783-998C720B443F}" type="presParOf" srcId="{2F6549B2-9AF2-4756-8822-44D9E44C471D}" destId="{364D208A-EF06-40AA-BF79-6069C9468991}" srcOrd="0" destOrd="0" presId="urn:microsoft.com/office/officeart/2009/3/layout/StepUpProcess"/>
    <dgm:cxn modelId="{ED05EF27-40C3-497E-B77D-43004A957684}" type="presParOf" srcId="{2F6549B2-9AF2-4756-8822-44D9E44C471D}" destId="{A2009B37-6CE7-4C24-BF28-4AC57753F1BB}" srcOrd="1" destOrd="0" presId="urn:microsoft.com/office/officeart/2009/3/layout/StepUpProcess"/>
    <dgm:cxn modelId="{9FD54DBB-4296-4589-9869-56CF0B8E4A6D}" type="presParOf" srcId="{2F6549B2-9AF2-4756-8822-44D9E44C471D}" destId="{3E8CEEC2-1221-4D05-8BF6-CB896AB28A56}" srcOrd="2" destOrd="0" presId="urn:microsoft.com/office/officeart/2009/3/layout/StepUpProcess"/>
    <dgm:cxn modelId="{BD550397-A586-44AC-879E-D71EDEE3E303}" type="presParOf" srcId="{02EA05F8-EE01-4528-AB8E-CDC1907EA2A7}" destId="{AE9CA164-C643-4F5E-810A-089B9BC0A562}" srcOrd="3" destOrd="0" presId="urn:microsoft.com/office/officeart/2009/3/layout/StepUpProcess"/>
    <dgm:cxn modelId="{9DCAAAAB-835D-4C6A-A4D4-C86B532D5028}" type="presParOf" srcId="{AE9CA164-C643-4F5E-810A-089B9BC0A562}" destId="{8C08F557-0C84-4D50-87F6-A06A05577210}" srcOrd="0" destOrd="0" presId="urn:microsoft.com/office/officeart/2009/3/layout/StepUpProcess"/>
    <dgm:cxn modelId="{1E3AB8A3-C9DA-4CFC-8BFF-8D1D6EA5454C}" type="presParOf" srcId="{02EA05F8-EE01-4528-AB8E-CDC1907EA2A7}" destId="{E680CA42-FEC0-4792-B0D6-0AB5BE00228A}" srcOrd="4" destOrd="0" presId="urn:microsoft.com/office/officeart/2009/3/layout/StepUpProcess"/>
    <dgm:cxn modelId="{D301095A-CBE2-4FEF-9187-493E750A222E}" type="presParOf" srcId="{E680CA42-FEC0-4792-B0D6-0AB5BE00228A}" destId="{93FDAAE4-0198-4231-84A4-692A9733D54B}" srcOrd="0" destOrd="0" presId="urn:microsoft.com/office/officeart/2009/3/layout/StepUpProcess"/>
    <dgm:cxn modelId="{D9C2B7D2-DD38-41EE-998B-3B74DAE8D4F2}" type="presParOf" srcId="{E680CA42-FEC0-4792-B0D6-0AB5BE00228A}" destId="{CA818A4E-262B-4326-9947-D6B3DA4DFA4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CE195-8E7C-4B78-B6A9-06B3CA467990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F369D-D799-480F-8B79-A737132484A7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76E37-A768-497D-B585-260C35C1BFE8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Understanding</a:t>
          </a:r>
        </a:p>
      </dsp:txBody>
      <dsp:txXfrm>
        <a:off x="799588" y="502"/>
        <a:ext cx="5714015" cy="692284"/>
      </dsp:txXfrm>
    </dsp:sp>
    <dsp:sp modelId="{A93748D6-F885-4397-B6F5-D87FA5228C06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64274-BA83-48A2-8B55-D2BC0755F088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A812F-ED0A-46FA-8487-FC15EAA9EAD6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Understanding</a:t>
          </a:r>
        </a:p>
      </dsp:txBody>
      <dsp:txXfrm>
        <a:off x="799588" y="865858"/>
        <a:ext cx="5714015" cy="692284"/>
      </dsp:txXfrm>
    </dsp:sp>
    <dsp:sp modelId="{041EF853-3C0B-4166-82B4-F24F1D9F1BC0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9A28E-ABCC-4ACC-AACF-7955E0E78924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0A8D5-B67B-4883-B979-731970D3717E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Preparation</a:t>
          </a:r>
        </a:p>
      </dsp:txBody>
      <dsp:txXfrm>
        <a:off x="799588" y="1731214"/>
        <a:ext cx="5714015" cy="692284"/>
      </dsp:txXfrm>
    </dsp:sp>
    <dsp:sp modelId="{F2E554B6-4A34-480D-A2D3-DBA04B3ABCD7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F2AD8-3A1C-487A-96BF-761F4AE0F90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D4E84-4A04-44E6-8722-8945051D749E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Modeling – Classification Model</a:t>
          </a:r>
        </a:p>
      </dsp:txBody>
      <dsp:txXfrm>
        <a:off x="799588" y="2596570"/>
        <a:ext cx="5714015" cy="692284"/>
      </dsp:txXfrm>
    </dsp:sp>
    <dsp:sp modelId="{7949598E-F117-443C-818E-B1739DFDDC0F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BCD2F-BB3F-417A-8A28-BB04A38089D8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630FA-C16A-47C5-A41F-BE759FBEBC08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Modeling – Recommender System</a:t>
          </a:r>
        </a:p>
      </dsp:txBody>
      <dsp:txXfrm>
        <a:off x="799588" y="3461926"/>
        <a:ext cx="5714015" cy="692284"/>
      </dsp:txXfrm>
    </dsp:sp>
    <dsp:sp modelId="{5E8A9FF7-0149-4966-BA2E-C793A67C7B0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8F38B-474A-4FCE-BACF-D597EB2D36A5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FF066-F313-47A6-A3BA-A5D44F2F05B3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Evaluation</a:t>
          </a:r>
        </a:p>
      </dsp:txBody>
      <dsp:txXfrm>
        <a:off x="799588" y="4327282"/>
        <a:ext cx="5714015" cy="692284"/>
      </dsp:txXfrm>
    </dsp:sp>
    <dsp:sp modelId="{B1A1B517-955A-4894-B51E-D4A8708028A7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57245-BE21-4F68-875D-39407F0B40C4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D1405-626B-4CE4-9CCA-BC94905B074D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Deployment</a:t>
          </a:r>
        </a:p>
      </dsp:txBody>
      <dsp:txXfrm>
        <a:off x="799588" y="5192638"/>
        <a:ext cx="5714015" cy="692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76B59-BE53-4AB6-A989-82F971CEB2F6}">
      <dsp:nvSpPr>
        <dsp:cNvPr id="0" name=""/>
        <dsp:cNvSpPr/>
      </dsp:nvSpPr>
      <dsp:spPr>
        <a:xfrm rot="16200000">
          <a:off x="-2339656" y="3367979"/>
          <a:ext cx="5158813" cy="381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6504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a typeface="+mn-lt"/>
              <a:cs typeface="+mn-lt"/>
            </a:rPr>
            <a:t>Johns Hopkins</a:t>
          </a:r>
          <a:endParaRPr lang="zh-CN" altLang="en-US" sz="2700" kern="1200"/>
        </a:p>
      </dsp:txBody>
      <dsp:txXfrm>
        <a:off x="-2339656" y="3367979"/>
        <a:ext cx="5158813" cy="381548"/>
      </dsp:txXfrm>
    </dsp:sp>
    <dsp:sp modelId="{9DE82902-FC46-476B-BBF5-D4A309AF7B4F}">
      <dsp:nvSpPr>
        <dsp:cNvPr id="0" name=""/>
        <dsp:cNvSpPr/>
      </dsp:nvSpPr>
      <dsp:spPr>
        <a:xfrm>
          <a:off x="430523" y="979346"/>
          <a:ext cx="1900514" cy="515881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36504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ea typeface="+mn-lt"/>
              <a:cs typeface="+mn-lt"/>
            </a:rPr>
            <a:t>Assigned no-show scores to patients to identify high-risk patients</a:t>
          </a:r>
          <a:endParaRPr lang="zh-CN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ea typeface="+mn-lt"/>
              <a:cs typeface="+mn-lt"/>
            </a:rPr>
            <a:t>Found patients who frequented emergency rooms, were also more likely to miss scheduled appointments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ea typeface="+mn-lt"/>
              <a:cs typeface="+mn-lt"/>
            </a:rPr>
            <a:t>Patients who used online portals to schedule were less likely to mis appointments</a:t>
          </a:r>
          <a:endParaRPr lang="zh-CN" altLang="en-US" sz="1600" kern="1200"/>
        </a:p>
      </dsp:txBody>
      <dsp:txXfrm>
        <a:off x="430523" y="979346"/>
        <a:ext cx="1900514" cy="5158813"/>
      </dsp:txXfrm>
    </dsp:sp>
    <dsp:sp modelId="{913E54C3-C2AB-42CA-8F60-77E11C619D30}">
      <dsp:nvSpPr>
        <dsp:cNvPr id="0" name=""/>
        <dsp:cNvSpPr/>
      </dsp:nvSpPr>
      <dsp:spPr>
        <a:xfrm>
          <a:off x="48975" y="475703"/>
          <a:ext cx="763096" cy="763096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6C27-EB1D-4B1D-AF50-A8496A566B17}">
      <dsp:nvSpPr>
        <dsp:cNvPr id="0" name=""/>
        <dsp:cNvSpPr/>
      </dsp:nvSpPr>
      <dsp:spPr>
        <a:xfrm rot="16200000">
          <a:off x="410272" y="3367979"/>
          <a:ext cx="5158813" cy="381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6504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cs typeface="Calibri"/>
            </a:rPr>
            <a:t>Duke</a:t>
          </a:r>
          <a:endParaRPr lang="zh-CN" altLang="en-US" sz="2700" kern="1200"/>
        </a:p>
      </dsp:txBody>
      <dsp:txXfrm>
        <a:off x="410272" y="3367979"/>
        <a:ext cx="5158813" cy="381548"/>
      </dsp:txXfrm>
    </dsp:sp>
    <dsp:sp modelId="{1E44F735-1C01-463E-B1D2-6B413291B98D}">
      <dsp:nvSpPr>
        <dsp:cNvPr id="0" name=""/>
        <dsp:cNvSpPr/>
      </dsp:nvSpPr>
      <dsp:spPr>
        <a:xfrm>
          <a:off x="3180453" y="979346"/>
          <a:ext cx="1900514" cy="515881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36504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Helped care sites to operate more efficiently and maximize the use of clinician hours</a:t>
          </a:r>
          <a:endParaRPr lang="zh-CN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cs typeface="Calibri"/>
            </a:rPr>
            <a:t>Found that clinic-level models had a higher accuracy, and higher recall</a:t>
          </a:r>
          <a:endParaRPr lang="zh-CN" altLang="en-US" sz="1600" kern="1200"/>
        </a:p>
      </dsp:txBody>
      <dsp:txXfrm>
        <a:off x="3180453" y="979346"/>
        <a:ext cx="1900514" cy="5158813"/>
      </dsp:txXfrm>
    </dsp:sp>
    <dsp:sp modelId="{FF552D16-DBBD-4A33-9E28-51E98E3CED78}">
      <dsp:nvSpPr>
        <dsp:cNvPr id="0" name=""/>
        <dsp:cNvSpPr/>
      </dsp:nvSpPr>
      <dsp:spPr>
        <a:xfrm>
          <a:off x="2798905" y="475703"/>
          <a:ext cx="763096" cy="76309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A4722-6D6E-403C-8981-281631A33E06}">
      <dsp:nvSpPr>
        <dsp:cNvPr id="0" name=""/>
        <dsp:cNvSpPr/>
      </dsp:nvSpPr>
      <dsp:spPr>
        <a:xfrm rot="16200000">
          <a:off x="3160202" y="3367979"/>
          <a:ext cx="5158813" cy="381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6504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>
              <a:cs typeface="Calibri"/>
            </a:rPr>
            <a:t>International Journal of Pediatrics</a:t>
          </a:r>
          <a:endParaRPr lang="zh-CN" altLang="en-US" sz="2700" kern="1200"/>
        </a:p>
      </dsp:txBody>
      <dsp:txXfrm>
        <a:off x="3160202" y="3367979"/>
        <a:ext cx="5158813" cy="381548"/>
      </dsp:txXfrm>
    </dsp:sp>
    <dsp:sp modelId="{12DA0AFC-A0F8-44E6-9225-7A395FF16761}">
      <dsp:nvSpPr>
        <dsp:cNvPr id="0" name=""/>
        <dsp:cNvSpPr/>
      </dsp:nvSpPr>
      <dsp:spPr>
        <a:xfrm>
          <a:off x="5930383" y="979346"/>
          <a:ext cx="1900514" cy="515881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36504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>
              <a:cs typeface="Calibri"/>
            </a:rPr>
            <a:t>Found that people who were texted, were 2x more likely to show up, or at least would call to cancel or reschedule</a:t>
          </a:r>
          <a:endParaRPr lang="zh-CN" altLang="en-US" sz="1600" kern="1200"/>
        </a:p>
      </dsp:txBody>
      <dsp:txXfrm>
        <a:off x="5930383" y="979346"/>
        <a:ext cx="1900514" cy="5158813"/>
      </dsp:txXfrm>
    </dsp:sp>
    <dsp:sp modelId="{2BAB3457-798C-40D7-85DF-679E6AC3AD06}">
      <dsp:nvSpPr>
        <dsp:cNvPr id="0" name=""/>
        <dsp:cNvSpPr/>
      </dsp:nvSpPr>
      <dsp:spPr>
        <a:xfrm>
          <a:off x="5548835" y="475703"/>
          <a:ext cx="763096" cy="763096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t="-24000" b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FE6B8-EADB-4771-AFB1-FF561C1E46E2}">
      <dsp:nvSpPr>
        <dsp:cNvPr id="0" name=""/>
        <dsp:cNvSpPr/>
      </dsp:nvSpPr>
      <dsp:spPr>
        <a:xfrm rot="5400000">
          <a:off x="411431" y="1410929"/>
          <a:ext cx="1237622" cy="2059376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B5A61-2A35-4306-BE5C-1E1793F6997C}">
      <dsp:nvSpPr>
        <dsp:cNvPr id="0" name=""/>
        <dsp:cNvSpPr/>
      </dsp:nvSpPr>
      <dsp:spPr>
        <a:xfrm>
          <a:off x="204841" y="2026238"/>
          <a:ext cx="1859216" cy="1629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u="none" strike="noStrike" kern="1200" cap="none" baseline="0" noProof="0">
              <a:latin typeface="Calibri Light"/>
              <a:cs typeface="Calibri Light"/>
            </a:rPr>
            <a:t>Step1</a:t>
          </a:r>
        </a:p>
      </dsp:txBody>
      <dsp:txXfrm>
        <a:off x="204841" y="2026238"/>
        <a:ext cx="1859216" cy="1629712"/>
      </dsp:txXfrm>
    </dsp:sp>
    <dsp:sp modelId="{57A40861-3A58-42A3-BF1F-846EE8206D42}">
      <dsp:nvSpPr>
        <dsp:cNvPr id="0" name=""/>
        <dsp:cNvSpPr/>
      </dsp:nvSpPr>
      <dsp:spPr>
        <a:xfrm>
          <a:off x="1713262" y="1259315"/>
          <a:ext cx="350795" cy="350795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D208A-EF06-40AA-BF79-6069C9468991}">
      <dsp:nvSpPr>
        <dsp:cNvPr id="0" name=""/>
        <dsp:cNvSpPr/>
      </dsp:nvSpPr>
      <dsp:spPr>
        <a:xfrm rot="5400000">
          <a:off x="2687475" y="847719"/>
          <a:ext cx="1237622" cy="2059376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09B37-6CE7-4C24-BF28-4AC57753F1BB}">
      <dsp:nvSpPr>
        <dsp:cNvPr id="0" name=""/>
        <dsp:cNvSpPr/>
      </dsp:nvSpPr>
      <dsp:spPr>
        <a:xfrm>
          <a:off x="2480885" y="1463029"/>
          <a:ext cx="1859216" cy="1629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>
              <a:latin typeface="Calibri Light" panose="020F0302020204030204"/>
            </a:rPr>
            <a:t>Step2</a:t>
          </a:r>
          <a:endParaRPr lang="en-US" sz="5000" kern="1200"/>
        </a:p>
      </dsp:txBody>
      <dsp:txXfrm>
        <a:off x="2480885" y="1463029"/>
        <a:ext cx="1859216" cy="1629712"/>
      </dsp:txXfrm>
    </dsp:sp>
    <dsp:sp modelId="{3E8CEEC2-1221-4D05-8BF6-CB896AB28A56}">
      <dsp:nvSpPr>
        <dsp:cNvPr id="0" name=""/>
        <dsp:cNvSpPr/>
      </dsp:nvSpPr>
      <dsp:spPr>
        <a:xfrm>
          <a:off x="3989306" y="696106"/>
          <a:ext cx="350795" cy="350795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DAAE4-0198-4231-84A4-692A9733D54B}">
      <dsp:nvSpPr>
        <dsp:cNvPr id="0" name=""/>
        <dsp:cNvSpPr/>
      </dsp:nvSpPr>
      <dsp:spPr>
        <a:xfrm rot="5400000">
          <a:off x="4963519" y="284510"/>
          <a:ext cx="1237622" cy="2059376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18A4E-262B-4326-9947-D6B3DA4DFA44}">
      <dsp:nvSpPr>
        <dsp:cNvPr id="0" name=""/>
        <dsp:cNvSpPr/>
      </dsp:nvSpPr>
      <dsp:spPr>
        <a:xfrm>
          <a:off x="4756929" y="899820"/>
          <a:ext cx="1859216" cy="1629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>
              <a:latin typeface="Calibri Light" panose="020F0302020204030204"/>
            </a:rPr>
            <a:t>Step3</a:t>
          </a:r>
          <a:endParaRPr lang="en-US" sz="5000" kern="1200"/>
        </a:p>
      </dsp:txBody>
      <dsp:txXfrm>
        <a:off x="4756929" y="899820"/>
        <a:ext cx="1859216" cy="1629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F9A9C-B9F0-41B6-9EF3-0747A115686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3D4D7-F26B-4F10-A64C-17C5B994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data comes from Kaggle in a csv form. It contains appointment data from various Brazilian clinics. There are a total of 110,527 observations(appointments) of 14 variables (13 features and the target variable) scheduled between November 2015 and June 2016, and appointment dates between April 2016 and June 2016.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3D4D7-F26B-4F10-A64C-17C5B9940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9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3D4D7-F26B-4F10-A64C-17C5B9940D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3D4D7-F26B-4F10-A64C-17C5B9940D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7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5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2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9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5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6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2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5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7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4407026"/>
            <a:ext cx="10901471" cy="1669131"/>
          </a:xfrm>
          <a:noFill/>
        </p:spPr>
        <p:txBody>
          <a:bodyPr>
            <a:normAutofit fontScale="90000"/>
          </a:bodyPr>
          <a:lstStyle/>
          <a:p>
            <a:r>
              <a:rPr lang="en-US" sz="3100" b="1">
                <a:solidFill>
                  <a:schemeClr val="bg1"/>
                </a:solidFill>
                <a:ea typeface="+mj-lt"/>
                <a:cs typeface="+mj-lt"/>
              </a:rPr>
              <a:t>Lowering the No-Show Rates of Clinical Appointments</a:t>
            </a:r>
            <a:endParaRPr lang="en-US" sz="3100">
              <a:solidFill>
                <a:schemeClr val="bg1"/>
              </a:solidFill>
              <a:cs typeface="Calibri Light"/>
            </a:endParaRPr>
          </a:p>
          <a:p>
            <a:r>
              <a:rPr lang="en-US" sz="3100" b="1">
                <a:solidFill>
                  <a:schemeClr val="bg1"/>
                </a:solidFill>
                <a:ea typeface="+mj-lt"/>
                <a:cs typeface="+mj-lt"/>
              </a:rPr>
              <a:t> Through Patient Identification and </a:t>
            </a:r>
            <a:endParaRPr lang="en-US" sz="3100">
              <a:solidFill>
                <a:schemeClr val="bg1"/>
              </a:solidFill>
              <a:cs typeface="Calibri Light"/>
            </a:endParaRPr>
          </a:p>
          <a:p>
            <a:r>
              <a:rPr lang="en-US" sz="3100" b="1">
                <a:solidFill>
                  <a:schemeClr val="bg1"/>
                </a:solidFill>
                <a:ea typeface="+mj-lt"/>
                <a:cs typeface="+mj-lt"/>
              </a:rPr>
              <a:t>Targeted Text Reminder Intervention</a:t>
            </a:r>
            <a:endParaRPr lang="en-US" sz="3100">
              <a:solidFill>
                <a:schemeClr val="bg1"/>
              </a:solidFill>
              <a:cs typeface="Calibri Light"/>
            </a:endParaRPr>
          </a:p>
          <a:p>
            <a:br>
              <a:rPr lang="en-US" sz="1500">
                <a:solidFill>
                  <a:schemeClr val="bg1"/>
                </a:solidFill>
              </a:rPr>
            </a:br>
            <a:endParaRPr lang="en-US" sz="15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6243700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Team 3: Eleanor Lee, </a:t>
            </a:r>
            <a:r>
              <a:rPr lang="en-US" sz="2000" err="1">
                <a:solidFill>
                  <a:schemeClr val="bg1"/>
                </a:solidFill>
              </a:rPr>
              <a:t>Yifei</a:t>
            </a:r>
            <a:r>
              <a:rPr lang="en-US" sz="2000">
                <a:solidFill>
                  <a:schemeClr val="bg1"/>
                </a:solidFill>
              </a:rPr>
              <a:t> Ren, Howard Wang, Julie Wang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7C4666-4057-4342-9436-8B62F78D6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6" b="10283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83C61-BFAD-4F57-B1E5-C462D504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Data Preparation: Cleaning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4DE5-D3B0-4886-AEF5-736C6245D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2417" y="2110321"/>
            <a:ext cx="3517357" cy="436384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>
                <a:cs typeface="Calibri"/>
              </a:rPr>
              <a:t>Removed –1 Age</a:t>
            </a:r>
          </a:p>
          <a:p>
            <a:r>
              <a:rPr lang="en-US" sz="2000">
                <a:cs typeface="Calibri"/>
              </a:rPr>
              <a:t>Removed Handicap = 2,3,4 </a:t>
            </a:r>
          </a:p>
          <a:p>
            <a:r>
              <a:rPr lang="en-US" sz="2000">
                <a:cs typeface="Calibri"/>
              </a:rPr>
              <a:t>Change Datetime format to 'Y-M-D'</a:t>
            </a:r>
          </a:p>
          <a:p>
            <a:r>
              <a:rPr lang="en-US" sz="2000">
                <a:cs typeface="Calibri"/>
              </a:rPr>
              <a:t>Removed where </a:t>
            </a:r>
            <a:r>
              <a:rPr lang="en-US" sz="2000" err="1">
                <a:cs typeface="Calibri"/>
              </a:rPr>
              <a:t>ScheduledDay</a:t>
            </a:r>
            <a:r>
              <a:rPr lang="en-US" sz="2000">
                <a:cs typeface="Calibri"/>
              </a:rPr>
              <a:t> happened after </a:t>
            </a:r>
            <a:r>
              <a:rPr lang="en-US" sz="2000" err="1">
                <a:cs typeface="Calibri"/>
              </a:rPr>
              <a:t>AppointmentDay</a:t>
            </a:r>
            <a:endParaRPr lang="en-US" sz="200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5E52F-B18F-4CED-9076-187F467D9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9872" y="2012785"/>
            <a:ext cx="3912028" cy="42555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>
                <a:cs typeface="Calibri"/>
              </a:rPr>
              <a:t>Made decisions related to children appointments</a:t>
            </a:r>
          </a:p>
          <a:p>
            <a:r>
              <a:rPr lang="en-US" sz="2000" dirty="0">
                <a:cs typeface="Calibri"/>
              </a:rPr>
              <a:t>Can children 'receive' text messages</a:t>
            </a:r>
          </a:p>
          <a:p>
            <a:pPr lvl="1" indent="0"/>
            <a:r>
              <a:rPr lang="en-US" sz="2000" dirty="0">
                <a:cs typeface="Calibri"/>
              </a:rPr>
              <a:t>Assume if true, the guardian that will bring them to the clinic is the one that receives it </a:t>
            </a:r>
          </a:p>
          <a:p>
            <a:r>
              <a:rPr lang="en-US" sz="2000" dirty="0">
                <a:cs typeface="Calibri"/>
              </a:rPr>
              <a:t>Children were marked at alcoholic</a:t>
            </a:r>
          </a:p>
          <a:p>
            <a:pPr lvl="1" indent="0"/>
            <a:r>
              <a:rPr lang="en-US" sz="2000" dirty="0">
                <a:ea typeface="+mn-lt"/>
                <a:cs typeface="+mn-lt"/>
              </a:rPr>
              <a:t>Brazilian Psychiatry journal says mean age is 14</a:t>
            </a:r>
          </a:p>
          <a:p>
            <a:pPr lvl="1" indent="0"/>
            <a:r>
              <a:rPr lang="en-US" sz="2000" dirty="0">
                <a:ea typeface="+mn-lt"/>
                <a:cs typeface="+mn-lt"/>
              </a:rPr>
              <a:t>Removed observations were children were below 10 and alcoholics</a:t>
            </a:r>
            <a:endParaRPr lang="en-US" sz="2000" dirty="0"/>
          </a:p>
          <a:p>
            <a:endParaRPr lang="en-US" sz="2000" dirty="0">
              <a:cs typeface="Calibri"/>
            </a:endParaRPr>
          </a:p>
          <a:p>
            <a:pPr lvl="1" indent="0">
              <a:buNone/>
            </a:pPr>
            <a:endParaRPr lang="en-US" sz="2000" dirty="0">
              <a:cs typeface="Calibri"/>
            </a:endParaRPr>
          </a:p>
          <a:p>
            <a:pPr lvl="1" indent="0"/>
            <a:endParaRPr lang="en-US" sz="2000" dirty="0">
              <a:cs typeface="Calibri"/>
            </a:endParaRPr>
          </a:p>
        </p:txBody>
      </p:sp>
      <p:pic>
        <p:nvPicPr>
          <p:cNvPr id="6" name="Graphic 5" descr="Family with two children">
            <a:extLst>
              <a:ext uri="{FF2B5EF4-FFF2-40B4-BE49-F238E27FC236}">
                <a16:creationId xmlns:a16="http://schemas.microsoft.com/office/drawing/2014/main" id="{ABD0E44A-6262-4E19-A632-478DA2CD9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6192" y="589655"/>
            <a:ext cx="1420368" cy="14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9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83C61-BFAD-4F57-B1E5-C462D504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Preparation: Feature Engineering</a:t>
            </a:r>
          </a:p>
        </p:txBody>
      </p:sp>
      <p:cxnSp>
        <p:nvCxnSpPr>
          <p:cNvPr id="37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5E52F-B18F-4CED-9076-187F467D9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Created Features related to 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Day of Week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Weekday vs Weekend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No-show Percentage in that neighborhood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94684-DBC1-4CDF-B9D1-F7B8F078270F}"/>
              </a:ext>
            </a:extLst>
          </p:cNvPr>
          <p:cNvSpPr txBox="1"/>
          <p:nvPr/>
        </p:nvSpPr>
        <p:spPr>
          <a:xfrm>
            <a:off x="4523117" y="29128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9395B0-648E-4EE2-ADFC-091672C2288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90544868"/>
              </p:ext>
            </p:extLst>
          </p:nvPr>
        </p:nvGraphicFramePr>
        <p:xfrm>
          <a:off x="5758810" y="484632"/>
          <a:ext cx="5300465" cy="57332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3739">
                  <a:extLst>
                    <a:ext uri="{9D8B030D-6E8A-4147-A177-3AD203B41FA5}">
                      <a16:colId xmlns:a16="http://schemas.microsoft.com/office/drawing/2014/main" val="1749683709"/>
                    </a:ext>
                  </a:extLst>
                </a:gridCol>
                <a:gridCol w="2666726">
                  <a:extLst>
                    <a:ext uri="{9D8B030D-6E8A-4147-A177-3AD203B41FA5}">
                      <a16:colId xmlns:a16="http://schemas.microsoft.com/office/drawing/2014/main" val="3648337689"/>
                    </a:ext>
                  </a:extLst>
                </a:gridCol>
              </a:tblGrid>
              <a:tr h="3521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 Name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 &amp; Calculation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extLst>
                  <a:ext uri="{0D108BD9-81ED-4DB2-BD59-A6C34878D82A}">
                    <a16:rowId xmlns:a16="http://schemas.microsoft.com/office/drawing/2014/main" val="3325785807"/>
                  </a:ext>
                </a:extLst>
              </a:tr>
              <a:tr h="538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Lead_Time (Integer)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Difference between ScheduledDay and AppointmentDay 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extLst>
                  <a:ext uri="{0D108BD9-81ED-4DB2-BD59-A6C34878D82A}">
                    <a16:rowId xmlns:a16="http://schemas.microsoft.com/office/drawing/2014/main" val="2859131078"/>
                  </a:ext>
                </a:extLst>
              </a:tr>
              <a:tr h="538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Scheduled_Weekday (Binary)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Whether the scheduling was done a weekday or not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extLst>
                  <a:ext uri="{0D108BD9-81ED-4DB2-BD59-A6C34878D82A}">
                    <a16:rowId xmlns:a16="http://schemas.microsoft.com/office/drawing/2014/main" val="3530867605"/>
                  </a:ext>
                </a:extLst>
              </a:tr>
              <a:tr h="538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Appt_Mon (Binary)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Whether the appointment is on Monday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extLst>
                  <a:ext uri="{0D108BD9-81ED-4DB2-BD59-A6C34878D82A}">
                    <a16:rowId xmlns:a16="http://schemas.microsoft.com/office/drawing/2014/main" val="4246794054"/>
                  </a:ext>
                </a:extLst>
              </a:tr>
              <a:tr h="538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Appt_Tues (Binary)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Whether the appointment is on Tuesday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extLst>
                  <a:ext uri="{0D108BD9-81ED-4DB2-BD59-A6C34878D82A}">
                    <a16:rowId xmlns:a16="http://schemas.microsoft.com/office/drawing/2014/main" val="1164270147"/>
                  </a:ext>
                </a:extLst>
              </a:tr>
              <a:tr h="538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Appt_Weds (Binary)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Whether the appointment is on Wednesday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extLst>
                  <a:ext uri="{0D108BD9-81ED-4DB2-BD59-A6C34878D82A}">
                    <a16:rowId xmlns:a16="http://schemas.microsoft.com/office/drawing/2014/main" val="2521989405"/>
                  </a:ext>
                </a:extLst>
              </a:tr>
              <a:tr h="538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Appt_Thurs (Binary)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Whether the appointment is on Thursday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extLst>
                  <a:ext uri="{0D108BD9-81ED-4DB2-BD59-A6C34878D82A}">
                    <a16:rowId xmlns:a16="http://schemas.microsoft.com/office/drawing/2014/main" val="3343993305"/>
                  </a:ext>
                </a:extLst>
              </a:tr>
              <a:tr h="538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Appt_Fri (Binary)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Whether the appointment is on Friday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extLst>
                  <a:ext uri="{0D108BD9-81ED-4DB2-BD59-A6C34878D82A}">
                    <a16:rowId xmlns:a16="http://schemas.microsoft.com/office/drawing/2014/main" val="1440369399"/>
                  </a:ext>
                </a:extLst>
              </a:tr>
              <a:tr h="538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Appt_Sat (Binary)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Whether the appointment is on a Saturday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extLst>
                  <a:ext uri="{0D108BD9-81ED-4DB2-BD59-A6C34878D82A}">
                    <a16:rowId xmlns:a16="http://schemas.microsoft.com/office/drawing/2014/main" val="92843313"/>
                  </a:ext>
                </a:extLst>
              </a:tr>
              <a:tr h="538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Appt_Sun (Binary)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Whether the appointment is on a Sunday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extLst>
                  <a:ext uri="{0D108BD9-81ED-4DB2-BD59-A6C34878D82A}">
                    <a16:rowId xmlns:a16="http://schemas.microsoft.com/office/drawing/2014/main" val="2894870923"/>
                  </a:ext>
                </a:extLst>
              </a:tr>
              <a:tr h="538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err="1">
                          <a:effectLst/>
                        </a:rPr>
                        <a:t>Neigh_No-show_Percentage</a:t>
                      </a:r>
                      <a:r>
                        <a:rPr lang="en-US" sz="1200">
                          <a:effectLst/>
                        </a:rPr>
                        <a:t> (Float64)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No-Show rate at that particular clinic</a:t>
                      </a:r>
                      <a:endParaRPr lang="en-US" sz="1800">
                        <a:effectLst/>
                      </a:endParaRPr>
                    </a:p>
                  </a:txBody>
                  <a:tcPr marL="64552" marR="64552" marT="64552" marB="64552"/>
                </a:tc>
                <a:extLst>
                  <a:ext uri="{0D108BD9-81ED-4DB2-BD59-A6C34878D82A}">
                    <a16:rowId xmlns:a16="http://schemas.microsoft.com/office/drawing/2014/main" val="219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84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83C61-BFAD-4F57-B1E5-C462D504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Data Preparation: Encoding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4DE5-D3B0-4886-AEF5-736C6245D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1121" y="1056336"/>
            <a:ext cx="4643194" cy="20237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Gender</a:t>
            </a:r>
          </a:p>
          <a:p>
            <a:r>
              <a:rPr lang="en-US" sz="2000">
                <a:cs typeface="Calibri"/>
              </a:rPr>
              <a:t>Neighborhood</a:t>
            </a:r>
          </a:p>
          <a:p>
            <a:r>
              <a:rPr lang="en-US" sz="2000">
                <a:cs typeface="Calibri"/>
              </a:rPr>
              <a:t>One Hot Encoding, with dropping the original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5E52F-B18F-4CED-9076-187F467D9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9484" y="3582144"/>
            <a:ext cx="5316963" cy="27901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For encoding clinics</a:t>
            </a:r>
          </a:p>
          <a:p>
            <a:pPr lvl="1" indent="0"/>
            <a:r>
              <a:rPr lang="en-US" sz="2000">
                <a:cs typeface="Calibri"/>
              </a:rPr>
              <a:t>Encode 33 busiest and ‘Other’ </a:t>
            </a:r>
          </a:p>
          <a:p>
            <a:pPr lvl="1" indent="0"/>
            <a:r>
              <a:rPr lang="en-US" sz="2000">
                <a:cs typeface="Calibri"/>
              </a:rPr>
              <a:t>34 total columns</a:t>
            </a:r>
          </a:p>
          <a:p>
            <a:pPr lvl="1" indent="0"/>
            <a:r>
              <a:rPr lang="en-US" sz="2000">
                <a:cs typeface="Calibri"/>
              </a:rPr>
              <a:t>Will be informative, but not increase dimensionality of dataset as much</a:t>
            </a:r>
          </a:p>
        </p:txBody>
      </p:sp>
      <p:pic>
        <p:nvPicPr>
          <p:cNvPr id="6" name="Graphic 5" descr="Gender">
            <a:extLst>
              <a:ext uri="{FF2B5EF4-FFF2-40B4-BE49-F238E27FC236}">
                <a16:creationId xmlns:a16="http://schemas.microsoft.com/office/drawing/2014/main" id="{CBB53C6E-CE62-410E-9D5F-9383FBC6E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0" y="1056336"/>
            <a:ext cx="914400" cy="914400"/>
          </a:xfrm>
          <a:prstGeom prst="rect">
            <a:avLst/>
          </a:prstGeom>
        </p:spPr>
      </p:pic>
      <p:pic>
        <p:nvPicPr>
          <p:cNvPr id="8" name="Graphic 7" descr="City">
            <a:extLst>
              <a:ext uri="{FF2B5EF4-FFF2-40B4-BE49-F238E27FC236}">
                <a16:creationId xmlns:a16="http://schemas.microsoft.com/office/drawing/2014/main" id="{FFA0003B-16DE-4660-8B8F-ABB9D0E74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6447" y="3736179"/>
            <a:ext cx="1531653" cy="153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8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7869F-07E1-4ED8-9F2C-CE001486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690" y="1480489"/>
            <a:ext cx="3657600" cy="2033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Modeling: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8846-C70F-46F2-96A2-4ED81C382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Preparation:</a:t>
            </a:r>
          </a:p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Rebalancing Data</a:t>
            </a:r>
          </a:p>
          <a:p>
            <a:pPr marL="0" indent="0" algn="ctr">
              <a:buNone/>
            </a:pPr>
            <a:r>
              <a:rPr lang="en-US" sz="2000">
                <a:solidFill>
                  <a:srgbClr val="FFFFFF"/>
                </a:solidFill>
              </a:rPr>
              <a:t>Normalizing Features</a:t>
            </a:r>
          </a:p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Parameter Optimization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3B8DD3-1870-41EC-88B2-AEDDA69A1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081886"/>
            <a:ext cx="6553545" cy="470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78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7869F-07E1-4ED8-9F2C-CE001486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Modeling: Classification</a:t>
            </a:r>
          </a:p>
        </p:txBody>
      </p: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E8FC89CA-47F1-4934-B283-0E52680A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0600" y="3163562"/>
            <a:ext cx="310896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8846-C70F-46F2-96A2-4ED81C382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056" y="3247283"/>
            <a:ext cx="3147848" cy="22286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>
                <a:solidFill>
                  <a:srgbClr val="FFFFFF"/>
                </a:solidFill>
              </a:rPr>
              <a:t>Model Comparison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BBD8608-D8DD-423D-A99A-B39F31943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053" y="1419151"/>
            <a:ext cx="184731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3B8944-5961-4048-A7D6-1DE43FB59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9298"/>
              </p:ext>
            </p:extLst>
          </p:nvPr>
        </p:nvGraphicFramePr>
        <p:xfrm>
          <a:off x="5505855" y="1286934"/>
          <a:ext cx="5832017" cy="435504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36288">
                  <a:extLst>
                    <a:ext uri="{9D8B030D-6E8A-4147-A177-3AD203B41FA5}">
                      <a16:colId xmlns:a16="http://schemas.microsoft.com/office/drawing/2014/main" val="649326614"/>
                    </a:ext>
                  </a:extLst>
                </a:gridCol>
                <a:gridCol w="2593935">
                  <a:extLst>
                    <a:ext uri="{9D8B030D-6E8A-4147-A177-3AD203B41FA5}">
                      <a16:colId xmlns:a16="http://schemas.microsoft.com/office/drawing/2014/main" val="932921485"/>
                    </a:ext>
                  </a:extLst>
                </a:gridCol>
                <a:gridCol w="1901794">
                  <a:extLst>
                    <a:ext uri="{9D8B030D-6E8A-4147-A177-3AD203B41FA5}">
                      <a16:colId xmlns:a16="http://schemas.microsoft.com/office/drawing/2014/main" val="4127988037"/>
                    </a:ext>
                  </a:extLst>
                </a:gridCol>
              </a:tblGrid>
              <a:tr h="3385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800">
                        <a:effectLst/>
                      </a:endParaRPr>
                    </a:p>
                  </a:txBody>
                  <a:tcPr marL="62059" marR="62059" marT="62059" marB="6205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Pros</a:t>
                      </a:r>
                      <a:endParaRPr lang="en-US" sz="1800">
                        <a:effectLst/>
                      </a:endParaRPr>
                    </a:p>
                  </a:txBody>
                  <a:tcPr marL="62059" marR="62059" marT="62059" marB="6205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Cons</a:t>
                      </a:r>
                      <a:endParaRPr lang="en-US" sz="1800">
                        <a:effectLst/>
                      </a:endParaRPr>
                    </a:p>
                  </a:txBody>
                  <a:tcPr marL="62059" marR="62059" marT="62059" marB="62059"/>
                </a:tc>
                <a:extLst>
                  <a:ext uri="{0D108BD9-81ED-4DB2-BD59-A6C34878D82A}">
                    <a16:rowId xmlns:a16="http://schemas.microsoft.com/office/drawing/2014/main" val="2201979069"/>
                  </a:ext>
                </a:extLst>
              </a:tr>
              <a:tr h="6960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Decision Tree</a:t>
                      </a:r>
                      <a:endParaRPr lang="en-US" sz="1800">
                        <a:effectLst/>
                      </a:endParaRPr>
                    </a:p>
                  </a:txBody>
                  <a:tcPr marL="62059" marR="62059" marT="62059" marB="6205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- Easy to implement</a:t>
                      </a:r>
                      <a:endParaRPr lang="en-US" sz="18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- Intuitive to explain</a:t>
                      </a:r>
                      <a:endParaRPr lang="en-US" sz="1800">
                        <a:effectLst/>
                      </a:endParaRPr>
                    </a:p>
                  </a:txBody>
                  <a:tcPr marL="62059" marR="62059" marT="62059" marB="6205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- Creates deep, unbalanced trees due to one-hot encoding</a:t>
                      </a:r>
                      <a:endParaRPr lang="en-US" sz="1800">
                        <a:effectLst/>
                      </a:endParaRPr>
                    </a:p>
                  </a:txBody>
                  <a:tcPr marL="62059" marR="62059" marT="62059" marB="62059"/>
                </a:tc>
                <a:extLst>
                  <a:ext uri="{0D108BD9-81ED-4DB2-BD59-A6C34878D82A}">
                    <a16:rowId xmlns:a16="http://schemas.microsoft.com/office/drawing/2014/main" val="986380540"/>
                  </a:ext>
                </a:extLst>
              </a:tr>
              <a:tr h="8747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Logistic Regression</a:t>
                      </a:r>
                      <a:endParaRPr lang="en-US" sz="1800">
                        <a:effectLst/>
                      </a:endParaRPr>
                    </a:p>
                  </a:txBody>
                  <a:tcPr marL="62059" marR="62059" marT="62059" marB="6205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- Provides probabilities, so that a cutoff can be implemented</a:t>
                      </a:r>
                      <a:endParaRPr lang="en-US" sz="18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-Works well with diagonal decision boundaries</a:t>
                      </a:r>
                      <a:endParaRPr lang="en-US" sz="1800">
                        <a:effectLst/>
                      </a:endParaRPr>
                    </a:p>
                  </a:txBody>
                  <a:tcPr marL="62059" marR="62059" marT="62059" marB="6205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-High bias </a:t>
                      </a:r>
                      <a:endParaRPr lang="en-US" sz="1800">
                        <a:effectLst/>
                      </a:endParaRPr>
                    </a:p>
                  </a:txBody>
                  <a:tcPr marL="62059" marR="62059" marT="62059" marB="62059"/>
                </a:tc>
                <a:extLst>
                  <a:ext uri="{0D108BD9-81ED-4DB2-BD59-A6C34878D82A}">
                    <a16:rowId xmlns:a16="http://schemas.microsoft.com/office/drawing/2014/main" val="3498077254"/>
                  </a:ext>
                </a:extLst>
              </a:tr>
              <a:tr h="8747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kNN</a:t>
                      </a:r>
                      <a:endParaRPr lang="en-US" sz="1800" err="1">
                        <a:effectLst/>
                      </a:endParaRPr>
                    </a:p>
                  </a:txBody>
                  <a:tcPr marL="62059" marR="62059" marT="62059" marB="6205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-No assumptions about data</a:t>
                      </a:r>
                      <a:endParaRPr lang="en-US" sz="18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-Easy to understand and explain</a:t>
                      </a:r>
                      <a:endParaRPr lang="en-US" sz="1800">
                        <a:effectLst/>
                      </a:endParaRPr>
                    </a:p>
                  </a:txBody>
                  <a:tcPr marL="62059" marR="62059" marT="62059" marB="6205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-Lazy algorithm; time consuming</a:t>
                      </a:r>
                      <a:endParaRPr lang="en-US" sz="18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-Computationally expensive</a:t>
                      </a:r>
                      <a:endParaRPr lang="en-US" sz="1800">
                        <a:effectLst/>
                      </a:endParaRPr>
                    </a:p>
                  </a:txBody>
                  <a:tcPr marL="62059" marR="62059" marT="62059" marB="62059"/>
                </a:tc>
                <a:extLst>
                  <a:ext uri="{0D108BD9-81ED-4DB2-BD59-A6C34878D82A}">
                    <a16:rowId xmlns:a16="http://schemas.microsoft.com/office/drawing/2014/main" val="1367887014"/>
                  </a:ext>
                </a:extLst>
              </a:tr>
              <a:tr h="8747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SVM </a:t>
                      </a:r>
                      <a:endParaRPr lang="en-US" sz="1800">
                        <a:effectLst/>
                      </a:endParaRPr>
                    </a:p>
                  </a:txBody>
                  <a:tcPr marL="62059" marR="62059" marT="62059" marB="6205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-Performs well with linear and non-linear boundaries depending on the kernel used</a:t>
                      </a:r>
                      <a:endParaRPr lang="en-US" sz="18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-Handles high dimensional data well </a:t>
                      </a:r>
                      <a:endParaRPr lang="en-US" sz="1800">
                        <a:effectLst/>
                      </a:endParaRPr>
                    </a:p>
                  </a:txBody>
                  <a:tcPr marL="62059" marR="62059" marT="62059" marB="6205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-Susceptible to overfitting issues based on kernel</a:t>
                      </a:r>
                      <a:endParaRPr lang="en-US" sz="1800">
                        <a:effectLst/>
                      </a:endParaRPr>
                    </a:p>
                  </a:txBody>
                  <a:tcPr marL="62059" marR="62059" marT="62059" marB="62059"/>
                </a:tc>
                <a:extLst>
                  <a:ext uri="{0D108BD9-81ED-4DB2-BD59-A6C34878D82A}">
                    <a16:rowId xmlns:a16="http://schemas.microsoft.com/office/drawing/2014/main" val="669142045"/>
                  </a:ext>
                </a:extLst>
              </a:tr>
              <a:tr h="6960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CatBoost</a:t>
                      </a:r>
                      <a:endParaRPr lang="en-US" sz="1800" err="1">
                        <a:effectLst/>
                      </a:endParaRPr>
                    </a:p>
                  </a:txBody>
                  <a:tcPr marL="62059" marR="62059" marT="62059" marB="6205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-Learns sequentially and builds off previous trees</a:t>
                      </a:r>
                      <a:endParaRPr lang="en-US" sz="18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-Can handle categorical features well</a:t>
                      </a:r>
                      <a:endParaRPr lang="en-US" sz="1800">
                        <a:effectLst/>
                      </a:endParaRPr>
                    </a:p>
                  </a:txBody>
                  <a:tcPr marL="62059" marR="62059" marT="62059" marB="6205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-Can overfit if trees is too large</a:t>
                      </a:r>
                      <a:endParaRPr lang="en-US" sz="1800">
                        <a:effectLst/>
                      </a:endParaRPr>
                    </a:p>
                  </a:txBody>
                  <a:tcPr marL="62059" marR="62059" marT="62059" marB="62059"/>
                </a:tc>
                <a:extLst>
                  <a:ext uri="{0D108BD9-81ED-4DB2-BD59-A6C34878D82A}">
                    <a16:rowId xmlns:a16="http://schemas.microsoft.com/office/drawing/2014/main" val="200713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6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7869F-07E1-4ED8-9F2C-CE001486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Modeling: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8846-C70F-46F2-96A2-4ED81C382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0A424460-63A0-4C82-9A66-3FB8FCD1F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793801"/>
            <a:ext cx="184731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F11662-98E5-41E9-8830-41EF55C5B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601209"/>
              </p:ext>
            </p:extLst>
          </p:nvPr>
        </p:nvGraphicFramePr>
        <p:xfrm>
          <a:off x="253075" y="2349453"/>
          <a:ext cx="5437449" cy="4380604"/>
        </p:xfrm>
        <a:graphic>
          <a:graphicData uri="http://schemas.openxmlformats.org/drawingml/2006/table">
            <a:tbl>
              <a:tblPr firstRow="1" firstCol="1" bandCol="1">
                <a:tableStyleId>{616DA210-FB5B-4158-B5E0-FEB733F419BA}</a:tableStyleId>
              </a:tblPr>
              <a:tblGrid>
                <a:gridCol w="998453">
                  <a:extLst>
                    <a:ext uri="{9D8B030D-6E8A-4147-A177-3AD203B41FA5}">
                      <a16:colId xmlns:a16="http://schemas.microsoft.com/office/drawing/2014/main" val="1979529618"/>
                    </a:ext>
                  </a:extLst>
                </a:gridCol>
                <a:gridCol w="864524">
                  <a:extLst>
                    <a:ext uri="{9D8B030D-6E8A-4147-A177-3AD203B41FA5}">
                      <a16:colId xmlns:a16="http://schemas.microsoft.com/office/drawing/2014/main" val="3396297744"/>
                    </a:ext>
                  </a:extLst>
                </a:gridCol>
                <a:gridCol w="764770">
                  <a:extLst>
                    <a:ext uri="{9D8B030D-6E8A-4147-A177-3AD203B41FA5}">
                      <a16:colId xmlns:a16="http://schemas.microsoft.com/office/drawing/2014/main" val="937942213"/>
                    </a:ext>
                  </a:extLst>
                </a:gridCol>
                <a:gridCol w="814648">
                  <a:extLst>
                    <a:ext uri="{9D8B030D-6E8A-4147-A177-3AD203B41FA5}">
                      <a16:colId xmlns:a16="http://schemas.microsoft.com/office/drawing/2014/main" val="595671519"/>
                    </a:ext>
                  </a:extLst>
                </a:gridCol>
                <a:gridCol w="648392">
                  <a:extLst>
                    <a:ext uri="{9D8B030D-6E8A-4147-A177-3AD203B41FA5}">
                      <a16:colId xmlns:a16="http://schemas.microsoft.com/office/drawing/2014/main" val="2205645072"/>
                    </a:ext>
                  </a:extLst>
                </a:gridCol>
                <a:gridCol w="1346662">
                  <a:extLst>
                    <a:ext uri="{9D8B030D-6E8A-4147-A177-3AD203B41FA5}">
                      <a16:colId xmlns:a16="http://schemas.microsoft.com/office/drawing/2014/main" val="3642128561"/>
                    </a:ext>
                  </a:extLst>
                </a:gridCol>
              </a:tblGrid>
              <a:tr h="3178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Model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Precision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Recall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Accuracy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AUC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Additional Notes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extLst>
                  <a:ext uri="{0D108BD9-81ED-4DB2-BD59-A6C34878D82A}">
                    <a16:rowId xmlns:a16="http://schemas.microsoft.com/office/drawing/2014/main" val="1304513311"/>
                  </a:ext>
                </a:extLst>
              </a:tr>
              <a:tr h="779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Decision Tree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.34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.36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.62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.54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extLst>
                  <a:ext uri="{0D108BD9-81ED-4DB2-BD59-A6C34878D82A}">
                    <a16:rowId xmlns:a16="http://schemas.microsoft.com/office/drawing/2014/main" val="575325537"/>
                  </a:ext>
                </a:extLst>
              </a:tr>
              <a:tr h="779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Logistic Regression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.34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.57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.57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.59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extLst>
                  <a:ext uri="{0D108BD9-81ED-4DB2-BD59-A6C34878D82A}">
                    <a16:rowId xmlns:a16="http://schemas.microsoft.com/office/drawing/2014/main" val="216860556"/>
                  </a:ext>
                </a:extLst>
              </a:tr>
              <a:tr h="779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kNN</a:t>
                      </a:r>
                      <a:endParaRPr lang="en-US" sz="1900" err="1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.36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.3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.65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.57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extLst>
                  <a:ext uri="{0D108BD9-81ED-4DB2-BD59-A6C34878D82A}">
                    <a16:rowId xmlns:a16="http://schemas.microsoft.com/office/drawing/2014/main" val="2758670295"/>
                  </a:ext>
                </a:extLst>
              </a:tr>
              <a:tr h="779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SVM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.34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.59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.56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.57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extLst>
                  <a:ext uri="{0D108BD9-81ED-4DB2-BD59-A6C34878D82A}">
                    <a16:rowId xmlns:a16="http://schemas.microsoft.com/office/drawing/2014/main" val="1682849098"/>
                  </a:ext>
                </a:extLst>
              </a:tr>
              <a:tr h="5792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CatBoost</a:t>
                      </a:r>
                      <a:endParaRPr lang="en-US" sz="1900" err="1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.71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.90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.86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.87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>
                          <a:effectLst/>
                        </a:rPr>
                        <a:t>Used non-normalized and unbalanced training set</a:t>
                      </a:r>
                      <a:endParaRPr lang="en-US" sz="1900">
                        <a:effectLst/>
                      </a:endParaRPr>
                    </a:p>
                  </a:txBody>
                  <a:tcPr marL="68154" marR="68154" marT="68154" marB="68154"/>
                </a:tc>
                <a:extLst>
                  <a:ext uri="{0D108BD9-81ED-4DB2-BD59-A6C34878D82A}">
                    <a16:rowId xmlns:a16="http://schemas.microsoft.com/office/drawing/2014/main" val="8753882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2BB67B-3FA5-4717-A3F6-407B9AD82025}"/>
              </a:ext>
            </a:extLst>
          </p:cNvPr>
          <p:cNvSpPr txBox="1"/>
          <p:nvPr/>
        </p:nvSpPr>
        <p:spPr>
          <a:xfrm>
            <a:off x="5943601" y="2472655"/>
            <a:ext cx="5995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Decision Tree, Logistic Regression, and SVM performed similarly on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 Logistic Regression performed much better with the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Since SVM is using a linear kernel, not surprising to see it performs almost identically to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best model is the </a:t>
            </a:r>
            <a:r>
              <a:rPr lang="en-US" err="1"/>
              <a:t>CatBoost</a:t>
            </a:r>
            <a:r>
              <a:rPr lang="en-US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Identify about 90% of no-show patients with a 71% precision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Allowing clinics to identify most of their patients that will be no-shows without misidentifying too many patients that would be shows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This high precision will allow clinics to focus their resources and outreach methods wisely and to greater, measurable effect</a:t>
            </a:r>
          </a:p>
        </p:txBody>
      </p:sp>
    </p:spTree>
    <p:extLst>
      <p:ext uri="{BB962C8B-B14F-4D97-AF65-F5344CB8AC3E}">
        <p14:creationId xmlns:p14="http://schemas.microsoft.com/office/powerpoint/2010/main" val="356766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7869F-07E1-4ED8-9F2C-CE001486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Modeling: Classification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7023" y="2050687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8846-C70F-46F2-96A2-4ED81C382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Feature Importance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Age is most important feature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Expectations from Data Understanding proven to be right: Scholarship &amp; </a:t>
            </a:r>
            <a:r>
              <a:rPr lang="en-US" sz="2000" err="1">
                <a:solidFill>
                  <a:schemeClr val="bg1"/>
                </a:solidFill>
              </a:rPr>
              <a:t>is_Male</a:t>
            </a:r>
            <a:endParaRPr lang="en-US" sz="2000">
              <a:solidFill>
                <a:schemeClr val="bg1"/>
              </a:solidFill>
            </a:endParaRPr>
          </a:p>
          <a:p>
            <a:pPr lvl="1"/>
            <a:r>
              <a:rPr lang="en-US" sz="2000">
                <a:solidFill>
                  <a:schemeClr val="bg1"/>
                </a:solidFill>
              </a:rPr>
              <a:t>4 neighborhoods appear here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Surprising how much day of week is important</a:t>
            </a:r>
          </a:p>
          <a:p>
            <a:pPr lvl="2"/>
            <a:r>
              <a:rPr lang="en-US" sz="1600">
                <a:solidFill>
                  <a:schemeClr val="bg1"/>
                </a:solidFill>
              </a:rPr>
              <a:t>People miss beginning half of the week and Saturday more</a:t>
            </a:r>
          </a:p>
          <a:p>
            <a:pPr lvl="2"/>
            <a:r>
              <a:rPr lang="en-US" sz="1600">
                <a:solidFill>
                  <a:schemeClr val="bg1"/>
                </a:solidFill>
              </a:rPr>
              <a:t>Whether you schedule on the weekday or weekend could lead to forgetting the appointment</a:t>
            </a:r>
          </a:p>
          <a:p>
            <a:pPr lvl="2"/>
            <a:endParaRPr lang="en-US" sz="1600">
              <a:solidFill>
                <a:schemeClr val="bg1"/>
              </a:solidFill>
            </a:endParaRPr>
          </a:p>
          <a:p>
            <a:pPr lvl="2"/>
            <a:endParaRPr lang="en-US" sz="160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sz="1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298F856-0D93-4D20-AB70-6EC4EEAF7F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847002"/>
              </p:ext>
            </p:extLst>
          </p:nvPr>
        </p:nvGraphicFramePr>
        <p:xfrm>
          <a:off x="6752640" y="484632"/>
          <a:ext cx="4782722" cy="573329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9105">
                  <a:extLst>
                    <a:ext uri="{9D8B030D-6E8A-4147-A177-3AD203B41FA5}">
                      <a16:colId xmlns:a16="http://schemas.microsoft.com/office/drawing/2014/main" val="1749683709"/>
                    </a:ext>
                  </a:extLst>
                </a:gridCol>
                <a:gridCol w="1853617">
                  <a:extLst>
                    <a:ext uri="{9D8B030D-6E8A-4147-A177-3AD203B41FA5}">
                      <a16:colId xmlns:a16="http://schemas.microsoft.com/office/drawing/2014/main" val="3648337689"/>
                    </a:ext>
                  </a:extLst>
                </a:gridCol>
              </a:tblGrid>
              <a:tr h="3603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Feature</a:t>
                      </a:r>
                      <a:endParaRPr lang="en-US" sz="1900">
                        <a:effectLst/>
                      </a:endParaRPr>
                    </a:p>
                  </a:txBody>
                  <a:tcPr marL="66739" marR="66739" marT="66739" marB="6673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Weight</a:t>
                      </a:r>
                      <a:endParaRPr lang="en-US" sz="1900">
                        <a:effectLst/>
                      </a:endParaRPr>
                    </a:p>
                  </a:txBody>
                  <a:tcPr marL="66739" marR="66739" marT="66739" marB="66739"/>
                </a:tc>
                <a:extLst>
                  <a:ext uri="{0D108BD9-81ED-4DB2-BD59-A6C34878D82A}">
                    <a16:rowId xmlns:a16="http://schemas.microsoft.com/office/drawing/2014/main" val="3325785807"/>
                  </a:ext>
                </a:extLst>
              </a:tr>
              <a:tr h="358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900">
                        <a:effectLst/>
                      </a:endParaRPr>
                    </a:p>
                  </a:txBody>
                  <a:tcPr marL="65651" marR="65651" marT="65651" marB="656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30.001647</a:t>
                      </a:r>
                      <a:endParaRPr lang="en-US" sz="1900">
                        <a:effectLst/>
                      </a:endParaRPr>
                    </a:p>
                  </a:txBody>
                  <a:tcPr marL="65651" marR="65651" marT="65651" marB="65651"/>
                </a:tc>
                <a:extLst>
                  <a:ext uri="{0D108BD9-81ED-4DB2-BD59-A6C34878D82A}">
                    <a16:rowId xmlns:a16="http://schemas.microsoft.com/office/drawing/2014/main" val="2859131078"/>
                  </a:ext>
                </a:extLst>
              </a:tr>
              <a:tr h="358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Lead_Time</a:t>
                      </a:r>
                      <a:endParaRPr lang="en-US" sz="1900" err="1">
                        <a:effectLst/>
                      </a:endParaRPr>
                    </a:p>
                  </a:txBody>
                  <a:tcPr marL="65651" marR="65651" marT="65651" marB="656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24.334057</a:t>
                      </a:r>
                      <a:endParaRPr lang="en-US" sz="1900">
                        <a:effectLst/>
                      </a:endParaRPr>
                    </a:p>
                  </a:txBody>
                  <a:tcPr marL="65651" marR="65651" marT="65651" marB="65651"/>
                </a:tc>
                <a:extLst>
                  <a:ext uri="{0D108BD9-81ED-4DB2-BD59-A6C34878D82A}">
                    <a16:rowId xmlns:a16="http://schemas.microsoft.com/office/drawing/2014/main" val="3530867605"/>
                  </a:ext>
                </a:extLst>
              </a:tr>
              <a:tr h="358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Neigh_No-Show_Percentage</a:t>
                      </a:r>
                      <a:endParaRPr lang="en-US" sz="1900" err="1">
                        <a:effectLst/>
                      </a:endParaRPr>
                    </a:p>
                  </a:txBody>
                  <a:tcPr marL="65651" marR="65651" marT="65651" marB="656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15.588332</a:t>
                      </a:r>
                      <a:endParaRPr lang="en-US" sz="1900">
                        <a:effectLst/>
                      </a:endParaRPr>
                    </a:p>
                  </a:txBody>
                  <a:tcPr marL="65651" marR="65651" marT="65651" marB="65651"/>
                </a:tc>
                <a:extLst>
                  <a:ext uri="{0D108BD9-81ED-4DB2-BD59-A6C34878D82A}">
                    <a16:rowId xmlns:a16="http://schemas.microsoft.com/office/drawing/2014/main" val="4246794054"/>
                  </a:ext>
                </a:extLst>
              </a:tr>
              <a:tr h="358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SMS_received</a:t>
                      </a:r>
                      <a:endParaRPr lang="en-US" sz="1900" err="1">
                        <a:effectLst/>
                      </a:endParaRPr>
                    </a:p>
                  </a:txBody>
                  <a:tcPr marL="65651" marR="65651" marT="65651" marB="656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11.548552</a:t>
                      </a:r>
                      <a:endParaRPr lang="en-US" sz="1900">
                        <a:effectLst/>
                      </a:endParaRPr>
                    </a:p>
                  </a:txBody>
                  <a:tcPr marL="65651" marR="65651" marT="65651" marB="65651"/>
                </a:tc>
                <a:extLst>
                  <a:ext uri="{0D108BD9-81ED-4DB2-BD59-A6C34878D82A}">
                    <a16:rowId xmlns:a16="http://schemas.microsoft.com/office/drawing/2014/main" val="1164270147"/>
                  </a:ext>
                </a:extLst>
              </a:tr>
              <a:tr h="358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Scholarship</a:t>
                      </a:r>
                      <a:endParaRPr lang="en-US" sz="1900">
                        <a:effectLst/>
                      </a:endParaRPr>
                    </a:p>
                  </a:txBody>
                  <a:tcPr marL="65651" marR="65651" marT="65651" marB="656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5.9321338</a:t>
                      </a:r>
                      <a:endParaRPr lang="en-US" sz="1900">
                        <a:effectLst/>
                      </a:endParaRPr>
                    </a:p>
                  </a:txBody>
                  <a:tcPr marL="65651" marR="65651" marT="65651" marB="65651"/>
                </a:tc>
                <a:extLst>
                  <a:ext uri="{0D108BD9-81ED-4DB2-BD59-A6C34878D82A}">
                    <a16:rowId xmlns:a16="http://schemas.microsoft.com/office/drawing/2014/main" val="2521989405"/>
                  </a:ext>
                </a:extLst>
              </a:tr>
              <a:tr h="358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is_Male</a:t>
                      </a:r>
                      <a:endParaRPr lang="en-US" sz="1900" err="1">
                        <a:effectLst/>
                      </a:endParaRPr>
                    </a:p>
                  </a:txBody>
                  <a:tcPr marL="65651" marR="65651" marT="65651" marB="656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3.3797398</a:t>
                      </a:r>
                      <a:endParaRPr lang="en-US" sz="1900">
                        <a:effectLst/>
                      </a:endParaRPr>
                    </a:p>
                  </a:txBody>
                  <a:tcPr marL="65651" marR="65651" marT="65651" marB="65651"/>
                </a:tc>
                <a:extLst>
                  <a:ext uri="{0D108BD9-81ED-4DB2-BD59-A6C34878D82A}">
                    <a16:rowId xmlns:a16="http://schemas.microsoft.com/office/drawing/2014/main" val="3343993305"/>
                  </a:ext>
                </a:extLst>
              </a:tr>
              <a:tr h="358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Appt_Weds</a:t>
                      </a:r>
                      <a:endParaRPr lang="en-US" sz="1900" err="1">
                        <a:effectLst/>
                      </a:endParaRPr>
                    </a:p>
                  </a:txBody>
                  <a:tcPr marL="65651" marR="65651" marT="65651" marB="656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3.3304383</a:t>
                      </a:r>
                      <a:endParaRPr lang="en-US" sz="1900">
                        <a:effectLst/>
                      </a:endParaRPr>
                    </a:p>
                  </a:txBody>
                  <a:tcPr marL="65651" marR="65651" marT="65651" marB="65651"/>
                </a:tc>
                <a:extLst>
                  <a:ext uri="{0D108BD9-81ED-4DB2-BD59-A6C34878D82A}">
                    <a16:rowId xmlns:a16="http://schemas.microsoft.com/office/drawing/2014/main" val="1440369399"/>
                  </a:ext>
                </a:extLst>
              </a:tr>
              <a:tr h="358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Appt_Mon</a:t>
                      </a:r>
                      <a:endParaRPr lang="en-US" sz="1900" err="1">
                        <a:effectLst/>
                      </a:endParaRPr>
                    </a:p>
                  </a:txBody>
                  <a:tcPr marL="65651" marR="65651" marT="65651" marB="656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2.2301275</a:t>
                      </a:r>
                      <a:endParaRPr lang="en-US" sz="1900">
                        <a:effectLst/>
                      </a:endParaRPr>
                    </a:p>
                  </a:txBody>
                  <a:tcPr marL="65651" marR="65651" marT="65651" marB="65651"/>
                </a:tc>
                <a:extLst>
                  <a:ext uri="{0D108BD9-81ED-4DB2-BD59-A6C34878D82A}">
                    <a16:rowId xmlns:a16="http://schemas.microsoft.com/office/drawing/2014/main" val="92843313"/>
                  </a:ext>
                </a:extLst>
              </a:tr>
              <a:tr h="358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is_ITARARÉ</a:t>
                      </a:r>
                      <a:endParaRPr lang="en-US" sz="1900" err="1">
                        <a:effectLst/>
                      </a:endParaRPr>
                    </a:p>
                  </a:txBody>
                  <a:tcPr marL="65651" marR="65651" marT="65651" marB="656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1.291575</a:t>
                      </a:r>
                      <a:endParaRPr lang="en-US" sz="1900">
                        <a:effectLst/>
                      </a:endParaRPr>
                    </a:p>
                  </a:txBody>
                  <a:tcPr marL="65651" marR="65651" marT="65651" marB="65651"/>
                </a:tc>
                <a:extLst>
                  <a:ext uri="{0D108BD9-81ED-4DB2-BD59-A6C34878D82A}">
                    <a16:rowId xmlns:a16="http://schemas.microsoft.com/office/drawing/2014/main" val="1624805767"/>
                  </a:ext>
                </a:extLst>
              </a:tr>
              <a:tr h="358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is_ILHA_DO_PRÍNCIPE</a:t>
                      </a:r>
                      <a:endParaRPr lang="en-US" sz="1900" err="1">
                        <a:effectLst/>
                      </a:endParaRPr>
                    </a:p>
                  </a:txBody>
                  <a:tcPr marL="65651" marR="65651" marT="65651" marB="656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0.793934</a:t>
                      </a:r>
                      <a:endParaRPr lang="en-US" sz="1900">
                        <a:effectLst/>
                      </a:endParaRPr>
                    </a:p>
                  </a:txBody>
                  <a:tcPr marL="65651" marR="65651" marT="65651" marB="65651"/>
                </a:tc>
                <a:extLst>
                  <a:ext uri="{0D108BD9-81ED-4DB2-BD59-A6C34878D82A}">
                    <a16:rowId xmlns:a16="http://schemas.microsoft.com/office/drawing/2014/main" val="1211351464"/>
                  </a:ext>
                </a:extLst>
              </a:tr>
              <a:tr h="358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is_NOVA_PALESTINA</a:t>
                      </a:r>
                      <a:endParaRPr lang="en-US" sz="1900" err="1">
                        <a:effectLst/>
                      </a:endParaRPr>
                    </a:p>
                  </a:txBody>
                  <a:tcPr marL="65651" marR="65651" marT="65651" marB="656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0.512376</a:t>
                      </a:r>
                      <a:endParaRPr lang="en-US" sz="1900">
                        <a:effectLst/>
                      </a:endParaRPr>
                    </a:p>
                  </a:txBody>
                  <a:tcPr marL="65651" marR="65651" marT="65651" marB="65651"/>
                </a:tc>
                <a:extLst>
                  <a:ext uri="{0D108BD9-81ED-4DB2-BD59-A6C34878D82A}">
                    <a16:rowId xmlns:a16="http://schemas.microsoft.com/office/drawing/2014/main" val="787163336"/>
                  </a:ext>
                </a:extLst>
              </a:tr>
              <a:tr h="358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Appt_Tues</a:t>
                      </a:r>
                      <a:endParaRPr lang="en-US" sz="1900" err="1">
                        <a:effectLst/>
                      </a:endParaRPr>
                    </a:p>
                  </a:txBody>
                  <a:tcPr marL="65651" marR="65651" marT="65651" marB="656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0.425326</a:t>
                      </a:r>
                      <a:endParaRPr lang="en-US" sz="1900">
                        <a:effectLst/>
                      </a:endParaRPr>
                    </a:p>
                  </a:txBody>
                  <a:tcPr marL="65651" marR="65651" marT="65651" marB="65651"/>
                </a:tc>
                <a:extLst>
                  <a:ext uri="{0D108BD9-81ED-4DB2-BD59-A6C34878D82A}">
                    <a16:rowId xmlns:a16="http://schemas.microsoft.com/office/drawing/2014/main" val="2796436129"/>
                  </a:ext>
                </a:extLst>
              </a:tr>
              <a:tr h="358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is_DA_PENHA</a:t>
                      </a:r>
                      <a:endParaRPr lang="en-US" sz="1900" err="1">
                        <a:effectLst/>
                      </a:endParaRPr>
                    </a:p>
                  </a:txBody>
                  <a:tcPr marL="65651" marR="65651" marT="65651" marB="656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0.404885</a:t>
                      </a:r>
                      <a:endParaRPr lang="en-US" sz="1900">
                        <a:effectLst/>
                      </a:endParaRPr>
                    </a:p>
                  </a:txBody>
                  <a:tcPr marL="65651" marR="65651" marT="65651" marB="65651"/>
                </a:tc>
                <a:extLst>
                  <a:ext uri="{0D108BD9-81ED-4DB2-BD59-A6C34878D82A}">
                    <a16:rowId xmlns:a16="http://schemas.microsoft.com/office/drawing/2014/main" val="2737232870"/>
                  </a:ext>
                </a:extLst>
              </a:tr>
              <a:tr h="358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Scheduled_Weekday</a:t>
                      </a:r>
                      <a:endParaRPr lang="en-US" sz="1900" err="1">
                        <a:effectLst/>
                      </a:endParaRPr>
                    </a:p>
                  </a:txBody>
                  <a:tcPr marL="65651" marR="65651" marT="65651" marB="656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0.216260</a:t>
                      </a:r>
                      <a:endParaRPr lang="en-US" sz="1900">
                        <a:effectLst/>
                      </a:endParaRPr>
                    </a:p>
                  </a:txBody>
                  <a:tcPr marL="65651" marR="65651" marT="65651" marB="65651"/>
                </a:tc>
                <a:extLst>
                  <a:ext uri="{0D108BD9-81ED-4DB2-BD59-A6C34878D82A}">
                    <a16:rowId xmlns:a16="http://schemas.microsoft.com/office/drawing/2014/main" val="3507526262"/>
                  </a:ext>
                </a:extLst>
              </a:tr>
              <a:tr h="3581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Appt_Sat</a:t>
                      </a:r>
                      <a:endParaRPr lang="en-US" sz="1900" err="1">
                        <a:effectLst/>
                      </a:endParaRPr>
                    </a:p>
                  </a:txBody>
                  <a:tcPr marL="65651" marR="65651" marT="65651" marB="656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0.010610</a:t>
                      </a:r>
                      <a:endParaRPr lang="en-US" sz="1900">
                        <a:effectLst/>
                      </a:endParaRPr>
                    </a:p>
                  </a:txBody>
                  <a:tcPr marL="65651" marR="65651" marT="65651" marB="65651"/>
                </a:tc>
                <a:extLst>
                  <a:ext uri="{0D108BD9-81ED-4DB2-BD59-A6C34878D82A}">
                    <a16:rowId xmlns:a16="http://schemas.microsoft.com/office/drawing/2014/main" val="331515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56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7869F-07E1-4ED8-9F2C-CE001486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Modeling: Transition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8846-C70F-46F2-96A2-4ED81C382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783" y="1059366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Preparing data from classification</a:t>
            </a:r>
          </a:p>
          <a:p>
            <a:pPr lvl="1"/>
            <a:r>
              <a:rPr lang="en-US" sz="1600">
                <a:ea typeface="+mn-lt"/>
                <a:cs typeface="+mn-lt"/>
              </a:rPr>
              <a:t>Assigned each appointment to a group</a:t>
            </a:r>
          </a:p>
          <a:p>
            <a:pPr lvl="1"/>
            <a:r>
              <a:rPr lang="en-US" sz="1600">
                <a:ea typeface="+mn-lt"/>
                <a:cs typeface="+mn-lt"/>
              </a:rPr>
              <a:t>Predicted No-Show and No Text, Predicted Show and Text, and Other</a:t>
            </a:r>
            <a:endParaRPr lang="en-US" sz="1600">
              <a:cs typeface="Calibri"/>
            </a:endParaRPr>
          </a:p>
          <a:p>
            <a:r>
              <a:rPr lang="en-US" sz="2000">
                <a:cs typeface="Calibri"/>
              </a:rPr>
              <a:t>Preparing data for recommender</a:t>
            </a:r>
            <a:endParaRPr lang="en-US" sz="1900">
              <a:cs typeface="Calibri"/>
            </a:endParaRPr>
          </a:p>
          <a:p>
            <a:pPr lvl="1"/>
            <a:r>
              <a:rPr lang="en-US" sz="1500"/>
              <a:t>Cosine similarity is subject to the variance across different features</a:t>
            </a:r>
          </a:p>
          <a:p>
            <a:pPr lvl="1"/>
            <a:r>
              <a:rPr lang="en-US" sz="1500"/>
              <a:t>Normalize some of our continuous variables such as age and lead time, to (0,1) scale, and then use with encoded variables to calculate cosine similarity </a:t>
            </a:r>
            <a:endParaRPr lang="en-US" sz="1500">
              <a:cs typeface="Calibri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263F1-E4E1-4D78-BE5E-3D25C1E1E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77" y="1059366"/>
            <a:ext cx="3286740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/>
              <a:t>Goal of the                Recommender System</a:t>
            </a:r>
            <a:endParaRPr lang="en-US" sz="2000" b="1">
              <a:cs typeface="Calibri"/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The final goal of the recommender system is to identify the appointments that we predict to be no-show but have a high likelihood of showing up if we send a text reminder to the patient involved based on similarity to patients who were texted and showed up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685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7869F-07E1-4ED8-9F2C-CE001486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Modeling: </a:t>
            </a:r>
            <a:br>
              <a:rPr lang="en-US" sz="4000"/>
            </a:br>
            <a:r>
              <a:rPr lang="en-US" sz="4000"/>
              <a:t>Recommender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8846-C70F-46F2-96A2-4ED81C382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095" y="2094068"/>
            <a:ext cx="3459306" cy="3626917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/>
              <a:t>Similarity Measure</a:t>
            </a:r>
          </a:p>
          <a:p>
            <a:pPr>
              <a:lnSpc>
                <a:spcPct val="120000"/>
              </a:lnSpc>
            </a:pPr>
            <a:r>
              <a:rPr lang="en-US" sz="2400"/>
              <a:t> ‘Rating’ we use here to construct similarity measures is the attribute a person possesses </a:t>
            </a:r>
          </a:p>
          <a:p>
            <a:pPr>
              <a:lnSpc>
                <a:spcPct val="120000"/>
              </a:lnSpc>
            </a:pPr>
            <a:r>
              <a:rPr lang="en-US" sz="2400"/>
              <a:t> Construct cosine similarity on top of features such as whether a patient has hypertension, diabetes, or alcoholism.  </a:t>
            </a:r>
          </a:p>
          <a:p>
            <a:pPr>
              <a:lnSpc>
                <a:spcPct val="120000"/>
              </a:lnSpc>
            </a:pPr>
            <a:r>
              <a:rPr lang="en-US" sz="2400"/>
              <a:t>More common attributes that two patients share, the higher the cosine similarity they will have. </a:t>
            </a:r>
          </a:p>
          <a:p>
            <a:endParaRPr lang="en-US" sz="2400"/>
          </a:p>
          <a:p>
            <a:pPr marL="0"/>
            <a:endParaRPr lang="en-US" sz="2400"/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03B31C1-46EA-483A-813B-C7DF371E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777" y="4040328"/>
            <a:ext cx="4042409" cy="960071"/>
          </a:xfrm>
          <a:prstGeom prst="rect">
            <a:avLst/>
          </a:prstGeom>
        </p:spPr>
      </p:pic>
      <p:pic>
        <p:nvPicPr>
          <p:cNvPr id="5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985BF13-CC88-4EE4-9E8B-71DA56F34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707" y="1173928"/>
            <a:ext cx="4042410" cy="2395127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1A2AC62-85E4-42BE-AA4B-2F190484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90217" y="2094068"/>
            <a:ext cx="3293097" cy="36269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cs typeface="Calibri"/>
              </a:rPr>
              <a:t>Recommendation Result</a:t>
            </a:r>
          </a:p>
          <a:p>
            <a:r>
              <a:rPr lang="en-US" sz="1700">
                <a:cs typeface="Calibri"/>
              </a:rPr>
              <a:t>The product is a list of appointments that we feel like the patient involved will likely convert from no show to show up if we send out a text reminder</a:t>
            </a:r>
          </a:p>
          <a:p>
            <a:r>
              <a:rPr lang="en-US" sz="1700">
                <a:cs typeface="Calibri"/>
              </a:rPr>
              <a:t>Based on different cutoff values, we can filter the list of appointments and adjust the number of patients we contact.</a:t>
            </a:r>
          </a:p>
        </p:txBody>
      </p:sp>
    </p:spTree>
    <p:extLst>
      <p:ext uri="{BB962C8B-B14F-4D97-AF65-F5344CB8AC3E}">
        <p14:creationId xmlns:p14="http://schemas.microsoft.com/office/powerpoint/2010/main" val="361616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7869F-07E1-4ED8-9F2C-CE001486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Evaluation: Classification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8E8039-5EE3-420C-94C1-B1D6161F3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18" b="256"/>
          <a:stretch/>
        </p:blipFill>
        <p:spPr>
          <a:xfrm>
            <a:off x="7223317" y="247648"/>
            <a:ext cx="3197034" cy="213810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D9D80B-9C6C-46F0-992F-85FF45B5ACF6}"/>
              </a:ext>
            </a:extLst>
          </p:cNvPr>
          <p:cNvSpPr txBox="1"/>
          <p:nvPr/>
        </p:nvSpPr>
        <p:spPr>
          <a:xfrm>
            <a:off x="3804249" y="5730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C53A9E-11BC-40FA-AAD4-631FFB8DF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42518"/>
              </p:ext>
            </p:extLst>
          </p:nvPr>
        </p:nvGraphicFramePr>
        <p:xfrm>
          <a:off x="742687" y="476248"/>
          <a:ext cx="5191581" cy="3542567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495603">
                  <a:extLst>
                    <a:ext uri="{9D8B030D-6E8A-4147-A177-3AD203B41FA5}">
                      <a16:colId xmlns:a16="http://schemas.microsoft.com/office/drawing/2014/main" val="1296827310"/>
                    </a:ext>
                  </a:extLst>
                </a:gridCol>
                <a:gridCol w="2695978">
                  <a:extLst>
                    <a:ext uri="{9D8B030D-6E8A-4147-A177-3AD203B41FA5}">
                      <a16:colId xmlns:a16="http://schemas.microsoft.com/office/drawing/2014/main" val="1406913606"/>
                    </a:ext>
                  </a:extLst>
                </a:gridCol>
              </a:tblGrid>
              <a:tr h="10877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Profit Recovered from Patients Predicted to be No-Shows Correctly</a:t>
                      </a:r>
                      <a:endParaRPr lang="en-US" sz="2600">
                        <a:effectLst/>
                      </a:endParaRPr>
                    </a:p>
                  </a:txBody>
                  <a:tcPr marL="90143" marR="90143" marT="90143" marB="901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>
                          <a:effectLst/>
                        </a:rPr>
                        <a:t>5520 * .5 * ($104 - $0.005) = </a:t>
                      </a:r>
                      <a:r>
                        <a:rPr lang="en-US" sz="1700" b="1">
                          <a:effectLst/>
                        </a:rPr>
                        <a:t>$287,026.20</a:t>
                      </a:r>
                      <a:endParaRPr lang="en-US" sz="2600" b="1">
                        <a:effectLst/>
                      </a:endParaRPr>
                    </a:p>
                  </a:txBody>
                  <a:tcPr marL="90143" marR="90143" marT="90143" marB="9014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06142"/>
                  </a:ext>
                </a:extLst>
              </a:tr>
              <a:tr h="13670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effectLst/>
                        </a:rPr>
                        <a:t>Costs of Contacting Patients that were Show</a:t>
                      </a:r>
                      <a:endParaRPr lang="en-US" sz="26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effectLst/>
                        </a:rPr>
                        <a:t>(Predicted No-Show incorrectly) </a:t>
                      </a:r>
                      <a:endParaRPr lang="en-US" sz="2600" b="1">
                        <a:effectLst/>
                      </a:endParaRPr>
                    </a:p>
                  </a:txBody>
                  <a:tcPr marL="90143" marR="90143" marT="90143" marB="901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2307 * $0.005 = </a:t>
                      </a:r>
                      <a:r>
                        <a:rPr lang="en-US" sz="1700" b="1">
                          <a:effectLst/>
                        </a:rPr>
                        <a:t>$11.54</a:t>
                      </a:r>
                      <a:endParaRPr lang="en-US" sz="2600" b="1">
                        <a:effectLst/>
                      </a:endParaRPr>
                    </a:p>
                  </a:txBody>
                  <a:tcPr marL="90143" marR="90143" marT="90143" marB="90143">
                    <a:solidFill>
                      <a:srgbClr val="E3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36321"/>
                  </a:ext>
                </a:extLst>
              </a:tr>
              <a:tr h="10877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effectLst/>
                        </a:rPr>
                        <a:t>Costs of Contacting No-show Patients that still are No-Show</a:t>
                      </a:r>
                      <a:endParaRPr lang="en-US" sz="2600" b="1">
                        <a:effectLst/>
                      </a:endParaRPr>
                    </a:p>
                  </a:txBody>
                  <a:tcPr marL="90143" marR="90143" marT="90143" marB="901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5520 * .5 * .005 = </a:t>
                      </a:r>
                      <a:r>
                        <a:rPr lang="en-US" sz="1700" b="1">
                          <a:effectLst/>
                        </a:rPr>
                        <a:t>$13.80</a:t>
                      </a:r>
                      <a:endParaRPr lang="en-US" sz="2600" b="1">
                        <a:effectLst/>
                      </a:endParaRPr>
                    </a:p>
                  </a:txBody>
                  <a:tcPr marL="90143" marR="90143" marT="90143" marB="90143">
                    <a:solidFill>
                      <a:srgbClr val="E3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6258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04D9CC-3C0B-44D1-9770-0E99C57CDA39}"/>
              </a:ext>
            </a:extLst>
          </p:cNvPr>
          <p:cNvSpPr txBox="1"/>
          <p:nvPr/>
        </p:nvSpPr>
        <p:spPr>
          <a:xfrm>
            <a:off x="6278468" y="2675448"/>
            <a:ext cx="477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$287,026.20 - $11.54 - $13.80 - $0.70 = </a:t>
            </a:r>
            <a:r>
              <a:rPr lang="en-US" b="1"/>
              <a:t>$287,000.16 regained profit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A9AC2E-04A4-4FD0-B50E-4FE76431B42C}"/>
              </a:ext>
            </a:extLst>
          </p:cNvPr>
          <p:cNvSpPr txBox="1"/>
          <p:nvPr/>
        </p:nvSpPr>
        <p:spPr>
          <a:xfrm>
            <a:off x="6278468" y="3423988"/>
            <a:ext cx="548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$287,000.16/($104 * 5520) = </a:t>
            </a:r>
            <a:r>
              <a:rPr lang="en-US" b="1"/>
              <a:t>50% recovery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CC84AA-3D11-40EF-A071-3713B87E5AE6}"/>
              </a:ext>
            </a:extLst>
          </p:cNvPr>
          <p:cNvSpPr txBox="1">
            <a:spLocks/>
          </p:cNvSpPr>
          <p:nvPr/>
        </p:nvSpPr>
        <p:spPr>
          <a:xfrm>
            <a:off x="4945336" y="4615840"/>
            <a:ext cx="70922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Key Assumptions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Conversion rate = 50% 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$0.35 per phone line per month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$0.005 per outbound text message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$104 as measure of revenue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This is across 2 months of data</a:t>
            </a:r>
          </a:p>
          <a:p>
            <a:pPr lvl="1"/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ADD8-0D5C-42DB-ACBE-3EF0DDEF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Agenda</a:t>
            </a:r>
            <a:endParaRPr lang="en-US" b="1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9EF8541-FB74-4902-B7A4-6D4809BB4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2618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108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7869F-07E1-4ED8-9F2C-CE001486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Evaluation: Recommender System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8846-C70F-46F2-96A2-4ED81C382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5336" y="4615840"/>
            <a:ext cx="7092221" cy="1526741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Key Assumptions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Conversion rate = </a:t>
            </a:r>
            <a:r>
              <a:rPr lang="en-US" sz="2000" b="1" dirty="0">
                <a:solidFill>
                  <a:schemeClr val="bg1"/>
                </a:solidFill>
              </a:rPr>
              <a:t>60% 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$0.35 per phone line per month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$0.005 per outbound text message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$104 as measure of revenue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This is across 2 months of data</a:t>
            </a:r>
          </a:p>
          <a:p>
            <a:pPr lvl="1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9D80B-9C6C-46F0-992F-85FF45B5ACF6}"/>
              </a:ext>
            </a:extLst>
          </p:cNvPr>
          <p:cNvSpPr txBox="1"/>
          <p:nvPr/>
        </p:nvSpPr>
        <p:spPr>
          <a:xfrm>
            <a:off x="3804249" y="5730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4D9CC-3C0B-44D1-9770-0E99C57CDA39}"/>
              </a:ext>
            </a:extLst>
          </p:cNvPr>
          <p:cNvSpPr txBox="1"/>
          <p:nvPr/>
        </p:nvSpPr>
        <p:spPr>
          <a:xfrm>
            <a:off x="4592711" y="3178085"/>
            <a:ext cx="3283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$12,354.61 - $1.48 - $0.40 - $0.70 = </a:t>
            </a:r>
            <a:r>
              <a:rPr lang="en-US" sz="1600" b="1"/>
              <a:t>$12,345.73 regained profit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A9AC2E-04A4-4FD0-B50E-4FE76431B42C}"/>
              </a:ext>
            </a:extLst>
          </p:cNvPr>
          <p:cNvSpPr txBox="1"/>
          <p:nvPr/>
        </p:nvSpPr>
        <p:spPr>
          <a:xfrm>
            <a:off x="393308" y="3789137"/>
            <a:ext cx="2814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$15,533.743 /($104 *249)               = </a:t>
            </a:r>
            <a:r>
              <a:rPr lang="en-US" sz="1600" b="1"/>
              <a:t>60% recovery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8E294DB-E63D-456D-9711-56B333ABD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82562"/>
              </p:ext>
            </p:extLst>
          </p:nvPr>
        </p:nvGraphicFramePr>
        <p:xfrm>
          <a:off x="393308" y="361315"/>
          <a:ext cx="3433104" cy="2766806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365154">
                  <a:extLst>
                    <a:ext uri="{9D8B030D-6E8A-4147-A177-3AD203B41FA5}">
                      <a16:colId xmlns:a16="http://schemas.microsoft.com/office/drawing/2014/main" val="1296827310"/>
                    </a:ext>
                  </a:extLst>
                </a:gridCol>
                <a:gridCol w="2067950">
                  <a:extLst>
                    <a:ext uri="{9D8B030D-6E8A-4147-A177-3AD203B41FA5}">
                      <a16:colId xmlns:a16="http://schemas.microsoft.com/office/drawing/2014/main" val="1406913606"/>
                    </a:ext>
                  </a:extLst>
                </a:gridCol>
              </a:tblGrid>
              <a:tr h="815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Profit Recovered from Patients Predicted to be No-Shows Correctly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249 * .6 * ($104 - $0.005) =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$15,536.85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06142"/>
                  </a:ext>
                </a:extLst>
              </a:tr>
              <a:tr h="10497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Costs of Contacting Patients that were Show</a:t>
                      </a:r>
                      <a:endParaRPr lang="en-US" sz="120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(Predicted No-Show incorrectly)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364* $0.005 =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$1.82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rgbClr val="E3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36321"/>
                  </a:ext>
                </a:extLst>
              </a:tr>
              <a:tr h="815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Costs of Contacting No-show Patients that still are No-Show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249* .4 * .005 =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$0.59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rgbClr val="E3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62587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004F67A-0A98-4F63-A087-7AE1C3C83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41667"/>
              </p:ext>
            </p:extLst>
          </p:nvPr>
        </p:nvGraphicFramePr>
        <p:xfrm>
          <a:off x="4621031" y="361315"/>
          <a:ext cx="3227188" cy="2783461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51315">
                  <a:extLst>
                    <a:ext uri="{9D8B030D-6E8A-4147-A177-3AD203B41FA5}">
                      <a16:colId xmlns:a16="http://schemas.microsoft.com/office/drawing/2014/main" val="1296827310"/>
                    </a:ext>
                  </a:extLst>
                </a:gridCol>
                <a:gridCol w="1675873">
                  <a:extLst>
                    <a:ext uri="{9D8B030D-6E8A-4147-A177-3AD203B41FA5}">
                      <a16:colId xmlns:a16="http://schemas.microsoft.com/office/drawing/2014/main" val="1406913606"/>
                    </a:ext>
                  </a:extLst>
                </a:gridCol>
              </a:tblGrid>
              <a:tr h="8418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Profit Recovered from Patients Predicted to be No-Shows Correctly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198* .6 * ($104 - $0.005) =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$12,354.61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06142"/>
                  </a:ext>
                </a:extLst>
              </a:tr>
              <a:tr h="1083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Costs of Contacting Patients that were Show</a:t>
                      </a:r>
                      <a:endParaRPr lang="en-US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(Predicted No-Show incorrectly)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296* $0.005 =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$1.48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rgbClr val="E3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36321"/>
                  </a:ext>
                </a:extLst>
              </a:tr>
              <a:tr h="8418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Costs of Contacting No-show Patients that still are No-Show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198* .4 * .005 =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$0.40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rgbClr val="E3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62587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A95B701-F90C-416C-B8A9-CDE21D5C7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51490"/>
              </p:ext>
            </p:extLst>
          </p:nvPr>
        </p:nvGraphicFramePr>
        <p:xfrm>
          <a:off x="8717867" y="348854"/>
          <a:ext cx="3227188" cy="2792508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8892">
                  <a:extLst>
                    <a:ext uri="{9D8B030D-6E8A-4147-A177-3AD203B41FA5}">
                      <a16:colId xmlns:a16="http://schemas.microsoft.com/office/drawing/2014/main" val="1296827310"/>
                    </a:ext>
                  </a:extLst>
                </a:gridCol>
                <a:gridCol w="1478296">
                  <a:extLst>
                    <a:ext uri="{9D8B030D-6E8A-4147-A177-3AD203B41FA5}">
                      <a16:colId xmlns:a16="http://schemas.microsoft.com/office/drawing/2014/main" val="1406913606"/>
                    </a:ext>
                  </a:extLst>
                </a:gridCol>
              </a:tblGrid>
              <a:tr h="8496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Profit Recovered from Patients Predicted to be No-Shows Correctly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249 * .6 * ($104 - $0.005) =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$15,536.85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06142"/>
                  </a:ext>
                </a:extLst>
              </a:tr>
              <a:tr h="109313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Costs of Contacting Patients that were Show</a:t>
                      </a:r>
                      <a:endParaRPr lang="en-US" sz="120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(Predicted No-Show incorrectly)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364* $0.005 =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$1.82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rgbClr val="E3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36321"/>
                  </a:ext>
                </a:extLst>
              </a:tr>
              <a:tr h="8496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Costs of Contacting No-show Patients that still are No-Show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249* .4 * .005 =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$0.59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rgbClr val="E3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62587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8CD13EA-8C2C-4C84-A453-7FCF0F91A9FC}"/>
              </a:ext>
            </a:extLst>
          </p:cNvPr>
          <p:cNvSpPr txBox="1"/>
          <p:nvPr/>
        </p:nvSpPr>
        <p:spPr>
          <a:xfrm>
            <a:off x="371145" y="3178154"/>
            <a:ext cx="3433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$15,536.85 - $1.82 - $0.59 - $0.70 = </a:t>
            </a:r>
            <a:r>
              <a:rPr lang="en-US" sz="1600" b="1"/>
              <a:t>$15,533.743 regained profit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2CBBA-CB71-4EB1-B9C9-9881DBB6702B}"/>
              </a:ext>
            </a:extLst>
          </p:cNvPr>
          <p:cNvSpPr txBox="1"/>
          <p:nvPr/>
        </p:nvSpPr>
        <p:spPr>
          <a:xfrm>
            <a:off x="371145" y="1293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.3 cutoff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5B620-7388-4AC6-9D87-17BFAC7F8737}"/>
              </a:ext>
            </a:extLst>
          </p:cNvPr>
          <p:cNvSpPr txBox="1"/>
          <p:nvPr/>
        </p:nvSpPr>
        <p:spPr>
          <a:xfrm>
            <a:off x="4564392" y="-424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.5 cutoff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AFFBA-7302-468A-A8F9-8B117EF8BE13}"/>
              </a:ext>
            </a:extLst>
          </p:cNvPr>
          <p:cNvSpPr txBox="1"/>
          <p:nvPr/>
        </p:nvSpPr>
        <p:spPr>
          <a:xfrm>
            <a:off x="8717867" y="-20478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.7 cutoff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2EC8A3-91F9-4156-BE96-24230AEEA4DA}"/>
              </a:ext>
            </a:extLst>
          </p:cNvPr>
          <p:cNvSpPr txBox="1"/>
          <p:nvPr/>
        </p:nvSpPr>
        <p:spPr>
          <a:xfrm>
            <a:off x="4592711" y="3785581"/>
            <a:ext cx="2814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$12,354.61 /($104 *198)               = </a:t>
            </a:r>
            <a:r>
              <a:rPr lang="en-US" sz="1600" b="1"/>
              <a:t>60% recovery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D54F53-3592-47BF-9716-2B6D467E8871}"/>
              </a:ext>
            </a:extLst>
          </p:cNvPr>
          <p:cNvSpPr txBox="1"/>
          <p:nvPr/>
        </p:nvSpPr>
        <p:spPr>
          <a:xfrm>
            <a:off x="8717867" y="3160062"/>
            <a:ext cx="3283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 $6,364.61 - $0.82 - $0.20 - $0.70 =  </a:t>
            </a:r>
            <a:r>
              <a:rPr lang="en-US" sz="1600" b="1"/>
              <a:t>$6,362.89 regained profit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54EC63-BD41-44FD-BEFD-E068ACEBD687}"/>
              </a:ext>
            </a:extLst>
          </p:cNvPr>
          <p:cNvSpPr txBox="1"/>
          <p:nvPr/>
        </p:nvSpPr>
        <p:spPr>
          <a:xfrm>
            <a:off x="8717867" y="3767558"/>
            <a:ext cx="2814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$6,362.89/($104 * 102)               = </a:t>
            </a:r>
            <a:r>
              <a:rPr lang="en-US" sz="1600" b="1"/>
              <a:t>60% recovery </a:t>
            </a:r>
          </a:p>
        </p:txBody>
      </p:sp>
    </p:spTree>
    <p:extLst>
      <p:ext uri="{BB962C8B-B14F-4D97-AF65-F5344CB8AC3E}">
        <p14:creationId xmlns:p14="http://schemas.microsoft.com/office/powerpoint/2010/main" val="3853973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7869F-07E1-4ED8-9F2C-CE001486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Evaluation: Conclusion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8846-C70F-46F2-96A2-4ED81C382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5915" y="4780013"/>
            <a:ext cx="1617767" cy="571004"/>
          </a:xfrm>
        </p:spPr>
        <p:txBody>
          <a:bodyPr>
            <a:normAutofit fontScale="475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2000"/>
              <a:t>Time cost of labor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2000"/>
              <a:t>5520 text messages over the two months</a:t>
            </a:r>
          </a:p>
        </p:txBody>
      </p:sp>
      <p:pic>
        <p:nvPicPr>
          <p:cNvPr id="4098" name="Picture 2" descr="What is HIPAA Compliance? - Requirements &amp; Who It Applies To">
            <a:extLst>
              <a:ext uri="{FF2B5EF4-FFF2-40B4-BE49-F238E27FC236}">
                <a16:creationId xmlns:a16="http://schemas.microsoft.com/office/drawing/2014/main" id="{9A913B47-07A5-4CC6-9DDE-C57A8CB52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23" y="4888549"/>
            <a:ext cx="3229361" cy="179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6ED35A-7671-4D6E-B0B7-DB3016327C16}"/>
              </a:ext>
            </a:extLst>
          </p:cNvPr>
          <p:cNvSpPr txBox="1"/>
          <p:nvPr/>
        </p:nvSpPr>
        <p:spPr>
          <a:xfrm>
            <a:off x="5443183" y="662226"/>
            <a:ext cx="5474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Tradeoff between Money &amp; Labor/Time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8A7E747-F36B-462C-89DA-76BA0C61F689}"/>
              </a:ext>
            </a:extLst>
          </p:cNvPr>
          <p:cNvSpPr/>
          <p:nvPr/>
        </p:nvSpPr>
        <p:spPr>
          <a:xfrm>
            <a:off x="6160224" y="1373976"/>
            <a:ext cx="1950720" cy="811730"/>
          </a:xfrm>
          <a:custGeom>
            <a:avLst/>
            <a:gdLst>
              <a:gd name="connsiteX0" fmla="*/ 0 w 1950720"/>
              <a:gd name="connsiteY0" fmla="*/ 108373 h 1083733"/>
              <a:gd name="connsiteX1" fmla="*/ 108373 w 1950720"/>
              <a:gd name="connsiteY1" fmla="*/ 0 h 1083733"/>
              <a:gd name="connsiteX2" fmla="*/ 1842347 w 1950720"/>
              <a:gd name="connsiteY2" fmla="*/ 0 h 1083733"/>
              <a:gd name="connsiteX3" fmla="*/ 1950720 w 1950720"/>
              <a:gd name="connsiteY3" fmla="*/ 108373 h 1083733"/>
              <a:gd name="connsiteX4" fmla="*/ 1950720 w 1950720"/>
              <a:gd name="connsiteY4" fmla="*/ 975360 h 1083733"/>
              <a:gd name="connsiteX5" fmla="*/ 1842347 w 1950720"/>
              <a:gd name="connsiteY5" fmla="*/ 1083733 h 1083733"/>
              <a:gd name="connsiteX6" fmla="*/ 108373 w 1950720"/>
              <a:gd name="connsiteY6" fmla="*/ 1083733 h 1083733"/>
              <a:gd name="connsiteX7" fmla="*/ 0 w 1950720"/>
              <a:gd name="connsiteY7" fmla="*/ 975360 h 1083733"/>
              <a:gd name="connsiteX8" fmla="*/ 0 w 1950720"/>
              <a:gd name="connsiteY8" fmla="*/ 108373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0720" h="1083733">
                <a:moveTo>
                  <a:pt x="0" y="108373"/>
                </a:moveTo>
                <a:cubicBezTo>
                  <a:pt x="0" y="48520"/>
                  <a:pt x="48520" y="0"/>
                  <a:pt x="108373" y="0"/>
                </a:cubicBezTo>
                <a:lnTo>
                  <a:pt x="1842347" y="0"/>
                </a:lnTo>
                <a:cubicBezTo>
                  <a:pt x="1902200" y="0"/>
                  <a:pt x="1950720" y="48520"/>
                  <a:pt x="1950720" y="108373"/>
                </a:cubicBezTo>
                <a:lnTo>
                  <a:pt x="1950720" y="975360"/>
                </a:lnTo>
                <a:cubicBezTo>
                  <a:pt x="1950720" y="1035213"/>
                  <a:pt x="1902200" y="1083733"/>
                  <a:pt x="1842347" y="1083733"/>
                </a:cubicBezTo>
                <a:lnTo>
                  <a:pt x="108373" y="1083733"/>
                </a:lnTo>
                <a:cubicBezTo>
                  <a:pt x="48520" y="1083733"/>
                  <a:pt x="0" y="1035213"/>
                  <a:pt x="0" y="975360"/>
                </a:cubicBezTo>
                <a:lnTo>
                  <a:pt x="0" y="108373"/>
                </a:ln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5561" tIns="115561" rIns="115561" bIns="115561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2200" kern="1200"/>
              <a:t>Classification</a:t>
            </a:r>
            <a:endParaRPr lang="en-US" sz="22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C5D70A-D2A2-4CE0-8097-6A6C6431BFA2}"/>
              </a:ext>
            </a:extLst>
          </p:cNvPr>
          <p:cNvSpPr/>
          <p:nvPr/>
        </p:nvSpPr>
        <p:spPr>
          <a:xfrm>
            <a:off x="8977931" y="1373976"/>
            <a:ext cx="1950720" cy="811730"/>
          </a:xfrm>
          <a:custGeom>
            <a:avLst/>
            <a:gdLst>
              <a:gd name="connsiteX0" fmla="*/ 0 w 1950720"/>
              <a:gd name="connsiteY0" fmla="*/ 108373 h 1083733"/>
              <a:gd name="connsiteX1" fmla="*/ 108373 w 1950720"/>
              <a:gd name="connsiteY1" fmla="*/ 0 h 1083733"/>
              <a:gd name="connsiteX2" fmla="*/ 1842347 w 1950720"/>
              <a:gd name="connsiteY2" fmla="*/ 0 h 1083733"/>
              <a:gd name="connsiteX3" fmla="*/ 1950720 w 1950720"/>
              <a:gd name="connsiteY3" fmla="*/ 108373 h 1083733"/>
              <a:gd name="connsiteX4" fmla="*/ 1950720 w 1950720"/>
              <a:gd name="connsiteY4" fmla="*/ 975360 h 1083733"/>
              <a:gd name="connsiteX5" fmla="*/ 1842347 w 1950720"/>
              <a:gd name="connsiteY5" fmla="*/ 1083733 h 1083733"/>
              <a:gd name="connsiteX6" fmla="*/ 108373 w 1950720"/>
              <a:gd name="connsiteY6" fmla="*/ 1083733 h 1083733"/>
              <a:gd name="connsiteX7" fmla="*/ 0 w 1950720"/>
              <a:gd name="connsiteY7" fmla="*/ 975360 h 1083733"/>
              <a:gd name="connsiteX8" fmla="*/ 0 w 1950720"/>
              <a:gd name="connsiteY8" fmla="*/ 108373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0720" h="1083733">
                <a:moveTo>
                  <a:pt x="0" y="108373"/>
                </a:moveTo>
                <a:cubicBezTo>
                  <a:pt x="0" y="48520"/>
                  <a:pt x="48520" y="0"/>
                  <a:pt x="108373" y="0"/>
                </a:cubicBezTo>
                <a:lnTo>
                  <a:pt x="1842347" y="0"/>
                </a:lnTo>
                <a:cubicBezTo>
                  <a:pt x="1902200" y="0"/>
                  <a:pt x="1950720" y="48520"/>
                  <a:pt x="1950720" y="108373"/>
                </a:cubicBezTo>
                <a:lnTo>
                  <a:pt x="1950720" y="975360"/>
                </a:lnTo>
                <a:cubicBezTo>
                  <a:pt x="1950720" y="1035213"/>
                  <a:pt x="1902200" y="1083733"/>
                  <a:pt x="1842347" y="1083733"/>
                </a:cubicBezTo>
                <a:lnTo>
                  <a:pt x="108373" y="1083733"/>
                </a:lnTo>
                <a:cubicBezTo>
                  <a:pt x="48520" y="1083733"/>
                  <a:pt x="0" y="1035213"/>
                  <a:pt x="0" y="975360"/>
                </a:cubicBezTo>
                <a:lnTo>
                  <a:pt x="0" y="108373"/>
                </a:ln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5561" tIns="115561" rIns="115561" bIns="115561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/>
              <a:t>Recommender</a:t>
            </a:r>
            <a:br>
              <a:rPr lang="en-US" sz="2200" kern="1200"/>
            </a:br>
            <a:r>
              <a:rPr lang="en-US" sz="2200" kern="1200"/>
              <a:t>System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8414F29-808D-42F3-A662-F254A2E08836}"/>
              </a:ext>
            </a:extLst>
          </p:cNvPr>
          <p:cNvSpPr/>
          <p:nvPr/>
        </p:nvSpPr>
        <p:spPr>
          <a:xfrm>
            <a:off x="8138037" y="5670422"/>
            <a:ext cx="812800" cy="812800"/>
          </a:xfrm>
          <a:prstGeom prst="triangle">
            <a:avLst/>
          </a:pr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E8C30E-3717-4181-A0EA-6BFC53BB161E}"/>
              </a:ext>
            </a:extLst>
          </p:cNvPr>
          <p:cNvSpPr/>
          <p:nvPr/>
        </p:nvSpPr>
        <p:spPr>
          <a:xfrm>
            <a:off x="6106037" y="5330130"/>
            <a:ext cx="4876800" cy="329454"/>
          </a:xfrm>
          <a:prstGeom prst="rect">
            <a:avLst/>
          </a:pr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71E40E9-5B86-4E8A-B7AB-8263CBB8B858}"/>
              </a:ext>
            </a:extLst>
          </p:cNvPr>
          <p:cNvSpPr/>
          <p:nvPr/>
        </p:nvSpPr>
        <p:spPr>
          <a:xfrm>
            <a:off x="8977931" y="4057511"/>
            <a:ext cx="1950720" cy="681853"/>
          </a:xfrm>
          <a:custGeom>
            <a:avLst/>
            <a:gdLst>
              <a:gd name="connsiteX0" fmla="*/ 0 w 1950720"/>
              <a:gd name="connsiteY0" fmla="*/ 151726 h 910336"/>
              <a:gd name="connsiteX1" fmla="*/ 151726 w 1950720"/>
              <a:gd name="connsiteY1" fmla="*/ 0 h 910336"/>
              <a:gd name="connsiteX2" fmla="*/ 1798994 w 1950720"/>
              <a:gd name="connsiteY2" fmla="*/ 0 h 910336"/>
              <a:gd name="connsiteX3" fmla="*/ 1950720 w 1950720"/>
              <a:gd name="connsiteY3" fmla="*/ 151726 h 910336"/>
              <a:gd name="connsiteX4" fmla="*/ 1950720 w 1950720"/>
              <a:gd name="connsiteY4" fmla="*/ 758610 h 910336"/>
              <a:gd name="connsiteX5" fmla="*/ 1798994 w 1950720"/>
              <a:gd name="connsiteY5" fmla="*/ 910336 h 910336"/>
              <a:gd name="connsiteX6" fmla="*/ 151726 w 1950720"/>
              <a:gd name="connsiteY6" fmla="*/ 910336 h 910336"/>
              <a:gd name="connsiteX7" fmla="*/ 0 w 1950720"/>
              <a:gd name="connsiteY7" fmla="*/ 758610 h 910336"/>
              <a:gd name="connsiteX8" fmla="*/ 0 w 1950720"/>
              <a:gd name="connsiteY8" fmla="*/ 151726 h 9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0720" h="910336">
                <a:moveTo>
                  <a:pt x="0" y="151726"/>
                </a:moveTo>
                <a:cubicBezTo>
                  <a:pt x="0" y="67930"/>
                  <a:pt x="67930" y="0"/>
                  <a:pt x="151726" y="0"/>
                </a:cubicBezTo>
                <a:lnTo>
                  <a:pt x="1798994" y="0"/>
                </a:lnTo>
                <a:cubicBezTo>
                  <a:pt x="1882790" y="0"/>
                  <a:pt x="1950720" y="67930"/>
                  <a:pt x="1950720" y="151726"/>
                </a:cubicBezTo>
                <a:lnTo>
                  <a:pt x="1950720" y="758610"/>
                </a:lnTo>
                <a:cubicBezTo>
                  <a:pt x="1950720" y="842406"/>
                  <a:pt x="1882790" y="910336"/>
                  <a:pt x="1798994" y="910336"/>
                </a:cubicBezTo>
                <a:lnTo>
                  <a:pt x="151726" y="910336"/>
                </a:lnTo>
                <a:cubicBezTo>
                  <a:pt x="67930" y="910336"/>
                  <a:pt x="0" y="842406"/>
                  <a:pt x="0" y="758610"/>
                </a:cubicBezTo>
                <a:lnTo>
                  <a:pt x="0" y="151726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159" tIns="90159" rIns="90159" bIns="9015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/>
              <a:t>Can control the </a:t>
            </a:r>
            <a:br>
              <a:rPr lang="en-US" sz="1200" kern="1200"/>
            </a:br>
            <a:r>
              <a:rPr lang="en-US" sz="1200" kern="1200"/>
              <a:t>costs of labor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A1392CE-320F-4E00-9C22-5E2FD28CC8C8}"/>
              </a:ext>
            </a:extLst>
          </p:cNvPr>
          <p:cNvSpPr/>
          <p:nvPr/>
        </p:nvSpPr>
        <p:spPr>
          <a:xfrm>
            <a:off x="8977931" y="3225228"/>
            <a:ext cx="1950720" cy="681853"/>
          </a:xfrm>
          <a:custGeom>
            <a:avLst/>
            <a:gdLst>
              <a:gd name="connsiteX0" fmla="*/ 0 w 1950720"/>
              <a:gd name="connsiteY0" fmla="*/ 151726 h 910336"/>
              <a:gd name="connsiteX1" fmla="*/ 151726 w 1950720"/>
              <a:gd name="connsiteY1" fmla="*/ 0 h 910336"/>
              <a:gd name="connsiteX2" fmla="*/ 1798994 w 1950720"/>
              <a:gd name="connsiteY2" fmla="*/ 0 h 910336"/>
              <a:gd name="connsiteX3" fmla="*/ 1950720 w 1950720"/>
              <a:gd name="connsiteY3" fmla="*/ 151726 h 910336"/>
              <a:gd name="connsiteX4" fmla="*/ 1950720 w 1950720"/>
              <a:gd name="connsiteY4" fmla="*/ 758610 h 910336"/>
              <a:gd name="connsiteX5" fmla="*/ 1798994 w 1950720"/>
              <a:gd name="connsiteY5" fmla="*/ 910336 h 910336"/>
              <a:gd name="connsiteX6" fmla="*/ 151726 w 1950720"/>
              <a:gd name="connsiteY6" fmla="*/ 910336 h 910336"/>
              <a:gd name="connsiteX7" fmla="*/ 0 w 1950720"/>
              <a:gd name="connsiteY7" fmla="*/ 758610 h 910336"/>
              <a:gd name="connsiteX8" fmla="*/ 0 w 1950720"/>
              <a:gd name="connsiteY8" fmla="*/ 151726 h 9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0720" h="910336">
                <a:moveTo>
                  <a:pt x="0" y="151726"/>
                </a:moveTo>
                <a:cubicBezTo>
                  <a:pt x="0" y="67930"/>
                  <a:pt x="67930" y="0"/>
                  <a:pt x="151726" y="0"/>
                </a:cubicBezTo>
                <a:lnTo>
                  <a:pt x="1798994" y="0"/>
                </a:lnTo>
                <a:cubicBezTo>
                  <a:pt x="1882790" y="0"/>
                  <a:pt x="1950720" y="67930"/>
                  <a:pt x="1950720" y="151726"/>
                </a:cubicBezTo>
                <a:lnTo>
                  <a:pt x="1950720" y="758610"/>
                </a:lnTo>
                <a:cubicBezTo>
                  <a:pt x="1950720" y="842406"/>
                  <a:pt x="1882790" y="910336"/>
                  <a:pt x="1798994" y="910336"/>
                </a:cubicBezTo>
                <a:lnTo>
                  <a:pt x="151726" y="910336"/>
                </a:lnTo>
                <a:cubicBezTo>
                  <a:pt x="67930" y="910336"/>
                  <a:pt x="0" y="842406"/>
                  <a:pt x="0" y="758610"/>
                </a:cubicBezTo>
                <a:lnTo>
                  <a:pt x="0" y="151726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159" tIns="90159" rIns="90159" bIns="9015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/>
              <a:t>Best way to reach the X most likely patients that will respond best to intervention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254CAF-BFC8-48F1-AFC6-F992C5AB722D}"/>
              </a:ext>
            </a:extLst>
          </p:cNvPr>
          <p:cNvSpPr/>
          <p:nvPr/>
        </p:nvSpPr>
        <p:spPr>
          <a:xfrm>
            <a:off x="8967075" y="2372250"/>
            <a:ext cx="1950720" cy="681853"/>
          </a:xfrm>
          <a:custGeom>
            <a:avLst/>
            <a:gdLst>
              <a:gd name="connsiteX0" fmla="*/ 0 w 1950720"/>
              <a:gd name="connsiteY0" fmla="*/ 151726 h 910336"/>
              <a:gd name="connsiteX1" fmla="*/ 151726 w 1950720"/>
              <a:gd name="connsiteY1" fmla="*/ 0 h 910336"/>
              <a:gd name="connsiteX2" fmla="*/ 1798994 w 1950720"/>
              <a:gd name="connsiteY2" fmla="*/ 0 h 910336"/>
              <a:gd name="connsiteX3" fmla="*/ 1950720 w 1950720"/>
              <a:gd name="connsiteY3" fmla="*/ 151726 h 910336"/>
              <a:gd name="connsiteX4" fmla="*/ 1950720 w 1950720"/>
              <a:gd name="connsiteY4" fmla="*/ 758610 h 910336"/>
              <a:gd name="connsiteX5" fmla="*/ 1798994 w 1950720"/>
              <a:gd name="connsiteY5" fmla="*/ 910336 h 910336"/>
              <a:gd name="connsiteX6" fmla="*/ 151726 w 1950720"/>
              <a:gd name="connsiteY6" fmla="*/ 910336 h 910336"/>
              <a:gd name="connsiteX7" fmla="*/ 0 w 1950720"/>
              <a:gd name="connsiteY7" fmla="*/ 758610 h 910336"/>
              <a:gd name="connsiteX8" fmla="*/ 0 w 1950720"/>
              <a:gd name="connsiteY8" fmla="*/ 151726 h 9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0720" h="910336">
                <a:moveTo>
                  <a:pt x="0" y="151726"/>
                </a:moveTo>
                <a:cubicBezTo>
                  <a:pt x="0" y="67930"/>
                  <a:pt x="67930" y="0"/>
                  <a:pt x="151726" y="0"/>
                </a:cubicBezTo>
                <a:lnTo>
                  <a:pt x="1798994" y="0"/>
                </a:lnTo>
                <a:cubicBezTo>
                  <a:pt x="1882790" y="0"/>
                  <a:pt x="1950720" y="67930"/>
                  <a:pt x="1950720" y="151726"/>
                </a:cubicBezTo>
                <a:lnTo>
                  <a:pt x="1950720" y="758610"/>
                </a:lnTo>
                <a:cubicBezTo>
                  <a:pt x="1950720" y="842406"/>
                  <a:pt x="1882790" y="910336"/>
                  <a:pt x="1798994" y="910336"/>
                </a:cubicBezTo>
                <a:lnTo>
                  <a:pt x="151726" y="910336"/>
                </a:lnTo>
                <a:cubicBezTo>
                  <a:pt x="67930" y="910336"/>
                  <a:pt x="0" y="842406"/>
                  <a:pt x="0" y="758610"/>
                </a:cubicBezTo>
                <a:lnTo>
                  <a:pt x="0" y="151726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159" tIns="90159" rIns="90159" bIns="9015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/>
              <a:t>Highest return on outreach effort at 60% across all cutoffs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B924325-1C38-4EAD-A47E-FDC21AC9CB87}"/>
              </a:ext>
            </a:extLst>
          </p:cNvPr>
          <p:cNvSpPr/>
          <p:nvPr/>
        </p:nvSpPr>
        <p:spPr>
          <a:xfrm>
            <a:off x="6160224" y="4057511"/>
            <a:ext cx="1950720" cy="681853"/>
          </a:xfrm>
          <a:custGeom>
            <a:avLst/>
            <a:gdLst>
              <a:gd name="connsiteX0" fmla="*/ 0 w 1950720"/>
              <a:gd name="connsiteY0" fmla="*/ 151726 h 910336"/>
              <a:gd name="connsiteX1" fmla="*/ 151726 w 1950720"/>
              <a:gd name="connsiteY1" fmla="*/ 0 h 910336"/>
              <a:gd name="connsiteX2" fmla="*/ 1798994 w 1950720"/>
              <a:gd name="connsiteY2" fmla="*/ 0 h 910336"/>
              <a:gd name="connsiteX3" fmla="*/ 1950720 w 1950720"/>
              <a:gd name="connsiteY3" fmla="*/ 151726 h 910336"/>
              <a:gd name="connsiteX4" fmla="*/ 1950720 w 1950720"/>
              <a:gd name="connsiteY4" fmla="*/ 758610 h 910336"/>
              <a:gd name="connsiteX5" fmla="*/ 1798994 w 1950720"/>
              <a:gd name="connsiteY5" fmla="*/ 910336 h 910336"/>
              <a:gd name="connsiteX6" fmla="*/ 151726 w 1950720"/>
              <a:gd name="connsiteY6" fmla="*/ 910336 h 910336"/>
              <a:gd name="connsiteX7" fmla="*/ 0 w 1950720"/>
              <a:gd name="connsiteY7" fmla="*/ 758610 h 910336"/>
              <a:gd name="connsiteX8" fmla="*/ 0 w 1950720"/>
              <a:gd name="connsiteY8" fmla="*/ 151726 h 9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0720" h="910336">
                <a:moveTo>
                  <a:pt x="0" y="151726"/>
                </a:moveTo>
                <a:cubicBezTo>
                  <a:pt x="0" y="67930"/>
                  <a:pt x="67930" y="0"/>
                  <a:pt x="151726" y="0"/>
                </a:cubicBezTo>
                <a:lnTo>
                  <a:pt x="1798994" y="0"/>
                </a:lnTo>
                <a:cubicBezTo>
                  <a:pt x="1882790" y="0"/>
                  <a:pt x="1950720" y="67930"/>
                  <a:pt x="1950720" y="151726"/>
                </a:cubicBezTo>
                <a:lnTo>
                  <a:pt x="1950720" y="758610"/>
                </a:lnTo>
                <a:cubicBezTo>
                  <a:pt x="1950720" y="842406"/>
                  <a:pt x="1882790" y="910336"/>
                  <a:pt x="1798994" y="910336"/>
                </a:cubicBezTo>
                <a:lnTo>
                  <a:pt x="151726" y="910336"/>
                </a:lnTo>
                <a:cubicBezTo>
                  <a:pt x="67930" y="910336"/>
                  <a:pt x="0" y="842406"/>
                  <a:pt x="0" y="758610"/>
                </a:cubicBezTo>
                <a:lnTo>
                  <a:pt x="0" y="151726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159" tIns="90159" rIns="90159" bIns="9015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/>
              <a:t>But, due to HIPAA, may not be feasible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1069B36-67DE-4967-A924-ABB304D4A9DF}"/>
              </a:ext>
            </a:extLst>
          </p:cNvPr>
          <p:cNvSpPr/>
          <p:nvPr/>
        </p:nvSpPr>
        <p:spPr>
          <a:xfrm>
            <a:off x="6160224" y="3225228"/>
            <a:ext cx="1950720" cy="681853"/>
          </a:xfrm>
          <a:custGeom>
            <a:avLst/>
            <a:gdLst>
              <a:gd name="connsiteX0" fmla="*/ 0 w 1950720"/>
              <a:gd name="connsiteY0" fmla="*/ 151726 h 910336"/>
              <a:gd name="connsiteX1" fmla="*/ 151726 w 1950720"/>
              <a:gd name="connsiteY1" fmla="*/ 0 h 910336"/>
              <a:gd name="connsiteX2" fmla="*/ 1798994 w 1950720"/>
              <a:gd name="connsiteY2" fmla="*/ 0 h 910336"/>
              <a:gd name="connsiteX3" fmla="*/ 1950720 w 1950720"/>
              <a:gd name="connsiteY3" fmla="*/ 151726 h 910336"/>
              <a:gd name="connsiteX4" fmla="*/ 1950720 w 1950720"/>
              <a:gd name="connsiteY4" fmla="*/ 758610 h 910336"/>
              <a:gd name="connsiteX5" fmla="*/ 1798994 w 1950720"/>
              <a:gd name="connsiteY5" fmla="*/ 910336 h 910336"/>
              <a:gd name="connsiteX6" fmla="*/ 151726 w 1950720"/>
              <a:gd name="connsiteY6" fmla="*/ 910336 h 910336"/>
              <a:gd name="connsiteX7" fmla="*/ 0 w 1950720"/>
              <a:gd name="connsiteY7" fmla="*/ 758610 h 910336"/>
              <a:gd name="connsiteX8" fmla="*/ 0 w 1950720"/>
              <a:gd name="connsiteY8" fmla="*/ 151726 h 9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0720" h="910336">
                <a:moveTo>
                  <a:pt x="0" y="151726"/>
                </a:moveTo>
                <a:cubicBezTo>
                  <a:pt x="0" y="67930"/>
                  <a:pt x="67930" y="0"/>
                  <a:pt x="151726" y="0"/>
                </a:cubicBezTo>
                <a:lnTo>
                  <a:pt x="1798994" y="0"/>
                </a:lnTo>
                <a:cubicBezTo>
                  <a:pt x="1882790" y="0"/>
                  <a:pt x="1950720" y="67930"/>
                  <a:pt x="1950720" y="151726"/>
                </a:cubicBezTo>
                <a:lnTo>
                  <a:pt x="1950720" y="758610"/>
                </a:lnTo>
                <a:cubicBezTo>
                  <a:pt x="1950720" y="842406"/>
                  <a:pt x="1882790" y="910336"/>
                  <a:pt x="1798994" y="910336"/>
                </a:cubicBezTo>
                <a:lnTo>
                  <a:pt x="151726" y="910336"/>
                </a:lnTo>
                <a:cubicBezTo>
                  <a:pt x="67930" y="910336"/>
                  <a:pt x="0" y="842406"/>
                  <a:pt x="0" y="758610"/>
                </a:cubicBezTo>
                <a:lnTo>
                  <a:pt x="0" y="151726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159" tIns="90159" rIns="90159" bIns="9015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/>
              <a:t>Is the best way to encourage all patients to show up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9027224-C56F-4CA6-A1AB-E72643C830DB}"/>
              </a:ext>
            </a:extLst>
          </p:cNvPr>
          <p:cNvSpPr/>
          <p:nvPr/>
        </p:nvSpPr>
        <p:spPr>
          <a:xfrm>
            <a:off x="6159902" y="2385022"/>
            <a:ext cx="1950720" cy="681853"/>
          </a:xfrm>
          <a:custGeom>
            <a:avLst/>
            <a:gdLst>
              <a:gd name="connsiteX0" fmla="*/ 0 w 1950720"/>
              <a:gd name="connsiteY0" fmla="*/ 151726 h 910336"/>
              <a:gd name="connsiteX1" fmla="*/ 151726 w 1950720"/>
              <a:gd name="connsiteY1" fmla="*/ 0 h 910336"/>
              <a:gd name="connsiteX2" fmla="*/ 1798994 w 1950720"/>
              <a:gd name="connsiteY2" fmla="*/ 0 h 910336"/>
              <a:gd name="connsiteX3" fmla="*/ 1950720 w 1950720"/>
              <a:gd name="connsiteY3" fmla="*/ 151726 h 910336"/>
              <a:gd name="connsiteX4" fmla="*/ 1950720 w 1950720"/>
              <a:gd name="connsiteY4" fmla="*/ 758610 h 910336"/>
              <a:gd name="connsiteX5" fmla="*/ 1798994 w 1950720"/>
              <a:gd name="connsiteY5" fmla="*/ 910336 h 910336"/>
              <a:gd name="connsiteX6" fmla="*/ 151726 w 1950720"/>
              <a:gd name="connsiteY6" fmla="*/ 910336 h 910336"/>
              <a:gd name="connsiteX7" fmla="*/ 0 w 1950720"/>
              <a:gd name="connsiteY7" fmla="*/ 758610 h 910336"/>
              <a:gd name="connsiteX8" fmla="*/ 0 w 1950720"/>
              <a:gd name="connsiteY8" fmla="*/ 151726 h 9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0720" h="910336">
                <a:moveTo>
                  <a:pt x="0" y="151726"/>
                </a:moveTo>
                <a:cubicBezTo>
                  <a:pt x="0" y="67930"/>
                  <a:pt x="67930" y="0"/>
                  <a:pt x="151726" y="0"/>
                </a:cubicBezTo>
                <a:lnTo>
                  <a:pt x="1798994" y="0"/>
                </a:lnTo>
                <a:cubicBezTo>
                  <a:pt x="1882790" y="0"/>
                  <a:pt x="1950720" y="67930"/>
                  <a:pt x="1950720" y="151726"/>
                </a:cubicBezTo>
                <a:lnTo>
                  <a:pt x="1950720" y="758610"/>
                </a:lnTo>
                <a:cubicBezTo>
                  <a:pt x="1950720" y="842406"/>
                  <a:pt x="1882790" y="910336"/>
                  <a:pt x="1798994" y="910336"/>
                </a:cubicBezTo>
                <a:lnTo>
                  <a:pt x="151726" y="910336"/>
                </a:lnTo>
                <a:cubicBezTo>
                  <a:pt x="67930" y="910336"/>
                  <a:pt x="0" y="842406"/>
                  <a:pt x="0" y="758610"/>
                </a:cubicBezTo>
                <a:lnTo>
                  <a:pt x="0" y="151726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159" tIns="90159" rIns="90159" bIns="9015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/>
              <a:t>Highest total profit regained at $287k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0061A-013B-41A4-9A89-5BC5E79DCB1B}"/>
              </a:ext>
            </a:extLst>
          </p:cNvPr>
          <p:cNvSpPr/>
          <p:nvPr/>
        </p:nvSpPr>
        <p:spPr>
          <a:xfrm>
            <a:off x="8977931" y="4820505"/>
            <a:ext cx="2224924" cy="4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50"/>
              <a:t>Leading to more effective outreach</a:t>
            </a:r>
          </a:p>
        </p:txBody>
      </p:sp>
    </p:spTree>
    <p:extLst>
      <p:ext uri="{BB962C8B-B14F-4D97-AF65-F5344CB8AC3E}">
        <p14:creationId xmlns:p14="http://schemas.microsoft.com/office/powerpoint/2010/main" val="901374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7869F-07E1-4ED8-9F2C-CE001486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 Light"/>
              </a:rPr>
              <a:t>Deployment    &amp; Next Steps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263F1-E4E1-4D78-BE5E-3D25C1E1E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9832" y="4169165"/>
            <a:ext cx="3844070" cy="23046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Risk Analysis:</a:t>
            </a:r>
          </a:p>
          <a:p>
            <a:pPr lvl="1"/>
            <a:r>
              <a:rPr lang="en-US" sz="1600">
                <a:cs typeface="Calibri"/>
              </a:rPr>
              <a:t>No ethical problem involved</a:t>
            </a:r>
          </a:p>
          <a:p>
            <a:pPr lvl="1"/>
            <a:r>
              <a:rPr lang="en-US" sz="1600">
                <a:cs typeface="Calibri"/>
              </a:rPr>
              <a:t>Patient information needs to be protected (phone number, demographic information, reason of visiting, etc.)</a:t>
            </a:r>
          </a:p>
          <a:p>
            <a:pPr lvl="1"/>
            <a:r>
              <a:rPr lang="en-US" sz="1600">
                <a:cs typeface="Calibri"/>
              </a:rPr>
              <a:t>Remain HIPAA compliant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3078" name="Picture 6" descr="What is HIPAA Compliance? - Requirements &amp; Who It Applies To">
            <a:extLst>
              <a:ext uri="{FF2B5EF4-FFF2-40B4-BE49-F238E27FC236}">
                <a16:creationId xmlns:a16="http://schemas.microsoft.com/office/drawing/2014/main" id="{7F16A42D-5094-4AB9-84AD-A6A4E107E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211" y="5528221"/>
            <a:ext cx="1540141" cy="85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D0DA4F6B-2FFD-4873-8D38-54D9F5F764E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2386866"/>
              </p:ext>
            </p:extLst>
          </p:nvPr>
        </p:nvGraphicFramePr>
        <p:xfrm>
          <a:off x="5091784" y="3744"/>
          <a:ext cx="661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500D6E1-6599-4E73-9F81-4F4B2BD606D3}"/>
              </a:ext>
            </a:extLst>
          </p:cNvPr>
          <p:cNvSpPr/>
          <p:nvPr/>
        </p:nvSpPr>
        <p:spPr>
          <a:xfrm>
            <a:off x="5428558" y="2890527"/>
            <a:ext cx="19202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cs typeface="Calibri"/>
              </a:rPr>
              <a:t>Predict periodically the appointments that will likely to be a no-show.</a:t>
            </a:r>
            <a:endParaRPr lang="en-US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4A339-4864-4971-B836-35407FB12619}"/>
              </a:ext>
            </a:extLst>
          </p:cNvPr>
          <p:cNvSpPr/>
          <p:nvPr/>
        </p:nvSpPr>
        <p:spPr>
          <a:xfrm>
            <a:off x="7756879" y="2343706"/>
            <a:ext cx="19282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cs typeface="Calibri"/>
              </a:rPr>
              <a:t>Predict the likelihood an appointment will convert to show if a text reminder is sent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566E0-A1B0-4951-96C9-3502E7B52149}"/>
              </a:ext>
            </a:extLst>
          </p:cNvPr>
          <p:cNvSpPr/>
          <p:nvPr/>
        </p:nvSpPr>
        <p:spPr>
          <a:xfrm>
            <a:off x="10034580" y="1866652"/>
            <a:ext cx="18710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cs typeface="Calibri"/>
              </a:rPr>
              <a:t>Send out text reminders to the patients that we believe will convert</a:t>
            </a:r>
            <a:endParaRPr lang="en-US" sz="1400"/>
          </a:p>
        </p:txBody>
      </p:sp>
      <p:pic>
        <p:nvPicPr>
          <p:cNvPr id="12" name="Picture 2" descr="Text Appointment Reminders: When and How to Use Them - Zipwhip">
            <a:extLst>
              <a:ext uri="{FF2B5EF4-FFF2-40B4-BE49-F238E27FC236}">
                <a16:creationId xmlns:a16="http://schemas.microsoft.com/office/drawing/2014/main" id="{2F15FEEF-E8C3-4457-B843-FA82FB6B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42" y="3382881"/>
            <a:ext cx="2777716" cy="194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21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9034D-2511-4C02-99FD-F5C2CA2B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3114935" cy="2127124"/>
          </a:xfrm>
        </p:spPr>
        <p:txBody>
          <a:bodyPr anchor="t">
            <a:normAutofit/>
          </a:bodyPr>
          <a:lstStyle/>
          <a:p>
            <a:r>
              <a:rPr lang="en-US" sz="3300">
                <a:solidFill>
                  <a:schemeClr val="bg1"/>
                </a:solidFill>
                <a:cs typeface="Calibri Light"/>
              </a:rPr>
              <a:t>Business Understanding</a:t>
            </a:r>
            <a:r>
              <a:rPr lang="zh-CN" altLang="en-US" sz="3300">
                <a:solidFill>
                  <a:schemeClr val="bg1"/>
                </a:solidFill>
                <a:cs typeface="Calibri Light"/>
              </a:rPr>
              <a:t>：</a:t>
            </a:r>
            <a:br>
              <a:rPr lang="en-US" altLang="zh-CN" sz="3300">
                <a:solidFill>
                  <a:schemeClr val="bg1"/>
                </a:solidFill>
                <a:cs typeface="Calibri Light"/>
              </a:rPr>
            </a:br>
            <a:r>
              <a:rPr lang="en-US" altLang="zh-CN" sz="3300">
                <a:solidFill>
                  <a:schemeClr val="bg1"/>
                </a:solidFill>
                <a:cs typeface="Calibri Light"/>
              </a:rPr>
              <a:t>Current Situation </a:t>
            </a:r>
            <a:endParaRPr lang="en-US" sz="33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D3A9-2F97-47E1-8719-54BCCDFCD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1453" y="2706043"/>
            <a:ext cx="3538442" cy="2513942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sz="2000">
                <a:cs typeface="Calibri"/>
              </a:rPr>
              <a:t>Healthcare industry is worth a lot, and growing</a:t>
            </a:r>
          </a:p>
          <a:p>
            <a:pPr lvl="1"/>
            <a:r>
              <a:rPr lang="en-US" sz="2000">
                <a:cs typeface="Calibri"/>
              </a:rPr>
              <a:t>Expected to be worth </a:t>
            </a:r>
            <a:r>
              <a:rPr lang="en-US" sz="2000" b="1">
                <a:cs typeface="Calibri"/>
              </a:rPr>
              <a:t>$6 trillion </a:t>
            </a:r>
            <a:r>
              <a:rPr lang="en-US" sz="2000">
                <a:cs typeface="Calibri"/>
              </a:rPr>
              <a:t>by 2027</a:t>
            </a:r>
          </a:p>
          <a:p>
            <a:pPr lvl="1"/>
            <a:r>
              <a:rPr lang="en-US" sz="2000">
                <a:cs typeface="Calibri"/>
              </a:rPr>
              <a:t>Each person will spend about </a:t>
            </a:r>
            <a:r>
              <a:rPr lang="en-US" sz="2000" b="1">
                <a:cs typeface="Calibri"/>
              </a:rPr>
              <a:t>$11,172</a:t>
            </a:r>
            <a:r>
              <a:rPr lang="en-US" sz="2000">
                <a:cs typeface="Calibri"/>
              </a:rPr>
              <a:t>, which is about 17.7% of GDP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19BA1-3736-4EF0-93C4-A219D6080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87701" y="1793885"/>
            <a:ext cx="2935725" cy="3282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 doctor's time can be analogous to revenue 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 average cost of a 15-minute doctor's appointment: </a:t>
            </a:r>
            <a:r>
              <a:rPr lang="en-US" sz="2000" b="1">
                <a:ea typeface="+mn-lt"/>
                <a:cs typeface="+mn-lt"/>
              </a:rPr>
              <a:t>$104</a:t>
            </a:r>
            <a:endParaRPr lang="en-US" sz="2000" b="1"/>
          </a:p>
          <a:p>
            <a:r>
              <a:rPr lang="en-US" sz="2000">
                <a:cs typeface="Calibri"/>
              </a:rPr>
              <a:t>A doctor at a clinic can see on average, </a:t>
            </a:r>
            <a:r>
              <a:rPr lang="en-US" sz="2000" b="1">
                <a:cs typeface="Calibri"/>
              </a:rPr>
              <a:t>32 patients a day = $3,328</a:t>
            </a:r>
            <a:r>
              <a:rPr lang="en-US" sz="2000">
                <a:cs typeface="Calibri"/>
              </a:rPr>
              <a:t> in revenue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AA8D0-BEC5-4AC7-9B97-389A035108B0}"/>
              </a:ext>
            </a:extLst>
          </p:cNvPr>
          <p:cNvSpPr txBox="1"/>
          <p:nvPr/>
        </p:nvSpPr>
        <p:spPr>
          <a:xfrm>
            <a:off x="2810282" y="5885981"/>
            <a:ext cx="73007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/>
              <a:t>When patients miss appointments, revenue is lost,                                                   and valuable slots are taken away from walk-in patients</a:t>
            </a:r>
          </a:p>
        </p:txBody>
      </p:sp>
      <p:pic>
        <p:nvPicPr>
          <p:cNvPr id="1028" name="Picture 4" descr="The Top Healthcare Industry Challenges in 2017 - Healthcare in America">
            <a:extLst>
              <a:ext uri="{FF2B5EF4-FFF2-40B4-BE49-F238E27FC236}">
                <a16:creationId xmlns:a16="http://schemas.microsoft.com/office/drawing/2014/main" id="{CE3045A8-4EE8-47D9-9CD4-BAEA9B47B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914" y="753936"/>
            <a:ext cx="3341082" cy="172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490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9034D-2511-4C02-99FD-F5C2CA2B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300">
                <a:solidFill>
                  <a:srgbClr val="FFFFFF"/>
                </a:solidFill>
                <a:cs typeface="Calibri Light"/>
              </a:rPr>
              <a:t>Business Understanding:</a:t>
            </a:r>
            <a:br>
              <a:rPr lang="en-US" sz="3300">
                <a:solidFill>
                  <a:srgbClr val="FFFFFF"/>
                </a:solidFill>
                <a:cs typeface="Calibri Light"/>
              </a:rPr>
            </a:br>
            <a:r>
              <a:rPr lang="en-US" sz="3300">
                <a:solidFill>
                  <a:srgbClr val="FFFFFF"/>
                </a:solidFill>
                <a:cs typeface="Calibri Light"/>
              </a:rPr>
              <a:t>Previous Studies</a:t>
            </a:r>
            <a:endParaRPr lang="en-US" sz="3300">
              <a:solidFill>
                <a:srgbClr val="FFFFFF"/>
              </a:solidFill>
            </a:endParaRPr>
          </a:p>
        </p:txBody>
      </p:sp>
      <p:pic>
        <p:nvPicPr>
          <p:cNvPr id="16" name="图片 15" descr="图片包含 游戏机, 文字, 报纸&#10;&#10;描述已自动生成">
            <a:extLst>
              <a:ext uri="{FF2B5EF4-FFF2-40B4-BE49-F238E27FC236}">
                <a16:creationId xmlns:a16="http://schemas.microsoft.com/office/drawing/2014/main" id="{04F1C093-E127-41B8-B7FC-DDE8902207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3429000"/>
            <a:ext cx="1798909" cy="1199272"/>
          </a:xfrm>
          <a:prstGeom prst="rect">
            <a:avLst/>
          </a:prstGeom>
        </p:spPr>
      </p:pic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FA27077B-AB22-4705-9EA2-CED8EED35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49834"/>
              </p:ext>
            </p:extLst>
          </p:nvPr>
        </p:nvGraphicFramePr>
        <p:xfrm>
          <a:off x="4232228" y="346229"/>
          <a:ext cx="7879873" cy="6613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530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id="{CE218B93-095C-4D6C-BDDA-3B219B3DC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6161"/>
            <a:ext cx="4724190" cy="3142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6BDB32-A25E-4F89-B2E7-7E388FBA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6" y="94190"/>
            <a:ext cx="6053558" cy="24247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Our Goals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773CC-305C-43FC-A26D-96DAD1A2C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600" b="1">
                <a:cs typeface="Calibri"/>
              </a:rPr>
              <a:t>To identify no-show patients</a:t>
            </a:r>
          </a:p>
          <a:p>
            <a:pPr lvl="1"/>
            <a:r>
              <a:rPr lang="en-US" sz="1600">
                <a:cs typeface="Calibri"/>
              </a:rPr>
              <a:t>Binary classification models</a:t>
            </a:r>
          </a:p>
          <a:p>
            <a:pPr lvl="1"/>
            <a:r>
              <a:rPr lang="en-US" sz="1600">
                <a:cs typeface="Calibri"/>
              </a:rPr>
              <a:t>Allows clinics to know who to text, and if they can reassign a doctor's time to a walk-in patient</a:t>
            </a:r>
          </a:p>
        </p:txBody>
      </p:sp>
      <p:sp>
        <p:nvSpPr>
          <p:cNvPr id="18" name="Freeform: Shape 20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20C35-2E42-4496-A923-1796B7010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5694" y="2887011"/>
            <a:ext cx="3474621" cy="278041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600" b="1" dirty="0">
                <a:cs typeface="Calibri"/>
              </a:rPr>
              <a:t>To increase effective outreach</a:t>
            </a:r>
          </a:p>
          <a:p>
            <a:pPr lvl="1"/>
            <a:r>
              <a:rPr lang="en-US" sz="1600" dirty="0">
                <a:cs typeface="Calibri"/>
              </a:rPr>
              <a:t>Recommender System</a:t>
            </a:r>
          </a:p>
          <a:p>
            <a:pPr lvl="1"/>
            <a:r>
              <a:rPr lang="en-US" sz="1600" dirty="0">
                <a:cs typeface="Calibri"/>
              </a:rPr>
              <a:t>After identifying high-risk, no-show patients, recommend patients to text that will help increase show rate</a:t>
            </a:r>
          </a:p>
          <a:p>
            <a:pPr lvl="1"/>
            <a:r>
              <a:rPr lang="en-US" sz="1600" dirty="0">
                <a:cs typeface="Calibri"/>
              </a:rPr>
              <a:t>Why not just text everyone?</a:t>
            </a:r>
          </a:p>
          <a:p>
            <a:pPr lvl="2"/>
            <a:r>
              <a:rPr lang="en-US" sz="1200" dirty="0">
                <a:cs typeface="Calibri"/>
              </a:rPr>
              <a:t>Automated Texts != HIPAA Compliant</a:t>
            </a:r>
          </a:p>
          <a:p>
            <a:pPr lvl="2"/>
            <a:r>
              <a:rPr lang="en-US" sz="1200" dirty="0">
                <a:cs typeface="Calibri"/>
              </a:rPr>
              <a:t>Manual texts are required</a:t>
            </a:r>
          </a:p>
          <a:p>
            <a:pPr lvl="2"/>
            <a:r>
              <a:rPr lang="en-US" sz="1200" dirty="0">
                <a:cs typeface="Calibri"/>
              </a:rPr>
              <a:t>Takes a lot of time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A8B95-4764-4FDB-B0A1-4916A9C3E5C4}"/>
              </a:ext>
            </a:extLst>
          </p:cNvPr>
          <p:cNvCxnSpPr/>
          <p:nvPr/>
        </p:nvCxnSpPr>
        <p:spPr>
          <a:xfrm>
            <a:off x="7375358" y="2442411"/>
            <a:ext cx="601579" cy="537829"/>
          </a:xfrm>
          <a:prstGeom prst="straightConnector1">
            <a:avLst/>
          </a:prstGeom>
          <a:ln w="31750">
            <a:solidFill>
              <a:schemeClr val="bg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What is HIPAA Compliance? - Requirements &amp; Who It Applies To">
            <a:extLst>
              <a:ext uri="{FF2B5EF4-FFF2-40B4-BE49-F238E27FC236}">
                <a16:creationId xmlns:a16="http://schemas.microsoft.com/office/drawing/2014/main" id="{BD2222FE-FFF5-47F5-BF5A-57635834B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004" y="5744280"/>
            <a:ext cx="2043439" cy="113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9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530B8-FB87-48B1-94E0-E00E544B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Data Understanding</a:t>
            </a:r>
          </a:p>
        </p:txBody>
      </p:sp>
      <p:pic>
        <p:nvPicPr>
          <p:cNvPr id="2050" name="Picture 2" descr="kaggle-logo-transparent-300 - Analytics Vidhya">
            <a:extLst>
              <a:ext uri="{FF2B5EF4-FFF2-40B4-BE49-F238E27FC236}">
                <a16:creationId xmlns:a16="http://schemas.microsoft.com/office/drawing/2014/main" id="{43527A7B-41AF-4622-9AB3-F8844D526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39" y="867937"/>
            <a:ext cx="5422392" cy="24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A5C3-1A3D-4B6A-81E6-D2B84246B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69893" y="4272030"/>
            <a:ext cx="6583908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From </a:t>
            </a:r>
          </a:p>
          <a:p>
            <a:r>
              <a:rPr lang="en-US" sz="1400">
                <a:solidFill>
                  <a:schemeClr val="bg1"/>
                </a:solidFill>
              </a:rPr>
              <a:t>Appointment level data from various clinics in Brazil </a:t>
            </a:r>
          </a:p>
          <a:p>
            <a:r>
              <a:rPr lang="en-US" sz="1400">
                <a:solidFill>
                  <a:schemeClr val="bg1"/>
                </a:solidFill>
              </a:rPr>
              <a:t>110, 527 appointments, across 62, 299 patients</a:t>
            </a:r>
          </a:p>
          <a:p>
            <a:r>
              <a:rPr lang="en-US" sz="1400">
                <a:solidFill>
                  <a:schemeClr val="bg1"/>
                </a:solidFill>
              </a:rPr>
              <a:t>14 Variables – 13 features, 1 target</a:t>
            </a:r>
          </a:p>
          <a:p>
            <a:r>
              <a:rPr lang="en-US" sz="1400">
                <a:solidFill>
                  <a:schemeClr val="bg1"/>
                </a:solidFill>
              </a:rPr>
              <a:t>Scheduled on November 2015-June 2016</a:t>
            </a:r>
          </a:p>
          <a:p>
            <a:r>
              <a:rPr lang="en-US" sz="1400">
                <a:solidFill>
                  <a:schemeClr val="bg1"/>
                </a:solidFill>
              </a:rPr>
              <a:t>Appointments on April 2016-June 2016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610B8-9E06-459E-941D-EB3005945B1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922A6A-FC05-46D3-A3CE-8F60496FD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55597"/>
              </p:ext>
            </p:extLst>
          </p:nvPr>
        </p:nvGraphicFramePr>
        <p:xfrm>
          <a:off x="6220971" y="466887"/>
          <a:ext cx="5422392" cy="3266830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393596">
                  <a:extLst>
                    <a:ext uri="{9D8B030D-6E8A-4147-A177-3AD203B41FA5}">
                      <a16:colId xmlns:a16="http://schemas.microsoft.com/office/drawing/2014/main" val="3206147739"/>
                    </a:ext>
                  </a:extLst>
                </a:gridCol>
                <a:gridCol w="1050256">
                  <a:extLst>
                    <a:ext uri="{9D8B030D-6E8A-4147-A177-3AD203B41FA5}">
                      <a16:colId xmlns:a16="http://schemas.microsoft.com/office/drawing/2014/main" val="1596175779"/>
                    </a:ext>
                  </a:extLst>
                </a:gridCol>
                <a:gridCol w="2978540">
                  <a:extLst>
                    <a:ext uri="{9D8B030D-6E8A-4147-A177-3AD203B41FA5}">
                      <a16:colId xmlns:a16="http://schemas.microsoft.com/office/drawing/2014/main" val="2541473543"/>
                    </a:ext>
                  </a:extLst>
                </a:gridCol>
              </a:tblGrid>
              <a:tr h="25443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Variable Name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Type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Description/Purpose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92292"/>
                  </a:ext>
                </a:extLst>
              </a:tr>
              <a:tr h="2151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PatientId</a:t>
                      </a:r>
                      <a:endParaRPr 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Integer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Identification of a Patient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452648"/>
                  </a:ext>
                </a:extLst>
              </a:tr>
              <a:tr h="2151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AppointmentID</a:t>
                      </a:r>
                      <a:endParaRPr 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Integer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Identification of each Appointment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680636"/>
                  </a:ext>
                </a:extLst>
              </a:tr>
              <a:tr h="2151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Gender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Categorical 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Gender of the Patient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15433"/>
                  </a:ext>
                </a:extLst>
              </a:tr>
              <a:tr h="2151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ScheduledDay</a:t>
                      </a:r>
                      <a:endParaRPr 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Datetime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Day/Time someone called or registered the appointment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025208"/>
                  </a:ext>
                </a:extLst>
              </a:tr>
              <a:tr h="2151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AppointmentDay</a:t>
                      </a:r>
                      <a:endParaRPr 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Date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Day of the Actual Appointment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698572"/>
                  </a:ext>
                </a:extLst>
              </a:tr>
              <a:tr h="2151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Age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Integer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How old is the patient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527336"/>
                  </a:ext>
                </a:extLst>
              </a:tr>
              <a:tr h="2151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Neighbourhood</a:t>
                      </a:r>
                      <a:endParaRPr lang="en-US" sz="70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Categorical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Where the Appointment takes Place (e.g. where the clinic is located)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070260"/>
                  </a:ext>
                </a:extLst>
              </a:tr>
              <a:tr h="2151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Scholarship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Binary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Whether the patient is a part of the Brazilian social welfare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039865"/>
                  </a:ext>
                </a:extLst>
              </a:tr>
              <a:tr h="21517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Hipertension</a:t>
                      </a:r>
                      <a:endParaRPr 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Binary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Whether the patient has abnormally high blood pressure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958598"/>
                  </a:ext>
                </a:extLst>
              </a:tr>
              <a:tr h="2151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Diabetes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Binary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Whether the patient has diabetes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883482"/>
                  </a:ext>
                </a:extLst>
              </a:tr>
              <a:tr h="2151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Alcoholism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Binary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Whether the patient has alcoholism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959901"/>
                  </a:ext>
                </a:extLst>
              </a:tr>
              <a:tr h="2151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Handcap 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Binary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Whether the patient has a handicap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203192"/>
                  </a:ext>
                </a:extLst>
              </a:tr>
              <a:tr h="2151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SMS_recieved</a:t>
                      </a:r>
                      <a:endParaRPr lang="en-US" sz="70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Binary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 or more messages was sent to this patient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404353"/>
                  </a:ext>
                </a:extLst>
              </a:tr>
              <a:tr h="2151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No-show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Categorical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Is the patient a no-show</a:t>
                      </a:r>
                    </a:p>
                  </a:txBody>
                  <a:tcPr marL="94235" marR="70676" marT="47118" marB="47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36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56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8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E8A72-B647-4D0A-A150-2AAEA24B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Understanding</a:t>
            </a:r>
          </a:p>
        </p:txBody>
      </p:sp>
      <p:cxnSp>
        <p:nvCxnSpPr>
          <p:cNvPr id="53" name="Straight Connector 30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5DF2E6-2FF2-4D1A-959C-EA75A87E8EDE}"/>
              </a:ext>
            </a:extLst>
          </p:cNvPr>
          <p:cNvSpPr txBox="1"/>
          <p:nvPr/>
        </p:nvSpPr>
        <p:spPr>
          <a:xfrm>
            <a:off x="947447" y="2799889"/>
            <a:ext cx="4933490" cy="29875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80% of appointments occurred in 40% of the neighborhoods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81 neighborhoods, no information at clinic level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Most neighborhoods had less than 1000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The busiest is Jardim </a:t>
            </a:r>
            <a:r>
              <a:rPr lang="en-US" sz="2000" err="1">
                <a:solidFill>
                  <a:srgbClr val="FFFFFF"/>
                </a:solidFill>
              </a:rPr>
              <a:t>Camburi</a:t>
            </a:r>
            <a:r>
              <a:rPr lang="en-US" sz="2000">
                <a:solidFill>
                  <a:srgbClr val="FFFFFF"/>
                </a:solidFill>
              </a:rPr>
              <a:t> with 7717 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The least busy is Parque Industrial with 1</a:t>
            </a:r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EED1A8-97CF-4A9E-8B04-CD5EE58CB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874" y="347472"/>
            <a:ext cx="4057064" cy="2971800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C7B822B-1BC3-40C0-98E6-6100A3B8BA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094208" y="3566160"/>
            <a:ext cx="433839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1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CDF6DAD-6680-48EA-B64B-A5F5A4E46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94" y="364885"/>
            <a:ext cx="7074967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E8A72-B647-4D0A-A150-2AAEA24B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704088"/>
            <a:ext cx="6439700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68B0F-BBC9-40BF-B32A-408554D37CED}"/>
              </a:ext>
            </a:extLst>
          </p:cNvPr>
          <p:cNvSpPr txBox="1"/>
          <p:nvPr/>
        </p:nvSpPr>
        <p:spPr>
          <a:xfrm>
            <a:off x="950976" y="2066544"/>
            <a:ext cx="6439700" cy="40467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80% of appointments held by 65% of patients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Age: min = -1, max = 115, mean = 35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Ages from 10-30, have a dip in number of appointments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Gradual tail at upper range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Of Appointments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9.83% on scholarship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19.72% have Hypertension 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7.19% have Diabetes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3.04% have Alcoholism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1.85% have a Handicap</a:t>
            </a:r>
          </a:p>
          <a:p>
            <a:pPr marL="514350" lvl="1" defTabSz="91440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65% are from female patients</a:t>
            </a:r>
          </a:p>
          <a:p>
            <a:pPr marL="514350" lvl="1" defTabSz="91440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27.6% received SMS reminders</a:t>
            </a:r>
          </a:p>
          <a:p>
            <a:pPr marL="1200150"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Less likely to show, why? </a:t>
            </a:r>
          </a:p>
          <a:p>
            <a:pPr marL="1200150"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Ineffective outreach method, casting a wide net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No-show rate is 20.19%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C41FD92-3EDC-49D9-BD0E-77594365D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326" y="437369"/>
            <a:ext cx="3611880" cy="2645702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A484827-A567-417A-9620-401241C774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82326" y="3539830"/>
            <a:ext cx="3611880" cy="2447048"/>
          </a:xfrm>
          <a:prstGeom prst="rect">
            <a:avLst/>
          </a:prstGeom>
        </p:spPr>
      </p:pic>
      <p:pic>
        <p:nvPicPr>
          <p:cNvPr id="4" name="Graphic 3" descr="Doctor">
            <a:extLst>
              <a:ext uri="{FF2B5EF4-FFF2-40B4-BE49-F238E27FC236}">
                <a16:creationId xmlns:a16="http://schemas.microsoft.com/office/drawing/2014/main" id="{14A55F86-430B-4EEB-A076-58C722EA8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6426" y="3499940"/>
            <a:ext cx="914400" cy="914400"/>
          </a:xfrm>
          <a:prstGeom prst="rect">
            <a:avLst/>
          </a:prstGeom>
        </p:spPr>
      </p:pic>
      <p:pic>
        <p:nvPicPr>
          <p:cNvPr id="8" name="Graphic 7" descr="Gender">
            <a:extLst>
              <a:ext uri="{FF2B5EF4-FFF2-40B4-BE49-F238E27FC236}">
                <a16:creationId xmlns:a16="http://schemas.microsoft.com/office/drawing/2014/main" id="{75FF5F7C-9394-49A1-A88D-EACA4AAFB0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5667" y="4016461"/>
            <a:ext cx="914400" cy="914400"/>
          </a:xfrm>
          <a:prstGeom prst="rect">
            <a:avLst/>
          </a:prstGeom>
        </p:spPr>
      </p:pic>
      <p:pic>
        <p:nvPicPr>
          <p:cNvPr id="11" name="Graphic 10" descr="User network">
            <a:extLst>
              <a:ext uri="{FF2B5EF4-FFF2-40B4-BE49-F238E27FC236}">
                <a16:creationId xmlns:a16="http://schemas.microsoft.com/office/drawing/2014/main" id="{D387CB40-4674-470B-86FC-17A35DB286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1600" y="48084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6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D0433-B3A4-43DE-844D-36216D27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Understanding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843AA-3BE8-4CE8-9389-797DEA6DC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 multicollinearity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Based on no-show rates for each features' values, some important features may be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Scholarship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Hipertension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Diabetes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Handcap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5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id="{7EFECA49-909D-474D-BF1A-BEAC5CBD35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10716" y="2312302"/>
            <a:ext cx="6596652" cy="207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3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2248</Words>
  <Application>Microsoft Office PowerPoint</Application>
  <PresentationFormat>Widescreen</PresentationFormat>
  <Paragraphs>394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Lowering the No-Show Rates of Clinical Appointments  Through Patient Identification and  Targeted Text Reminder Intervention  </vt:lpstr>
      <vt:lpstr>Agenda</vt:lpstr>
      <vt:lpstr>Business Understanding： Current Situation </vt:lpstr>
      <vt:lpstr>Business Understanding: Previous Studies</vt:lpstr>
      <vt:lpstr>Our Goals</vt:lpstr>
      <vt:lpstr>Data Understanding</vt:lpstr>
      <vt:lpstr>Data Understanding</vt:lpstr>
      <vt:lpstr>Data Understanding</vt:lpstr>
      <vt:lpstr>Data Understanding</vt:lpstr>
      <vt:lpstr>Data Preparation: Cleaning</vt:lpstr>
      <vt:lpstr>Data Preparation: Feature Engineering</vt:lpstr>
      <vt:lpstr>Data Preparation: Encoding</vt:lpstr>
      <vt:lpstr>Modeling: Classification</vt:lpstr>
      <vt:lpstr>Modeling: Classification</vt:lpstr>
      <vt:lpstr>Modeling: Classification</vt:lpstr>
      <vt:lpstr>Modeling: Classification</vt:lpstr>
      <vt:lpstr>Modeling: Transition</vt:lpstr>
      <vt:lpstr>Modeling:  Recommender System</vt:lpstr>
      <vt:lpstr>Evaluation: Classification</vt:lpstr>
      <vt:lpstr>Evaluation: Recommender System</vt:lpstr>
      <vt:lpstr>Evaluation: Conclusion</vt:lpstr>
      <vt:lpstr>Deployment   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Lowering the No-Show Rates of Clinical Appointments  Through Patient Identification and  Targeted Text Reminder Intervention  </dc:title>
  <dc:creator>Lee, Eleanor</dc:creator>
  <cp:lastModifiedBy>Julie Wang</cp:lastModifiedBy>
  <cp:revision>1</cp:revision>
  <dcterms:created xsi:type="dcterms:W3CDTF">2020-04-13T02:01:26Z</dcterms:created>
  <dcterms:modified xsi:type="dcterms:W3CDTF">2020-04-13T02:47:23Z</dcterms:modified>
</cp:coreProperties>
</file>