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e6d429fda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e6d429fda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610c32d85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610c32d85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fa43cd0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fa43cd0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e6d429fda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e6d429fda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e6d429f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e6d429f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610c32d8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610c32d8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963f3cc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63f3cc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e6d429fda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e6d429fda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e6d429fda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e6d429fda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610c32d85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610c32d85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963f3c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963f3c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gdeltproject.org/" TargetMode="External"/><Relationship Id="rId4" Type="http://schemas.openxmlformats.org/officeDocument/2006/relationships/hyperlink" Target="https://www.gdeltproject.org/" TargetMode="External"/><Relationship Id="rId5" Type="http://schemas.openxmlformats.org/officeDocument/2006/relationships/hyperlink" Target="https://www.gdeltproject.org/" TargetMode="External"/><Relationship Id="rId6"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2.png"/><Relationship Id="rId13" Type="http://schemas.openxmlformats.org/officeDocument/2006/relationships/image" Target="../media/image15.png"/><Relationship Id="rId12"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14.png"/><Relationship Id="rId1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7813" l="0" r="0" t="7813"/>
          <a:stretch/>
        </p:blipFill>
        <p:spPr>
          <a:xfrm>
            <a:off x="0" y="0"/>
            <a:ext cx="9144000" cy="5143500"/>
          </a:xfrm>
          <a:prstGeom prst="rect">
            <a:avLst/>
          </a:prstGeom>
          <a:noFill/>
          <a:ln>
            <a:noFill/>
          </a:ln>
        </p:spPr>
      </p:pic>
      <p:sp>
        <p:nvSpPr>
          <p:cNvPr id="55" name="Google Shape;55;p13"/>
          <p:cNvSpPr txBox="1"/>
          <p:nvPr>
            <p:ph idx="1" type="subTitle"/>
          </p:nvPr>
        </p:nvSpPr>
        <p:spPr>
          <a:xfrm>
            <a:off x="6974575" y="3885500"/>
            <a:ext cx="2427300" cy="11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FFFFFF"/>
                </a:solidFill>
                <a:latin typeface="Cambria"/>
                <a:ea typeface="Cambria"/>
                <a:cs typeface="Cambria"/>
                <a:sym typeface="Cambria"/>
              </a:rPr>
              <a:t>Valentina DiProietto</a:t>
            </a:r>
            <a:endParaRPr b="1" i="1" sz="1600">
              <a:solidFill>
                <a:srgbClr val="FFFFFF"/>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b="1" i="1" lang="en" sz="1600">
                <a:solidFill>
                  <a:srgbClr val="FFFFFF"/>
                </a:solidFill>
                <a:latin typeface="Cambria"/>
                <a:ea typeface="Cambria"/>
                <a:cs typeface="Cambria"/>
                <a:sym typeface="Cambria"/>
              </a:rPr>
              <a:t>Alexandre Mondin</a:t>
            </a:r>
            <a:endParaRPr b="1" i="1" sz="1600">
              <a:solidFill>
                <a:srgbClr val="FFFFFF"/>
              </a:solidFill>
              <a:latin typeface="Cambria"/>
              <a:ea typeface="Cambria"/>
              <a:cs typeface="Cambria"/>
              <a:sym typeface="Cambria"/>
            </a:endParaRPr>
          </a:p>
          <a:p>
            <a:pPr indent="0" lvl="0" marL="0" rtl="0" algn="l">
              <a:spcBef>
                <a:spcPts val="0"/>
              </a:spcBef>
              <a:spcAft>
                <a:spcPts val="0"/>
              </a:spcAft>
              <a:buNone/>
            </a:pPr>
            <a:r>
              <a:rPr b="1" i="1" lang="en" sz="1600">
                <a:solidFill>
                  <a:srgbClr val="FFFFFF"/>
                </a:solidFill>
                <a:latin typeface="Cambria"/>
                <a:ea typeface="Cambria"/>
                <a:cs typeface="Cambria"/>
                <a:sym typeface="Cambria"/>
              </a:rPr>
              <a:t>Laurent Nguyen</a:t>
            </a:r>
            <a:endParaRPr b="1" i="1" sz="1600">
              <a:solidFill>
                <a:srgbClr val="FFFFFF"/>
              </a:solidFill>
              <a:latin typeface="Cambria"/>
              <a:ea typeface="Cambria"/>
              <a:cs typeface="Cambria"/>
              <a:sym typeface="Cambria"/>
            </a:endParaRPr>
          </a:p>
          <a:p>
            <a:pPr indent="0" lvl="0" marL="0" rtl="0" algn="l">
              <a:spcBef>
                <a:spcPts val="0"/>
              </a:spcBef>
              <a:spcAft>
                <a:spcPts val="0"/>
              </a:spcAft>
              <a:buNone/>
            </a:pPr>
            <a:r>
              <a:rPr b="1" i="1" lang="en" sz="1600">
                <a:solidFill>
                  <a:srgbClr val="FFFFFF"/>
                </a:solidFill>
                <a:latin typeface="Cambria"/>
                <a:ea typeface="Cambria"/>
                <a:cs typeface="Cambria"/>
                <a:sym typeface="Cambria"/>
              </a:rPr>
              <a:t>Vincent Pauwels</a:t>
            </a:r>
            <a:endParaRPr b="1" sz="1600">
              <a:solidFill>
                <a:srgbClr val="FFFFFF"/>
              </a:solidFill>
              <a:latin typeface="Cambria"/>
              <a:ea typeface="Cambria"/>
              <a:cs typeface="Cambria"/>
              <a:sym typeface="Cambria"/>
            </a:endParaRPr>
          </a:p>
          <a:p>
            <a:pPr indent="0" lvl="0" marL="0" rtl="0" algn="l">
              <a:spcBef>
                <a:spcPts val="0"/>
              </a:spcBef>
              <a:spcAft>
                <a:spcPts val="0"/>
              </a:spcAft>
              <a:buNone/>
            </a:pPr>
            <a:r>
              <a:t/>
            </a:r>
            <a:endParaRPr sz="1500">
              <a:solidFill>
                <a:srgbClr val="FFFFFF"/>
              </a:solidFill>
              <a:latin typeface="Cambria"/>
              <a:ea typeface="Cambria"/>
              <a:cs typeface="Cambria"/>
              <a:sym typeface="Cambria"/>
            </a:endParaRPr>
          </a:p>
        </p:txBody>
      </p:sp>
      <p:sp>
        <p:nvSpPr>
          <p:cNvPr id="56" name="Google Shape;56;p13"/>
          <p:cNvSpPr/>
          <p:nvPr/>
        </p:nvSpPr>
        <p:spPr>
          <a:xfrm>
            <a:off x="371100" y="1192625"/>
            <a:ext cx="8401800" cy="2595300"/>
          </a:xfrm>
          <a:prstGeom prst="rect">
            <a:avLst/>
          </a:prstGeom>
          <a:solidFill>
            <a:srgbClr val="000000">
              <a:alpha val="61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278850" y="1355688"/>
            <a:ext cx="8586300" cy="243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lt1"/>
                </a:solidFill>
                <a:latin typeface="Cambria"/>
                <a:ea typeface="Cambria"/>
                <a:cs typeface="Cambria"/>
                <a:sym typeface="Cambria"/>
              </a:rPr>
              <a:t>Projet Big Data 2020-2021</a:t>
            </a:r>
            <a:endParaRPr b="1" sz="3600">
              <a:solidFill>
                <a:schemeClr val="lt1"/>
              </a:solidFill>
              <a:latin typeface="Cambria"/>
              <a:ea typeface="Cambria"/>
              <a:cs typeface="Cambria"/>
              <a:sym typeface="Cambria"/>
            </a:endParaRPr>
          </a:p>
          <a:p>
            <a:pPr indent="0" lvl="0" marL="0" rtl="0" algn="ctr">
              <a:spcBef>
                <a:spcPts val="0"/>
              </a:spcBef>
              <a:spcAft>
                <a:spcPts val="0"/>
              </a:spcAft>
              <a:buNone/>
            </a:pPr>
            <a:r>
              <a:t/>
            </a:r>
            <a:endParaRPr b="1" sz="3600">
              <a:solidFill>
                <a:schemeClr val="lt1"/>
              </a:solidFill>
              <a:latin typeface="Cambria"/>
              <a:ea typeface="Cambria"/>
              <a:cs typeface="Cambria"/>
              <a:sym typeface="Cambria"/>
            </a:endParaRPr>
          </a:p>
          <a:p>
            <a:pPr indent="0" lvl="0" marL="0" rtl="0" algn="ctr">
              <a:spcBef>
                <a:spcPts val="0"/>
              </a:spcBef>
              <a:spcAft>
                <a:spcPts val="0"/>
              </a:spcAft>
              <a:buClr>
                <a:schemeClr val="dk1"/>
              </a:buClr>
              <a:buSzPts val="1100"/>
              <a:buFont typeface="Arial"/>
              <a:buNone/>
            </a:pPr>
            <a:r>
              <a:rPr lang="en" sz="3000">
                <a:solidFill>
                  <a:schemeClr val="lt1"/>
                </a:solidFill>
                <a:latin typeface="Cambria"/>
                <a:ea typeface="Cambria"/>
                <a:cs typeface="Cambria"/>
                <a:sym typeface="Cambria"/>
              </a:rPr>
              <a:t>Impact des médias dans la pandémie Coronavirus</a:t>
            </a:r>
            <a:endParaRPr sz="3000">
              <a:solidFill>
                <a:schemeClr val="lt1"/>
              </a:solidFill>
              <a:latin typeface="Cambria"/>
              <a:ea typeface="Cambria"/>
              <a:cs typeface="Cambria"/>
              <a:sym typeface="Cambria"/>
            </a:endParaRPr>
          </a:p>
          <a:p>
            <a:pPr indent="0" lvl="0" marL="0" rtl="0" algn="ctr">
              <a:spcBef>
                <a:spcPts val="0"/>
              </a:spcBef>
              <a:spcAft>
                <a:spcPts val="0"/>
              </a:spcAft>
              <a:buClr>
                <a:schemeClr val="dk1"/>
              </a:buClr>
              <a:buSzPts val="1100"/>
              <a:buFont typeface="Arial"/>
              <a:buNone/>
            </a:pPr>
            <a:r>
              <a:rPr lang="en" sz="3000">
                <a:solidFill>
                  <a:schemeClr val="lt1"/>
                </a:solidFill>
                <a:latin typeface="Cambria"/>
                <a:ea typeface="Cambria"/>
                <a:cs typeface="Cambria"/>
                <a:sym typeface="Cambria"/>
              </a:rPr>
              <a:t>22-01-2021</a:t>
            </a:r>
            <a:endParaRPr sz="3000">
              <a:solidFill>
                <a:schemeClr val="lt1"/>
              </a:solidFill>
              <a:latin typeface="Cambria"/>
              <a:ea typeface="Cambria"/>
              <a:cs typeface="Cambria"/>
              <a:sym typeface="Cambria"/>
            </a:endParaRPr>
          </a:p>
          <a:p>
            <a:pPr indent="0" lvl="0" marL="0" rtl="0" algn="l">
              <a:spcBef>
                <a:spcPts val="0"/>
              </a:spcBef>
              <a:spcAft>
                <a:spcPts val="0"/>
              </a:spcAft>
              <a:buNone/>
            </a:pPr>
            <a:r>
              <a:t/>
            </a:r>
            <a:endParaRPr/>
          </a:p>
        </p:txBody>
      </p:sp>
      <p:pic>
        <p:nvPicPr>
          <p:cNvPr id="58" name="Google Shape;58;p13"/>
          <p:cNvPicPr preferRelativeResize="0"/>
          <p:nvPr/>
        </p:nvPicPr>
        <p:blipFill>
          <a:blip r:embed="rId4">
            <a:alphaModFix/>
          </a:blip>
          <a:stretch>
            <a:fillRect/>
          </a:stretch>
        </p:blipFill>
        <p:spPr>
          <a:xfrm>
            <a:off x="3590925" y="2230300"/>
            <a:ext cx="1962150" cy="47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262650" y="516750"/>
            <a:ext cx="26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2"/>
                </a:solidFill>
              </a:rPr>
              <a:t>Demonstration</a:t>
            </a:r>
            <a:endParaRPr i="1">
              <a:solidFill>
                <a:schemeClr val="dk2"/>
              </a:solidFill>
            </a:endParaRPr>
          </a:p>
        </p:txBody>
      </p:sp>
      <p:pic>
        <p:nvPicPr>
          <p:cNvPr id="168" name="Google Shape;168;p22"/>
          <p:cNvPicPr preferRelativeResize="0"/>
          <p:nvPr/>
        </p:nvPicPr>
        <p:blipFill>
          <a:blip r:embed="rId3">
            <a:alphaModFix/>
          </a:blip>
          <a:stretch>
            <a:fillRect/>
          </a:stretch>
        </p:blipFill>
        <p:spPr>
          <a:xfrm>
            <a:off x="2667000" y="1407075"/>
            <a:ext cx="3810000" cy="3048000"/>
          </a:xfrm>
          <a:prstGeom prst="rect">
            <a:avLst/>
          </a:prstGeom>
          <a:noFill/>
          <a:ln>
            <a:noFill/>
          </a:ln>
        </p:spPr>
      </p:pic>
      <p:sp>
        <p:nvSpPr>
          <p:cNvPr id="169" name="Google Shape;169;p22"/>
          <p:cNvSpPr/>
          <p:nvPr/>
        </p:nvSpPr>
        <p:spPr>
          <a:xfrm>
            <a:off x="122950" y="106550"/>
            <a:ext cx="8924400" cy="4918200"/>
          </a:xfrm>
          <a:prstGeom prst="rect">
            <a:avLst/>
          </a:prstGeom>
          <a:solidFill>
            <a:srgbClr val="EEEEEE">
              <a:alpha val="4860"/>
            </a:srgbClr>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2781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 q</a:t>
            </a:r>
            <a:r>
              <a:rPr lang="en"/>
              <a:t>uestions ?</a:t>
            </a:r>
            <a:endParaRPr/>
          </a:p>
        </p:txBody>
      </p:sp>
      <p:sp>
        <p:nvSpPr>
          <p:cNvPr id="175" name="Google Shape;175;p23"/>
          <p:cNvSpPr txBox="1"/>
          <p:nvPr/>
        </p:nvSpPr>
        <p:spPr>
          <a:xfrm>
            <a:off x="1221150" y="3927975"/>
            <a:ext cx="59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https://github.com/MSBGD-Gdelt-Project/gdelt</a:t>
            </a:r>
            <a:endParaRPr i="1"/>
          </a:p>
        </p:txBody>
      </p:sp>
      <p:pic>
        <p:nvPicPr>
          <p:cNvPr id="176" name="Google Shape;176;p23"/>
          <p:cNvPicPr preferRelativeResize="0"/>
          <p:nvPr/>
        </p:nvPicPr>
        <p:blipFill>
          <a:blip r:embed="rId3">
            <a:alphaModFix/>
          </a:blip>
          <a:stretch>
            <a:fillRect/>
          </a:stretch>
        </p:blipFill>
        <p:spPr>
          <a:xfrm>
            <a:off x="311700" y="3676850"/>
            <a:ext cx="846325" cy="846325"/>
          </a:xfrm>
          <a:prstGeom prst="rect">
            <a:avLst/>
          </a:prstGeom>
          <a:noFill/>
          <a:ln>
            <a:noFill/>
          </a:ln>
        </p:spPr>
      </p:pic>
      <p:sp>
        <p:nvSpPr>
          <p:cNvPr id="177" name="Google Shape;177;p23"/>
          <p:cNvSpPr txBox="1"/>
          <p:nvPr/>
        </p:nvSpPr>
        <p:spPr>
          <a:xfrm>
            <a:off x="3535800" y="997950"/>
            <a:ext cx="207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t>Merci !</a:t>
            </a:r>
            <a:endParaRPr sz="4800"/>
          </a:p>
        </p:txBody>
      </p:sp>
      <p:cxnSp>
        <p:nvCxnSpPr>
          <p:cNvPr id="178" name="Google Shape;178;p23"/>
          <p:cNvCxnSpPr/>
          <p:nvPr/>
        </p:nvCxnSpPr>
        <p:spPr>
          <a:xfrm>
            <a:off x="2123250" y="2206975"/>
            <a:ext cx="4897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4294967295"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Présentation</a:t>
            </a:r>
            <a:endParaRPr/>
          </a:p>
        </p:txBody>
      </p:sp>
      <p:sp>
        <p:nvSpPr>
          <p:cNvPr id="64" name="Google Shape;64;p14"/>
          <p:cNvSpPr txBox="1"/>
          <p:nvPr>
            <p:ph idx="4294967295" type="body"/>
          </p:nvPr>
        </p:nvSpPr>
        <p:spPr>
          <a:xfrm>
            <a:off x="311700" y="1152475"/>
            <a:ext cx="8520600" cy="376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rPr>
              <a:t>Objectif : </a:t>
            </a:r>
            <a:endParaRPr b="1" sz="1400">
              <a:solidFill>
                <a:srgbClr val="434343"/>
              </a:solidFill>
            </a:endParaRPr>
          </a:p>
          <a:p>
            <a:pPr indent="0" lvl="0" marL="457200" rtl="0" algn="l">
              <a:spcBef>
                <a:spcPts val="1600"/>
              </a:spcBef>
              <a:spcAft>
                <a:spcPts val="0"/>
              </a:spcAft>
              <a:buNone/>
            </a:pPr>
            <a:r>
              <a:rPr lang="en" sz="1400">
                <a:solidFill>
                  <a:srgbClr val="434343"/>
                </a:solidFill>
                <a:highlight>
                  <a:srgbClr val="FFFFFF"/>
                </a:highlight>
              </a:rPr>
              <a:t>Proposer un système de stockage distribué, résilient et performant sur AWS pour opérer des requêtes sur un large volume de données (1 an de données traitant du COVID depuis la base de données : </a:t>
            </a:r>
            <a:r>
              <a:rPr i="1" lang="en" sz="1400" u="sng">
                <a:solidFill>
                  <a:srgbClr val="1D4B8F"/>
                </a:solidFill>
                <a:highlight>
                  <a:srgbClr val="FFFFFF"/>
                </a:highlight>
                <a:hlinkClick r:id="rId3">
                  <a:extLst>
                    <a:ext uri="{A12FA001-AC4F-418D-AE19-62706E023703}">
                      <ahyp:hlinkClr val="tx"/>
                    </a:ext>
                  </a:extLst>
                </a:hlinkClick>
              </a:rPr>
              <a:t>The Global Database of Events, Language, and Tone (</a:t>
            </a:r>
            <a:r>
              <a:rPr b="1" i="1" lang="en" sz="1400" u="sng">
                <a:solidFill>
                  <a:srgbClr val="1D4B8F"/>
                </a:solidFill>
                <a:highlight>
                  <a:srgbClr val="FFFFFF"/>
                </a:highlight>
                <a:hlinkClick r:id="rId4">
                  <a:extLst>
                    <a:ext uri="{A12FA001-AC4F-418D-AE19-62706E023703}">
                      <ahyp:hlinkClr val="tx"/>
                    </a:ext>
                  </a:extLst>
                </a:hlinkClick>
              </a:rPr>
              <a:t>GDELT</a:t>
            </a:r>
            <a:r>
              <a:rPr i="1" lang="en" sz="1400" u="sng">
                <a:solidFill>
                  <a:srgbClr val="1D4B8F"/>
                </a:solidFill>
                <a:highlight>
                  <a:srgbClr val="FFFFFF"/>
                </a:highlight>
                <a:hlinkClick r:id="rId5">
                  <a:extLst>
                    <a:ext uri="{A12FA001-AC4F-418D-AE19-62706E023703}">
                      <ahyp:hlinkClr val="tx"/>
                    </a:ext>
                  </a:extLst>
                </a:hlinkClick>
              </a:rPr>
              <a:t>)</a:t>
            </a:r>
            <a:r>
              <a:rPr lang="en" sz="1400">
                <a:solidFill>
                  <a:srgbClr val="434343"/>
                </a:solidFill>
              </a:rPr>
              <a:t>)</a:t>
            </a:r>
            <a:endParaRPr sz="1400">
              <a:solidFill>
                <a:srgbClr val="434343"/>
              </a:solidFill>
            </a:endParaRPr>
          </a:p>
          <a:p>
            <a:pPr indent="0" lvl="0" marL="457200" rtl="0" algn="l">
              <a:lnSpc>
                <a:spcPct val="100000"/>
              </a:lnSpc>
              <a:spcBef>
                <a:spcPts val="1600"/>
              </a:spcBef>
              <a:spcAft>
                <a:spcPts val="0"/>
              </a:spcAft>
              <a:buNone/>
            </a:pPr>
            <a:r>
              <a:t/>
            </a:r>
            <a:endParaRPr sz="1400">
              <a:solidFill>
                <a:srgbClr val="434343"/>
              </a:solidFill>
            </a:endParaRPr>
          </a:p>
          <a:p>
            <a:pPr indent="-317500" lvl="0" marL="457200" rtl="0" algn="l">
              <a:lnSpc>
                <a:spcPct val="200000"/>
              </a:lnSpc>
              <a:spcBef>
                <a:spcPts val="0"/>
              </a:spcBef>
              <a:spcAft>
                <a:spcPts val="0"/>
              </a:spcAft>
              <a:buClr>
                <a:srgbClr val="434343"/>
              </a:buClr>
              <a:buSzPts val="1400"/>
              <a:buChar char="✦"/>
            </a:pPr>
            <a:r>
              <a:rPr b="1" lang="en" sz="1400">
                <a:solidFill>
                  <a:srgbClr val="434343"/>
                </a:solidFill>
              </a:rPr>
              <a:t>Contraintes :</a:t>
            </a:r>
            <a:endParaRPr b="1" sz="1400">
              <a:solidFill>
                <a:srgbClr val="434343"/>
              </a:solidFill>
            </a:endParaRPr>
          </a:p>
          <a:p>
            <a:pPr indent="-317500" lvl="1" marL="914400" rtl="0" algn="l">
              <a:lnSpc>
                <a:spcPct val="160000"/>
              </a:lnSpc>
              <a:spcBef>
                <a:spcPts val="0"/>
              </a:spcBef>
              <a:spcAft>
                <a:spcPts val="0"/>
              </a:spcAft>
              <a:buClr>
                <a:srgbClr val="434343"/>
              </a:buClr>
              <a:buSzPts val="1400"/>
              <a:buFont typeface="Times New Roman"/>
              <a:buChar char="✓"/>
            </a:pPr>
            <a:r>
              <a:rPr lang="en">
                <a:solidFill>
                  <a:srgbClr val="434343"/>
                </a:solidFill>
                <a:highlight>
                  <a:srgbClr val="FFFFFF"/>
                </a:highlight>
              </a:rPr>
              <a:t>Utiliser </a:t>
            </a:r>
            <a:r>
              <a:rPr b="1" lang="en">
                <a:solidFill>
                  <a:srgbClr val="434343"/>
                </a:solidFill>
                <a:highlight>
                  <a:srgbClr val="FFFFFF"/>
                </a:highlight>
              </a:rPr>
              <a:t>au moins 1 technologie vue en cours</a:t>
            </a:r>
            <a:r>
              <a:rPr lang="en">
                <a:solidFill>
                  <a:srgbClr val="434343"/>
                </a:solidFill>
                <a:highlight>
                  <a:srgbClr val="FFFFFF"/>
                </a:highlight>
              </a:rPr>
              <a:t> </a:t>
            </a:r>
            <a:endParaRPr>
              <a:solidFill>
                <a:srgbClr val="434343"/>
              </a:solidFill>
              <a:highlight>
                <a:srgbClr val="FFFFFF"/>
              </a:highlight>
            </a:endParaRPr>
          </a:p>
          <a:p>
            <a:pPr indent="-317500" lvl="1" marL="914400" rtl="0" algn="l">
              <a:lnSpc>
                <a:spcPct val="160000"/>
              </a:lnSpc>
              <a:spcBef>
                <a:spcPts val="0"/>
              </a:spcBef>
              <a:spcAft>
                <a:spcPts val="0"/>
              </a:spcAft>
              <a:buClr>
                <a:srgbClr val="434343"/>
              </a:buClr>
              <a:buSzPts val="1400"/>
              <a:buFont typeface="Times New Roman"/>
              <a:buChar char="✓"/>
            </a:pPr>
            <a:r>
              <a:rPr lang="en">
                <a:solidFill>
                  <a:srgbClr val="434343"/>
                </a:solidFill>
                <a:highlight>
                  <a:srgbClr val="FFFFFF"/>
                </a:highlight>
              </a:rPr>
              <a:t>Concevoir </a:t>
            </a:r>
            <a:r>
              <a:rPr b="1" lang="en">
                <a:solidFill>
                  <a:srgbClr val="434343"/>
                </a:solidFill>
                <a:highlight>
                  <a:srgbClr val="FFFFFF"/>
                </a:highlight>
              </a:rPr>
              <a:t>un système distribué et tolérant aux pannes</a:t>
            </a:r>
            <a:endParaRPr>
              <a:solidFill>
                <a:srgbClr val="434343"/>
              </a:solidFill>
              <a:highlight>
                <a:srgbClr val="FFFFFF"/>
              </a:highlight>
            </a:endParaRPr>
          </a:p>
          <a:p>
            <a:pPr indent="-317500" lvl="1" marL="914400" rtl="0" algn="l">
              <a:lnSpc>
                <a:spcPct val="160000"/>
              </a:lnSpc>
              <a:spcBef>
                <a:spcPts val="0"/>
              </a:spcBef>
              <a:spcAft>
                <a:spcPts val="0"/>
              </a:spcAft>
              <a:buClr>
                <a:srgbClr val="434343"/>
              </a:buClr>
              <a:buSzPts val="1400"/>
              <a:buFont typeface="Times New Roman"/>
              <a:buChar char="✓"/>
            </a:pPr>
            <a:r>
              <a:rPr lang="en">
                <a:solidFill>
                  <a:srgbClr val="434343"/>
                </a:solidFill>
                <a:highlight>
                  <a:srgbClr val="FFFFFF"/>
                </a:highlight>
              </a:rPr>
              <a:t>Charger </a:t>
            </a:r>
            <a:r>
              <a:rPr b="1" lang="en">
                <a:solidFill>
                  <a:srgbClr val="434343"/>
                </a:solidFill>
                <a:highlight>
                  <a:srgbClr val="FFFFFF"/>
                </a:highlight>
              </a:rPr>
              <a:t>une année de données</a:t>
            </a:r>
            <a:r>
              <a:rPr lang="en">
                <a:solidFill>
                  <a:srgbClr val="434343"/>
                </a:solidFill>
                <a:highlight>
                  <a:srgbClr val="FFFFFF"/>
                </a:highlight>
              </a:rPr>
              <a:t> sur le cluster</a:t>
            </a:r>
            <a:endParaRPr>
              <a:solidFill>
                <a:srgbClr val="434343"/>
              </a:solidFill>
              <a:highlight>
                <a:srgbClr val="FFFFFF"/>
              </a:highlight>
            </a:endParaRPr>
          </a:p>
          <a:p>
            <a:pPr indent="-317500" lvl="1" marL="914400" rtl="0" algn="l">
              <a:lnSpc>
                <a:spcPct val="160000"/>
              </a:lnSpc>
              <a:spcBef>
                <a:spcPts val="0"/>
              </a:spcBef>
              <a:spcAft>
                <a:spcPts val="0"/>
              </a:spcAft>
              <a:buClr>
                <a:srgbClr val="434343"/>
              </a:buClr>
              <a:buSzPts val="1400"/>
              <a:buFont typeface="Times New Roman"/>
              <a:buChar char="✓"/>
            </a:pPr>
            <a:r>
              <a:rPr lang="en">
                <a:solidFill>
                  <a:srgbClr val="434343"/>
                </a:solidFill>
                <a:highlight>
                  <a:srgbClr val="FFFFFF"/>
                </a:highlight>
              </a:rPr>
              <a:t>Utiliser </a:t>
            </a:r>
            <a:r>
              <a:rPr b="1" i="1" lang="en">
                <a:solidFill>
                  <a:srgbClr val="434343"/>
                </a:solidFill>
                <a:highlight>
                  <a:srgbClr val="FFFFFF"/>
                </a:highlight>
              </a:rPr>
              <a:t>AWS</a:t>
            </a:r>
            <a:r>
              <a:rPr lang="en">
                <a:solidFill>
                  <a:srgbClr val="434343"/>
                </a:solidFill>
                <a:highlight>
                  <a:srgbClr val="FFFFFF"/>
                </a:highlight>
              </a:rPr>
              <a:t> pour déployer le cluster</a:t>
            </a:r>
            <a:endParaRPr>
              <a:solidFill>
                <a:srgbClr val="434343"/>
              </a:solidFill>
            </a:endParaRPr>
          </a:p>
        </p:txBody>
      </p:sp>
      <p:pic>
        <p:nvPicPr>
          <p:cNvPr id="65" name="Google Shape;65;p14"/>
          <p:cNvPicPr preferRelativeResize="0"/>
          <p:nvPr/>
        </p:nvPicPr>
        <p:blipFill>
          <a:blip r:embed="rId6">
            <a:alphaModFix/>
          </a:blip>
          <a:stretch>
            <a:fillRect/>
          </a:stretch>
        </p:blipFill>
        <p:spPr>
          <a:xfrm>
            <a:off x="7937450" y="246450"/>
            <a:ext cx="894851" cy="1022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888825" y="1855500"/>
            <a:ext cx="635425" cy="978000"/>
          </a:xfrm>
          <a:prstGeom prst="rect">
            <a:avLst/>
          </a:prstGeom>
          <a:noFill/>
          <a:ln>
            <a:noFill/>
          </a:ln>
        </p:spPr>
      </p:pic>
      <p:pic>
        <p:nvPicPr>
          <p:cNvPr id="71" name="Google Shape;71;p15"/>
          <p:cNvPicPr preferRelativeResize="0"/>
          <p:nvPr/>
        </p:nvPicPr>
        <p:blipFill>
          <a:blip r:embed="rId3">
            <a:alphaModFix/>
          </a:blip>
          <a:stretch>
            <a:fillRect/>
          </a:stretch>
        </p:blipFill>
        <p:spPr>
          <a:xfrm>
            <a:off x="888825" y="3632950"/>
            <a:ext cx="635425" cy="978000"/>
          </a:xfrm>
          <a:prstGeom prst="rect">
            <a:avLst/>
          </a:prstGeom>
          <a:noFill/>
          <a:ln>
            <a:noFill/>
          </a:ln>
        </p:spPr>
      </p:pic>
      <p:pic>
        <p:nvPicPr>
          <p:cNvPr id="72" name="Google Shape;72;p15"/>
          <p:cNvPicPr preferRelativeResize="0"/>
          <p:nvPr/>
        </p:nvPicPr>
        <p:blipFill>
          <a:blip r:embed="rId3">
            <a:alphaModFix/>
          </a:blip>
          <a:stretch>
            <a:fillRect/>
          </a:stretch>
        </p:blipFill>
        <p:spPr>
          <a:xfrm>
            <a:off x="3019825" y="3632950"/>
            <a:ext cx="635425" cy="978000"/>
          </a:xfrm>
          <a:prstGeom prst="rect">
            <a:avLst/>
          </a:prstGeom>
          <a:noFill/>
          <a:ln>
            <a:noFill/>
          </a:ln>
        </p:spPr>
      </p:pic>
      <p:pic>
        <p:nvPicPr>
          <p:cNvPr id="73" name="Google Shape;73;p15"/>
          <p:cNvPicPr preferRelativeResize="0"/>
          <p:nvPr/>
        </p:nvPicPr>
        <p:blipFill>
          <a:blip r:embed="rId4">
            <a:alphaModFix/>
          </a:blip>
          <a:stretch>
            <a:fillRect/>
          </a:stretch>
        </p:blipFill>
        <p:spPr>
          <a:xfrm>
            <a:off x="2422750" y="1163400"/>
            <a:ext cx="1104900" cy="1600200"/>
          </a:xfrm>
          <a:prstGeom prst="rect">
            <a:avLst/>
          </a:prstGeom>
          <a:noFill/>
          <a:ln>
            <a:noFill/>
          </a:ln>
        </p:spPr>
      </p:pic>
      <p:pic>
        <p:nvPicPr>
          <p:cNvPr id="74" name="Google Shape;74;p15"/>
          <p:cNvPicPr preferRelativeResize="0"/>
          <p:nvPr/>
        </p:nvPicPr>
        <p:blipFill>
          <a:blip r:embed="rId3">
            <a:alphaModFix/>
          </a:blip>
          <a:stretch>
            <a:fillRect/>
          </a:stretch>
        </p:blipFill>
        <p:spPr>
          <a:xfrm>
            <a:off x="1954325" y="2833500"/>
            <a:ext cx="635425" cy="978000"/>
          </a:xfrm>
          <a:prstGeom prst="rect">
            <a:avLst/>
          </a:prstGeom>
          <a:noFill/>
          <a:ln>
            <a:noFill/>
          </a:ln>
        </p:spPr>
      </p:pic>
      <p:sp>
        <p:nvSpPr>
          <p:cNvPr id="75" name="Google Shape;75;p15"/>
          <p:cNvSpPr/>
          <p:nvPr/>
        </p:nvSpPr>
        <p:spPr>
          <a:xfrm>
            <a:off x="385925" y="2763600"/>
            <a:ext cx="3773700" cy="19188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545188" y="1639525"/>
            <a:ext cx="132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1 master node</a:t>
            </a:r>
            <a:endParaRPr sz="1200"/>
          </a:p>
        </p:txBody>
      </p:sp>
      <p:sp>
        <p:nvSpPr>
          <p:cNvPr id="77" name="Google Shape;77;p15"/>
          <p:cNvSpPr txBox="1"/>
          <p:nvPr/>
        </p:nvSpPr>
        <p:spPr>
          <a:xfrm>
            <a:off x="1610688" y="4296350"/>
            <a:ext cx="132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3</a:t>
            </a:r>
            <a:r>
              <a:rPr lang="en" sz="1200"/>
              <a:t> core nodes</a:t>
            </a:r>
            <a:endParaRPr sz="1200"/>
          </a:p>
        </p:txBody>
      </p:sp>
      <p:pic>
        <p:nvPicPr>
          <p:cNvPr id="78" name="Google Shape;78;p15"/>
          <p:cNvPicPr preferRelativeResize="0"/>
          <p:nvPr/>
        </p:nvPicPr>
        <p:blipFill>
          <a:blip r:embed="rId5">
            <a:alphaModFix/>
          </a:blip>
          <a:stretch>
            <a:fillRect/>
          </a:stretch>
        </p:blipFill>
        <p:spPr>
          <a:xfrm>
            <a:off x="456101" y="4025825"/>
            <a:ext cx="635425" cy="394407"/>
          </a:xfrm>
          <a:prstGeom prst="rect">
            <a:avLst/>
          </a:prstGeom>
          <a:noFill/>
          <a:ln>
            <a:noFill/>
          </a:ln>
        </p:spPr>
      </p:pic>
      <p:pic>
        <p:nvPicPr>
          <p:cNvPr id="79" name="Google Shape;79;p15"/>
          <p:cNvPicPr preferRelativeResize="0"/>
          <p:nvPr/>
        </p:nvPicPr>
        <p:blipFill>
          <a:blip r:embed="rId5">
            <a:alphaModFix/>
          </a:blip>
          <a:stretch>
            <a:fillRect/>
          </a:stretch>
        </p:blipFill>
        <p:spPr>
          <a:xfrm>
            <a:off x="2422751" y="2833500"/>
            <a:ext cx="635425" cy="394407"/>
          </a:xfrm>
          <a:prstGeom prst="rect">
            <a:avLst/>
          </a:prstGeom>
          <a:noFill/>
          <a:ln>
            <a:noFill/>
          </a:ln>
        </p:spPr>
      </p:pic>
      <p:pic>
        <p:nvPicPr>
          <p:cNvPr id="80" name="Google Shape;80;p15"/>
          <p:cNvPicPr preferRelativeResize="0"/>
          <p:nvPr/>
        </p:nvPicPr>
        <p:blipFill>
          <a:blip r:embed="rId5">
            <a:alphaModFix/>
          </a:blip>
          <a:stretch>
            <a:fillRect/>
          </a:stretch>
        </p:blipFill>
        <p:spPr>
          <a:xfrm>
            <a:off x="3471013" y="3969400"/>
            <a:ext cx="635425" cy="394407"/>
          </a:xfrm>
          <a:prstGeom prst="rect">
            <a:avLst/>
          </a:prstGeom>
          <a:noFill/>
          <a:ln>
            <a:noFill/>
          </a:ln>
        </p:spPr>
      </p:pic>
      <p:sp>
        <p:nvSpPr>
          <p:cNvPr id="81" name="Google Shape;81;p15"/>
          <p:cNvSpPr/>
          <p:nvPr/>
        </p:nvSpPr>
        <p:spPr>
          <a:xfrm>
            <a:off x="1324625" y="3348338"/>
            <a:ext cx="1894800" cy="948000"/>
          </a:xfrm>
          <a:prstGeom prst="ellipse">
            <a:avLst/>
          </a:prstGeom>
          <a:noFill/>
          <a:ln cap="flat" cmpd="sng" w="38100">
            <a:solidFill>
              <a:srgbClr val="4A86E8"/>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588688" y="1639525"/>
            <a:ext cx="1235700" cy="11940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6">
            <a:alphaModFix/>
          </a:blip>
          <a:stretch>
            <a:fillRect/>
          </a:stretch>
        </p:blipFill>
        <p:spPr>
          <a:xfrm>
            <a:off x="1524238" y="2510450"/>
            <a:ext cx="698400" cy="336253"/>
          </a:xfrm>
          <a:prstGeom prst="rect">
            <a:avLst/>
          </a:prstGeom>
          <a:noFill/>
          <a:ln>
            <a:noFill/>
          </a:ln>
        </p:spPr>
      </p:pic>
      <p:sp>
        <p:nvSpPr>
          <p:cNvPr id="84" name="Google Shape;84;p15"/>
          <p:cNvSpPr txBox="1"/>
          <p:nvPr>
            <p:ph idx="1" type="body"/>
          </p:nvPr>
        </p:nvSpPr>
        <p:spPr>
          <a:xfrm>
            <a:off x="4358050" y="1161250"/>
            <a:ext cx="4605300" cy="3604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sz="1200"/>
              <a:t>Cluster AWS EC2</a:t>
            </a:r>
            <a:r>
              <a:rPr lang="en" sz="1200"/>
              <a:t> : </a:t>
            </a:r>
            <a:r>
              <a:rPr b="1" lang="en" sz="1200"/>
              <a:t>4</a:t>
            </a:r>
            <a:r>
              <a:rPr lang="en" sz="1200"/>
              <a:t> instances avec EMR 5.32.0 </a:t>
            </a:r>
            <a:endParaRPr sz="1200"/>
          </a:p>
          <a:p>
            <a:pPr indent="0" lvl="0" marL="457200" rtl="0" algn="l">
              <a:lnSpc>
                <a:spcPct val="100000"/>
              </a:lnSpc>
              <a:spcBef>
                <a:spcPts val="0"/>
              </a:spcBef>
              <a:spcAft>
                <a:spcPts val="0"/>
              </a:spcAft>
              <a:buNone/>
            </a:pPr>
            <a:r>
              <a:rPr lang="en" sz="1200"/>
              <a:t>(1 master, 3 core) </a:t>
            </a:r>
            <a:endParaRPr sz="1200"/>
          </a:p>
          <a:p>
            <a:pPr indent="-304800" lvl="0" marL="457200" rtl="0" algn="l">
              <a:lnSpc>
                <a:spcPct val="115000"/>
              </a:lnSpc>
              <a:spcBef>
                <a:spcPts val="1600"/>
              </a:spcBef>
              <a:spcAft>
                <a:spcPts val="0"/>
              </a:spcAft>
              <a:buSzPts val="1200"/>
              <a:buChar char="✦"/>
            </a:pPr>
            <a:r>
              <a:rPr b="1" lang="en" sz="1200"/>
              <a:t>Cassandra</a:t>
            </a:r>
            <a:r>
              <a:rPr lang="en" sz="1200"/>
              <a:t> 3.09 : </a:t>
            </a:r>
            <a:r>
              <a:rPr lang="en" sz="1200"/>
              <a:t>système NoSQL qui privilégie la </a:t>
            </a:r>
            <a:r>
              <a:rPr b="1" lang="en" sz="1200" u="sng"/>
              <a:t>disponibilité</a:t>
            </a:r>
            <a:r>
              <a:rPr lang="en" sz="1200"/>
              <a:t> et la </a:t>
            </a:r>
            <a:r>
              <a:rPr b="1" lang="en" sz="1200" u="sng"/>
              <a:t>rapidité d’accès</a:t>
            </a:r>
            <a:r>
              <a:rPr lang="en" sz="1200"/>
              <a:t> aux données plutôt que leur cohérence dans la mesure où les </a:t>
            </a:r>
            <a:r>
              <a:rPr b="1" lang="en" sz="1200"/>
              <a:t>données sont statiques et chargées qu’une seule fois</a:t>
            </a:r>
            <a:endParaRPr b="1" sz="1200"/>
          </a:p>
          <a:p>
            <a:pPr indent="-304800" lvl="0" marL="457200" rtl="0" algn="l">
              <a:lnSpc>
                <a:spcPct val="115000"/>
              </a:lnSpc>
              <a:spcBef>
                <a:spcPts val="1000"/>
              </a:spcBef>
              <a:spcAft>
                <a:spcPts val="0"/>
              </a:spcAft>
              <a:buSzPts val="1200"/>
              <a:buChar char="✦"/>
            </a:pPr>
            <a:r>
              <a:rPr lang="en" sz="1200"/>
              <a:t>Contrainte de disponibilité des données : possibilité de perdre </a:t>
            </a:r>
            <a:r>
              <a:rPr b="1" lang="en" sz="1200"/>
              <a:t>1</a:t>
            </a:r>
            <a:r>
              <a:rPr lang="en" sz="1200"/>
              <a:t> noeud, donc </a:t>
            </a:r>
            <a:r>
              <a:rPr b="1" lang="en" sz="1200"/>
              <a:t>Replication Factor</a:t>
            </a:r>
            <a:r>
              <a:rPr lang="en" sz="1200"/>
              <a:t> de </a:t>
            </a:r>
            <a:r>
              <a:rPr b="1" lang="en" sz="1200"/>
              <a:t>2</a:t>
            </a:r>
            <a:endParaRPr b="1" sz="1200"/>
          </a:p>
          <a:p>
            <a:pPr indent="-304800" lvl="0" marL="457200" rtl="0" algn="l">
              <a:lnSpc>
                <a:spcPct val="115000"/>
              </a:lnSpc>
              <a:spcBef>
                <a:spcPts val="1000"/>
              </a:spcBef>
              <a:spcAft>
                <a:spcPts val="0"/>
              </a:spcAft>
              <a:buSzPts val="1200"/>
              <a:buChar char="✦"/>
            </a:pPr>
            <a:r>
              <a:rPr lang="en" sz="1200"/>
              <a:t>Données statiques donc obligation de cohérence faible =&gt;</a:t>
            </a:r>
            <a:r>
              <a:rPr b="1" lang="en" sz="1200"/>
              <a:t>pas de nécessité de cohérence immédiate</a:t>
            </a:r>
            <a:r>
              <a:rPr lang="en" sz="1200"/>
              <a:t>. </a:t>
            </a:r>
            <a:endParaRPr sz="1200"/>
          </a:p>
          <a:p>
            <a:pPr indent="0" lvl="0" marL="457200" rtl="0" algn="l">
              <a:lnSpc>
                <a:spcPct val="115000"/>
              </a:lnSpc>
              <a:spcBef>
                <a:spcPts val="1000"/>
              </a:spcBef>
              <a:spcAft>
                <a:spcPts val="1600"/>
              </a:spcAft>
              <a:buNone/>
            </a:pPr>
            <a:r>
              <a:rPr lang="en" sz="1200"/>
              <a:t>Par conséquent : </a:t>
            </a:r>
            <a:r>
              <a:rPr b="1" lang="en" sz="1200"/>
              <a:t>O</a:t>
            </a:r>
            <a:r>
              <a:rPr b="1" lang="en" sz="1200"/>
              <a:t>NE </a:t>
            </a:r>
            <a:r>
              <a:rPr lang="en" sz="1200"/>
              <a:t>en écriture et </a:t>
            </a:r>
            <a:r>
              <a:rPr b="1" lang="en" sz="1200"/>
              <a:t>ONE </a:t>
            </a:r>
            <a:r>
              <a:rPr lang="en" sz="1200"/>
              <a:t>en lecture (cependant, il n’y aura pas de mécanisme de read repair </a:t>
            </a:r>
            <a:r>
              <a:rPr lang="en" sz="1200"/>
              <a:t>nécessaire</a:t>
            </a:r>
            <a:r>
              <a:rPr lang="en" sz="1200"/>
              <a:t>) </a:t>
            </a:r>
            <a:endParaRPr sz="1200">
              <a:solidFill>
                <a:srgbClr val="FF0000"/>
              </a:solidFill>
            </a:endParaRPr>
          </a:p>
        </p:txBody>
      </p:sp>
      <p:sp>
        <p:nvSpPr>
          <p:cNvPr id="85" name="Google Shape;85;p15"/>
          <p:cNvSpPr/>
          <p:nvPr/>
        </p:nvSpPr>
        <p:spPr>
          <a:xfrm>
            <a:off x="322550" y="1161150"/>
            <a:ext cx="3918900" cy="36045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87" name="Google Shape;87;p15"/>
          <p:cNvPicPr preferRelativeResize="0"/>
          <p:nvPr/>
        </p:nvPicPr>
        <p:blipFill>
          <a:blip r:embed="rId7">
            <a:alphaModFix/>
          </a:blip>
          <a:stretch>
            <a:fillRect/>
          </a:stretch>
        </p:blipFill>
        <p:spPr>
          <a:xfrm>
            <a:off x="8007822" y="287375"/>
            <a:ext cx="875450" cy="700350"/>
          </a:xfrm>
          <a:prstGeom prst="rect">
            <a:avLst/>
          </a:prstGeom>
          <a:noFill/>
          <a:ln>
            <a:noFill/>
          </a:ln>
        </p:spPr>
      </p:pic>
      <p:pic>
        <p:nvPicPr>
          <p:cNvPr id="88" name="Google Shape;88;p15"/>
          <p:cNvPicPr preferRelativeResize="0"/>
          <p:nvPr/>
        </p:nvPicPr>
        <p:blipFill>
          <a:blip r:embed="rId8">
            <a:alphaModFix/>
          </a:blip>
          <a:stretch>
            <a:fillRect/>
          </a:stretch>
        </p:blipFill>
        <p:spPr>
          <a:xfrm>
            <a:off x="208919" y="1003553"/>
            <a:ext cx="804025" cy="45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688" y="287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workflow et modélisation</a:t>
            </a:r>
            <a:endParaRPr/>
          </a:p>
        </p:txBody>
      </p:sp>
      <p:sp>
        <p:nvSpPr>
          <p:cNvPr id="94" name="Google Shape;94;p16"/>
          <p:cNvSpPr/>
          <p:nvPr/>
        </p:nvSpPr>
        <p:spPr>
          <a:xfrm>
            <a:off x="1066893" y="924600"/>
            <a:ext cx="7306500" cy="32943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5456713" y="1134374"/>
            <a:ext cx="2973600" cy="30822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51088" y="2043626"/>
            <a:ext cx="15297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Internet GDELT (fichiers zip)</a:t>
            </a:r>
            <a:endParaRPr sz="1000"/>
          </a:p>
        </p:txBody>
      </p:sp>
      <p:pic>
        <p:nvPicPr>
          <p:cNvPr id="97" name="Google Shape;97;p16"/>
          <p:cNvPicPr preferRelativeResize="0"/>
          <p:nvPr/>
        </p:nvPicPr>
        <p:blipFill>
          <a:blip r:embed="rId3">
            <a:alphaModFix/>
          </a:blip>
          <a:stretch>
            <a:fillRect/>
          </a:stretch>
        </p:blipFill>
        <p:spPr>
          <a:xfrm>
            <a:off x="454613" y="2488759"/>
            <a:ext cx="698400" cy="645522"/>
          </a:xfrm>
          <a:prstGeom prst="rect">
            <a:avLst/>
          </a:prstGeom>
          <a:noFill/>
          <a:ln>
            <a:noFill/>
          </a:ln>
        </p:spPr>
      </p:pic>
      <p:cxnSp>
        <p:nvCxnSpPr>
          <p:cNvPr id="98" name="Google Shape;98;p16"/>
          <p:cNvCxnSpPr/>
          <p:nvPr/>
        </p:nvCxnSpPr>
        <p:spPr>
          <a:xfrm>
            <a:off x="1286913" y="2762737"/>
            <a:ext cx="266400" cy="0"/>
          </a:xfrm>
          <a:prstGeom prst="straightConnector1">
            <a:avLst/>
          </a:prstGeom>
          <a:noFill/>
          <a:ln cap="flat" cmpd="sng" w="9525">
            <a:solidFill>
              <a:schemeClr val="dk2"/>
            </a:solidFill>
            <a:prstDash val="solid"/>
            <a:round/>
            <a:headEnd len="med" w="med" type="none"/>
            <a:tailEnd len="med" w="med" type="triangle"/>
          </a:ln>
        </p:spPr>
      </p:cxnSp>
      <p:pic>
        <p:nvPicPr>
          <p:cNvPr id="99" name="Google Shape;99;p16"/>
          <p:cNvPicPr preferRelativeResize="0"/>
          <p:nvPr/>
        </p:nvPicPr>
        <p:blipFill>
          <a:blip r:embed="rId4">
            <a:alphaModFix/>
          </a:blip>
          <a:stretch>
            <a:fillRect/>
          </a:stretch>
        </p:blipFill>
        <p:spPr>
          <a:xfrm>
            <a:off x="1620938" y="3034800"/>
            <a:ext cx="698400" cy="336253"/>
          </a:xfrm>
          <a:prstGeom prst="rect">
            <a:avLst/>
          </a:prstGeom>
          <a:noFill/>
          <a:ln>
            <a:noFill/>
          </a:ln>
        </p:spPr>
      </p:pic>
      <p:pic>
        <p:nvPicPr>
          <p:cNvPr id="100" name="Google Shape;100;p16"/>
          <p:cNvPicPr preferRelativeResize="0"/>
          <p:nvPr/>
        </p:nvPicPr>
        <p:blipFill>
          <a:blip r:embed="rId5">
            <a:alphaModFix/>
          </a:blip>
          <a:stretch>
            <a:fillRect/>
          </a:stretch>
        </p:blipFill>
        <p:spPr>
          <a:xfrm>
            <a:off x="2658537" y="1842538"/>
            <a:ext cx="1583513" cy="349380"/>
          </a:xfrm>
          <a:prstGeom prst="rect">
            <a:avLst/>
          </a:prstGeom>
          <a:noFill/>
          <a:ln>
            <a:noFill/>
          </a:ln>
        </p:spPr>
      </p:pic>
      <p:cxnSp>
        <p:nvCxnSpPr>
          <p:cNvPr id="101" name="Google Shape;101;p16"/>
          <p:cNvCxnSpPr/>
          <p:nvPr/>
        </p:nvCxnSpPr>
        <p:spPr>
          <a:xfrm>
            <a:off x="2337688" y="2762737"/>
            <a:ext cx="272700" cy="0"/>
          </a:xfrm>
          <a:prstGeom prst="straightConnector1">
            <a:avLst/>
          </a:prstGeom>
          <a:noFill/>
          <a:ln cap="flat" cmpd="sng" w="9525">
            <a:solidFill>
              <a:schemeClr val="dk2"/>
            </a:solidFill>
            <a:prstDash val="solid"/>
            <a:round/>
            <a:headEnd len="med" w="med" type="none"/>
            <a:tailEnd len="med" w="med" type="triangle"/>
          </a:ln>
        </p:spPr>
      </p:cxnSp>
      <p:pic>
        <p:nvPicPr>
          <p:cNvPr id="102" name="Google Shape;102;p16"/>
          <p:cNvPicPr preferRelativeResize="0"/>
          <p:nvPr/>
        </p:nvPicPr>
        <p:blipFill>
          <a:blip r:embed="rId4">
            <a:alphaModFix/>
          </a:blip>
          <a:stretch>
            <a:fillRect/>
          </a:stretch>
        </p:blipFill>
        <p:spPr>
          <a:xfrm>
            <a:off x="4540576" y="3034800"/>
            <a:ext cx="698400" cy="336253"/>
          </a:xfrm>
          <a:prstGeom prst="rect">
            <a:avLst/>
          </a:prstGeom>
          <a:noFill/>
          <a:ln>
            <a:noFill/>
          </a:ln>
        </p:spPr>
      </p:pic>
      <p:cxnSp>
        <p:nvCxnSpPr>
          <p:cNvPr id="103" name="Google Shape;103;p16"/>
          <p:cNvCxnSpPr/>
          <p:nvPr/>
        </p:nvCxnSpPr>
        <p:spPr>
          <a:xfrm>
            <a:off x="4256888" y="2762737"/>
            <a:ext cx="272700" cy="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p:nvPr/>
        </p:nvCxnSpPr>
        <p:spPr>
          <a:xfrm>
            <a:off x="5237763" y="2762737"/>
            <a:ext cx="272700" cy="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a:endCxn id="106" idx="1"/>
          </p:cNvCxnSpPr>
          <p:nvPr/>
        </p:nvCxnSpPr>
        <p:spPr>
          <a:xfrm flipH="1" rot="10800000">
            <a:off x="5319763" y="1832868"/>
            <a:ext cx="260700" cy="9297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6"/>
          <p:cNvCxnSpPr>
            <a:endCxn id="108" idx="1"/>
          </p:cNvCxnSpPr>
          <p:nvPr/>
        </p:nvCxnSpPr>
        <p:spPr>
          <a:xfrm>
            <a:off x="5319763" y="2778358"/>
            <a:ext cx="260700" cy="944100"/>
          </a:xfrm>
          <a:prstGeom prst="straightConnector1">
            <a:avLst/>
          </a:prstGeom>
          <a:noFill/>
          <a:ln cap="flat" cmpd="sng" w="9525">
            <a:solidFill>
              <a:schemeClr val="dk2"/>
            </a:solidFill>
            <a:prstDash val="solid"/>
            <a:round/>
            <a:headEnd len="med" w="med" type="none"/>
            <a:tailEnd len="med" w="med" type="triangle"/>
          </a:ln>
        </p:spPr>
      </p:cxnSp>
      <p:pic>
        <p:nvPicPr>
          <p:cNvPr id="109" name="Google Shape;109;p16"/>
          <p:cNvPicPr preferRelativeResize="0"/>
          <p:nvPr/>
        </p:nvPicPr>
        <p:blipFill>
          <a:blip r:embed="rId6">
            <a:alphaModFix/>
          </a:blip>
          <a:stretch>
            <a:fillRect/>
          </a:stretch>
        </p:blipFill>
        <p:spPr>
          <a:xfrm>
            <a:off x="7002425" y="1282999"/>
            <a:ext cx="1280098" cy="794540"/>
          </a:xfrm>
          <a:prstGeom prst="rect">
            <a:avLst/>
          </a:prstGeom>
          <a:noFill/>
          <a:ln>
            <a:noFill/>
          </a:ln>
        </p:spPr>
      </p:pic>
      <p:pic>
        <p:nvPicPr>
          <p:cNvPr id="110" name="Google Shape;110;p16"/>
          <p:cNvPicPr preferRelativeResize="0"/>
          <p:nvPr/>
        </p:nvPicPr>
        <p:blipFill>
          <a:blip r:embed="rId7">
            <a:alphaModFix/>
          </a:blip>
          <a:stretch>
            <a:fillRect/>
          </a:stretch>
        </p:blipFill>
        <p:spPr>
          <a:xfrm>
            <a:off x="6936565" y="2159038"/>
            <a:ext cx="1411825" cy="1304931"/>
          </a:xfrm>
          <a:prstGeom prst="rect">
            <a:avLst/>
          </a:prstGeom>
          <a:noFill/>
          <a:ln>
            <a:noFill/>
          </a:ln>
        </p:spPr>
      </p:pic>
      <p:pic>
        <p:nvPicPr>
          <p:cNvPr id="111" name="Google Shape;111;p16"/>
          <p:cNvPicPr preferRelativeResize="0"/>
          <p:nvPr/>
        </p:nvPicPr>
        <p:blipFill>
          <a:blip r:embed="rId8">
            <a:alphaModFix/>
          </a:blip>
          <a:stretch>
            <a:fillRect/>
          </a:stretch>
        </p:blipFill>
        <p:spPr>
          <a:xfrm>
            <a:off x="7138764" y="4619324"/>
            <a:ext cx="800525" cy="419626"/>
          </a:xfrm>
          <a:prstGeom prst="rect">
            <a:avLst/>
          </a:prstGeom>
          <a:noFill/>
          <a:ln>
            <a:noFill/>
          </a:ln>
        </p:spPr>
      </p:pic>
      <p:pic>
        <p:nvPicPr>
          <p:cNvPr id="112" name="Google Shape;112;p16"/>
          <p:cNvPicPr preferRelativeResize="0"/>
          <p:nvPr/>
        </p:nvPicPr>
        <p:blipFill>
          <a:blip r:embed="rId9">
            <a:alphaModFix/>
          </a:blip>
          <a:stretch>
            <a:fillRect/>
          </a:stretch>
        </p:blipFill>
        <p:spPr>
          <a:xfrm>
            <a:off x="7353587" y="3790673"/>
            <a:ext cx="1529701" cy="803989"/>
          </a:xfrm>
          <a:prstGeom prst="rect">
            <a:avLst/>
          </a:prstGeom>
          <a:noFill/>
          <a:ln>
            <a:noFill/>
          </a:ln>
        </p:spPr>
      </p:pic>
      <p:cxnSp>
        <p:nvCxnSpPr>
          <p:cNvPr id="113" name="Google Shape;113;p16"/>
          <p:cNvCxnSpPr>
            <a:endCxn id="110" idx="2"/>
          </p:cNvCxnSpPr>
          <p:nvPr/>
        </p:nvCxnSpPr>
        <p:spPr>
          <a:xfrm rot="10800000">
            <a:off x="7642477" y="3463969"/>
            <a:ext cx="183900" cy="304800"/>
          </a:xfrm>
          <a:prstGeom prst="straightConnector1">
            <a:avLst/>
          </a:prstGeom>
          <a:noFill/>
          <a:ln cap="flat" cmpd="sng" w="9525">
            <a:solidFill>
              <a:schemeClr val="dk2"/>
            </a:solidFill>
            <a:prstDash val="solid"/>
            <a:round/>
            <a:headEnd len="med" w="med" type="none"/>
            <a:tailEnd len="med" w="med" type="triangle"/>
          </a:ln>
        </p:spPr>
      </p:cxnSp>
      <p:pic>
        <p:nvPicPr>
          <p:cNvPr id="114" name="Google Shape;114;p16"/>
          <p:cNvPicPr preferRelativeResize="0"/>
          <p:nvPr/>
        </p:nvPicPr>
        <p:blipFill>
          <a:blip r:embed="rId10">
            <a:alphaModFix/>
          </a:blip>
          <a:stretch>
            <a:fillRect/>
          </a:stretch>
        </p:blipFill>
        <p:spPr>
          <a:xfrm>
            <a:off x="7939289" y="4691853"/>
            <a:ext cx="962240" cy="336256"/>
          </a:xfrm>
          <a:prstGeom prst="rect">
            <a:avLst/>
          </a:prstGeom>
          <a:noFill/>
          <a:ln>
            <a:noFill/>
          </a:ln>
        </p:spPr>
      </p:pic>
      <p:pic>
        <p:nvPicPr>
          <p:cNvPr id="115" name="Google Shape;115;p16"/>
          <p:cNvPicPr preferRelativeResize="0"/>
          <p:nvPr/>
        </p:nvPicPr>
        <p:blipFill>
          <a:blip r:embed="rId11">
            <a:alphaModFix/>
          </a:blip>
          <a:stretch>
            <a:fillRect/>
          </a:stretch>
        </p:blipFill>
        <p:spPr>
          <a:xfrm>
            <a:off x="1514363" y="4026301"/>
            <a:ext cx="1529700" cy="859130"/>
          </a:xfrm>
          <a:prstGeom prst="rect">
            <a:avLst/>
          </a:prstGeom>
          <a:noFill/>
          <a:ln>
            <a:noFill/>
          </a:ln>
        </p:spPr>
      </p:pic>
      <p:pic>
        <p:nvPicPr>
          <p:cNvPr id="116" name="Google Shape;116;p16"/>
          <p:cNvPicPr preferRelativeResize="0"/>
          <p:nvPr/>
        </p:nvPicPr>
        <p:blipFill>
          <a:blip r:embed="rId8">
            <a:alphaModFix/>
          </a:blip>
          <a:stretch>
            <a:fillRect/>
          </a:stretch>
        </p:blipFill>
        <p:spPr>
          <a:xfrm>
            <a:off x="1569875" y="3371060"/>
            <a:ext cx="800525" cy="419626"/>
          </a:xfrm>
          <a:prstGeom prst="rect">
            <a:avLst/>
          </a:prstGeom>
          <a:noFill/>
          <a:ln>
            <a:noFill/>
          </a:ln>
        </p:spPr>
      </p:pic>
      <p:pic>
        <p:nvPicPr>
          <p:cNvPr id="117" name="Google Shape;117;p16"/>
          <p:cNvPicPr preferRelativeResize="0"/>
          <p:nvPr/>
        </p:nvPicPr>
        <p:blipFill>
          <a:blip r:embed="rId8">
            <a:alphaModFix/>
          </a:blip>
          <a:stretch>
            <a:fillRect/>
          </a:stretch>
        </p:blipFill>
        <p:spPr>
          <a:xfrm>
            <a:off x="4461726" y="3371060"/>
            <a:ext cx="800525" cy="419626"/>
          </a:xfrm>
          <a:prstGeom prst="rect">
            <a:avLst/>
          </a:prstGeom>
          <a:noFill/>
          <a:ln>
            <a:noFill/>
          </a:ln>
        </p:spPr>
      </p:pic>
      <p:pic>
        <p:nvPicPr>
          <p:cNvPr id="118" name="Google Shape;118;p16"/>
          <p:cNvPicPr preferRelativeResize="0"/>
          <p:nvPr/>
        </p:nvPicPr>
        <p:blipFill>
          <a:blip r:embed="rId12">
            <a:alphaModFix/>
          </a:blip>
          <a:stretch>
            <a:fillRect/>
          </a:stretch>
        </p:blipFill>
        <p:spPr>
          <a:xfrm>
            <a:off x="2945808" y="3305669"/>
            <a:ext cx="1059333" cy="419626"/>
          </a:xfrm>
          <a:prstGeom prst="rect">
            <a:avLst/>
          </a:prstGeom>
          <a:noFill/>
          <a:ln>
            <a:noFill/>
          </a:ln>
        </p:spPr>
      </p:pic>
      <p:pic>
        <p:nvPicPr>
          <p:cNvPr id="119" name="Google Shape;119;p16"/>
          <p:cNvPicPr preferRelativeResize="0"/>
          <p:nvPr/>
        </p:nvPicPr>
        <p:blipFill>
          <a:blip r:embed="rId13">
            <a:alphaModFix/>
          </a:blip>
          <a:stretch>
            <a:fillRect/>
          </a:stretch>
        </p:blipFill>
        <p:spPr>
          <a:xfrm>
            <a:off x="1402288" y="2268120"/>
            <a:ext cx="415402" cy="336256"/>
          </a:xfrm>
          <a:prstGeom prst="rect">
            <a:avLst/>
          </a:prstGeom>
          <a:noFill/>
          <a:ln>
            <a:noFill/>
          </a:ln>
        </p:spPr>
      </p:pic>
      <p:pic>
        <p:nvPicPr>
          <p:cNvPr id="120" name="Google Shape;120;p16"/>
          <p:cNvPicPr preferRelativeResize="0"/>
          <p:nvPr/>
        </p:nvPicPr>
        <p:blipFill>
          <a:blip r:embed="rId14">
            <a:alphaModFix/>
          </a:blip>
          <a:stretch>
            <a:fillRect/>
          </a:stretch>
        </p:blipFill>
        <p:spPr>
          <a:xfrm>
            <a:off x="8007822" y="287375"/>
            <a:ext cx="875450" cy="700350"/>
          </a:xfrm>
          <a:prstGeom prst="rect">
            <a:avLst/>
          </a:prstGeom>
          <a:noFill/>
          <a:ln>
            <a:noFill/>
          </a:ln>
        </p:spPr>
      </p:pic>
      <p:sp>
        <p:nvSpPr>
          <p:cNvPr id="121" name="Google Shape;121;p16"/>
          <p:cNvSpPr/>
          <p:nvPr/>
        </p:nvSpPr>
        <p:spPr>
          <a:xfrm>
            <a:off x="5629675" y="1405800"/>
            <a:ext cx="11877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Table</a:t>
            </a:r>
            <a:endParaRPr sz="1200">
              <a:solidFill>
                <a:schemeClr val="dk1"/>
              </a:solidFill>
            </a:endParaRPr>
          </a:p>
          <a:p>
            <a:pPr indent="0" lvl="0" marL="0" rtl="0" algn="ctr">
              <a:spcBef>
                <a:spcPts val="0"/>
              </a:spcBef>
              <a:spcAft>
                <a:spcPts val="0"/>
              </a:spcAft>
              <a:buClr>
                <a:schemeClr val="dk1"/>
              </a:buClr>
              <a:buSzPts val="1100"/>
              <a:buFont typeface="Arial"/>
              <a:buNone/>
            </a:pPr>
            <a:r>
              <a:rPr lang="en" sz="1200">
                <a:solidFill>
                  <a:schemeClr val="dk1"/>
                </a:solidFill>
              </a:rPr>
              <a:t>Requête 1</a:t>
            </a:r>
            <a:endParaRPr/>
          </a:p>
        </p:txBody>
      </p:sp>
      <p:sp>
        <p:nvSpPr>
          <p:cNvPr id="122" name="Google Shape;122;p16"/>
          <p:cNvSpPr/>
          <p:nvPr/>
        </p:nvSpPr>
        <p:spPr>
          <a:xfrm>
            <a:off x="5629675" y="2365525"/>
            <a:ext cx="11877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Table</a:t>
            </a:r>
            <a:endParaRPr sz="1200">
              <a:solidFill>
                <a:schemeClr val="dk1"/>
              </a:solidFill>
            </a:endParaRPr>
          </a:p>
          <a:p>
            <a:pPr indent="0" lvl="0" marL="0" rtl="0" algn="ctr">
              <a:spcBef>
                <a:spcPts val="0"/>
              </a:spcBef>
              <a:spcAft>
                <a:spcPts val="0"/>
              </a:spcAft>
              <a:buNone/>
            </a:pPr>
            <a:r>
              <a:rPr lang="en" sz="1200">
                <a:solidFill>
                  <a:schemeClr val="dk1"/>
                </a:solidFill>
              </a:rPr>
              <a:t>Requête 2</a:t>
            </a:r>
            <a:endParaRPr/>
          </a:p>
        </p:txBody>
      </p:sp>
      <p:sp>
        <p:nvSpPr>
          <p:cNvPr id="123" name="Google Shape;123;p16"/>
          <p:cNvSpPr/>
          <p:nvPr/>
        </p:nvSpPr>
        <p:spPr>
          <a:xfrm>
            <a:off x="5629663" y="3325250"/>
            <a:ext cx="11877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Table</a:t>
            </a:r>
            <a:endParaRPr sz="1200">
              <a:solidFill>
                <a:schemeClr val="dk1"/>
              </a:solidFill>
            </a:endParaRPr>
          </a:p>
          <a:p>
            <a:pPr indent="0" lvl="0" marL="0" rtl="0" algn="ctr">
              <a:spcBef>
                <a:spcPts val="0"/>
              </a:spcBef>
              <a:spcAft>
                <a:spcPts val="0"/>
              </a:spcAft>
              <a:buNone/>
            </a:pPr>
            <a:r>
              <a:rPr lang="en" sz="1200">
                <a:solidFill>
                  <a:schemeClr val="dk1"/>
                </a:solidFill>
              </a:rPr>
              <a:t>Requête 3</a:t>
            </a:r>
            <a:endParaRPr/>
          </a:p>
        </p:txBody>
      </p:sp>
      <p:sp>
        <p:nvSpPr>
          <p:cNvPr id="124" name="Google Shape;124;p16"/>
          <p:cNvSpPr/>
          <p:nvPr/>
        </p:nvSpPr>
        <p:spPr>
          <a:xfrm>
            <a:off x="2727750" y="2339463"/>
            <a:ext cx="1411800" cy="944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Fichiers bruts .parquet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Events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Mentions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GKG</a:t>
            </a:r>
            <a:endParaRPr/>
          </a:p>
        </p:txBody>
      </p:sp>
      <p:sp>
        <p:nvSpPr>
          <p:cNvPr id="125" name="Google Shape;125;p16"/>
          <p:cNvSpPr/>
          <p:nvPr/>
        </p:nvSpPr>
        <p:spPr>
          <a:xfrm>
            <a:off x="1580800" y="2571550"/>
            <a:ext cx="565800" cy="336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ETL</a:t>
            </a:r>
            <a:endParaRPr/>
          </a:p>
        </p:txBody>
      </p:sp>
      <p:pic>
        <p:nvPicPr>
          <p:cNvPr id="126" name="Google Shape;126;p16"/>
          <p:cNvPicPr preferRelativeResize="0"/>
          <p:nvPr/>
        </p:nvPicPr>
        <p:blipFill>
          <a:blip r:embed="rId13">
            <a:alphaModFix/>
          </a:blip>
          <a:stretch>
            <a:fillRect/>
          </a:stretch>
        </p:blipFill>
        <p:spPr>
          <a:xfrm>
            <a:off x="4425975" y="2268132"/>
            <a:ext cx="415402" cy="336256"/>
          </a:xfrm>
          <a:prstGeom prst="rect">
            <a:avLst/>
          </a:prstGeom>
          <a:noFill/>
          <a:ln>
            <a:noFill/>
          </a:ln>
        </p:spPr>
      </p:pic>
      <p:sp>
        <p:nvSpPr>
          <p:cNvPr id="127" name="Google Shape;127;p16"/>
          <p:cNvSpPr/>
          <p:nvPr/>
        </p:nvSpPr>
        <p:spPr>
          <a:xfrm>
            <a:off x="4604488" y="2571563"/>
            <a:ext cx="565800" cy="336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ETL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Avantages et inconvénients</a:t>
            </a:r>
            <a:endParaRPr/>
          </a:p>
        </p:txBody>
      </p:sp>
      <p:sp>
        <p:nvSpPr>
          <p:cNvPr id="133" name="Google Shape;133;p17"/>
          <p:cNvSpPr txBox="1"/>
          <p:nvPr/>
        </p:nvSpPr>
        <p:spPr>
          <a:xfrm>
            <a:off x="214650" y="819150"/>
            <a:ext cx="8714700" cy="1220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rgbClr val="434343"/>
              </a:buClr>
              <a:buSzPts val="1400"/>
              <a:buChar char="✦"/>
            </a:pPr>
            <a:r>
              <a:rPr b="1" lang="en">
                <a:solidFill>
                  <a:srgbClr val="434343"/>
                </a:solidFill>
              </a:rPr>
              <a:t>Fichiers parquet</a:t>
            </a:r>
            <a:r>
              <a:rPr b="1" lang="en">
                <a:solidFill>
                  <a:srgbClr val="434343"/>
                </a:solidFill>
              </a:rPr>
              <a:t> (p</a:t>
            </a:r>
            <a:r>
              <a:rPr b="1" lang="en">
                <a:solidFill>
                  <a:srgbClr val="434343"/>
                </a:solidFill>
              </a:rPr>
              <a:t>remier stockage) </a:t>
            </a:r>
            <a:r>
              <a:rPr b="1" lang="en">
                <a:solidFill>
                  <a:srgbClr val="434343"/>
                </a:solidFill>
              </a:rPr>
              <a:t>:</a:t>
            </a:r>
            <a:endParaRPr b="1">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Données brutes qui permettent de réutiliser les données (en particulier pour Cassandra)</a:t>
            </a:r>
            <a:endParaRPr sz="1300">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Tolérance aux données dans un format non attendu</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Volumineux car toutes les données brutes sont stockées (d’autant plus au format texte)</a:t>
            </a:r>
            <a:endParaRPr sz="1300">
              <a:solidFill>
                <a:srgbClr val="434343"/>
              </a:solidFill>
            </a:endParaRPr>
          </a:p>
        </p:txBody>
      </p:sp>
      <p:pic>
        <p:nvPicPr>
          <p:cNvPr id="134" name="Google Shape;134;p17"/>
          <p:cNvPicPr preferRelativeResize="0"/>
          <p:nvPr/>
        </p:nvPicPr>
        <p:blipFill>
          <a:blip r:embed="rId3">
            <a:alphaModFix/>
          </a:blip>
          <a:stretch>
            <a:fillRect/>
          </a:stretch>
        </p:blipFill>
        <p:spPr>
          <a:xfrm>
            <a:off x="7754325" y="410375"/>
            <a:ext cx="1041824" cy="83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Avantages et inconvénients</a:t>
            </a:r>
            <a:endParaRPr/>
          </a:p>
        </p:txBody>
      </p:sp>
      <p:sp>
        <p:nvSpPr>
          <p:cNvPr id="140" name="Google Shape;140;p18"/>
          <p:cNvSpPr txBox="1"/>
          <p:nvPr/>
        </p:nvSpPr>
        <p:spPr>
          <a:xfrm>
            <a:off x="214650" y="819150"/>
            <a:ext cx="8714700" cy="2650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rgbClr val="434343"/>
              </a:buClr>
              <a:buSzPts val="1400"/>
              <a:buChar char="✦"/>
            </a:pPr>
            <a:r>
              <a:rPr b="1" lang="en">
                <a:solidFill>
                  <a:srgbClr val="434343"/>
                </a:solidFill>
              </a:rPr>
              <a:t>Fichiers parquet (premier stockage) :</a:t>
            </a:r>
            <a:endParaRPr b="1">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Données brutes qui permettent de réutiliser les données (en particulier pour Cassandra)</a:t>
            </a:r>
            <a:endParaRPr sz="1300">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Tolérance aux données dans un format non attendu</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Volumineux car toutes les données brutes sont stockées (d’autant plus au format texte)</a:t>
            </a:r>
            <a:endParaRPr sz="13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Apache Cassandra :</a:t>
            </a:r>
            <a:endParaRPr b="1">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Réplication des données automatique</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Système de données distribuées transparent (auto-sharding)</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Vitesse d’écriture et de lecture des données</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Système de requêtage simple</a:t>
            </a:r>
            <a:endParaRPr sz="1300">
              <a:solidFill>
                <a:srgbClr val="434343"/>
              </a:solidFill>
            </a:endParaRPr>
          </a:p>
        </p:txBody>
      </p:sp>
      <p:pic>
        <p:nvPicPr>
          <p:cNvPr id="141" name="Google Shape;141;p18"/>
          <p:cNvPicPr preferRelativeResize="0"/>
          <p:nvPr/>
        </p:nvPicPr>
        <p:blipFill>
          <a:blip r:embed="rId3">
            <a:alphaModFix/>
          </a:blip>
          <a:stretch>
            <a:fillRect/>
          </a:stretch>
        </p:blipFill>
        <p:spPr>
          <a:xfrm>
            <a:off x="7754325" y="410375"/>
            <a:ext cx="1041824" cy="83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Avantages et inconvénients</a:t>
            </a:r>
            <a:endParaRPr/>
          </a:p>
        </p:txBody>
      </p:sp>
      <p:sp>
        <p:nvSpPr>
          <p:cNvPr id="147" name="Google Shape;147;p19"/>
          <p:cNvSpPr txBox="1"/>
          <p:nvPr/>
        </p:nvSpPr>
        <p:spPr>
          <a:xfrm>
            <a:off x="214650" y="819150"/>
            <a:ext cx="8714700" cy="4293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rgbClr val="434343"/>
              </a:buClr>
              <a:buSzPts val="1400"/>
              <a:buChar char="✦"/>
            </a:pPr>
            <a:r>
              <a:rPr b="1" lang="en">
                <a:solidFill>
                  <a:srgbClr val="434343"/>
                </a:solidFill>
              </a:rPr>
              <a:t>Fichiers parquet (premier stockage) :</a:t>
            </a:r>
            <a:endParaRPr b="1">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Données brutes qui permettent de réutiliser les données (en particulier pour Cassandra)</a:t>
            </a:r>
            <a:endParaRPr sz="1300">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Tolérance aux données dans un format non attendu</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Volumineux car toutes les données brutes sont stockées (d’autant plus au format texte)</a:t>
            </a:r>
            <a:endParaRPr sz="13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Apache Cassandra :</a:t>
            </a:r>
            <a:endParaRPr b="1">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Réplication des données automatique</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Système de données distribuées transparent (auto-sharding)</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Vitesse d’écriture et de lecture des données</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Système de requêtage simple</a:t>
            </a:r>
            <a:endParaRPr sz="15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Spark :</a:t>
            </a:r>
            <a:endParaRPr b="1" sz="1100">
              <a:solidFill>
                <a:schemeClr val="dk1"/>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Parallélisation des traitements</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Spark SQL permet de manipuler de grands volumes de données via des RDD et des Dataframes, et de les stocker et les lire dans divers types de fichiers (csv, parquet, etc.) et diverses bases de données (Hive, Cassandra, etc.)</a:t>
            </a:r>
            <a:endParaRPr sz="1300">
              <a:solidFill>
                <a:srgbClr val="434343"/>
              </a:solidFill>
            </a:endParaRPr>
          </a:p>
          <a:p>
            <a:pPr indent="-349250" lvl="0" marL="457200" marR="0" rtl="0" algn="l">
              <a:lnSpc>
                <a:spcPct val="115000"/>
              </a:lnSpc>
              <a:spcBef>
                <a:spcPts val="0"/>
              </a:spcBef>
              <a:spcAft>
                <a:spcPts val="0"/>
              </a:spcAft>
              <a:buClr>
                <a:srgbClr val="CC0000"/>
              </a:buClr>
              <a:buSzPts val="1900"/>
              <a:buChar char="-"/>
            </a:pPr>
            <a:r>
              <a:rPr lang="en" sz="1300">
                <a:solidFill>
                  <a:srgbClr val="434343"/>
                </a:solidFill>
              </a:rPr>
              <a:t>Gestion des exceptions pas très simple - difficile d’identifier par exemple les fichiers zip défectueux</a:t>
            </a:r>
            <a:endParaRPr sz="1300">
              <a:solidFill>
                <a:srgbClr val="434343"/>
              </a:solidFill>
            </a:endParaRPr>
          </a:p>
        </p:txBody>
      </p:sp>
      <p:pic>
        <p:nvPicPr>
          <p:cNvPr id="148" name="Google Shape;148;p19"/>
          <p:cNvPicPr preferRelativeResize="0"/>
          <p:nvPr/>
        </p:nvPicPr>
        <p:blipFill>
          <a:blip r:embed="rId3">
            <a:alphaModFix/>
          </a:blip>
          <a:stretch>
            <a:fillRect/>
          </a:stretch>
        </p:blipFill>
        <p:spPr>
          <a:xfrm>
            <a:off x="7754325" y="410375"/>
            <a:ext cx="1041824" cy="83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Limites et contraintes</a:t>
            </a:r>
            <a:endParaRPr/>
          </a:p>
        </p:txBody>
      </p:sp>
      <p:sp>
        <p:nvSpPr>
          <p:cNvPr id="154" name="Google Shape;15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rPr>
              <a:t>Compte AWS Educate limité (pas de credentials)</a:t>
            </a:r>
            <a:endParaRPr b="1" sz="1400">
              <a:solidFill>
                <a:srgbClr val="434343"/>
              </a:solidFill>
            </a:endParaRPr>
          </a:p>
          <a:p>
            <a:pPr indent="-317500" lvl="1" marL="914400" rtl="0" algn="l">
              <a:spcBef>
                <a:spcPts val="0"/>
              </a:spcBef>
              <a:spcAft>
                <a:spcPts val="0"/>
              </a:spcAft>
              <a:buSzPts val="1400"/>
              <a:buChar char="➢"/>
            </a:pPr>
            <a:r>
              <a:rPr lang="en"/>
              <a:t>Pas de possibilité de mettre en commun nos crédits par la création d’un groupe</a:t>
            </a:r>
            <a:endParaRPr/>
          </a:p>
          <a:p>
            <a:pPr indent="-317500" lvl="1" marL="914400" rtl="0" algn="l">
              <a:spcBef>
                <a:spcPts val="0"/>
              </a:spcBef>
              <a:spcAft>
                <a:spcPts val="0"/>
              </a:spcAft>
              <a:buSzPts val="1400"/>
              <a:buChar char="➢"/>
            </a:pPr>
            <a:r>
              <a:rPr lang="en"/>
              <a:t>Connection aux buckets par le client AWS grâce à des accès temporaires</a:t>
            </a:r>
            <a:endParaRPr/>
          </a:p>
          <a:p>
            <a:pPr indent="-317500" lvl="1" marL="914400" rtl="0" algn="l">
              <a:spcBef>
                <a:spcPts val="0"/>
              </a:spcBef>
              <a:spcAft>
                <a:spcPts val="0"/>
              </a:spcAft>
              <a:buSzPts val="1400"/>
              <a:buChar char="➢"/>
            </a:pPr>
            <a:r>
              <a:rPr lang="en"/>
              <a:t>Pas de permission suffisante pour installer le service managé de Cassandra ⇒ Installation et configuration de Cassandra manuellement sur chaque slave (+</a:t>
            </a:r>
            <a:r>
              <a:rPr lang="en"/>
              <a:t>CQLSH sur au moins un slave)</a:t>
            </a:r>
            <a:r>
              <a:rPr lang="en"/>
              <a:t> et ajout d’un </a:t>
            </a:r>
            <a:r>
              <a:rPr lang="en"/>
              <a:t>interpréteur</a:t>
            </a:r>
            <a:r>
              <a:rPr lang="en"/>
              <a:t> dans Zeppelin pour faire la connexion</a:t>
            </a:r>
            <a:endParaRPr/>
          </a:p>
          <a:p>
            <a:pPr indent="0" lvl="0" marL="457200" marR="0" rtl="0" algn="l">
              <a:lnSpc>
                <a:spcPct val="100000"/>
              </a:lnSpc>
              <a:spcBef>
                <a:spcPts val="1600"/>
              </a:spcBef>
              <a:spcAft>
                <a:spcPts val="0"/>
              </a:spcAft>
              <a:buNone/>
            </a:pPr>
            <a:r>
              <a:t/>
            </a:r>
            <a:endParaRPr sz="1400"/>
          </a:p>
          <a:p>
            <a:pPr indent="-317500" lvl="0" marL="457200" rtl="0" algn="l">
              <a:spcBef>
                <a:spcPts val="0"/>
              </a:spcBef>
              <a:spcAft>
                <a:spcPts val="0"/>
              </a:spcAft>
              <a:buClr>
                <a:srgbClr val="434343"/>
              </a:buClr>
              <a:buSzPts val="1400"/>
              <a:buChar char="✦"/>
            </a:pPr>
            <a:r>
              <a:rPr b="1" lang="en" sz="1400">
                <a:solidFill>
                  <a:srgbClr val="434343"/>
                </a:solidFill>
              </a:rPr>
              <a:t>Configuration de Cassandra</a:t>
            </a:r>
            <a:endParaRPr b="1">
              <a:solidFill>
                <a:srgbClr val="434343"/>
              </a:solidFill>
            </a:endParaRPr>
          </a:p>
          <a:p>
            <a:pPr indent="-317500" lvl="1" marL="914400" rtl="0" algn="l">
              <a:spcBef>
                <a:spcPts val="0"/>
              </a:spcBef>
              <a:spcAft>
                <a:spcPts val="0"/>
              </a:spcAft>
              <a:buSzPts val="1400"/>
              <a:buChar char="➢"/>
            </a:pPr>
            <a:r>
              <a:rPr lang="en"/>
              <a:t>Nécessité de recréer une table par requête</a:t>
            </a:r>
            <a:endParaRPr/>
          </a:p>
          <a:p>
            <a:pPr indent="-317500" lvl="1" marL="914400" rtl="0" algn="l">
              <a:spcBef>
                <a:spcPts val="0"/>
              </a:spcBef>
              <a:spcAft>
                <a:spcPts val="0"/>
              </a:spcAft>
              <a:buSzPts val="1400"/>
              <a:buChar char="➢"/>
            </a:pPr>
            <a:r>
              <a:rPr lang="en"/>
              <a:t>En cas de données nouvelles ou modifiées, pas de cohérence immédiate</a:t>
            </a:r>
            <a:endParaRPr/>
          </a:p>
          <a:p>
            <a:pPr indent="0" lvl="0" marL="0" rtl="0" algn="l">
              <a:spcBef>
                <a:spcPts val="1600"/>
              </a:spcBef>
              <a:spcAft>
                <a:spcPts val="1600"/>
              </a:spcAft>
              <a:buNone/>
            </a:pPr>
            <a:r>
              <a:t/>
            </a:r>
            <a:endParaRPr>
              <a:solidFill>
                <a:srgbClr val="FF0000"/>
              </a:solidFill>
            </a:endParaRPr>
          </a:p>
        </p:txBody>
      </p:sp>
      <p:pic>
        <p:nvPicPr>
          <p:cNvPr id="155" name="Google Shape;155;p20"/>
          <p:cNvPicPr preferRelativeResize="0"/>
          <p:nvPr/>
        </p:nvPicPr>
        <p:blipFill>
          <a:blip r:embed="rId3">
            <a:alphaModFix/>
          </a:blip>
          <a:stretch>
            <a:fillRect/>
          </a:stretch>
        </p:blipFill>
        <p:spPr>
          <a:xfrm>
            <a:off x="7764825" y="246450"/>
            <a:ext cx="1067476" cy="853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Volumétrie des données</a:t>
            </a:r>
            <a:endParaRPr/>
          </a:p>
        </p:txBody>
      </p:sp>
      <p:pic>
        <p:nvPicPr>
          <p:cNvPr id="161" name="Google Shape;161;p21"/>
          <p:cNvPicPr preferRelativeResize="0"/>
          <p:nvPr/>
        </p:nvPicPr>
        <p:blipFill>
          <a:blip r:embed="rId3">
            <a:alphaModFix/>
          </a:blip>
          <a:stretch>
            <a:fillRect/>
          </a:stretch>
        </p:blipFill>
        <p:spPr>
          <a:xfrm>
            <a:off x="1731450" y="1180625"/>
            <a:ext cx="5681100" cy="3318875"/>
          </a:xfrm>
          <a:prstGeom prst="rect">
            <a:avLst/>
          </a:prstGeom>
          <a:noFill/>
          <a:ln cap="flat" cmpd="sng" w="9525">
            <a:solidFill>
              <a:schemeClr val="dk2"/>
            </a:solidFill>
            <a:prstDash val="solid"/>
            <a:round/>
            <a:headEnd len="sm" w="sm" type="none"/>
            <a:tailEnd len="sm" w="sm" type="none"/>
          </a:ln>
        </p:spPr>
      </p:pic>
      <p:pic>
        <p:nvPicPr>
          <p:cNvPr id="162" name="Google Shape;162;p21"/>
          <p:cNvPicPr preferRelativeResize="0"/>
          <p:nvPr/>
        </p:nvPicPr>
        <p:blipFill>
          <a:blip r:embed="rId4">
            <a:alphaModFix/>
          </a:blip>
          <a:stretch>
            <a:fillRect/>
          </a:stretch>
        </p:blipFill>
        <p:spPr>
          <a:xfrm>
            <a:off x="8065000" y="246450"/>
            <a:ext cx="696975" cy="79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