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e6d429fda_5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e6d429fda_5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7d8bcb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7d8bcb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784dc0dc1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784dc0dc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784dc0dc1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784dc0dc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610c32d85_2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610c32d85_2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7d8bcb956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b7d8bcb95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fa43cd03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fa43cd03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ae6d429fda_5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ae6d429fda_5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ae6d429fd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ae6d429fd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610c32d85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610c32d8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963f3ccf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963f3ccf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e6d429fda_7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e6d429fda_7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e6d429fda_7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e6d429fda_7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610c32d85_2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610c32d85_2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963f3ccf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963f3cc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gdeltproject.or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11.png"/><Relationship Id="rId10"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4.png"/><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t="7813" b="7813"/>
          <a:stretch/>
        </p:blipFill>
        <p:spPr>
          <a:xfrm>
            <a:off x="0" y="0"/>
            <a:ext cx="9144000" cy="5143500"/>
          </a:xfrm>
          <a:prstGeom prst="rect">
            <a:avLst/>
          </a:prstGeom>
          <a:noFill/>
          <a:ln>
            <a:noFill/>
          </a:ln>
        </p:spPr>
      </p:pic>
      <p:sp>
        <p:nvSpPr>
          <p:cNvPr id="55" name="Google Shape;55;p13"/>
          <p:cNvSpPr txBox="1">
            <a:spLocks noGrp="1"/>
          </p:cNvSpPr>
          <p:nvPr>
            <p:ph type="subTitle" idx="1"/>
          </p:nvPr>
        </p:nvSpPr>
        <p:spPr>
          <a:xfrm>
            <a:off x="6974575" y="3885500"/>
            <a:ext cx="2427300" cy="116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i="1">
                <a:solidFill>
                  <a:srgbClr val="FFFFFF"/>
                </a:solidFill>
                <a:latin typeface="Cambria"/>
                <a:ea typeface="Cambria"/>
                <a:cs typeface="Cambria"/>
                <a:sym typeface="Cambria"/>
              </a:rPr>
              <a:t>Valentina DiProietto</a:t>
            </a:r>
            <a:endParaRPr sz="1600" b="1" i="1">
              <a:solidFill>
                <a:srgbClr val="FFFFFF"/>
              </a:solidFill>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 sz="1600" b="1" i="1">
                <a:solidFill>
                  <a:srgbClr val="FFFFFF"/>
                </a:solidFill>
                <a:latin typeface="Cambria"/>
                <a:ea typeface="Cambria"/>
                <a:cs typeface="Cambria"/>
                <a:sym typeface="Cambria"/>
              </a:rPr>
              <a:t>Alexandre Mondin</a:t>
            </a:r>
            <a:endParaRPr sz="1600" b="1" i="1">
              <a:solidFill>
                <a:srgbClr val="FFFFFF"/>
              </a:solidFill>
              <a:latin typeface="Cambria"/>
              <a:ea typeface="Cambria"/>
              <a:cs typeface="Cambria"/>
              <a:sym typeface="Cambria"/>
            </a:endParaRPr>
          </a:p>
          <a:p>
            <a:pPr marL="0" lvl="0" indent="0" algn="l" rtl="0">
              <a:spcBef>
                <a:spcPts val="0"/>
              </a:spcBef>
              <a:spcAft>
                <a:spcPts val="0"/>
              </a:spcAft>
              <a:buNone/>
            </a:pPr>
            <a:r>
              <a:rPr lang="en" sz="1600" b="1" i="1">
                <a:solidFill>
                  <a:srgbClr val="FFFFFF"/>
                </a:solidFill>
                <a:latin typeface="Cambria"/>
                <a:ea typeface="Cambria"/>
                <a:cs typeface="Cambria"/>
                <a:sym typeface="Cambria"/>
              </a:rPr>
              <a:t>Laurent Nguyen</a:t>
            </a:r>
            <a:endParaRPr sz="1600" b="1" i="1">
              <a:solidFill>
                <a:srgbClr val="FFFFFF"/>
              </a:solidFill>
              <a:latin typeface="Cambria"/>
              <a:ea typeface="Cambria"/>
              <a:cs typeface="Cambria"/>
              <a:sym typeface="Cambria"/>
            </a:endParaRPr>
          </a:p>
          <a:p>
            <a:pPr marL="0" lvl="0" indent="0" algn="l" rtl="0">
              <a:spcBef>
                <a:spcPts val="0"/>
              </a:spcBef>
              <a:spcAft>
                <a:spcPts val="0"/>
              </a:spcAft>
              <a:buNone/>
            </a:pPr>
            <a:r>
              <a:rPr lang="en" sz="1600" b="1" i="1">
                <a:solidFill>
                  <a:srgbClr val="FFFFFF"/>
                </a:solidFill>
                <a:latin typeface="Cambria"/>
                <a:ea typeface="Cambria"/>
                <a:cs typeface="Cambria"/>
                <a:sym typeface="Cambria"/>
              </a:rPr>
              <a:t>Vincent Pauwels</a:t>
            </a:r>
            <a:endParaRPr sz="1600" b="1">
              <a:solidFill>
                <a:srgbClr val="FFFFFF"/>
              </a:solidFill>
              <a:latin typeface="Cambria"/>
              <a:ea typeface="Cambria"/>
              <a:cs typeface="Cambria"/>
              <a:sym typeface="Cambria"/>
            </a:endParaRPr>
          </a:p>
          <a:p>
            <a:pPr marL="0" lvl="0" indent="0" algn="l" rtl="0">
              <a:spcBef>
                <a:spcPts val="0"/>
              </a:spcBef>
              <a:spcAft>
                <a:spcPts val="0"/>
              </a:spcAft>
              <a:buNone/>
            </a:pPr>
            <a:endParaRPr sz="1500">
              <a:solidFill>
                <a:srgbClr val="FFFFFF"/>
              </a:solidFill>
              <a:latin typeface="Cambria"/>
              <a:ea typeface="Cambria"/>
              <a:cs typeface="Cambria"/>
              <a:sym typeface="Cambria"/>
            </a:endParaRPr>
          </a:p>
        </p:txBody>
      </p:sp>
      <p:sp>
        <p:nvSpPr>
          <p:cNvPr id="56" name="Google Shape;56;p13"/>
          <p:cNvSpPr/>
          <p:nvPr/>
        </p:nvSpPr>
        <p:spPr>
          <a:xfrm>
            <a:off x="371100" y="1192625"/>
            <a:ext cx="8401800" cy="2595300"/>
          </a:xfrm>
          <a:prstGeom prst="rect">
            <a:avLst/>
          </a:prstGeom>
          <a:solidFill>
            <a:srgbClr val="000000">
              <a:alpha val="61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txBox="1"/>
          <p:nvPr/>
        </p:nvSpPr>
        <p:spPr>
          <a:xfrm>
            <a:off x="278850" y="1355688"/>
            <a:ext cx="8586300" cy="233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b="1">
                <a:solidFill>
                  <a:schemeClr val="lt1"/>
                </a:solidFill>
                <a:latin typeface="Cambria"/>
                <a:ea typeface="Cambria"/>
                <a:cs typeface="Cambria"/>
                <a:sym typeface="Cambria"/>
              </a:rPr>
              <a:t>Projet Big Data 2020-2021</a:t>
            </a:r>
            <a:endParaRPr sz="3600" b="1">
              <a:solidFill>
                <a:schemeClr val="lt1"/>
              </a:solidFill>
              <a:latin typeface="Cambria"/>
              <a:ea typeface="Cambria"/>
              <a:cs typeface="Cambria"/>
              <a:sym typeface="Cambria"/>
            </a:endParaRPr>
          </a:p>
          <a:p>
            <a:pPr marL="0" lvl="0" indent="0" algn="ctr" rtl="0">
              <a:spcBef>
                <a:spcPts val="0"/>
              </a:spcBef>
              <a:spcAft>
                <a:spcPts val="0"/>
              </a:spcAft>
              <a:buNone/>
            </a:pPr>
            <a:endParaRPr sz="3600" b="1">
              <a:solidFill>
                <a:schemeClr val="lt1"/>
              </a:solidFill>
              <a:latin typeface="Cambria"/>
              <a:ea typeface="Cambria"/>
              <a:cs typeface="Cambria"/>
              <a:sym typeface="Cambria"/>
            </a:endParaRPr>
          </a:p>
          <a:p>
            <a:pPr marL="0" lvl="0" indent="0" algn="ctr" rtl="0">
              <a:spcBef>
                <a:spcPts val="0"/>
              </a:spcBef>
              <a:spcAft>
                <a:spcPts val="0"/>
              </a:spcAft>
              <a:buClr>
                <a:schemeClr val="dk1"/>
              </a:buClr>
              <a:buSzPts val="1100"/>
              <a:buFont typeface="Arial"/>
              <a:buNone/>
            </a:pPr>
            <a:r>
              <a:rPr lang="en" sz="2700">
                <a:solidFill>
                  <a:schemeClr val="lt1"/>
                </a:solidFill>
                <a:latin typeface="Cambria"/>
                <a:ea typeface="Cambria"/>
                <a:cs typeface="Cambria"/>
                <a:sym typeface="Cambria"/>
              </a:rPr>
              <a:t>Evolution de la pandémie COVID 19 via son impact media</a:t>
            </a:r>
            <a:endParaRPr sz="2700">
              <a:solidFill>
                <a:schemeClr val="lt1"/>
              </a:solidFill>
              <a:latin typeface="Cambria"/>
              <a:ea typeface="Cambria"/>
              <a:cs typeface="Cambria"/>
              <a:sym typeface="Cambria"/>
            </a:endParaRPr>
          </a:p>
          <a:p>
            <a:pPr marL="0" lvl="0" indent="0" algn="ctr" rtl="0">
              <a:spcBef>
                <a:spcPts val="0"/>
              </a:spcBef>
              <a:spcAft>
                <a:spcPts val="0"/>
              </a:spcAft>
              <a:buClr>
                <a:schemeClr val="dk1"/>
              </a:buClr>
              <a:buSzPts val="1100"/>
              <a:buFont typeface="Arial"/>
              <a:buNone/>
            </a:pPr>
            <a:r>
              <a:rPr lang="en" sz="2700">
                <a:solidFill>
                  <a:schemeClr val="lt1"/>
                </a:solidFill>
                <a:latin typeface="Cambria"/>
                <a:ea typeface="Cambria"/>
                <a:cs typeface="Cambria"/>
                <a:sym typeface="Cambria"/>
              </a:rPr>
              <a:t>22-01-2021</a:t>
            </a:r>
            <a:endParaRPr sz="2700">
              <a:solidFill>
                <a:schemeClr val="lt1"/>
              </a:solidFill>
              <a:latin typeface="Cambria"/>
              <a:ea typeface="Cambria"/>
              <a:cs typeface="Cambria"/>
              <a:sym typeface="Cambria"/>
            </a:endParaRPr>
          </a:p>
          <a:p>
            <a:pPr marL="0" lvl="0" indent="0" algn="l" rtl="0">
              <a:spcBef>
                <a:spcPts val="0"/>
              </a:spcBef>
              <a:spcAft>
                <a:spcPts val="0"/>
              </a:spcAft>
              <a:buNone/>
            </a:pPr>
            <a:endParaRPr/>
          </a:p>
        </p:txBody>
      </p:sp>
      <p:pic>
        <p:nvPicPr>
          <p:cNvPr id="58" name="Google Shape;58;p13"/>
          <p:cNvPicPr preferRelativeResize="0"/>
          <p:nvPr/>
        </p:nvPicPr>
        <p:blipFill>
          <a:blip r:embed="rId4">
            <a:alphaModFix/>
          </a:blip>
          <a:stretch>
            <a:fillRect/>
          </a:stretch>
        </p:blipFill>
        <p:spPr>
          <a:xfrm>
            <a:off x="3590925" y="2230300"/>
            <a:ext cx="1962150" cy="47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xfrm>
            <a:off x="311700" y="392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Volumétrie des données – dataframe</a:t>
            </a:r>
            <a:br>
              <a:rPr lang="en" dirty="0"/>
            </a:br>
            <a:br>
              <a:rPr lang="en" dirty="0"/>
            </a:br>
            <a:r>
              <a:rPr lang="en" sz="1400" i="1" dirty="0"/>
              <a:t>Pour 1 an de données au format .parquet</a:t>
            </a:r>
            <a:endParaRPr i="1" dirty="0"/>
          </a:p>
        </p:txBody>
      </p:sp>
      <p:pic>
        <p:nvPicPr>
          <p:cNvPr id="168" name="Google Shape;168;p22"/>
          <p:cNvPicPr preferRelativeResize="0"/>
          <p:nvPr/>
        </p:nvPicPr>
        <p:blipFill>
          <a:blip r:embed="rId3">
            <a:alphaModFix/>
          </a:blip>
          <a:stretch>
            <a:fillRect/>
          </a:stretch>
        </p:blipFill>
        <p:spPr>
          <a:xfrm>
            <a:off x="8135325" y="392750"/>
            <a:ext cx="696975" cy="796550"/>
          </a:xfrm>
          <a:prstGeom prst="rect">
            <a:avLst/>
          </a:prstGeom>
          <a:noFill/>
          <a:ln>
            <a:noFill/>
          </a:ln>
        </p:spPr>
      </p:pic>
      <p:sp>
        <p:nvSpPr>
          <p:cNvPr id="169" name="Google Shape;169;p22"/>
          <p:cNvSpPr/>
          <p:nvPr/>
        </p:nvSpPr>
        <p:spPr>
          <a:xfrm>
            <a:off x="2121000" y="3370375"/>
            <a:ext cx="585300" cy="572700"/>
          </a:xfrm>
          <a:prstGeom prst="ellipse">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5314025" y="1994875"/>
            <a:ext cx="1944300" cy="1948200"/>
          </a:xfrm>
          <a:prstGeom prst="ellipse">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3676625" y="3046375"/>
            <a:ext cx="902400" cy="896700"/>
          </a:xfrm>
          <a:prstGeom prst="ellipse">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txBox="1"/>
          <p:nvPr/>
        </p:nvSpPr>
        <p:spPr>
          <a:xfrm>
            <a:off x="1885663" y="4160575"/>
            <a:ext cx="10560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Requête 1</a:t>
            </a:r>
            <a:endParaRPr/>
          </a:p>
        </p:txBody>
      </p:sp>
      <p:sp>
        <p:nvSpPr>
          <p:cNvPr id="173" name="Google Shape;173;p22"/>
          <p:cNvSpPr txBox="1"/>
          <p:nvPr/>
        </p:nvSpPr>
        <p:spPr>
          <a:xfrm>
            <a:off x="3599838" y="4160575"/>
            <a:ext cx="10560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Requête 1</a:t>
            </a:r>
            <a:endParaRPr/>
          </a:p>
        </p:txBody>
      </p:sp>
      <p:sp>
        <p:nvSpPr>
          <p:cNvPr id="174" name="Google Shape;174;p22"/>
          <p:cNvSpPr txBox="1"/>
          <p:nvPr/>
        </p:nvSpPr>
        <p:spPr>
          <a:xfrm>
            <a:off x="5758163" y="4160575"/>
            <a:ext cx="10560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Requête 3</a:t>
            </a:r>
            <a:endParaRPr/>
          </a:p>
        </p:txBody>
      </p:sp>
      <p:sp>
        <p:nvSpPr>
          <p:cNvPr id="175" name="Google Shape;175;p22"/>
          <p:cNvSpPr txBox="1"/>
          <p:nvPr/>
        </p:nvSpPr>
        <p:spPr>
          <a:xfrm>
            <a:off x="2016463" y="2970175"/>
            <a:ext cx="79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1.6 Mo</a:t>
            </a:r>
            <a:endParaRPr/>
          </a:p>
        </p:txBody>
      </p:sp>
      <p:sp>
        <p:nvSpPr>
          <p:cNvPr id="176" name="Google Shape;176;p22"/>
          <p:cNvSpPr txBox="1"/>
          <p:nvPr/>
        </p:nvSpPr>
        <p:spPr>
          <a:xfrm>
            <a:off x="3731100" y="2646175"/>
            <a:ext cx="79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96 Mo</a:t>
            </a:r>
            <a:endParaRPr/>
          </a:p>
        </p:txBody>
      </p:sp>
      <p:sp>
        <p:nvSpPr>
          <p:cNvPr id="177" name="Google Shape;177;p22"/>
          <p:cNvSpPr txBox="1"/>
          <p:nvPr/>
        </p:nvSpPr>
        <p:spPr>
          <a:xfrm>
            <a:off x="5888975" y="1533600"/>
            <a:ext cx="79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51 Go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3"/>
          <p:cNvSpPr txBox="1">
            <a:spLocks noGrp="1"/>
          </p:cNvSpPr>
          <p:nvPr>
            <p:ph type="title"/>
          </p:nvPr>
        </p:nvSpPr>
        <p:spPr>
          <a:xfrm>
            <a:off x="149175" y="246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Volumétrie des données - cluster Cassandra</a:t>
            </a:r>
            <a:endParaRPr/>
          </a:p>
        </p:txBody>
      </p:sp>
      <p:pic>
        <p:nvPicPr>
          <p:cNvPr id="183" name="Google Shape;183;p23"/>
          <p:cNvPicPr preferRelativeResize="0"/>
          <p:nvPr/>
        </p:nvPicPr>
        <p:blipFill>
          <a:blip r:embed="rId3">
            <a:alphaModFix/>
          </a:blip>
          <a:stretch>
            <a:fillRect/>
          </a:stretch>
        </p:blipFill>
        <p:spPr>
          <a:xfrm>
            <a:off x="8065000" y="246450"/>
            <a:ext cx="696975" cy="796550"/>
          </a:xfrm>
          <a:prstGeom prst="rect">
            <a:avLst/>
          </a:prstGeom>
          <a:noFill/>
          <a:ln>
            <a:noFill/>
          </a:ln>
        </p:spPr>
      </p:pic>
      <p:pic>
        <p:nvPicPr>
          <p:cNvPr id="184" name="Google Shape;184;p23"/>
          <p:cNvPicPr preferRelativeResize="0"/>
          <p:nvPr/>
        </p:nvPicPr>
        <p:blipFill>
          <a:blip r:embed="rId4">
            <a:alphaModFix/>
          </a:blip>
          <a:stretch>
            <a:fillRect/>
          </a:stretch>
        </p:blipFill>
        <p:spPr>
          <a:xfrm>
            <a:off x="393913" y="1623950"/>
            <a:ext cx="8031123" cy="1895600"/>
          </a:xfrm>
          <a:prstGeom prst="rect">
            <a:avLst/>
          </a:prstGeom>
          <a:noFill/>
          <a:ln>
            <a:noFill/>
          </a:ln>
        </p:spPr>
      </p:pic>
      <p:sp>
        <p:nvSpPr>
          <p:cNvPr id="185" name="Google Shape;185;p23"/>
          <p:cNvSpPr/>
          <p:nvPr/>
        </p:nvSpPr>
        <p:spPr>
          <a:xfrm>
            <a:off x="1725725" y="2465275"/>
            <a:ext cx="696900" cy="717300"/>
          </a:xfrm>
          <a:prstGeom prst="roundRect">
            <a:avLst>
              <a:gd name="adj" fmla="val 16667"/>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
        <p:nvSpPr>
          <p:cNvPr id="186" name="Google Shape;186;p23"/>
          <p:cNvSpPr txBox="1"/>
          <p:nvPr/>
        </p:nvSpPr>
        <p:spPr>
          <a:xfrm>
            <a:off x="393925" y="3840850"/>
            <a:ext cx="65058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i="1">
                <a:solidFill>
                  <a:srgbClr val="434343"/>
                </a:solidFill>
              </a:rPr>
              <a:t>Une répartition </a:t>
            </a:r>
            <a:r>
              <a:rPr lang="en" sz="1500" b="1" i="1">
                <a:solidFill>
                  <a:srgbClr val="434343"/>
                </a:solidFill>
              </a:rPr>
              <a:t>équitable </a:t>
            </a:r>
            <a:r>
              <a:rPr lang="en" sz="1500" i="1">
                <a:solidFill>
                  <a:srgbClr val="434343"/>
                </a:solidFill>
              </a:rPr>
              <a:t>du chargement sur chaque noeud du cluster</a:t>
            </a:r>
            <a:endParaRPr sz="1500" i="1">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txBox="1">
            <a:spLocks noGrp="1"/>
          </p:cNvSpPr>
          <p:nvPr>
            <p:ph type="title"/>
          </p:nvPr>
        </p:nvSpPr>
        <p:spPr>
          <a:xfrm>
            <a:off x="149175" y="246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Aperçu d’une requête</a:t>
            </a:r>
            <a:endParaRPr/>
          </a:p>
        </p:txBody>
      </p:sp>
      <p:pic>
        <p:nvPicPr>
          <p:cNvPr id="192" name="Google Shape;192;p24"/>
          <p:cNvPicPr preferRelativeResize="0"/>
          <p:nvPr/>
        </p:nvPicPr>
        <p:blipFill>
          <a:blip r:embed="rId3">
            <a:alphaModFix/>
          </a:blip>
          <a:stretch>
            <a:fillRect/>
          </a:stretch>
        </p:blipFill>
        <p:spPr>
          <a:xfrm>
            <a:off x="8193625" y="246450"/>
            <a:ext cx="719525" cy="719525"/>
          </a:xfrm>
          <a:prstGeom prst="rect">
            <a:avLst/>
          </a:prstGeom>
          <a:noFill/>
          <a:ln>
            <a:noFill/>
          </a:ln>
        </p:spPr>
      </p:pic>
      <p:sp>
        <p:nvSpPr>
          <p:cNvPr id="193" name="Google Shape;193;p24"/>
          <p:cNvSpPr txBox="1">
            <a:spLocks noGrp="1"/>
          </p:cNvSpPr>
          <p:nvPr>
            <p:ph type="body" idx="1"/>
          </p:nvPr>
        </p:nvSpPr>
        <p:spPr>
          <a:xfrm>
            <a:off x="311700" y="921938"/>
            <a:ext cx="8520600" cy="37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Evolution du nombre d’articles traitant du COVID par langue pour la France </a:t>
            </a:r>
            <a:endParaRPr/>
          </a:p>
        </p:txBody>
      </p:sp>
      <p:pic>
        <p:nvPicPr>
          <p:cNvPr id="194" name="Google Shape;194;p24"/>
          <p:cNvPicPr preferRelativeResize="0"/>
          <p:nvPr/>
        </p:nvPicPr>
        <p:blipFill>
          <a:blip r:embed="rId4">
            <a:alphaModFix/>
          </a:blip>
          <a:stretch>
            <a:fillRect/>
          </a:stretch>
        </p:blipFill>
        <p:spPr>
          <a:xfrm>
            <a:off x="152400" y="1800013"/>
            <a:ext cx="8839197" cy="22225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title"/>
          </p:nvPr>
        </p:nvSpPr>
        <p:spPr>
          <a:xfrm>
            <a:off x="3262650" y="516750"/>
            <a:ext cx="2618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chemeClr val="dk2"/>
                </a:solidFill>
              </a:rPr>
              <a:t>Demonstration</a:t>
            </a:r>
            <a:endParaRPr i="1">
              <a:solidFill>
                <a:schemeClr val="dk2"/>
              </a:solidFill>
            </a:endParaRPr>
          </a:p>
        </p:txBody>
      </p:sp>
      <p:pic>
        <p:nvPicPr>
          <p:cNvPr id="200" name="Google Shape;200;p25"/>
          <p:cNvPicPr preferRelativeResize="0"/>
          <p:nvPr/>
        </p:nvPicPr>
        <p:blipFill>
          <a:blip r:embed="rId3">
            <a:alphaModFix/>
          </a:blip>
          <a:stretch>
            <a:fillRect/>
          </a:stretch>
        </p:blipFill>
        <p:spPr>
          <a:xfrm>
            <a:off x="2667000" y="1407075"/>
            <a:ext cx="3810000" cy="3048000"/>
          </a:xfrm>
          <a:prstGeom prst="rect">
            <a:avLst/>
          </a:prstGeom>
          <a:noFill/>
          <a:ln>
            <a:noFill/>
          </a:ln>
        </p:spPr>
      </p:pic>
      <p:sp>
        <p:nvSpPr>
          <p:cNvPr id="201" name="Google Shape;201;p25"/>
          <p:cNvSpPr/>
          <p:nvPr/>
        </p:nvSpPr>
        <p:spPr>
          <a:xfrm>
            <a:off x="122950" y="106550"/>
            <a:ext cx="8924400" cy="4918200"/>
          </a:xfrm>
          <a:prstGeom prst="rect">
            <a:avLst/>
          </a:prstGeom>
          <a:solidFill>
            <a:srgbClr val="EEEEEE">
              <a:alpha val="4860"/>
            </a:srgbClr>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D10CB9-DA0D-4DEC-8128-AE4349A59DEB}"/>
              </a:ext>
            </a:extLst>
          </p:cNvPr>
          <p:cNvSpPr>
            <a:spLocks noGrp="1"/>
          </p:cNvSpPr>
          <p:nvPr>
            <p:ph type="title"/>
          </p:nvPr>
        </p:nvSpPr>
        <p:spPr/>
        <p:txBody>
          <a:bodyPr/>
          <a:lstStyle/>
          <a:p>
            <a:r>
              <a:rPr lang="fr-FR" dirty="0"/>
              <a:t>En conclusion nous avons réussi à stocker sur AWS</a:t>
            </a:r>
          </a:p>
        </p:txBody>
      </p:sp>
      <p:sp>
        <p:nvSpPr>
          <p:cNvPr id="3" name="Espace réservé du texte 2">
            <a:extLst>
              <a:ext uri="{FF2B5EF4-FFF2-40B4-BE49-F238E27FC236}">
                <a16:creationId xmlns:a16="http://schemas.microsoft.com/office/drawing/2014/main" id="{26739D48-E4EA-4C7C-95E5-B3A0683BF34B}"/>
              </a:ext>
            </a:extLst>
          </p:cNvPr>
          <p:cNvSpPr>
            <a:spLocks noGrp="1"/>
          </p:cNvSpPr>
          <p:nvPr>
            <p:ph type="body" idx="1"/>
          </p:nvPr>
        </p:nvSpPr>
        <p:spPr/>
        <p:txBody>
          <a:bodyPr/>
          <a:lstStyle/>
          <a:p>
            <a:r>
              <a:rPr lang="fr-FR" dirty="0"/>
              <a:t>Requête 1 : 1 an de données sur Cassandra</a:t>
            </a:r>
          </a:p>
          <a:p>
            <a:endParaRPr lang="fr-FR" dirty="0"/>
          </a:p>
          <a:p>
            <a:r>
              <a:rPr lang="fr-FR" dirty="0"/>
              <a:t>Requête 2 : 1 an de données sur Cassandra</a:t>
            </a:r>
          </a:p>
          <a:p>
            <a:endParaRPr lang="fr-FR" dirty="0"/>
          </a:p>
          <a:p>
            <a:r>
              <a:rPr lang="fr-FR" dirty="0"/>
              <a:t>Requête 3 : 1 journée sur Cassandra</a:t>
            </a:r>
          </a:p>
          <a:p>
            <a:endParaRPr lang="fr-FR" dirty="0"/>
          </a:p>
          <a:p>
            <a:pPr marL="114300" indent="0">
              <a:buNone/>
            </a:pPr>
            <a:endParaRPr lang="fr-FR" dirty="0"/>
          </a:p>
          <a:p>
            <a:pPr marL="114300" indent="0">
              <a:buNone/>
            </a:pPr>
            <a:r>
              <a:rPr lang="fr-FR" sz="1600" dirty="0"/>
              <a:t>Pour pouvoir stocker la 3</a:t>
            </a:r>
            <a:r>
              <a:rPr lang="fr-FR" sz="1600" baseline="30000" dirty="0"/>
              <a:t>ème</a:t>
            </a:r>
            <a:r>
              <a:rPr lang="fr-FR" sz="1600" dirty="0"/>
              <a:t> requête nous devons séparer la table en 3. Cette opération a été réalisé en local mais le temps nous a manqué pour l’implémenter sur AWS avec une année entière de données.</a:t>
            </a:r>
          </a:p>
        </p:txBody>
      </p:sp>
      <p:pic>
        <p:nvPicPr>
          <p:cNvPr id="5" name="Graphique 4" descr="Badge Tick1 avec un remplissage uni">
            <a:extLst>
              <a:ext uri="{FF2B5EF4-FFF2-40B4-BE49-F238E27FC236}">
                <a16:creationId xmlns:a16="http://schemas.microsoft.com/office/drawing/2014/main" id="{D968800D-366E-4189-94EA-743D3C5817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65131" y="1393032"/>
            <a:ext cx="1335881" cy="1335881"/>
          </a:xfrm>
          <a:prstGeom prst="rect">
            <a:avLst/>
          </a:prstGeom>
        </p:spPr>
      </p:pic>
    </p:spTree>
    <p:extLst>
      <p:ext uri="{BB962C8B-B14F-4D97-AF65-F5344CB8AC3E}">
        <p14:creationId xmlns:p14="http://schemas.microsoft.com/office/powerpoint/2010/main" val="2237092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Améliorations identifiées</a:t>
            </a:r>
            <a:endParaRPr/>
          </a:p>
        </p:txBody>
      </p:sp>
      <p:sp>
        <p:nvSpPr>
          <p:cNvPr id="207" name="Google Shape;207;p26"/>
          <p:cNvSpPr txBox="1">
            <a:spLocks noGrp="1"/>
          </p:cNvSpPr>
          <p:nvPr>
            <p:ph type="body" idx="1"/>
          </p:nvPr>
        </p:nvSpPr>
        <p:spPr>
          <a:xfrm>
            <a:off x="311700" y="17271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Augmentation du nombre d’instances EC2 pour résoudre les problèmes de mémoire récurrents</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Utilisation de Ansible pour la configuration de Cassandra </a:t>
            </a:r>
            <a:endParaRPr/>
          </a:p>
        </p:txBody>
      </p:sp>
      <p:pic>
        <p:nvPicPr>
          <p:cNvPr id="208" name="Google Shape;208;p26"/>
          <p:cNvPicPr preferRelativeResize="0"/>
          <p:nvPr/>
        </p:nvPicPr>
        <p:blipFill>
          <a:blip r:embed="rId3">
            <a:alphaModFix/>
          </a:blip>
          <a:stretch>
            <a:fillRect/>
          </a:stretch>
        </p:blipFill>
        <p:spPr>
          <a:xfrm>
            <a:off x="6868475" y="3059799"/>
            <a:ext cx="471575" cy="473700"/>
          </a:xfrm>
          <a:prstGeom prst="rect">
            <a:avLst/>
          </a:prstGeom>
          <a:noFill/>
          <a:ln>
            <a:noFill/>
          </a:ln>
        </p:spPr>
      </p:pic>
      <p:pic>
        <p:nvPicPr>
          <p:cNvPr id="209" name="Google Shape;209;p26"/>
          <p:cNvPicPr preferRelativeResize="0"/>
          <p:nvPr/>
        </p:nvPicPr>
        <p:blipFill>
          <a:blip r:embed="rId4">
            <a:alphaModFix/>
          </a:blip>
          <a:stretch>
            <a:fillRect/>
          </a:stretch>
        </p:blipFill>
        <p:spPr>
          <a:xfrm>
            <a:off x="8079600" y="401450"/>
            <a:ext cx="752699" cy="752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7"/>
          <p:cNvSpPr txBox="1">
            <a:spLocks noGrp="1"/>
          </p:cNvSpPr>
          <p:nvPr>
            <p:ph type="title"/>
          </p:nvPr>
        </p:nvSpPr>
        <p:spPr>
          <a:xfrm>
            <a:off x="311700" y="2781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 questions ?</a:t>
            </a:r>
            <a:endParaRPr/>
          </a:p>
        </p:txBody>
      </p:sp>
      <p:sp>
        <p:nvSpPr>
          <p:cNvPr id="215" name="Google Shape;215;p27"/>
          <p:cNvSpPr txBox="1"/>
          <p:nvPr/>
        </p:nvSpPr>
        <p:spPr>
          <a:xfrm>
            <a:off x="1221150" y="3927975"/>
            <a:ext cx="5901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i="1"/>
              <a:t>https://github.com/MSBGD-Gdelt-Project/gdelt</a:t>
            </a:r>
            <a:endParaRPr sz="1500" i="1"/>
          </a:p>
        </p:txBody>
      </p:sp>
      <p:pic>
        <p:nvPicPr>
          <p:cNvPr id="216" name="Google Shape;216;p27"/>
          <p:cNvPicPr preferRelativeResize="0"/>
          <p:nvPr/>
        </p:nvPicPr>
        <p:blipFill>
          <a:blip r:embed="rId3">
            <a:alphaModFix/>
          </a:blip>
          <a:stretch>
            <a:fillRect/>
          </a:stretch>
        </p:blipFill>
        <p:spPr>
          <a:xfrm>
            <a:off x="311700" y="3676850"/>
            <a:ext cx="846325" cy="846325"/>
          </a:xfrm>
          <a:prstGeom prst="rect">
            <a:avLst/>
          </a:prstGeom>
          <a:noFill/>
          <a:ln>
            <a:noFill/>
          </a:ln>
        </p:spPr>
      </p:pic>
      <p:sp>
        <p:nvSpPr>
          <p:cNvPr id="217" name="Google Shape;217;p27"/>
          <p:cNvSpPr txBox="1"/>
          <p:nvPr/>
        </p:nvSpPr>
        <p:spPr>
          <a:xfrm>
            <a:off x="3535800" y="997950"/>
            <a:ext cx="20724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800"/>
              <a:t>Merci !</a:t>
            </a:r>
            <a:endParaRPr sz="4800"/>
          </a:p>
        </p:txBody>
      </p:sp>
      <p:cxnSp>
        <p:nvCxnSpPr>
          <p:cNvPr id="218" name="Google Shape;218;p27"/>
          <p:cNvCxnSpPr/>
          <p:nvPr/>
        </p:nvCxnSpPr>
        <p:spPr>
          <a:xfrm>
            <a:off x="2123250" y="2206975"/>
            <a:ext cx="4897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idx="4294967295"/>
          </p:nvPr>
        </p:nvSpPr>
        <p:spPr>
          <a:xfrm>
            <a:off x="149175" y="246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Présentation</a:t>
            </a:r>
            <a:endParaRPr/>
          </a:p>
        </p:txBody>
      </p:sp>
      <p:sp>
        <p:nvSpPr>
          <p:cNvPr id="64" name="Google Shape;64;p14"/>
          <p:cNvSpPr txBox="1">
            <a:spLocks noGrp="1"/>
          </p:cNvSpPr>
          <p:nvPr>
            <p:ph type="body" idx="4294967295"/>
          </p:nvPr>
        </p:nvSpPr>
        <p:spPr>
          <a:xfrm>
            <a:off x="311700" y="1152475"/>
            <a:ext cx="8520600" cy="3762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Char char="✦"/>
            </a:pPr>
            <a:r>
              <a:rPr lang="en" sz="1400" b="1" dirty="0">
                <a:solidFill>
                  <a:srgbClr val="434343"/>
                </a:solidFill>
              </a:rPr>
              <a:t>Objectif : </a:t>
            </a:r>
            <a:endParaRPr sz="1400" b="1" dirty="0">
              <a:solidFill>
                <a:srgbClr val="434343"/>
              </a:solidFill>
            </a:endParaRPr>
          </a:p>
          <a:p>
            <a:pPr marL="457200" lvl="0" indent="0" algn="l" rtl="0">
              <a:spcBef>
                <a:spcPts val="1600"/>
              </a:spcBef>
              <a:spcAft>
                <a:spcPts val="0"/>
              </a:spcAft>
              <a:buNone/>
            </a:pPr>
            <a:r>
              <a:rPr lang="en" sz="1400" dirty="0">
                <a:solidFill>
                  <a:srgbClr val="434343"/>
                </a:solidFill>
                <a:highlight>
                  <a:srgbClr val="FFFFFF"/>
                </a:highlight>
              </a:rPr>
              <a:t>Proposer un système de stockage distribué, résilient et performant sur AWS pour opérer des requêtes sur un large volume de données (1 an de données traitant du COVID depuis la base de données : </a:t>
            </a:r>
            <a:r>
              <a:rPr lang="en" sz="1400" i="1" u="sng" dirty="0">
                <a:solidFill>
                  <a:srgbClr val="1D4B8F"/>
                </a:solidFill>
                <a:highlight>
                  <a:srgbClr val="FFFFFF"/>
                </a:highlight>
                <a:hlinkClick r:id="rId3">
                  <a:extLst>
                    <a:ext uri="{A12FA001-AC4F-418D-AE19-62706E023703}">
                      <ahyp:hlinkClr xmlns:ahyp="http://schemas.microsoft.com/office/drawing/2018/hyperlinkcolor" val="tx"/>
                    </a:ext>
                  </a:extLst>
                </a:hlinkClick>
              </a:rPr>
              <a:t>The Global Database of Events, Language, and Tone (</a:t>
            </a:r>
            <a:r>
              <a:rPr lang="en" sz="1400" b="1" i="1" u="sng" dirty="0">
                <a:solidFill>
                  <a:srgbClr val="1D4B8F"/>
                </a:solidFill>
                <a:highlight>
                  <a:srgbClr val="FFFFFF"/>
                </a:highlight>
                <a:hlinkClick r:id="rId3">
                  <a:extLst>
                    <a:ext uri="{A12FA001-AC4F-418D-AE19-62706E023703}">
                      <ahyp:hlinkClr xmlns:ahyp="http://schemas.microsoft.com/office/drawing/2018/hyperlinkcolor" val="tx"/>
                    </a:ext>
                  </a:extLst>
                </a:hlinkClick>
              </a:rPr>
              <a:t>GDELT</a:t>
            </a:r>
            <a:r>
              <a:rPr lang="en" sz="1400" i="1" u="sng" dirty="0">
                <a:solidFill>
                  <a:srgbClr val="1D4B8F"/>
                </a:solidFill>
                <a:highlight>
                  <a:srgbClr val="FFFFFF"/>
                </a:highlight>
                <a:hlinkClick r:id="rId3">
                  <a:extLst>
                    <a:ext uri="{A12FA001-AC4F-418D-AE19-62706E023703}">
                      <ahyp:hlinkClr xmlns:ahyp="http://schemas.microsoft.com/office/drawing/2018/hyperlinkcolor" val="tx"/>
                    </a:ext>
                  </a:extLst>
                </a:hlinkClick>
              </a:rPr>
              <a:t>)</a:t>
            </a:r>
            <a:r>
              <a:rPr lang="en" sz="1400" dirty="0">
                <a:solidFill>
                  <a:srgbClr val="434343"/>
                </a:solidFill>
              </a:rPr>
              <a:t>)</a:t>
            </a:r>
            <a:endParaRPr sz="1400" dirty="0">
              <a:solidFill>
                <a:srgbClr val="434343"/>
              </a:solidFill>
            </a:endParaRPr>
          </a:p>
          <a:p>
            <a:pPr marL="457200" lvl="0" indent="0" algn="l" rtl="0">
              <a:lnSpc>
                <a:spcPct val="100000"/>
              </a:lnSpc>
              <a:spcBef>
                <a:spcPts val="1600"/>
              </a:spcBef>
              <a:spcAft>
                <a:spcPts val="0"/>
              </a:spcAft>
              <a:buNone/>
            </a:pPr>
            <a:endParaRPr sz="1400" dirty="0">
              <a:solidFill>
                <a:srgbClr val="434343"/>
              </a:solidFill>
            </a:endParaRPr>
          </a:p>
          <a:p>
            <a:pPr marL="457200" lvl="0" indent="-317500" algn="l" rtl="0">
              <a:lnSpc>
                <a:spcPct val="200000"/>
              </a:lnSpc>
              <a:spcBef>
                <a:spcPts val="0"/>
              </a:spcBef>
              <a:spcAft>
                <a:spcPts val="0"/>
              </a:spcAft>
              <a:buClr>
                <a:srgbClr val="434343"/>
              </a:buClr>
              <a:buSzPts val="1400"/>
              <a:buChar char="✦"/>
            </a:pPr>
            <a:r>
              <a:rPr lang="en" sz="1400" b="1" dirty="0">
                <a:solidFill>
                  <a:srgbClr val="434343"/>
                </a:solidFill>
              </a:rPr>
              <a:t>Contraintes :</a:t>
            </a:r>
            <a:endParaRPr sz="1400" b="1" dirty="0">
              <a:solidFill>
                <a:srgbClr val="434343"/>
              </a:solidFill>
            </a:endParaRPr>
          </a:p>
          <a:p>
            <a:pPr marL="914400" lvl="1" indent="-317500" algn="l" rtl="0">
              <a:lnSpc>
                <a:spcPct val="160000"/>
              </a:lnSpc>
              <a:spcBef>
                <a:spcPts val="0"/>
              </a:spcBef>
              <a:spcAft>
                <a:spcPts val="0"/>
              </a:spcAft>
              <a:buClr>
                <a:srgbClr val="434343"/>
              </a:buClr>
              <a:buSzPts val="1400"/>
              <a:buFont typeface="Times New Roman"/>
              <a:buChar char="✓"/>
            </a:pPr>
            <a:r>
              <a:rPr lang="en" dirty="0">
                <a:solidFill>
                  <a:srgbClr val="434343"/>
                </a:solidFill>
                <a:highlight>
                  <a:srgbClr val="FFFFFF"/>
                </a:highlight>
              </a:rPr>
              <a:t>Utiliser </a:t>
            </a:r>
            <a:r>
              <a:rPr lang="en" b="1" dirty="0">
                <a:solidFill>
                  <a:srgbClr val="434343"/>
                </a:solidFill>
                <a:highlight>
                  <a:srgbClr val="FFFFFF"/>
                </a:highlight>
              </a:rPr>
              <a:t>au moins 1 technologie vue en cours</a:t>
            </a:r>
            <a:r>
              <a:rPr lang="en" dirty="0">
                <a:solidFill>
                  <a:srgbClr val="434343"/>
                </a:solidFill>
                <a:highlight>
                  <a:srgbClr val="FFFFFF"/>
                </a:highlight>
              </a:rPr>
              <a:t> </a:t>
            </a:r>
            <a:endParaRPr dirty="0">
              <a:solidFill>
                <a:srgbClr val="434343"/>
              </a:solidFill>
              <a:highlight>
                <a:srgbClr val="FFFFFF"/>
              </a:highlight>
            </a:endParaRPr>
          </a:p>
          <a:p>
            <a:pPr marL="914400" lvl="1" indent="-317500" algn="l" rtl="0">
              <a:lnSpc>
                <a:spcPct val="160000"/>
              </a:lnSpc>
              <a:spcBef>
                <a:spcPts val="0"/>
              </a:spcBef>
              <a:spcAft>
                <a:spcPts val="0"/>
              </a:spcAft>
              <a:buClr>
                <a:srgbClr val="434343"/>
              </a:buClr>
              <a:buSzPts val="1400"/>
              <a:buFont typeface="Times New Roman"/>
              <a:buChar char="✓"/>
            </a:pPr>
            <a:r>
              <a:rPr lang="en" dirty="0">
                <a:solidFill>
                  <a:srgbClr val="434343"/>
                </a:solidFill>
                <a:highlight>
                  <a:srgbClr val="FFFFFF"/>
                </a:highlight>
              </a:rPr>
              <a:t>Concevoir </a:t>
            </a:r>
            <a:r>
              <a:rPr lang="en" b="1" dirty="0">
                <a:solidFill>
                  <a:srgbClr val="434343"/>
                </a:solidFill>
                <a:highlight>
                  <a:srgbClr val="FFFFFF"/>
                </a:highlight>
              </a:rPr>
              <a:t>un système distribué et tolérant aux pannes</a:t>
            </a:r>
            <a:endParaRPr dirty="0">
              <a:solidFill>
                <a:srgbClr val="434343"/>
              </a:solidFill>
              <a:highlight>
                <a:srgbClr val="FFFFFF"/>
              </a:highlight>
            </a:endParaRPr>
          </a:p>
          <a:p>
            <a:pPr marL="914400" lvl="1" indent="-317500" algn="l" rtl="0">
              <a:lnSpc>
                <a:spcPct val="160000"/>
              </a:lnSpc>
              <a:spcBef>
                <a:spcPts val="0"/>
              </a:spcBef>
              <a:spcAft>
                <a:spcPts val="0"/>
              </a:spcAft>
              <a:buClr>
                <a:srgbClr val="434343"/>
              </a:buClr>
              <a:buSzPts val="1400"/>
              <a:buFont typeface="Times New Roman"/>
              <a:buChar char="✓"/>
            </a:pPr>
            <a:r>
              <a:rPr lang="en" dirty="0">
                <a:solidFill>
                  <a:srgbClr val="434343"/>
                </a:solidFill>
                <a:highlight>
                  <a:srgbClr val="FFFFFF"/>
                </a:highlight>
              </a:rPr>
              <a:t>Charger </a:t>
            </a:r>
            <a:r>
              <a:rPr lang="en" b="1" dirty="0">
                <a:solidFill>
                  <a:srgbClr val="434343"/>
                </a:solidFill>
                <a:highlight>
                  <a:srgbClr val="FFFFFF"/>
                </a:highlight>
              </a:rPr>
              <a:t>une année de données</a:t>
            </a:r>
            <a:r>
              <a:rPr lang="en" dirty="0">
                <a:solidFill>
                  <a:srgbClr val="434343"/>
                </a:solidFill>
                <a:highlight>
                  <a:srgbClr val="FFFFFF"/>
                </a:highlight>
              </a:rPr>
              <a:t> sur le cluster</a:t>
            </a:r>
            <a:endParaRPr dirty="0">
              <a:solidFill>
                <a:srgbClr val="434343"/>
              </a:solidFill>
              <a:highlight>
                <a:srgbClr val="FFFFFF"/>
              </a:highlight>
            </a:endParaRPr>
          </a:p>
          <a:p>
            <a:pPr marL="914400" lvl="1" indent="-317500" algn="l" rtl="0">
              <a:lnSpc>
                <a:spcPct val="160000"/>
              </a:lnSpc>
              <a:spcBef>
                <a:spcPts val="0"/>
              </a:spcBef>
              <a:spcAft>
                <a:spcPts val="0"/>
              </a:spcAft>
              <a:buClr>
                <a:srgbClr val="434343"/>
              </a:buClr>
              <a:buSzPts val="1400"/>
              <a:buFont typeface="Times New Roman"/>
              <a:buChar char="✓"/>
            </a:pPr>
            <a:r>
              <a:rPr lang="en" dirty="0">
                <a:solidFill>
                  <a:srgbClr val="434343"/>
                </a:solidFill>
                <a:highlight>
                  <a:srgbClr val="FFFFFF"/>
                </a:highlight>
              </a:rPr>
              <a:t>Utiliser </a:t>
            </a:r>
            <a:r>
              <a:rPr lang="en" b="1" i="1" dirty="0">
                <a:solidFill>
                  <a:srgbClr val="434343"/>
                </a:solidFill>
                <a:highlight>
                  <a:srgbClr val="FFFFFF"/>
                </a:highlight>
              </a:rPr>
              <a:t>AWS</a:t>
            </a:r>
            <a:r>
              <a:rPr lang="en" dirty="0">
                <a:solidFill>
                  <a:srgbClr val="434343"/>
                </a:solidFill>
                <a:highlight>
                  <a:srgbClr val="FFFFFF"/>
                </a:highlight>
              </a:rPr>
              <a:t> pour déployer le cluster</a:t>
            </a:r>
            <a:endParaRPr dirty="0">
              <a:solidFill>
                <a:srgbClr val="434343"/>
              </a:solidFill>
            </a:endParaRPr>
          </a:p>
        </p:txBody>
      </p:sp>
      <p:pic>
        <p:nvPicPr>
          <p:cNvPr id="65" name="Google Shape;65;p14"/>
          <p:cNvPicPr preferRelativeResize="0"/>
          <p:nvPr/>
        </p:nvPicPr>
        <p:blipFill>
          <a:blip r:embed="rId4">
            <a:alphaModFix/>
          </a:blip>
          <a:stretch>
            <a:fillRect/>
          </a:stretch>
        </p:blipFill>
        <p:spPr>
          <a:xfrm>
            <a:off x="7937450" y="246450"/>
            <a:ext cx="894851" cy="1022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5"/>
          <p:cNvPicPr preferRelativeResize="0"/>
          <p:nvPr/>
        </p:nvPicPr>
        <p:blipFill>
          <a:blip r:embed="rId3">
            <a:alphaModFix/>
          </a:blip>
          <a:stretch>
            <a:fillRect/>
          </a:stretch>
        </p:blipFill>
        <p:spPr>
          <a:xfrm>
            <a:off x="888825" y="1855500"/>
            <a:ext cx="635425" cy="978000"/>
          </a:xfrm>
          <a:prstGeom prst="rect">
            <a:avLst/>
          </a:prstGeom>
          <a:noFill/>
          <a:ln>
            <a:noFill/>
          </a:ln>
        </p:spPr>
      </p:pic>
      <p:pic>
        <p:nvPicPr>
          <p:cNvPr id="71" name="Google Shape;71;p15"/>
          <p:cNvPicPr preferRelativeResize="0"/>
          <p:nvPr/>
        </p:nvPicPr>
        <p:blipFill>
          <a:blip r:embed="rId3">
            <a:alphaModFix/>
          </a:blip>
          <a:stretch>
            <a:fillRect/>
          </a:stretch>
        </p:blipFill>
        <p:spPr>
          <a:xfrm>
            <a:off x="888825" y="3632950"/>
            <a:ext cx="635425" cy="978000"/>
          </a:xfrm>
          <a:prstGeom prst="rect">
            <a:avLst/>
          </a:prstGeom>
          <a:noFill/>
          <a:ln>
            <a:noFill/>
          </a:ln>
        </p:spPr>
      </p:pic>
      <p:pic>
        <p:nvPicPr>
          <p:cNvPr id="72" name="Google Shape;72;p15"/>
          <p:cNvPicPr preferRelativeResize="0"/>
          <p:nvPr/>
        </p:nvPicPr>
        <p:blipFill>
          <a:blip r:embed="rId3">
            <a:alphaModFix/>
          </a:blip>
          <a:stretch>
            <a:fillRect/>
          </a:stretch>
        </p:blipFill>
        <p:spPr>
          <a:xfrm>
            <a:off x="3019825" y="3632950"/>
            <a:ext cx="635425" cy="978000"/>
          </a:xfrm>
          <a:prstGeom prst="rect">
            <a:avLst/>
          </a:prstGeom>
          <a:noFill/>
          <a:ln>
            <a:noFill/>
          </a:ln>
        </p:spPr>
      </p:pic>
      <p:pic>
        <p:nvPicPr>
          <p:cNvPr id="73" name="Google Shape;73;p15"/>
          <p:cNvPicPr preferRelativeResize="0"/>
          <p:nvPr/>
        </p:nvPicPr>
        <p:blipFill>
          <a:blip r:embed="rId4">
            <a:alphaModFix/>
          </a:blip>
          <a:stretch>
            <a:fillRect/>
          </a:stretch>
        </p:blipFill>
        <p:spPr>
          <a:xfrm>
            <a:off x="2422750" y="1163400"/>
            <a:ext cx="1104900" cy="1600200"/>
          </a:xfrm>
          <a:prstGeom prst="rect">
            <a:avLst/>
          </a:prstGeom>
          <a:noFill/>
          <a:ln>
            <a:noFill/>
          </a:ln>
        </p:spPr>
      </p:pic>
      <p:pic>
        <p:nvPicPr>
          <p:cNvPr id="74" name="Google Shape;74;p15"/>
          <p:cNvPicPr preferRelativeResize="0"/>
          <p:nvPr/>
        </p:nvPicPr>
        <p:blipFill>
          <a:blip r:embed="rId3">
            <a:alphaModFix/>
          </a:blip>
          <a:stretch>
            <a:fillRect/>
          </a:stretch>
        </p:blipFill>
        <p:spPr>
          <a:xfrm>
            <a:off x="1954325" y="2833500"/>
            <a:ext cx="635425" cy="978000"/>
          </a:xfrm>
          <a:prstGeom prst="rect">
            <a:avLst/>
          </a:prstGeom>
          <a:noFill/>
          <a:ln>
            <a:noFill/>
          </a:ln>
        </p:spPr>
      </p:pic>
      <p:sp>
        <p:nvSpPr>
          <p:cNvPr id="75" name="Google Shape;75;p15"/>
          <p:cNvSpPr/>
          <p:nvPr/>
        </p:nvSpPr>
        <p:spPr>
          <a:xfrm>
            <a:off x="385925" y="2763600"/>
            <a:ext cx="3773700" cy="1918800"/>
          </a:xfrm>
          <a:prstGeom prst="roundRect">
            <a:avLst>
              <a:gd name="adj" fmla="val 16667"/>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txBox="1"/>
          <p:nvPr/>
        </p:nvSpPr>
        <p:spPr>
          <a:xfrm>
            <a:off x="545188" y="1639525"/>
            <a:ext cx="13227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t>1 master node</a:t>
            </a:r>
            <a:endParaRPr sz="1200"/>
          </a:p>
        </p:txBody>
      </p:sp>
      <p:sp>
        <p:nvSpPr>
          <p:cNvPr id="77" name="Google Shape;77;p15"/>
          <p:cNvSpPr txBox="1"/>
          <p:nvPr/>
        </p:nvSpPr>
        <p:spPr>
          <a:xfrm>
            <a:off x="1610688" y="4296350"/>
            <a:ext cx="13227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t>3 core nodes</a:t>
            </a:r>
            <a:endParaRPr sz="1200"/>
          </a:p>
        </p:txBody>
      </p:sp>
      <p:pic>
        <p:nvPicPr>
          <p:cNvPr id="78" name="Google Shape;78;p15"/>
          <p:cNvPicPr preferRelativeResize="0"/>
          <p:nvPr/>
        </p:nvPicPr>
        <p:blipFill>
          <a:blip r:embed="rId5">
            <a:alphaModFix/>
          </a:blip>
          <a:stretch>
            <a:fillRect/>
          </a:stretch>
        </p:blipFill>
        <p:spPr>
          <a:xfrm>
            <a:off x="456101" y="4025825"/>
            <a:ext cx="635425" cy="394407"/>
          </a:xfrm>
          <a:prstGeom prst="rect">
            <a:avLst/>
          </a:prstGeom>
          <a:noFill/>
          <a:ln>
            <a:noFill/>
          </a:ln>
        </p:spPr>
      </p:pic>
      <p:pic>
        <p:nvPicPr>
          <p:cNvPr id="79" name="Google Shape;79;p15"/>
          <p:cNvPicPr preferRelativeResize="0"/>
          <p:nvPr/>
        </p:nvPicPr>
        <p:blipFill>
          <a:blip r:embed="rId5">
            <a:alphaModFix/>
          </a:blip>
          <a:stretch>
            <a:fillRect/>
          </a:stretch>
        </p:blipFill>
        <p:spPr>
          <a:xfrm>
            <a:off x="2422751" y="2833500"/>
            <a:ext cx="635425" cy="394407"/>
          </a:xfrm>
          <a:prstGeom prst="rect">
            <a:avLst/>
          </a:prstGeom>
          <a:noFill/>
          <a:ln>
            <a:noFill/>
          </a:ln>
        </p:spPr>
      </p:pic>
      <p:pic>
        <p:nvPicPr>
          <p:cNvPr id="80" name="Google Shape;80;p15"/>
          <p:cNvPicPr preferRelativeResize="0"/>
          <p:nvPr/>
        </p:nvPicPr>
        <p:blipFill>
          <a:blip r:embed="rId5">
            <a:alphaModFix/>
          </a:blip>
          <a:stretch>
            <a:fillRect/>
          </a:stretch>
        </p:blipFill>
        <p:spPr>
          <a:xfrm>
            <a:off x="3471013" y="3969400"/>
            <a:ext cx="635425" cy="394407"/>
          </a:xfrm>
          <a:prstGeom prst="rect">
            <a:avLst/>
          </a:prstGeom>
          <a:noFill/>
          <a:ln>
            <a:noFill/>
          </a:ln>
        </p:spPr>
      </p:pic>
      <p:sp>
        <p:nvSpPr>
          <p:cNvPr id="81" name="Google Shape;81;p15"/>
          <p:cNvSpPr/>
          <p:nvPr/>
        </p:nvSpPr>
        <p:spPr>
          <a:xfrm>
            <a:off x="1324625" y="3348338"/>
            <a:ext cx="1894800" cy="948000"/>
          </a:xfrm>
          <a:prstGeom prst="ellipse">
            <a:avLst/>
          </a:prstGeom>
          <a:noFill/>
          <a:ln w="38100" cap="flat" cmpd="sng">
            <a:solidFill>
              <a:srgbClr val="4A86E8"/>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588688" y="1639525"/>
            <a:ext cx="1235700" cy="1194000"/>
          </a:xfrm>
          <a:prstGeom prst="roundRect">
            <a:avLst>
              <a:gd name="adj" fmla="val 16667"/>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3" name="Google Shape;83;p15"/>
          <p:cNvPicPr preferRelativeResize="0"/>
          <p:nvPr/>
        </p:nvPicPr>
        <p:blipFill>
          <a:blip r:embed="rId6">
            <a:alphaModFix/>
          </a:blip>
          <a:stretch>
            <a:fillRect/>
          </a:stretch>
        </p:blipFill>
        <p:spPr>
          <a:xfrm>
            <a:off x="1524238" y="2510450"/>
            <a:ext cx="698400" cy="336253"/>
          </a:xfrm>
          <a:prstGeom prst="rect">
            <a:avLst/>
          </a:prstGeom>
          <a:noFill/>
          <a:ln>
            <a:noFill/>
          </a:ln>
        </p:spPr>
      </p:pic>
      <p:sp>
        <p:nvSpPr>
          <p:cNvPr id="84" name="Google Shape;84;p15"/>
          <p:cNvSpPr txBox="1">
            <a:spLocks noGrp="1"/>
          </p:cNvSpPr>
          <p:nvPr>
            <p:ph type="body" idx="1"/>
          </p:nvPr>
        </p:nvSpPr>
        <p:spPr>
          <a:xfrm>
            <a:off x="4358050" y="1161250"/>
            <a:ext cx="4605300" cy="36045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sz="1200" b="1"/>
              <a:t>Cluster AWS EC2</a:t>
            </a:r>
            <a:r>
              <a:rPr lang="en" sz="1200"/>
              <a:t> : </a:t>
            </a:r>
            <a:r>
              <a:rPr lang="en" sz="1200" b="1"/>
              <a:t>4</a:t>
            </a:r>
            <a:r>
              <a:rPr lang="en" sz="1200"/>
              <a:t> instances x4.large avec EMR 5.32.0 </a:t>
            </a:r>
            <a:endParaRPr sz="1200"/>
          </a:p>
          <a:p>
            <a:pPr marL="457200" lvl="0" indent="0" algn="l" rtl="0">
              <a:lnSpc>
                <a:spcPct val="100000"/>
              </a:lnSpc>
              <a:spcBef>
                <a:spcPts val="0"/>
              </a:spcBef>
              <a:spcAft>
                <a:spcPts val="0"/>
              </a:spcAft>
              <a:buNone/>
            </a:pPr>
            <a:r>
              <a:rPr lang="en" sz="1200"/>
              <a:t>(1 master, 3 core) </a:t>
            </a:r>
            <a:endParaRPr sz="1200"/>
          </a:p>
          <a:p>
            <a:pPr marL="457200" lvl="0" indent="-304800" algn="l" rtl="0">
              <a:lnSpc>
                <a:spcPct val="115000"/>
              </a:lnSpc>
              <a:spcBef>
                <a:spcPts val="1600"/>
              </a:spcBef>
              <a:spcAft>
                <a:spcPts val="0"/>
              </a:spcAft>
              <a:buSzPts val="1200"/>
              <a:buChar char="✦"/>
            </a:pPr>
            <a:r>
              <a:rPr lang="en" sz="1200" b="1"/>
              <a:t>Cassandra</a:t>
            </a:r>
            <a:r>
              <a:rPr lang="en" sz="1200"/>
              <a:t> 3.09 : système NoSQL qui privilégie la </a:t>
            </a:r>
            <a:r>
              <a:rPr lang="en" sz="1200" b="1" u="sng"/>
              <a:t>disponibilité</a:t>
            </a:r>
            <a:r>
              <a:rPr lang="en" sz="1200"/>
              <a:t> et la </a:t>
            </a:r>
            <a:r>
              <a:rPr lang="en" sz="1200" b="1" u="sng"/>
              <a:t>rapidité d’accès</a:t>
            </a:r>
            <a:r>
              <a:rPr lang="en" sz="1200"/>
              <a:t> aux données plutôt que leur cohérence dans la mesure où les </a:t>
            </a:r>
            <a:r>
              <a:rPr lang="en" sz="1200" b="1"/>
              <a:t>données sont statiques et chargées qu’une seule fois</a:t>
            </a:r>
            <a:endParaRPr sz="1200" b="1"/>
          </a:p>
          <a:p>
            <a:pPr marL="457200" lvl="0" indent="-304800" algn="l" rtl="0">
              <a:lnSpc>
                <a:spcPct val="115000"/>
              </a:lnSpc>
              <a:spcBef>
                <a:spcPts val="1000"/>
              </a:spcBef>
              <a:spcAft>
                <a:spcPts val="0"/>
              </a:spcAft>
              <a:buSzPts val="1200"/>
              <a:buChar char="✦"/>
            </a:pPr>
            <a:r>
              <a:rPr lang="en" sz="1200"/>
              <a:t>Contrainte de disponibilité des données : possibilité de perdre </a:t>
            </a:r>
            <a:r>
              <a:rPr lang="en" sz="1200" b="1"/>
              <a:t>1</a:t>
            </a:r>
            <a:r>
              <a:rPr lang="en" sz="1200"/>
              <a:t> noeud, donc </a:t>
            </a:r>
            <a:r>
              <a:rPr lang="en" sz="1200" b="1"/>
              <a:t>Replication Factor</a:t>
            </a:r>
            <a:r>
              <a:rPr lang="en" sz="1200"/>
              <a:t> de </a:t>
            </a:r>
            <a:r>
              <a:rPr lang="en" sz="1200" b="1"/>
              <a:t>2</a:t>
            </a:r>
            <a:endParaRPr sz="1200" b="1"/>
          </a:p>
          <a:p>
            <a:pPr marL="457200" lvl="0" indent="-304800" algn="l" rtl="0">
              <a:lnSpc>
                <a:spcPct val="115000"/>
              </a:lnSpc>
              <a:spcBef>
                <a:spcPts val="1000"/>
              </a:spcBef>
              <a:spcAft>
                <a:spcPts val="0"/>
              </a:spcAft>
              <a:buSzPts val="1200"/>
              <a:buChar char="✦"/>
            </a:pPr>
            <a:r>
              <a:rPr lang="en" sz="1200"/>
              <a:t>Données statiques donc obligation de cohérence faible =&gt;</a:t>
            </a:r>
            <a:r>
              <a:rPr lang="en" sz="1200" b="1"/>
              <a:t>pas de nécessité de cohérence immédiate</a:t>
            </a:r>
            <a:r>
              <a:rPr lang="en" sz="1200"/>
              <a:t>. </a:t>
            </a:r>
            <a:endParaRPr sz="1200"/>
          </a:p>
          <a:p>
            <a:pPr marL="457200" lvl="0" indent="0" algn="l" rtl="0">
              <a:lnSpc>
                <a:spcPct val="115000"/>
              </a:lnSpc>
              <a:spcBef>
                <a:spcPts val="1000"/>
              </a:spcBef>
              <a:spcAft>
                <a:spcPts val="1600"/>
              </a:spcAft>
              <a:buNone/>
            </a:pPr>
            <a:r>
              <a:rPr lang="en" sz="1200"/>
              <a:t>Par conséquent : </a:t>
            </a:r>
            <a:r>
              <a:rPr lang="en" sz="1200" b="1"/>
              <a:t>ONE </a:t>
            </a:r>
            <a:r>
              <a:rPr lang="en" sz="1200"/>
              <a:t>en écriture et </a:t>
            </a:r>
            <a:r>
              <a:rPr lang="en" sz="1200" b="1"/>
              <a:t>ONE </a:t>
            </a:r>
            <a:r>
              <a:rPr lang="en" sz="1200"/>
              <a:t>en lecture (cependant, il n’y aura pas de mécanisme de read repair nécessaire) </a:t>
            </a:r>
            <a:endParaRPr sz="1200">
              <a:solidFill>
                <a:srgbClr val="FF0000"/>
              </a:solidFill>
            </a:endParaRPr>
          </a:p>
        </p:txBody>
      </p:sp>
      <p:sp>
        <p:nvSpPr>
          <p:cNvPr id="85" name="Google Shape;85;p15"/>
          <p:cNvSpPr/>
          <p:nvPr/>
        </p:nvSpPr>
        <p:spPr>
          <a:xfrm>
            <a:off x="322550" y="1161150"/>
            <a:ext cx="3918900" cy="36045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txBox="1">
            <a:spLocks noGrp="1"/>
          </p:cNvSpPr>
          <p:nvPr>
            <p:ph type="title"/>
          </p:nvPr>
        </p:nvSpPr>
        <p:spPr>
          <a:xfrm>
            <a:off x="149175" y="246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Architecture</a:t>
            </a:r>
            <a:endParaRPr/>
          </a:p>
        </p:txBody>
      </p:sp>
      <p:pic>
        <p:nvPicPr>
          <p:cNvPr id="87" name="Google Shape;87;p15"/>
          <p:cNvPicPr preferRelativeResize="0"/>
          <p:nvPr/>
        </p:nvPicPr>
        <p:blipFill>
          <a:blip r:embed="rId7">
            <a:alphaModFix/>
          </a:blip>
          <a:stretch>
            <a:fillRect/>
          </a:stretch>
        </p:blipFill>
        <p:spPr>
          <a:xfrm>
            <a:off x="8007822" y="287375"/>
            <a:ext cx="875450" cy="700350"/>
          </a:xfrm>
          <a:prstGeom prst="rect">
            <a:avLst/>
          </a:prstGeom>
          <a:noFill/>
          <a:ln>
            <a:noFill/>
          </a:ln>
        </p:spPr>
      </p:pic>
      <p:pic>
        <p:nvPicPr>
          <p:cNvPr id="88" name="Google Shape;88;p15"/>
          <p:cNvPicPr preferRelativeResize="0"/>
          <p:nvPr/>
        </p:nvPicPr>
        <p:blipFill>
          <a:blip r:embed="rId8">
            <a:alphaModFix/>
          </a:blip>
          <a:stretch>
            <a:fillRect/>
          </a:stretch>
        </p:blipFill>
        <p:spPr>
          <a:xfrm>
            <a:off x="208919" y="1003553"/>
            <a:ext cx="804025" cy="451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311688" y="287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workflow et modélisation</a:t>
            </a:r>
            <a:endParaRPr/>
          </a:p>
        </p:txBody>
      </p:sp>
      <p:sp>
        <p:nvSpPr>
          <p:cNvPr id="94" name="Google Shape;94;p16"/>
          <p:cNvSpPr/>
          <p:nvPr/>
        </p:nvSpPr>
        <p:spPr>
          <a:xfrm>
            <a:off x="1066893" y="924600"/>
            <a:ext cx="7306500" cy="32943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5456713" y="1134374"/>
            <a:ext cx="2973600" cy="3082200"/>
          </a:xfrm>
          <a:prstGeom prst="rect">
            <a:avLst/>
          </a:prstGeom>
          <a:solidFill>
            <a:schemeClr val="lt2"/>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txBox="1"/>
          <p:nvPr/>
        </p:nvSpPr>
        <p:spPr>
          <a:xfrm>
            <a:off x="51088" y="2043626"/>
            <a:ext cx="1529700" cy="50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Internet GDELT (fichiers zip)</a:t>
            </a:r>
            <a:endParaRPr sz="1000"/>
          </a:p>
        </p:txBody>
      </p:sp>
      <p:pic>
        <p:nvPicPr>
          <p:cNvPr id="97" name="Google Shape;97;p16"/>
          <p:cNvPicPr preferRelativeResize="0"/>
          <p:nvPr/>
        </p:nvPicPr>
        <p:blipFill>
          <a:blip r:embed="rId3">
            <a:alphaModFix/>
          </a:blip>
          <a:stretch>
            <a:fillRect/>
          </a:stretch>
        </p:blipFill>
        <p:spPr>
          <a:xfrm>
            <a:off x="454613" y="2488759"/>
            <a:ext cx="698400" cy="645522"/>
          </a:xfrm>
          <a:prstGeom prst="rect">
            <a:avLst/>
          </a:prstGeom>
          <a:noFill/>
          <a:ln>
            <a:noFill/>
          </a:ln>
        </p:spPr>
      </p:pic>
      <p:cxnSp>
        <p:nvCxnSpPr>
          <p:cNvPr id="98" name="Google Shape;98;p16"/>
          <p:cNvCxnSpPr/>
          <p:nvPr/>
        </p:nvCxnSpPr>
        <p:spPr>
          <a:xfrm>
            <a:off x="1286913" y="2762737"/>
            <a:ext cx="266400" cy="0"/>
          </a:xfrm>
          <a:prstGeom prst="straightConnector1">
            <a:avLst/>
          </a:prstGeom>
          <a:noFill/>
          <a:ln w="9525" cap="flat" cmpd="sng">
            <a:solidFill>
              <a:schemeClr val="dk2"/>
            </a:solidFill>
            <a:prstDash val="solid"/>
            <a:round/>
            <a:headEnd type="none" w="med" len="med"/>
            <a:tailEnd type="triangle" w="med" len="med"/>
          </a:ln>
        </p:spPr>
      </p:cxnSp>
      <p:pic>
        <p:nvPicPr>
          <p:cNvPr id="99" name="Google Shape;99;p16"/>
          <p:cNvPicPr preferRelativeResize="0"/>
          <p:nvPr/>
        </p:nvPicPr>
        <p:blipFill>
          <a:blip r:embed="rId4">
            <a:alphaModFix/>
          </a:blip>
          <a:stretch>
            <a:fillRect/>
          </a:stretch>
        </p:blipFill>
        <p:spPr>
          <a:xfrm>
            <a:off x="1620938" y="3034800"/>
            <a:ext cx="698400" cy="336253"/>
          </a:xfrm>
          <a:prstGeom prst="rect">
            <a:avLst/>
          </a:prstGeom>
          <a:noFill/>
          <a:ln>
            <a:noFill/>
          </a:ln>
        </p:spPr>
      </p:pic>
      <p:pic>
        <p:nvPicPr>
          <p:cNvPr id="100" name="Google Shape;100;p16"/>
          <p:cNvPicPr preferRelativeResize="0"/>
          <p:nvPr/>
        </p:nvPicPr>
        <p:blipFill>
          <a:blip r:embed="rId5">
            <a:alphaModFix/>
          </a:blip>
          <a:stretch>
            <a:fillRect/>
          </a:stretch>
        </p:blipFill>
        <p:spPr>
          <a:xfrm>
            <a:off x="2658537" y="1842538"/>
            <a:ext cx="1583513" cy="349380"/>
          </a:xfrm>
          <a:prstGeom prst="rect">
            <a:avLst/>
          </a:prstGeom>
          <a:noFill/>
          <a:ln>
            <a:noFill/>
          </a:ln>
        </p:spPr>
      </p:pic>
      <p:cxnSp>
        <p:nvCxnSpPr>
          <p:cNvPr id="101" name="Google Shape;101;p16"/>
          <p:cNvCxnSpPr/>
          <p:nvPr/>
        </p:nvCxnSpPr>
        <p:spPr>
          <a:xfrm>
            <a:off x="2337688" y="2762737"/>
            <a:ext cx="272700" cy="0"/>
          </a:xfrm>
          <a:prstGeom prst="straightConnector1">
            <a:avLst/>
          </a:prstGeom>
          <a:noFill/>
          <a:ln w="9525" cap="flat" cmpd="sng">
            <a:solidFill>
              <a:schemeClr val="dk2"/>
            </a:solidFill>
            <a:prstDash val="solid"/>
            <a:round/>
            <a:headEnd type="none" w="med" len="med"/>
            <a:tailEnd type="triangle" w="med" len="med"/>
          </a:ln>
        </p:spPr>
      </p:cxnSp>
      <p:pic>
        <p:nvPicPr>
          <p:cNvPr id="102" name="Google Shape;102;p16"/>
          <p:cNvPicPr preferRelativeResize="0"/>
          <p:nvPr/>
        </p:nvPicPr>
        <p:blipFill>
          <a:blip r:embed="rId4">
            <a:alphaModFix/>
          </a:blip>
          <a:stretch>
            <a:fillRect/>
          </a:stretch>
        </p:blipFill>
        <p:spPr>
          <a:xfrm>
            <a:off x="4540576" y="3034800"/>
            <a:ext cx="698400" cy="336253"/>
          </a:xfrm>
          <a:prstGeom prst="rect">
            <a:avLst/>
          </a:prstGeom>
          <a:noFill/>
          <a:ln>
            <a:noFill/>
          </a:ln>
        </p:spPr>
      </p:pic>
      <p:cxnSp>
        <p:nvCxnSpPr>
          <p:cNvPr id="103" name="Google Shape;103;p16"/>
          <p:cNvCxnSpPr/>
          <p:nvPr/>
        </p:nvCxnSpPr>
        <p:spPr>
          <a:xfrm>
            <a:off x="4256888" y="2762737"/>
            <a:ext cx="272700" cy="0"/>
          </a:xfrm>
          <a:prstGeom prst="straightConnector1">
            <a:avLst/>
          </a:prstGeom>
          <a:noFill/>
          <a:ln w="9525" cap="flat" cmpd="sng">
            <a:solidFill>
              <a:schemeClr val="dk2"/>
            </a:solidFill>
            <a:prstDash val="solid"/>
            <a:round/>
            <a:headEnd type="none" w="med" len="med"/>
            <a:tailEnd type="triangle" w="med" len="med"/>
          </a:ln>
        </p:spPr>
      </p:cxnSp>
      <p:cxnSp>
        <p:nvCxnSpPr>
          <p:cNvPr id="104" name="Google Shape;104;p16"/>
          <p:cNvCxnSpPr/>
          <p:nvPr/>
        </p:nvCxnSpPr>
        <p:spPr>
          <a:xfrm>
            <a:off x="5237763" y="2762737"/>
            <a:ext cx="272700" cy="0"/>
          </a:xfrm>
          <a:prstGeom prst="straightConnector1">
            <a:avLst/>
          </a:prstGeom>
          <a:noFill/>
          <a:ln w="9525" cap="flat" cmpd="sng">
            <a:solidFill>
              <a:schemeClr val="dk2"/>
            </a:solidFill>
            <a:prstDash val="solid"/>
            <a:round/>
            <a:headEnd type="none" w="med" len="med"/>
            <a:tailEnd type="triangle" w="med" len="med"/>
          </a:ln>
        </p:spPr>
      </p:cxnSp>
      <p:cxnSp>
        <p:nvCxnSpPr>
          <p:cNvPr id="105" name="Google Shape;105;p16"/>
          <p:cNvCxnSpPr>
            <a:endCxn id="106" idx="1"/>
          </p:cNvCxnSpPr>
          <p:nvPr/>
        </p:nvCxnSpPr>
        <p:spPr>
          <a:xfrm rot="10800000" flipH="1">
            <a:off x="5319763" y="1832868"/>
            <a:ext cx="260700" cy="929700"/>
          </a:xfrm>
          <a:prstGeom prst="straightConnector1">
            <a:avLst/>
          </a:prstGeom>
          <a:noFill/>
          <a:ln w="9525" cap="flat" cmpd="sng">
            <a:solidFill>
              <a:schemeClr val="dk2"/>
            </a:solidFill>
            <a:prstDash val="solid"/>
            <a:round/>
            <a:headEnd type="none" w="med" len="med"/>
            <a:tailEnd type="triangle" w="med" len="med"/>
          </a:ln>
        </p:spPr>
      </p:cxnSp>
      <p:cxnSp>
        <p:nvCxnSpPr>
          <p:cNvPr id="107" name="Google Shape;107;p16"/>
          <p:cNvCxnSpPr>
            <a:endCxn id="108" idx="1"/>
          </p:cNvCxnSpPr>
          <p:nvPr/>
        </p:nvCxnSpPr>
        <p:spPr>
          <a:xfrm>
            <a:off x="5319763" y="2778358"/>
            <a:ext cx="260700" cy="944100"/>
          </a:xfrm>
          <a:prstGeom prst="straightConnector1">
            <a:avLst/>
          </a:prstGeom>
          <a:noFill/>
          <a:ln w="9525" cap="flat" cmpd="sng">
            <a:solidFill>
              <a:schemeClr val="dk2"/>
            </a:solidFill>
            <a:prstDash val="solid"/>
            <a:round/>
            <a:headEnd type="none" w="med" len="med"/>
            <a:tailEnd type="triangle" w="med" len="med"/>
          </a:ln>
        </p:spPr>
      </p:cxnSp>
      <p:pic>
        <p:nvPicPr>
          <p:cNvPr id="109" name="Google Shape;109;p16"/>
          <p:cNvPicPr preferRelativeResize="0"/>
          <p:nvPr/>
        </p:nvPicPr>
        <p:blipFill>
          <a:blip r:embed="rId6">
            <a:alphaModFix/>
          </a:blip>
          <a:stretch>
            <a:fillRect/>
          </a:stretch>
        </p:blipFill>
        <p:spPr>
          <a:xfrm>
            <a:off x="7002425" y="1282999"/>
            <a:ext cx="1280098" cy="794540"/>
          </a:xfrm>
          <a:prstGeom prst="rect">
            <a:avLst/>
          </a:prstGeom>
          <a:noFill/>
          <a:ln>
            <a:noFill/>
          </a:ln>
        </p:spPr>
      </p:pic>
      <p:pic>
        <p:nvPicPr>
          <p:cNvPr id="110" name="Google Shape;110;p16"/>
          <p:cNvPicPr preferRelativeResize="0"/>
          <p:nvPr/>
        </p:nvPicPr>
        <p:blipFill>
          <a:blip r:embed="rId7">
            <a:alphaModFix/>
          </a:blip>
          <a:stretch>
            <a:fillRect/>
          </a:stretch>
        </p:blipFill>
        <p:spPr>
          <a:xfrm>
            <a:off x="6936565" y="2159038"/>
            <a:ext cx="1411825" cy="1304931"/>
          </a:xfrm>
          <a:prstGeom prst="rect">
            <a:avLst/>
          </a:prstGeom>
          <a:noFill/>
          <a:ln>
            <a:noFill/>
          </a:ln>
        </p:spPr>
      </p:pic>
      <p:pic>
        <p:nvPicPr>
          <p:cNvPr id="111" name="Google Shape;111;p16"/>
          <p:cNvPicPr preferRelativeResize="0"/>
          <p:nvPr/>
        </p:nvPicPr>
        <p:blipFill>
          <a:blip r:embed="rId8">
            <a:alphaModFix/>
          </a:blip>
          <a:stretch>
            <a:fillRect/>
          </a:stretch>
        </p:blipFill>
        <p:spPr>
          <a:xfrm>
            <a:off x="7138764" y="4619324"/>
            <a:ext cx="800525" cy="419626"/>
          </a:xfrm>
          <a:prstGeom prst="rect">
            <a:avLst/>
          </a:prstGeom>
          <a:noFill/>
          <a:ln>
            <a:noFill/>
          </a:ln>
        </p:spPr>
      </p:pic>
      <p:pic>
        <p:nvPicPr>
          <p:cNvPr id="112" name="Google Shape;112;p16"/>
          <p:cNvPicPr preferRelativeResize="0"/>
          <p:nvPr/>
        </p:nvPicPr>
        <p:blipFill>
          <a:blip r:embed="rId9">
            <a:alphaModFix/>
          </a:blip>
          <a:stretch>
            <a:fillRect/>
          </a:stretch>
        </p:blipFill>
        <p:spPr>
          <a:xfrm>
            <a:off x="7353587" y="3790673"/>
            <a:ext cx="1529701" cy="803989"/>
          </a:xfrm>
          <a:prstGeom prst="rect">
            <a:avLst/>
          </a:prstGeom>
          <a:noFill/>
          <a:ln>
            <a:noFill/>
          </a:ln>
        </p:spPr>
      </p:pic>
      <p:cxnSp>
        <p:nvCxnSpPr>
          <p:cNvPr id="113" name="Google Shape;113;p16"/>
          <p:cNvCxnSpPr>
            <a:endCxn id="110" idx="2"/>
          </p:cNvCxnSpPr>
          <p:nvPr/>
        </p:nvCxnSpPr>
        <p:spPr>
          <a:xfrm rot="10800000">
            <a:off x="7642477" y="3463969"/>
            <a:ext cx="183900" cy="304800"/>
          </a:xfrm>
          <a:prstGeom prst="straightConnector1">
            <a:avLst/>
          </a:prstGeom>
          <a:noFill/>
          <a:ln w="9525" cap="flat" cmpd="sng">
            <a:solidFill>
              <a:schemeClr val="dk2"/>
            </a:solidFill>
            <a:prstDash val="solid"/>
            <a:round/>
            <a:headEnd type="none" w="med" len="med"/>
            <a:tailEnd type="triangle" w="med" len="med"/>
          </a:ln>
        </p:spPr>
      </p:cxnSp>
      <p:pic>
        <p:nvPicPr>
          <p:cNvPr id="114" name="Google Shape;114;p16"/>
          <p:cNvPicPr preferRelativeResize="0"/>
          <p:nvPr/>
        </p:nvPicPr>
        <p:blipFill>
          <a:blip r:embed="rId10">
            <a:alphaModFix/>
          </a:blip>
          <a:stretch>
            <a:fillRect/>
          </a:stretch>
        </p:blipFill>
        <p:spPr>
          <a:xfrm>
            <a:off x="7939289" y="4691853"/>
            <a:ext cx="962240" cy="336256"/>
          </a:xfrm>
          <a:prstGeom prst="rect">
            <a:avLst/>
          </a:prstGeom>
          <a:noFill/>
          <a:ln>
            <a:noFill/>
          </a:ln>
        </p:spPr>
      </p:pic>
      <p:pic>
        <p:nvPicPr>
          <p:cNvPr id="115" name="Google Shape;115;p16"/>
          <p:cNvPicPr preferRelativeResize="0"/>
          <p:nvPr/>
        </p:nvPicPr>
        <p:blipFill>
          <a:blip r:embed="rId11">
            <a:alphaModFix/>
          </a:blip>
          <a:stretch>
            <a:fillRect/>
          </a:stretch>
        </p:blipFill>
        <p:spPr>
          <a:xfrm>
            <a:off x="1514363" y="4026301"/>
            <a:ext cx="1529700" cy="859130"/>
          </a:xfrm>
          <a:prstGeom prst="rect">
            <a:avLst/>
          </a:prstGeom>
          <a:noFill/>
          <a:ln>
            <a:noFill/>
          </a:ln>
        </p:spPr>
      </p:pic>
      <p:pic>
        <p:nvPicPr>
          <p:cNvPr id="116" name="Google Shape;116;p16"/>
          <p:cNvPicPr preferRelativeResize="0"/>
          <p:nvPr/>
        </p:nvPicPr>
        <p:blipFill>
          <a:blip r:embed="rId8">
            <a:alphaModFix/>
          </a:blip>
          <a:stretch>
            <a:fillRect/>
          </a:stretch>
        </p:blipFill>
        <p:spPr>
          <a:xfrm>
            <a:off x="1569875" y="3371060"/>
            <a:ext cx="800525" cy="419626"/>
          </a:xfrm>
          <a:prstGeom prst="rect">
            <a:avLst/>
          </a:prstGeom>
          <a:noFill/>
          <a:ln>
            <a:noFill/>
          </a:ln>
        </p:spPr>
      </p:pic>
      <p:pic>
        <p:nvPicPr>
          <p:cNvPr id="117" name="Google Shape;117;p16"/>
          <p:cNvPicPr preferRelativeResize="0"/>
          <p:nvPr/>
        </p:nvPicPr>
        <p:blipFill>
          <a:blip r:embed="rId8">
            <a:alphaModFix/>
          </a:blip>
          <a:stretch>
            <a:fillRect/>
          </a:stretch>
        </p:blipFill>
        <p:spPr>
          <a:xfrm>
            <a:off x="4461726" y="3371060"/>
            <a:ext cx="800525" cy="419626"/>
          </a:xfrm>
          <a:prstGeom prst="rect">
            <a:avLst/>
          </a:prstGeom>
          <a:noFill/>
          <a:ln>
            <a:noFill/>
          </a:ln>
        </p:spPr>
      </p:pic>
      <p:pic>
        <p:nvPicPr>
          <p:cNvPr id="118" name="Google Shape;118;p16"/>
          <p:cNvPicPr preferRelativeResize="0"/>
          <p:nvPr/>
        </p:nvPicPr>
        <p:blipFill>
          <a:blip r:embed="rId12">
            <a:alphaModFix/>
          </a:blip>
          <a:stretch>
            <a:fillRect/>
          </a:stretch>
        </p:blipFill>
        <p:spPr>
          <a:xfrm>
            <a:off x="2945808" y="3305669"/>
            <a:ext cx="1059333" cy="419626"/>
          </a:xfrm>
          <a:prstGeom prst="rect">
            <a:avLst/>
          </a:prstGeom>
          <a:noFill/>
          <a:ln>
            <a:noFill/>
          </a:ln>
        </p:spPr>
      </p:pic>
      <p:pic>
        <p:nvPicPr>
          <p:cNvPr id="119" name="Google Shape;119;p16"/>
          <p:cNvPicPr preferRelativeResize="0"/>
          <p:nvPr/>
        </p:nvPicPr>
        <p:blipFill>
          <a:blip r:embed="rId13">
            <a:alphaModFix/>
          </a:blip>
          <a:stretch>
            <a:fillRect/>
          </a:stretch>
        </p:blipFill>
        <p:spPr>
          <a:xfrm>
            <a:off x="1402288" y="2268120"/>
            <a:ext cx="415402" cy="336256"/>
          </a:xfrm>
          <a:prstGeom prst="rect">
            <a:avLst/>
          </a:prstGeom>
          <a:noFill/>
          <a:ln>
            <a:noFill/>
          </a:ln>
        </p:spPr>
      </p:pic>
      <p:pic>
        <p:nvPicPr>
          <p:cNvPr id="120" name="Google Shape;120;p16"/>
          <p:cNvPicPr preferRelativeResize="0"/>
          <p:nvPr/>
        </p:nvPicPr>
        <p:blipFill>
          <a:blip r:embed="rId14">
            <a:alphaModFix/>
          </a:blip>
          <a:stretch>
            <a:fillRect/>
          </a:stretch>
        </p:blipFill>
        <p:spPr>
          <a:xfrm>
            <a:off x="8007822" y="287375"/>
            <a:ext cx="875450" cy="700350"/>
          </a:xfrm>
          <a:prstGeom prst="rect">
            <a:avLst/>
          </a:prstGeom>
          <a:noFill/>
          <a:ln>
            <a:noFill/>
          </a:ln>
        </p:spPr>
      </p:pic>
      <p:sp>
        <p:nvSpPr>
          <p:cNvPr id="121" name="Google Shape;121;p16"/>
          <p:cNvSpPr/>
          <p:nvPr/>
        </p:nvSpPr>
        <p:spPr>
          <a:xfrm>
            <a:off x="5629675" y="1405800"/>
            <a:ext cx="1187700" cy="794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Table</a:t>
            </a:r>
            <a:endParaRPr sz="1200">
              <a:solidFill>
                <a:schemeClr val="dk1"/>
              </a:solidFill>
            </a:endParaRPr>
          </a:p>
          <a:p>
            <a:pPr marL="0" lvl="0" indent="0" algn="ctr" rtl="0">
              <a:spcBef>
                <a:spcPts val="0"/>
              </a:spcBef>
              <a:spcAft>
                <a:spcPts val="0"/>
              </a:spcAft>
              <a:buClr>
                <a:schemeClr val="dk1"/>
              </a:buClr>
              <a:buSzPts val="1100"/>
              <a:buFont typeface="Arial"/>
              <a:buNone/>
            </a:pPr>
            <a:r>
              <a:rPr lang="en" sz="1200">
                <a:solidFill>
                  <a:schemeClr val="dk1"/>
                </a:solidFill>
              </a:rPr>
              <a:t>Requête 1</a:t>
            </a:r>
            <a:endParaRPr/>
          </a:p>
        </p:txBody>
      </p:sp>
      <p:sp>
        <p:nvSpPr>
          <p:cNvPr id="122" name="Google Shape;122;p16"/>
          <p:cNvSpPr/>
          <p:nvPr/>
        </p:nvSpPr>
        <p:spPr>
          <a:xfrm>
            <a:off x="5629675" y="2365525"/>
            <a:ext cx="1187700" cy="794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Table</a:t>
            </a:r>
            <a:endParaRPr sz="1200">
              <a:solidFill>
                <a:schemeClr val="dk1"/>
              </a:solidFill>
            </a:endParaRPr>
          </a:p>
          <a:p>
            <a:pPr marL="0" lvl="0" indent="0" algn="ctr" rtl="0">
              <a:spcBef>
                <a:spcPts val="0"/>
              </a:spcBef>
              <a:spcAft>
                <a:spcPts val="0"/>
              </a:spcAft>
              <a:buNone/>
            </a:pPr>
            <a:r>
              <a:rPr lang="en" sz="1200">
                <a:solidFill>
                  <a:schemeClr val="dk1"/>
                </a:solidFill>
              </a:rPr>
              <a:t>Requête 2</a:t>
            </a:r>
            <a:endParaRPr/>
          </a:p>
        </p:txBody>
      </p:sp>
      <p:sp>
        <p:nvSpPr>
          <p:cNvPr id="123" name="Google Shape;123;p16"/>
          <p:cNvSpPr/>
          <p:nvPr/>
        </p:nvSpPr>
        <p:spPr>
          <a:xfrm>
            <a:off x="5629663" y="3325250"/>
            <a:ext cx="1187700" cy="794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Table</a:t>
            </a:r>
            <a:endParaRPr sz="1200">
              <a:solidFill>
                <a:schemeClr val="dk1"/>
              </a:solidFill>
            </a:endParaRPr>
          </a:p>
          <a:p>
            <a:pPr marL="0" lvl="0" indent="0" algn="ctr" rtl="0">
              <a:spcBef>
                <a:spcPts val="0"/>
              </a:spcBef>
              <a:spcAft>
                <a:spcPts val="0"/>
              </a:spcAft>
              <a:buNone/>
            </a:pPr>
            <a:r>
              <a:rPr lang="en" sz="1200">
                <a:solidFill>
                  <a:schemeClr val="dk1"/>
                </a:solidFill>
              </a:rPr>
              <a:t>Requête 3</a:t>
            </a:r>
            <a:endParaRPr/>
          </a:p>
        </p:txBody>
      </p:sp>
      <p:sp>
        <p:nvSpPr>
          <p:cNvPr id="124" name="Google Shape;124;p16"/>
          <p:cNvSpPr/>
          <p:nvPr/>
        </p:nvSpPr>
        <p:spPr>
          <a:xfrm>
            <a:off x="2727750" y="2339463"/>
            <a:ext cx="1411800" cy="9441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rPr>
              <a:t>Fichiers bruts .parquet</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Events</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Mentions</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GKG</a:t>
            </a:r>
            <a:endParaRPr/>
          </a:p>
        </p:txBody>
      </p:sp>
      <p:sp>
        <p:nvSpPr>
          <p:cNvPr id="125" name="Google Shape;125;p16"/>
          <p:cNvSpPr/>
          <p:nvPr/>
        </p:nvSpPr>
        <p:spPr>
          <a:xfrm>
            <a:off x="1580800" y="2571550"/>
            <a:ext cx="565800" cy="3363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ETL</a:t>
            </a:r>
            <a:endParaRPr/>
          </a:p>
        </p:txBody>
      </p:sp>
      <p:pic>
        <p:nvPicPr>
          <p:cNvPr id="126" name="Google Shape;126;p16"/>
          <p:cNvPicPr preferRelativeResize="0"/>
          <p:nvPr/>
        </p:nvPicPr>
        <p:blipFill>
          <a:blip r:embed="rId13">
            <a:alphaModFix/>
          </a:blip>
          <a:stretch>
            <a:fillRect/>
          </a:stretch>
        </p:blipFill>
        <p:spPr>
          <a:xfrm>
            <a:off x="4425975" y="2268132"/>
            <a:ext cx="415402" cy="336256"/>
          </a:xfrm>
          <a:prstGeom prst="rect">
            <a:avLst/>
          </a:prstGeom>
          <a:noFill/>
          <a:ln>
            <a:noFill/>
          </a:ln>
        </p:spPr>
      </p:pic>
      <p:sp>
        <p:nvSpPr>
          <p:cNvPr id="127" name="Google Shape;127;p16"/>
          <p:cNvSpPr/>
          <p:nvPr/>
        </p:nvSpPr>
        <p:spPr>
          <a:xfrm>
            <a:off x="4604488" y="2571563"/>
            <a:ext cx="565800" cy="3363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ETL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149175" y="246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Avantages et inconvénients</a:t>
            </a:r>
            <a:endParaRPr/>
          </a:p>
        </p:txBody>
      </p:sp>
      <p:sp>
        <p:nvSpPr>
          <p:cNvPr id="133" name="Google Shape;133;p17"/>
          <p:cNvSpPr txBox="1"/>
          <p:nvPr/>
        </p:nvSpPr>
        <p:spPr>
          <a:xfrm>
            <a:off x="214650" y="819150"/>
            <a:ext cx="8714700" cy="12207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Clr>
                <a:srgbClr val="434343"/>
              </a:buClr>
              <a:buSzPts val="1400"/>
              <a:buChar char="✦"/>
            </a:pPr>
            <a:r>
              <a:rPr lang="en" b="1">
                <a:solidFill>
                  <a:srgbClr val="434343"/>
                </a:solidFill>
              </a:rPr>
              <a:t>Fichiers parquet (premier stockage) :</a:t>
            </a:r>
            <a:endParaRPr b="1">
              <a:solidFill>
                <a:srgbClr val="434343"/>
              </a:solidFill>
            </a:endParaRPr>
          </a:p>
          <a:p>
            <a:pPr marL="457200" lvl="0" indent="-317500" algn="l" rtl="0">
              <a:lnSpc>
                <a:spcPct val="115000"/>
              </a:lnSpc>
              <a:spcBef>
                <a:spcPts val="0"/>
              </a:spcBef>
              <a:spcAft>
                <a:spcPts val="0"/>
              </a:spcAft>
              <a:buClr>
                <a:srgbClr val="6AA84F"/>
              </a:buClr>
              <a:buSzPts val="1400"/>
              <a:buChar char="+"/>
            </a:pPr>
            <a:r>
              <a:rPr lang="en" sz="1300">
                <a:solidFill>
                  <a:srgbClr val="434343"/>
                </a:solidFill>
              </a:rPr>
              <a:t>Données brutes qui permettent de réutiliser les données (en particulier pour Cassandra)</a:t>
            </a:r>
            <a:endParaRPr sz="1300">
              <a:solidFill>
                <a:srgbClr val="434343"/>
              </a:solidFill>
            </a:endParaRPr>
          </a:p>
          <a:p>
            <a:pPr marL="457200" lvl="0" indent="-317500" algn="l" rtl="0">
              <a:lnSpc>
                <a:spcPct val="115000"/>
              </a:lnSpc>
              <a:spcBef>
                <a:spcPts val="0"/>
              </a:spcBef>
              <a:spcAft>
                <a:spcPts val="0"/>
              </a:spcAft>
              <a:buClr>
                <a:srgbClr val="6AA84F"/>
              </a:buClr>
              <a:buSzPts val="1400"/>
              <a:buChar char="+"/>
            </a:pPr>
            <a:r>
              <a:rPr lang="en" sz="1300">
                <a:solidFill>
                  <a:srgbClr val="434343"/>
                </a:solidFill>
              </a:rPr>
              <a:t>Tolérance aux données dans un format non attendu</a:t>
            </a:r>
            <a:endParaRPr sz="1300">
              <a:solidFill>
                <a:srgbClr val="434343"/>
              </a:solidFill>
            </a:endParaRPr>
          </a:p>
          <a:p>
            <a:pPr marL="457200" lvl="0" indent="-349250" algn="l" rtl="0">
              <a:lnSpc>
                <a:spcPct val="150000"/>
              </a:lnSpc>
              <a:spcBef>
                <a:spcPts val="0"/>
              </a:spcBef>
              <a:spcAft>
                <a:spcPts val="0"/>
              </a:spcAft>
              <a:buClr>
                <a:srgbClr val="CC0000"/>
              </a:buClr>
              <a:buSzPts val="1900"/>
              <a:buChar char="-"/>
            </a:pPr>
            <a:r>
              <a:rPr lang="en" sz="1300">
                <a:solidFill>
                  <a:srgbClr val="434343"/>
                </a:solidFill>
              </a:rPr>
              <a:t>Volumineux car toutes les données brutes sont stockées (d’autant plus au format texte)</a:t>
            </a:r>
            <a:endParaRPr sz="1300">
              <a:solidFill>
                <a:srgbClr val="434343"/>
              </a:solidFill>
            </a:endParaRPr>
          </a:p>
        </p:txBody>
      </p:sp>
      <p:pic>
        <p:nvPicPr>
          <p:cNvPr id="134" name="Google Shape;134;p17"/>
          <p:cNvPicPr preferRelativeResize="0"/>
          <p:nvPr/>
        </p:nvPicPr>
        <p:blipFill>
          <a:blip r:embed="rId3">
            <a:alphaModFix/>
          </a:blip>
          <a:stretch>
            <a:fillRect/>
          </a:stretch>
        </p:blipFill>
        <p:spPr>
          <a:xfrm>
            <a:off x="7754325" y="410375"/>
            <a:ext cx="1041824" cy="833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txBox="1">
            <a:spLocks noGrp="1"/>
          </p:cNvSpPr>
          <p:nvPr>
            <p:ph type="title"/>
          </p:nvPr>
        </p:nvSpPr>
        <p:spPr>
          <a:xfrm>
            <a:off x="149175" y="246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Avantages et inconvénients</a:t>
            </a:r>
            <a:endParaRPr/>
          </a:p>
        </p:txBody>
      </p:sp>
      <p:sp>
        <p:nvSpPr>
          <p:cNvPr id="140" name="Google Shape;140;p18"/>
          <p:cNvSpPr txBox="1"/>
          <p:nvPr/>
        </p:nvSpPr>
        <p:spPr>
          <a:xfrm>
            <a:off x="214650" y="819150"/>
            <a:ext cx="8714700" cy="26505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Clr>
                <a:srgbClr val="434343"/>
              </a:buClr>
              <a:buSzPts val="1400"/>
              <a:buChar char="✦"/>
            </a:pPr>
            <a:r>
              <a:rPr lang="en" b="1">
                <a:solidFill>
                  <a:srgbClr val="434343"/>
                </a:solidFill>
              </a:rPr>
              <a:t>Fichiers parquet (premier stockage) :</a:t>
            </a:r>
            <a:endParaRPr b="1">
              <a:solidFill>
                <a:srgbClr val="434343"/>
              </a:solidFill>
            </a:endParaRPr>
          </a:p>
          <a:p>
            <a:pPr marL="457200" lvl="0" indent="-317500" algn="l" rtl="0">
              <a:lnSpc>
                <a:spcPct val="115000"/>
              </a:lnSpc>
              <a:spcBef>
                <a:spcPts val="0"/>
              </a:spcBef>
              <a:spcAft>
                <a:spcPts val="0"/>
              </a:spcAft>
              <a:buClr>
                <a:srgbClr val="6AA84F"/>
              </a:buClr>
              <a:buSzPts val="1400"/>
              <a:buChar char="+"/>
            </a:pPr>
            <a:r>
              <a:rPr lang="en" sz="1300">
                <a:solidFill>
                  <a:srgbClr val="434343"/>
                </a:solidFill>
              </a:rPr>
              <a:t>Données brutes qui permettent de réutiliser les données (en particulier pour Cassandra)</a:t>
            </a:r>
            <a:endParaRPr sz="1300">
              <a:solidFill>
                <a:srgbClr val="434343"/>
              </a:solidFill>
            </a:endParaRPr>
          </a:p>
          <a:p>
            <a:pPr marL="457200" lvl="0" indent="-317500" algn="l" rtl="0">
              <a:lnSpc>
                <a:spcPct val="115000"/>
              </a:lnSpc>
              <a:spcBef>
                <a:spcPts val="0"/>
              </a:spcBef>
              <a:spcAft>
                <a:spcPts val="0"/>
              </a:spcAft>
              <a:buClr>
                <a:srgbClr val="6AA84F"/>
              </a:buClr>
              <a:buSzPts val="1400"/>
              <a:buChar char="+"/>
            </a:pPr>
            <a:r>
              <a:rPr lang="en" sz="1300">
                <a:solidFill>
                  <a:srgbClr val="434343"/>
                </a:solidFill>
              </a:rPr>
              <a:t>Tolérance aux données dans un format non attendu</a:t>
            </a:r>
            <a:endParaRPr sz="1300">
              <a:solidFill>
                <a:srgbClr val="434343"/>
              </a:solidFill>
            </a:endParaRPr>
          </a:p>
          <a:p>
            <a:pPr marL="457200" lvl="0" indent="-349250" algn="l" rtl="0">
              <a:lnSpc>
                <a:spcPct val="150000"/>
              </a:lnSpc>
              <a:spcBef>
                <a:spcPts val="0"/>
              </a:spcBef>
              <a:spcAft>
                <a:spcPts val="0"/>
              </a:spcAft>
              <a:buClr>
                <a:srgbClr val="CC0000"/>
              </a:buClr>
              <a:buSzPts val="1900"/>
              <a:buChar char="-"/>
            </a:pPr>
            <a:r>
              <a:rPr lang="en" sz="1300">
                <a:solidFill>
                  <a:srgbClr val="434343"/>
                </a:solidFill>
              </a:rPr>
              <a:t>Volumineux car toutes les données brutes sont stockées (d’autant plus au format texte)</a:t>
            </a:r>
            <a:endParaRPr sz="1300">
              <a:solidFill>
                <a:srgbClr val="434343"/>
              </a:solidFill>
            </a:endParaRPr>
          </a:p>
          <a:p>
            <a:pPr marL="457200" lvl="0" indent="-317500" algn="l" rtl="0">
              <a:lnSpc>
                <a:spcPct val="115000"/>
              </a:lnSpc>
              <a:spcBef>
                <a:spcPts val="0"/>
              </a:spcBef>
              <a:spcAft>
                <a:spcPts val="0"/>
              </a:spcAft>
              <a:buClr>
                <a:srgbClr val="434343"/>
              </a:buClr>
              <a:buSzPts val="1400"/>
              <a:buChar char="✦"/>
            </a:pPr>
            <a:r>
              <a:rPr lang="en" b="1">
                <a:solidFill>
                  <a:srgbClr val="434343"/>
                </a:solidFill>
              </a:rPr>
              <a:t>Apache Cassandra :</a:t>
            </a:r>
            <a:endParaRPr b="1">
              <a:solidFill>
                <a:srgbClr val="434343"/>
              </a:solidFill>
            </a:endParaRPr>
          </a:p>
          <a:p>
            <a:pPr marL="457200" marR="0" lvl="0" indent="-317500" algn="l" rtl="0">
              <a:lnSpc>
                <a:spcPct val="115000"/>
              </a:lnSpc>
              <a:spcBef>
                <a:spcPts val="0"/>
              </a:spcBef>
              <a:spcAft>
                <a:spcPts val="0"/>
              </a:spcAft>
              <a:buClr>
                <a:srgbClr val="6AA84F"/>
              </a:buClr>
              <a:buSzPts val="1400"/>
              <a:buChar char="+"/>
            </a:pPr>
            <a:r>
              <a:rPr lang="en" sz="1300">
                <a:solidFill>
                  <a:srgbClr val="434343"/>
                </a:solidFill>
              </a:rPr>
              <a:t>Réplication des données automatique</a:t>
            </a:r>
            <a:endParaRPr sz="1300">
              <a:solidFill>
                <a:srgbClr val="434343"/>
              </a:solidFill>
            </a:endParaRPr>
          </a:p>
          <a:p>
            <a:pPr marL="457200" marR="0" lvl="0" indent="-317500" algn="l" rtl="0">
              <a:lnSpc>
                <a:spcPct val="115000"/>
              </a:lnSpc>
              <a:spcBef>
                <a:spcPts val="0"/>
              </a:spcBef>
              <a:spcAft>
                <a:spcPts val="0"/>
              </a:spcAft>
              <a:buClr>
                <a:srgbClr val="6AA84F"/>
              </a:buClr>
              <a:buSzPts val="1400"/>
              <a:buChar char="+"/>
            </a:pPr>
            <a:r>
              <a:rPr lang="en" sz="1300">
                <a:solidFill>
                  <a:srgbClr val="434343"/>
                </a:solidFill>
              </a:rPr>
              <a:t>Système de données distribuées transparent (auto-sharding)</a:t>
            </a:r>
            <a:endParaRPr sz="1300">
              <a:solidFill>
                <a:srgbClr val="434343"/>
              </a:solidFill>
            </a:endParaRPr>
          </a:p>
          <a:p>
            <a:pPr marL="457200" marR="0" lvl="0" indent="-317500" algn="l" rtl="0">
              <a:lnSpc>
                <a:spcPct val="115000"/>
              </a:lnSpc>
              <a:spcBef>
                <a:spcPts val="0"/>
              </a:spcBef>
              <a:spcAft>
                <a:spcPts val="0"/>
              </a:spcAft>
              <a:buClr>
                <a:srgbClr val="6AA84F"/>
              </a:buClr>
              <a:buSzPts val="1400"/>
              <a:buChar char="+"/>
            </a:pPr>
            <a:r>
              <a:rPr lang="en" sz="1300">
                <a:solidFill>
                  <a:srgbClr val="434343"/>
                </a:solidFill>
              </a:rPr>
              <a:t>Vitesse d’écriture et de lecture des données</a:t>
            </a:r>
            <a:endParaRPr sz="1300">
              <a:solidFill>
                <a:srgbClr val="434343"/>
              </a:solidFill>
            </a:endParaRPr>
          </a:p>
          <a:p>
            <a:pPr marL="457200" lvl="0" indent="-349250" algn="l" rtl="0">
              <a:lnSpc>
                <a:spcPct val="150000"/>
              </a:lnSpc>
              <a:spcBef>
                <a:spcPts val="0"/>
              </a:spcBef>
              <a:spcAft>
                <a:spcPts val="0"/>
              </a:spcAft>
              <a:buClr>
                <a:srgbClr val="CC0000"/>
              </a:buClr>
              <a:buSzPts val="1900"/>
              <a:buChar char="-"/>
            </a:pPr>
            <a:r>
              <a:rPr lang="en" sz="1300">
                <a:solidFill>
                  <a:srgbClr val="434343"/>
                </a:solidFill>
              </a:rPr>
              <a:t>Système de requêtage simple</a:t>
            </a:r>
            <a:endParaRPr sz="1300">
              <a:solidFill>
                <a:srgbClr val="434343"/>
              </a:solidFill>
            </a:endParaRPr>
          </a:p>
        </p:txBody>
      </p:sp>
      <p:pic>
        <p:nvPicPr>
          <p:cNvPr id="141" name="Google Shape;141;p18"/>
          <p:cNvPicPr preferRelativeResize="0"/>
          <p:nvPr/>
        </p:nvPicPr>
        <p:blipFill>
          <a:blip r:embed="rId3">
            <a:alphaModFix/>
          </a:blip>
          <a:stretch>
            <a:fillRect/>
          </a:stretch>
        </p:blipFill>
        <p:spPr>
          <a:xfrm>
            <a:off x="7754325" y="410375"/>
            <a:ext cx="1041824" cy="833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149175" y="246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Avantages et inconvénients</a:t>
            </a:r>
            <a:endParaRPr/>
          </a:p>
        </p:txBody>
      </p:sp>
      <p:sp>
        <p:nvSpPr>
          <p:cNvPr id="147" name="Google Shape;147;p19"/>
          <p:cNvSpPr txBox="1"/>
          <p:nvPr/>
        </p:nvSpPr>
        <p:spPr>
          <a:xfrm>
            <a:off x="214650" y="819150"/>
            <a:ext cx="8714700" cy="42930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Clr>
                <a:srgbClr val="434343"/>
              </a:buClr>
              <a:buSzPts val="1400"/>
              <a:buChar char="✦"/>
            </a:pPr>
            <a:r>
              <a:rPr lang="en" b="1">
                <a:solidFill>
                  <a:srgbClr val="434343"/>
                </a:solidFill>
              </a:rPr>
              <a:t>Fichiers parquet (premier stockage) :</a:t>
            </a:r>
            <a:endParaRPr b="1">
              <a:solidFill>
                <a:srgbClr val="434343"/>
              </a:solidFill>
            </a:endParaRPr>
          </a:p>
          <a:p>
            <a:pPr marL="457200" lvl="0" indent="-317500" algn="l" rtl="0">
              <a:lnSpc>
                <a:spcPct val="115000"/>
              </a:lnSpc>
              <a:spcBef>
                <a:spcPts val="0"/>
              </a:spcBef>
              <a:spcAft>
                <a:spcPts val="0"/>
              </a:spcAft>
              <a:buClr>
                <a:srgbClr val="6AA84F"/>
              </a:buClr>
              <a:buSzPts val="1400"/>
              <a:buChar char="+"/>
            </a:pPr>
            <a:r>
              <a:rPr lang="en" sz="1300">
                <a:solidFill>
                  <a:srgbClr val="434343"/>
                </a:solidFill>
              </a:rPr>
              <a:t>Données brutes qui permettent de réutiliser les données (en particulier pour Cassandra)</a:t>
            </a:r>
            <a:endParaRPr sz="1300">
              <a:solidFill>
                <a:srgbClr val="434343"/>
              </a:solidFill>
            </a:endParaRPr>
          </a:p>
          <a:p>
            <a:pPr marL="457200" lvl="0" indent="-317500" algn="l" rtl="0">
              <a:lnSpc>
                <a:spcPct val="115000"/>
              </a:lnSpc>
              <a:spcBef>
                <a:spcPts val="0"/>
              </a:spcBef>
              <a:spcAft>
                <a:spcPts val="0"/>
              </a:spcAft>
              <a:buClr>
                <a:srgbClr val="6AA84F"/>
              </a:buClr>
              <a:buSzPts val="1400"/>
              <a:buChar char="+"/>
            </a:pPr>
            <a:r>
              <a:rPr lang="en" sz="1300">
                <a:solidFill>
                  <a:srgbClr val="434343"/>
                </a:solidFill>
              </a:rPr>
              <a:t>Tolérance aux données dans un format non attendu</a:t>
            </a:r>
            <a:endParaRPr sz="1300">
              <a:solidFill>
                <a:srgbClr val="434343"/>
              </a:solidFill>
            </a:endParaRPr>
          </a:p>
          <a:p>
            <a:pPr marL="457200" lvl="0" indent="-349250" algn="l" rtl="0">
              <a:lnSpc>
                <a:spcPct val="150000"/>
              </a:lnSpc>
              <a:spcBef>
                <a:spcPts val="0"/>
              </a:spcBef>
              <a:spcAft>
                <a:spcPts val="0"/>
              </a:spcAft>
              <a:buClr>
                <a:srgbClr val="CC0000"/>
              </a:buClr>
              <a:buSzPts val="1900"/>
              <a:buChar char="-"/>
            </a:pPr>
            <a:r>
              <a:rPr lang="en" sz="1300">
                <a:solidFill>
                  <a:srgbClr val="434343"/>
                </a:solidFill>
              </a:rPr>
              <a:t>Volumineux car toutes les données brutes sont stockées (d’autant plus au format texte)</a:t>
            </a:r>
            <a:endParaRPr sz="1300">
              <a:solidFill>
                <a:srgbClr val="434343"/>
              </a:solidFill>
            </a:endParaRPr>
          </a:p>
          <a:p>
            <a:pPr marL="457200" lvl="0" indent="-317500" algn="l" rtl="0">
              <a:lnSpc>
                <a:spcPct val="115000"/>
              </a:lnSpc>
              <a:spcBef>
                <a:spcPts val="0"/>
              </a:spcBef>
              <a:spcAft>
                <a:spcPts val="0"/>
              </a:spcAft>
              <a:buClr>
                <a:srgbClr val="434343"/>
              </a:buClr>
              <a:buSzPts val="1400"/>
              <a:buChar char="✦"/>
            </a:pPr>
            <a:r>
              <a:rPr lang="en" b="1">
                <a:solidFill>
                  <a:srgbClr val="434343"/>
                </a:solidFill>
              </a:rPr>
              <a:t>Apache Cassandra :</a:t>
            </a:r>
            <a:endParaRPr b="1">
              <a:solidFill>
                <a:srgbClr val="434343"/>
              </a:solidFill>
            </a:endParaRPr>
          </a:p>
          <a:p>
            <a:pPr marL="457200" marR="0" lvl="0" indent="-317500" algn="l" rtl="0">
              <a:lnSpc>
                <a:spcPct val="115000"/>
              </a:lnSpc>
              <a:spcBef>
                <a:spcPts val="0"/>
              </a:spcBef>
              <a:spcAft>
                <a:spcPts val="0"/>
              </a:spcAft>
              <a:buClr>
                <a:srgbClr val="6AA84F"/>
              </a:buClr>
              <a:buSzPts val="1400"/>
              <a:buChar char="+"/>
            </a:pPr>
            <a:r>
              <a:rPr lang="en" sz="1300">
                <a:solidFill>
                  <a:srgbClr val="434343"/>
                </a:solidFill>
              </a:rPr>
              <a:t>Réplication des données automatique</a:t>
            </a:r>
            <a:endParaRPr sz="1300">
              <a:solidFill>
                <a:srgbClr val="434343"/>
              </a:solidFill>
            </a:endParaRPr>
          </a:p>
          <a:p>
            <a:pPr marL="457200" marR="0" lvl="0" indent="-317500" algn="l" rtl="0">
              <a:lnSpc>
                <a:spcPct val="115000"/>
              </a:lnSpc>
              <a:spcBef>
                <a:spcPts val="0"/>
              </a:spcBef>
              <a:spcAft>
                <a:spcPts val="0"/>
              </a:spcAft>
              <a:buClr>
                <a:srgbClr val="6AA84F"/>
              </a:buClr>
              <a:buSzPts val="1400"/>
              <a:buChar char="+"/>
            </a:pPr>
            <a:r>
              <a:rPr lang="en" sz="1300">
                <a:solidFill>
                  <a:srgbClr val="434343"/>
                </a:solidFill>
              </a:rPr>
              <a:t>Système de données distribuées transparent (auto-sharding)</a:t>
            </a:r>
            <a:endParaRPr sz="1300">
              <a:solidFill>
                <a:srgbClr val="434343"/>
              </a:solidFill>
            </a:endParaRPr>
          </a:p>
          <a:p>
            <a:pPr marL="457200" marR="0" lvl="0" indent="-317500" algn="l" rtl="0">
              <a:lnSpc>
                <a:spcPct val="115000"/>
              </a:lnSpc>
              <a:spcBef>
                <a:spcPts val="0"/>
              </a:spcBef>
              <a:spcAft>
                <a:spcPts val="0"/>
              </a:spcAft>
              <a:buClr>
                <a:srgbClr val="6AA84F"/>
              </a:buClr>
              <a:buSzPts val="1400"/>
              <a:buChar char="+"/>
            </a:pPr>
            <a:r>
              <a:rPr lang="en" sz="1300">
                <a:solidFill>
                  <a:srgbClr val="434343"/>
                </a:solidFill>
              </a:rPr>
              <a:t>Vitesse d’écriture et de lecture des données</a:t>
            </a:r>
            <a:endParaRPr sz="1300">
              <a:solidFill>
                <a:srgbClr val="434343"/>
              </a:solidFill>
            </a:endParaRPr>
          </a:p>
          <a:p>
            <a:pPr marL="457200" lvl="0" indent="-349250" algn="l" rtl="0">
              <a:lnSpc>
                <a:spcPct val="150000"/>
              </a:lnSpc>
              <a:spcBef>
                <a:spcPts val="0"/>
              </a:spcBef>
              <a:spcAft>
                <a:spcPts val="0"/>
              </a:spcAft>
              <a:buClr>
                <a:srgbClr val="CC0000"/>
              </a:buClr>
              <a:buSzPts val="1900"/>
              <a:buChar char="-"/>
            </a:pPr>
            <a:r>
              <a:rPr lang="en" sz="1300">
                <a:solidFill>
                  <a:srgbClr val="434343"/>
                </a:solidFill>
              </a:rPr>
              <a:t>Système de requêtage simple</a:t>
            </a:r>
            <a:endParaRPr sz="1500">
              <a:solidFill>
                <a:srgbClr val="434343"/>
              </a:solidFill>
            </a:endParaRPr>
          </a:p>
          <a:p>
            <a:pPr marL="457200" lvl="0" indent="-317500" algn="l" rtl="0">
              <a:lnSpc>
                <a:spcPct val="115000"/>
              </a:lnSpc>
              <a:spcBef>
                <a:spcPts val="0"/>
              </a:spcBef>
              <a:spcAft>
                <a:spcPts val="0"/>
              </a:spcAft>
              <a:buClr>
                <a:srgbClr val="434343"/>
              </a:buClr>
              <a:buSzPts val="1400"/>
              <a:buChar char="✦"/>
            </a:pPr>
            <a:r>
              <a:rPr lang="en" b="1">
                <a:solidFill>
                  <a:srgbClr val="434343"/>
                </a:solidFill>
              </a:rPr>
              <a:t>Spark :</a:t>
            </a:r>
            <a:endParaRPr sz="1100" b="1">
              <a:solidFill>
                <a:schemeClr val="dk1"/>
              </a:solidFill>
            </a:endParaRPr>
          </a:p>
          <a:p>
            <a:pPr marL="457200" marR="0" lvl="0" indent="-317500" algn="l" rtl="0">
              <a:lnSpc>
                <a:spcPct val="115000"/>
              </a:lnSpc>
              <a:spcBef>
                <a:spcPts val="0"/>
              </a:spcBef>
              <a:spcAft>
                <a:spcPts val="0"/>
              </a:spcAft>
              <a:buClr>
                <a:srgbClr val="6AA84F"/>
              </a:buClr>
              <a:buSzPts val="1400"/>
              <a:buChar char="+"/>
            </a:pPr>
            <a:r>
              <a:rPr lang="en" sz="1300">
                <a:solidFill>
                  <a:srgbClr val="434343"/>
                </a:solidFill>
              </a:rPr>
              <a:t>Parallélisation des traitements</a:t>
            </a:r>
            <a:endParaRPr sz="1300">
              <a:solidFill>
                <a:srgbClr val="434343"/>
              </a:solidFill>
            </a:endParaRPr>
          </a:p>
          <a:p>
            <a:pPr marL="457200" marR="0" lvl="0" indent="-317500" algn="l" rtl="0">
              <a:lnSpc>
                <a:spcPct val="115000"/>
              </a:lnSpc>
              <a:spcBef>
                <a:spcPts val="0"/>
              </a:spcBef>
              <a:spcAft>
                <a:spcPts val="0"/>
              </a:spcAft>
              <a:buClr>
                <a:srgbClr val="6AA84F"/>
              </a:buClr>
              <a:buSzPts val="1400"/>
              <a:buChar char="+"/>
            </a:pPr>
            <a:r>
              <a:rPr lang="en" sz="1300">
                <a:solidFill>
                  <a:srgbClr val="434343"/>
                </a:solidFill>
              </a:rPr>
              <a:t>Spark SQL permet de manipuler de grands volumes de données via des RDD et des Dataframes, et de les stocker et les lire dans divers types de fichiers (csv, parquet, etc.) et diverses bases de données (Hive, Cassandra, etc.)</a:t>
            </a:r>
            <a:endParaRPr sz="1300">
              <a:solidFill>
                <a:srgbClr val="434343"/>
              </a:solidFill>
            </a:endParaRPr>
          </a:p>
          <a:p>
            <a:pPr marL="457200" marR="0" lvl="0" indent="-349250" algn="l" rtl="0">
              <a:lnSpc>
                <a:spcPct val="115000"/>
              </a:lnSpc>
              <a:spcBef>
                <a:spcPts val="0"/>
              </a:spcBef>
              <a:spcAft>
                <a:spcPts val="0"/>
              </a:spcAft>
              <a:buClr>
                <a:srgbClr val="CC0000"/>
              </a:buClr>
              <a:buSzPts val="1900"/>
              <a:buChar char="-"/>
            </a:pPr>
            <a:r>
              <a:rPr lang="en" sz="1300">
                <a:solidFill>
                  <a:srgbClr val="434343"/>
                </a:solidFill>
              </a:rPr>
              <a:t>Gestion des exceptions pas très simple - difficile d’identifier par exemple les fichiers zip défectueux</a:t>
            </a:r>
            <a:endParaRPr sz="1300">
              <a:solidFill>
                <a:srgbClr val="434343"/>
              </a:solidFill>
            </a:endParaRPr>
          </a:p>
        </p:txBody>
      </p:sp>
      <p:pic>
        <p:nvPicPr>
          <p:cNvPr id="148" name="Google Shape;148;p19"/>
          <p:cNvPicPr preferRelativeResize="0"/>
          <p:nvPr/>
        </p:nvPicPr>
        <p:blipFill>
          <a:blip r:embed="rId3">
            <a:alphaModFix/>
          </a:blip>
          <a:stretch>
            <a:fillRect/>
          </a:stretch>
        </p:blipFill>
        <p:spPr>
          <a:xfrm>
            <a:off x="7754325" y="410375"/>
            <a:ext cx="1041824" cy="833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149175" y="246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Limites et contraintes</a:t>
            </a:r>
            <a:endParaRPr/>
          </a:p>
        </p:txBody>
      </p:sp>
      <p:sp>
        <p:nvSpPr>
          <p:cNvPr id="154" name="Google Shape;15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34343"/>
              </a:buClr>
              <a:buSzPts val="1400"/>
              <a:buChar char="✦"/>
            </a:pPr>
            <a:r>
              <a:rPr lang="en" sz="1400" b="1">
                <a:solidFill>
                  <a:srgbClr val="434343"/>
                </a:solidFill>
              </a:rPr>
              <a:t>Compte AWS Educate limité (pas de credentials)</a:t>
            </a:r>
            <a:endParaRPr sz="1400" b="1">
              <a:solidFill>
                <a:srgbClr val="434343"/>
              </a:solidFill>
            </a:endParaRPr>
          </a:p>
          <a:p>
            <a:pPr marL="914400" lvl="1" indent="-317500" algn="l" rtl="0">
              <a:spcBef>
                <a:spcPts val="0"/>
              </a:spcBef>
              <a:spcAft>
                <a:spcPts val="0"/>
              </a:spcAft>
              <a:buSzPts val="1400"/>
              <a:buChar char="➢"/>
            </a:pPr>
            <a:r>
              <a:rPr lang="en"/>
              <a:t>Pas de possibilité de mettre en commun nos crédits par la création d’un groupe</a:t>
            </a:r>
            <a:endParaRPr/>
          </a:p>
          <a:p>
            <a:pPr marL="914400" lvl="1" indent="-317500" algn="l" rtl="0">
              <a:spcBef>
                <a:spcPts val="0"/>
              </a:spcBef>
              <a:spcAft>
                <a:spcPts val="0"/>
              </a:spcAft>
              <a:buSzPts val="1400"/>
              <a:buChar char="➢"/>
            </a:pPr>
            <a:r>
              <a:rPr lang="en"/>
              <a:t>Connection aux buckets par le client AWS grâce à des accès temporaires</a:t>
            </a:r>
            <a:endParaRPr/>
          </a:p>
          <a:p>
            <a:pPr marL="914400" lvl="1" indent="-317500" algn="l" rtl="0">
              <a:spcBef>
                <a:spcPts val="0"/>
              </a:spcBef>
              <a:spcAft>
                <a:spcPts val="0"/>
              </a:spcAft>
              <a:buSzPts val="1400"/>
              <a:buChar char="➢"/>
            </a:pPr>
            <a:r>
              <a:rPr lang="en"/>
              <a:t>Pas de permission suffisante pour installer le service managé de Cassandra ⇒ Installation et configuration de Cassandra manuellement sur chaque slave (+CQLSH sur au moins un slave) et ajout d’un interpréteur dans Zeppelin pour faire la connexion</a:t>
            </a:r>
            <a:endParaRPr/>
          </a:p>
          <a:p>
            <a:pPr marL="457200" marR="0" lvl="0" indent="0" algn="l" rtl="0">
              <a:lnSpc>
                <a:spcPct val="100000"/>
              </a:lnSpc>
              <a:spcBef>
                <a:spcPts val="1600"/>
              </a:spcBef>
              <a:spcAft>
                <a:spcPts val="0"/>
              </a:spcAft>
              <a:buNone/>
            </a:pPr>
            <a:endParaRPr sz="1400"/>
          </a:p>
          <a:p>
            <a:pPr marL="457200" lvl="0" indent="-317500" algn="l" rtl="0">
              <a:spcBef>
                <a:spcPts val="0"/>
              </a:spcBef>
              <a:spcAft>
                <a:spcPts val="0"/>
              </a:spcAft>
              <a:buClr>
                <a:srgbClr val="434343"/>
              </a:buClr>
              <a:buSzPts val="1400"/>
              <a:buChar char="✦"/>
            </a:pPr>
            <a:r>
              <a:rPr lang="en" sz="1400" b="1">
                <a:solidFill>
                  <a:srgbClr val="434343"/>
                </a:solidFill>
              </a:rPr>
              <a:t>Configuration de Cassandra</a:t>
            </a:r>
            <a:endParaRPr b="1">
              <a:solidFill>
                <a:srgbClr val="434343"/>
              </a:solidFill>
            </a:endParaRPr>
          </a:p>
          <a:p>
            <a:pPr marL="914400" lvl="1" indent="-317500" algn="l" rtl="0">
              <a:spcBef>
                <a:spcPts val="0"/>
              </a:spcBef>
              <a:spcAft>
                <a:spcPts val="0"/>
              </a:spcAft>
              <a:buSzPts val="1400"/>
              <a:buChar char="➢"/>
            </a:pPr>
            <a:r>
              <a:rPr lang="en"/>
              <a:t>Nécessité de recréer une table par requête</a:t>
            </a:r>
            <a:endParaRPr/>
          </a:p>
          <a:p>
            <a:pPr marL="914400" lvl="1" indent="-317500" algn="l" rtl="0">
              <a:spcBef>
                <a:spcPts val="0"/>
              </a:spcBef>
              <a:spcAft>
                <a:spcPts val="0"/>
              </a:spcAft>
              <a:buSzPts val="1400"/>
              <a:buChar char="➢"/>
            </a:pPr>
            <a:r>
              <a:rPr lang="en"/>
              <a:t>En cas de données nouvelles ou modifiées, pas de cohérence immédiate</a:t>
            </a:r>
            <a:endParaRPr/>
          </a:p>
          <a:p>
            <a:pPr marL="0" lvl="0" indent="0" algn="l" rtl="0">
              <a:spcBef>
                <a:spcPts val="1600"/>
              </a:spcBef>
              <a:spcAft>
                <a:spcPts val="1600"/>
              </a:spcAft>
              <a:buNone/>
            </a:pPr>
            <a:endParaRPr>
              <a:solidFill>
                <a:srgbClr val="FF0000"/>
              </a:solidFill>
            </a:endParaRPr>
          </a:p>
        </p:txBody>
      </p:sp>
      <p:pic>
        <p:nvPicPr>
          <p:cNvPr id="155" name="Google Shape;155;p20"/>
          <p:cNvPicPr preferRelativeResize="0"/>
          <p:nvPr/>
        </p:nvPicPr>
        <p:blipFill>
          <a:blip r:embed="rId3">
            <a:alphaModFix/>
          </a:blip>
          <a:stretch>
            <a:fillRect/>
          </a:stretch>
        </p:blipFill>
        <p:spPr>
          <a:xfrm>
            <a:off x="7764825" y="246450"/>
            <a:ext cx="1067476" cy="853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title"/>
          </p:nvPr>
        </p:nvSpPr>
        <p:spPr>
          <a:xfrm>
            <a:off x="149175" y="246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Volumétrie des données - fichiers Parquet</a:t>
            </a:r>
            <a:endParaRPr/>
          </a:p>
        </p:txBody>
      </p:sp>
      <p:pic>
        <p:nvPicPr>
          <p:cNvPr id="161" name="Google Shape;161;p21"/>
          <p:cNvPicPr preferRelativeResize="0"/>
          <p:nvPr/>
        </p:nvPicPr>
        <p:blipFill>
          <a:blip r:embed="rId3">
            <a:alphaModFix/>
          </a:blip>
          <a:stretch>
            <a:fillRect/>
          </a:stretch>
        </p:blipFill>
        <p:spPr>
          <a:xfrm>
            <a:off x="1731450" y="1180625"/>
            <a:ext cx="5681100" cy="3318875"/>
          </a:xfrm>
          <a:prstGeom prst="rect">
            <a:avLst/>
          </a:prstGeom>
          <a:noFill/>
          <a:ln w="9525" cap="flat" cmpd="sng">
            <a:solidFill>
              <a:schemeClr val="dk2"/>
            </a:solidFill>
            <a:prstDash val="solid"/>
            <a:round/>
            <a:headEnd type="none" w="sm" len="sm"/>
            <a:tailEnd type="none" w="sm" len="sm"/>
          </a:ln>
        </p:spPr>
      </p:pic>
      <p:pic>
        <p:nvPicPr>
          <p:cNvPr id="162" name="Google Shape;162;p21"/>
          <p:cNvPicPr preferRelativeResize="0"/>
          <p:nvPr/>
        </p:nvPicPr>
        <p:blipFill>
          <a:blip r:embed="rId4">
            <a:alphaModFix/>
          </a:blip>
          <a:stretch>
            <a:fillRect/>
          </a:stretch>
        </p:blipFill>
        <p:spPr>
          <a:xfrm>
            <a:off x="8065000" y="246450"/>
            <a:ext cx="696975" cy="7965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783</Words>
  <Application>Microsoft Office PowerPoint</Application>
  <PresentationFormat>Affichage à l'écran (16:9)</PresentationFormat>
  <Paragraphs>107</Paragraphs>
  <Slides>16</Slides>
  <Notes>15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Cambria</vt:lpstr>
      <vt:lpstr>Times New Roman</vt:lpstr>
      <vt:lpstr>Simple Light</vt:lpstr>
      <vt:lpstr>Présentation PowerPoint</vt:lpstr>
      <vt:lpstr>Présentation</vt:lpstr>
      <vt:lpstr>Architecture</vt:lpstr>
      <vt:lpstr>Data workflow et modélisation</vt:lpstr>
      <vt:lpstr>Avantages et inconvénients</vt:lpstr>
      <vt:lpstr>Avantages et inconvénients</vt:lpstr>
      <vt:lpstr>Avantages et inconvénients</vt:lpstr>
      <vt:lpstr>Limites et contraintes</vt:lpstr>
      <vt:lpstr>Volumétrie des données - fichiers Parquet</vt:lpstr>
      <vt:lpstr>Volumétrie des données – dataframe  Pour 1 an de données au format .parquet</vt:lpstr>
      <vt:lpstr>Volumétrie des données - cluster Cassandra</vt:lpstr>
      <vt:lpstr>Aperçu d’une requête</vt:lpstr>
      <vt:lpstr>Demonstration</vt:lpstr>
      <vt:lpstr>En conclusion nous avons réussi à stocker sur AWS</vt:lpstr>
      <vt:lpstr>Améliorations identifiées</vt:lpstr>
      <vt:lpstr>Des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Vincent Pauwels</cp:lastModifiedBy>
  <cp:revision>1</cp:revision>
  <dcterms:modified xsi:type="dcterms:W3CDTF">2021-01-25T21:25:32Z</dcterms:modified>
</cp:coreProperties>
</file>