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4ff8fce1a_0_1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4ff8fce1a_0_1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43d9ea42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43d9ea42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43d9ea42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43d9ea42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43d9ea42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43d9ea42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43d9ea420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43d9ea420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843d9ea420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43d9ea420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843d9ea420_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43d9ea420_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843d9ea420_6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43d9ea420_6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843d9ea420_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43d9ea420_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843d9ea42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843d9ea42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4ff8fce1a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4ff8fce1a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4ff8fce1a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4ff8fce1a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4ff8fce1a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4ff8fce1a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43d9ea42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43d9ea42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43d9ea420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43d9ea420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43d9ea420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43d9ea420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43d9ea420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43d9ea420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43d9ea420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43d9ea420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4ff8fce1a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4ff8fce1a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s3.amazonaws.com/amazon-reviews-pds/readme.html" TargetMode="External"/><Relationship Id="rId4" Type="http://schemas.openxmlformats.org/officeDocument/2006/relationships/hyperlink" Target="https://s3.amazonaws.com/amazon-reviews-pds/tsv/index.tx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Reviews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Nicholas Cottrell, Jenny Kao, Molly Pagden, Upasana Rangaraju, Isaac Smith</a:t>
            </a:r>
            <a:endParaRPr/>
          </a:p>
        </p:txBody>
      </p:sp>
      <p:sp>
        <p:nvSpPr>
          <p:cNvPr id="136" name="Google Shape;136;p13"/>
          <p:cNvSpPr txBox="1"/>
          <p:nvPr/>
        </p:nvSpPr>
        <p:spPr>
          <a:xfrm>
            <a:off x="5083950" y="3631550"/>
            <a:ext cx="3048600" cy="4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3C47D"/>
                </a:solidFill>
                <a:latin typeface="Montserrat"/>
                <a:ea typeface="Montserrat"/>
                <a:cs typeface="Montserrat"/>
                <a:sym typeface="Montserrat"/>
              </a:rPr>
              <a:t>Team Mount Lincoln: </a:t>
            </a:r>
            <a:endParaRPr b="1">
              <a:solidFill>
                <a:srgbClr val="93C47D"/>
              </a:solidFill>
              <a:latin typeface="Montserrat"/>
              <a:ea typeface="Montserrat"/>
              <a:cs typeface="Montserrat"/>
              <a:sym typeface="Montserrat"/>
            </a:endParaRPr>
          </a:p>
        </p:txBody>
      </p:sp>
      <p:pic>
        <p:nvPicPr>
          <p:cNvPr id="137" name="Google Shape;137;p13"/>
          <p:cNvPicPr preferRelativeResize="0"/>
          <p:nvPr/>
        </p:nvPicPr>
        <p:blipFill>
          <a:blip r:embed="rId3">
            <a:alphaModFix/>
          </a:blip>
          <a:stretch>
            <a:fillRect/>
          </a:stretch>
        </p:blipFill>
        <p:spPr>
          <a:xfrm rot="2700000">
            <a:off x="1268750" y="1055825"/>
            <a:ext cx="1645824" cy="735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Number of “Helpful” Reviews by Top Products</a:t>
            </a:r>
            <a:endParaRPr/>
          </a:p>
        </p:txBody>
      </p:sp>
      <p:pic>
        <p:nvPicPr>
          <p:cNvPr id="203" name="Google Shape;203;p22"/>
          <p:cNvPicPr preferRelativeResize="0"/>
          <p:nvPr/>
        </p:nvPicPr>
        <p:blipFill>
          <a:blip r:embed="rId3">
            <a:alphaModFix/>
          </a:blip>
          <a:stretch>
            <a:fillRect/>
          </a:stretch>
        </p:blipFill>
        <p:spPr>
          <a:xfrm>
            <a:off x="644000" y="1401550"/>
            <a:ext cx="5708672" cy="3530851"/>
          </a:xfrm>
          <a:prstGeom prst="rect">
            <a:avLst/>
          </a:prstGeom>
          <a:noFill/>
          <a:ln>
            <a:noFill/>
          </a:ln>
        </p:spPr>
      </p:pic>
      <p:sp>
        <p:nvSpPr>
          <p:cNvPr id="204" name="Google Shape;204;p22"/>
          <p:cNvSpPr txBox="1"/>
          <p:nvPr/>
        </p:nvSpPr>
        <p:spPr>
          <a:xfrm>
            <a:off x="6537600" y="1511475"/>
            <a:ext cx="2480100" cy="3276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Helpful reviews are reviews that other customers have marked to be informative and accurate</a:t>
            </a:r>
            <a:endParaRPr sz="1200">
              <a:solidFill>
                <a:srgbClr val="FFFFFF"/>
              </a:solidFill>
              <a:latin typeface="Lato"/>
              <a:ea typeface="Lato"/>
              <a:cs typeface="Lato"/>
              <a:sym typeface="Lato"/>
            </a:endParaRPr>
          </a:p>
          <a:p>
            <a:pPr indent="-304800" lvl="0" marL="457200" rtl="0" algn="l">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Tablets, E-books, and Computers had the most “helpful reviews” of any products</a:t>
            </a:r>
            <a:endParaRPr sz="1200">
              <a:solidFill>
                <a:srgbClr val="FFFFFF"/>
              </a:solidFill>
              <a:latin typeface="Lato"/>
              <a:ea typeface="Lato"/>
              <a:cs typeface="Lato"/>
              <a:sym typeface="Lato"/>
            </a:endParaRPr>
          </a:p>
          <a:p>
            <a:pPr indent="-304800" lvl="0" marL="457200" rtl="0" algn="l">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This could be due to the fact that shoppers  heavily rely on consumer reviews to make electronic purchases, as these products are expensive, and many substitute options exist in the marketplace</a:t>
            </a:r>
            <a:endParaRPr sz="1200">
              <a:solidFill>
                <a:srgbClr val="FFFFFF"/>
              </a:solidFill>
              <a:latin typeface="Lato"/>
              <a:ea typeface="Lato"/>
              <a:cs typeface="Lato"/>
              <a:sym typeface="Lato"/>
            </a:endParaRPr>
          </a:p>
          <a:p>
            <a:pPr indent="0" lvl="0" marL="457200" rtl="0" algn="l">
              <a:spcBef>
                <a:spcPts val="0"/>
              </a:spcBef>
              <a:spcAft>
                <a:spcPts val="0"/>
              </a:spcAft>
              <a:buNone/>
            </a:pPr>
            <a:r>
              <a:t/>
            </a:r>
            <a:endParaRPr sz="1200">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Products By Category</a:t>
            </a:r>
            <a:endParaRPr/>
          </a:p>
        </p:txBody>
      </p:sp>
      <p:pic>
        <p:nvPicPr>
          <p:cNvPr id="210" name="Google Shape;210;p23"/>
          <p:cNvPicPr preferRelativeResize="0"/>
          <p:nvPr/>
        </p:nvPicPr>
        <p:blipFill>
          <a:blip r:embed="rId3">
            <a:alphaModFix/>
          </a:blip>
          <a:stretch>
            <a:fillRect/>
          </a:stretch>
        </p:blipFill>
        <p:spPr>
          <a:xfrm>
            <a:off x="152400" y="1460250"/>
            <a:ext cx="8839199" cy="345710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People Who </a:t>
            </a:r>
            <a:r>
              <a:rPr lang="en"/>
              <a:t>Recommend</a:t>
            </a:r>
            <a:r>
              <a:rPr lang="en"/>
              <a:t> a Product Category </a:t>
            </a:r>
            <a:endParaRPr/>
          </a:p>
        </p:txBody>
      </p:sp>
      <p:pic>
        <p:nvPicPr>
          <p:cNvPr id="216" name="Google Shape;216;p24"/>
          <p:cNvPicPr preferRelativeResize="0"/>
          <p:nvPr/>
        </p:nvPicPr>
        <p:blipFill>
          <a:blip r:embed="rId3">
            <a:alphaModFix/>
          </a:blip>
          <a:stretch>
            <a:fillRect/>
          </a:stretch>
        </p:blipFill>
        <p:spPr>
          <a:xfrm>
            <a:off x="152400" y="1460250"/>
            <a:ext cx="8839199" cy="348950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People Who Don’t </a:t>
            </a:r>
            <a:r>
              <a:rPr lang="en"/>
              <a:t>Recommend a Product Category</a:t>
            </a:r>
            <a:r>
              <a:rPr lang="en"/>
              <a:t> </a:t>
            </a:r>
            <a:endParaRPr/>
          </a:p>
        </p:txBody>
      </p:sp>
      <p:pic>
        <p:nvPicPr>
          <p:cNvPr id="222" name="Google Shape;222;p25"/>
          <p:cNvPicPr preferRelativeResize="0"/>
          <p:nvPr/>
        </p:nvPicPr>
        <p:blipFill>
          <a:blip r:embed="rId3">
            <a:alphaModFix/>
          </a:blip>
          <a:stretch>
            <a:fillRect/>
          </a:stretch>
        </p:blipFill>
        <p:spPr>
          <a:xfrm>
            <a:off x="152400" y="1650125"/>
            <a:ext cx="8839202" cy="30845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 Count</a:t>
            </a:r>
            <a:endParaRPr/>
          </a:p>
        </p:txBody>
      </p:sp>
      <p:pic>
        <p:nvPicPr>
          <p:cNvPr id="228" name="Google Shape;228;p26"/>
          <p:cNvPicPr preferRelativeResize="0"/>
          <p:nvPr/>
        </p:nvPicPr>
        <p:blipFill>
          <a:blip r:embed="rId3">
            <a:alphaModFix/>
          </a:blip>
          <a:stretch>
            <a:fillRect/>
          </a:stretch>
        </p:blipFill>
        <p:spPr>
          <a:xfrm>
            <a:off x="152400" y="1460250"/>
            <a:ext cx="3854640" cy="3530850"/>
          </a:xfrm>
          <a:prstGeom prst="rect">
            <a:avLst/>
          </a:prstGeom>
          <a:noFill/>
          <a:ln>
            <a:noFill/>
          </a:ln>
        </p:spPr>
      </p:pic>
      <p:pic>
        <p:nvPicPr>
          <p:cNvPr id="229" name="Google Shape;229;p26"/>
          <p:cNvPicPr preferRelativeResize="0"/>
          <p:nvPr/>
        </p:nvPicPr>
        <p:blipFill>
          <a:blip r:embed="rId4">
            <a:alphaModFix/>
          </a:blip>
          <a:stretch>
            <a:fillRect/>
          </a:stretch>
        </p:blipFill>
        <p:spPr>
          <a:xfrm>
            <a:off x="5115550" y="1460250"/>
            <a:ext cx="3295975" cy="353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a:t>
            </a:r>
            <a:endParaRPr/>
          </a:p>
        </p:txBody>
      </p:sp>
      <p:pic>
        <p:nvPicPr>
          <p:cNvPr id="235" name="Google Shape;235;p27"/>
          <p:cNvPicPr preferRelativeResize="0"/>
          <p:nvPr/>
        </p:nvPicPr>
        <p:blipFill>
          <a:blip r:embed="rId3">
            <a:alphaModFix/>
          </a:blip>
          <a:stretch>
            <a:fillRect/>
          </a:stretch>
        </p:blipFill>
        <p:spPr>
          <a:xfrm>
            <a:off x="152400" y="1460250"/>
            <a:ext cx="4610100" cy="2800350"/>
          </a:xfrm>
          <a:prstGeom prst="rect">
            <a:avLst/>
          </a:prstGeom>
          <a:noFill/>
          <a:ln>
            <a:noFill/>
          </a:ln>
        </p:spPr>
      </p:pic>
      <p:sp>
        <p:nvSpPr>
          <p:cNvPr id="236" name="Google Shape;236;p27"/>
          <p:cNvSpPr txBox="1"/>
          <p:nvPr/>
        </p:nvSpPr>
        <p:spPr>
          <a:xfrm>
            <a:off x="5339175" y="1858925"/>
            <a:ext cx="2997300" cy="10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D9D9"/>
                </a:solidFill>
                <a:latin typeface="Lato"/>
                <a:ea typeface="Lato"/>
                <a:cs typeface="Lato"/>
                <a:sym typeface="Lato"/>
              </a:rPr>
              <a:t>We ran  sentiment analysis on the reviews column and found that most of the reviews have a positive sentiment.</a:t>
            </a:r>
            <a:endParaRPr>
              <a:solidFill>
                <a:srgbClr val="D9D9D9"/>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 Rating distribution</a:t>
            </a:r>
            <a:endParaRPr/>
          </a:p>
        </p:txBody>
      </p:sp>
      <p:pic>
        <p:nvPicPr>
          <p:cNvPr id="242" name="Google Shape;242;p28"/>
          <p:cNvPicPr preferRelativeResize="0"/>
          <p:nvPr/>
        </p:nvPicPr>
        <p:blipFill>
          <a:blip r:embed="rId3">
            <a:alphaModFix/>
          </a:blip>
          <a:stretch>
            <a:fillRect/>
          </a:stretch>
        </p:blipFill>
        <p:spPr>
          <a:xfrm>
            <a:off x="1564463" y="1488200"/>
            <a:ext cx="6015075" cy="35308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Polarity grouped by  Ratings</a:t>
            </a:r>
            <a:endParaRPr/>
          </a:p>
        </p:txBody>
      </p:sp>
      <p:pic>
        <p:nvPicPr>
          <p:cNvPr id="248" name="Google Shape;248;p29"/>
          <p:cNvPicPr preferRelativeResize="0"/>
          <p:nvPr/>
        </p:nvPicPr>
        <p:blipFill>
          <a:blip r:embed="rId3">
            <a:alphaModFix/>
          </a:blip>
          <a:stretch>
            <a:fillRect/>
          </a:stretch>
        </p:blipFill>
        <p:spPr>
          <a:xfrm>
            <a:off x="1541200" y="1430950"/>
            <a:ext cx="6061598" cy="35308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 Cloud</a:t>
            </a:r>
            <a:endParaRPr/>
          </a:p>
        </p:txBody>
      </p:sp>
      <p:pic>
        <p:nvPicPr>
          <p:cNvPr id="254" name="Google Shape;254;p30"/>
          <p:cNvPicPr preferRelativeResize="0"/>
          <p:nvPr/>
        </p:nvPicPr>
        <p:blipFill>
          <a:blip r:embed="rId3">
            <a:alphaModFix/>
          </a:blip>
          <a:stretch>
            <a:fillRect/>
          </a:stretch>
        </p:blipFill>
        <p:spPr>
          <a:xfrm>
            <a:off x="1485900" y="1460250"/>
            <a:ext cx="6172200" cy="2714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60" name="Google Shape;260;p31"/>
          <p:cNvSpPr txBox="1"/>
          <p:nvPr/>
        </p:nvSpPr>
        <p:spPr>
          <a:xfrm>
            <a:off x="1260150" y="1407250"/>
            <a:ext cx="6731400" cy="305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Amazon S3 bucket is super fast, and we were able to </a:t>
            </a:r>
            <a:r>
              <a:rPr lang="en">
                <a:solidFill>
                  <a:srgbClr val="FFFFFF"/>
                </a:solidFill>
                <a:latin typeface="Lato"/>
                <a:ea typeface="Lato"/>
                <a:cs typeface="Lato"/>
                <a:sym typeface="Lato"/>
              </a:rPr>
              <a:t>analyze</a:t>
            </a:r>
            <a:r>
              <a:rPr lang="en">
                <a:solidFill>
                  <a:srgbClr val="FFFFFF"/>
                </a:solidFill>
                <a:latin typeface="Lato"/>
                <a:ea typeface="Lato"/>
                <a:cs typeface="Lato"/>
                <a:sym typeface="Lato"/>
              </a:rPr>
              <a:t> a massive dataset in very little time.</a:t>
            </a:r>
            <a:endParaRPr>
              <a:solidFill>
                <a:srgbClr val="FFFFFF"/>
              </a:solidFill>
              <a:latin typeface="Lato"/>
              <a:ea typeface="Lato"/>
              <a:cs typeface="Lato"/>
              <a:sym typeface="Lato"/>
            </a:endParaRPr>
          </a:p>
          <a:p>
            <a:pPr indent="0" lvl="0" marL="91440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Across the entire dataset, the vast majority of products are given a 5 star rating.</a:t>
            </a:r>
            <a:endParaRPr>
              <a:solidFill>
                <a:srgbClr val="FFFFFF"/>
              </a:solidFill>
              <a:latin typeface="Lato"/>
              <a:ea typeface="Lato"/>
              <a:cs typeface="Lato"/>
              <a:sym typeface="Lato"/>
            </a:endParaRPr>
          </a:p>
          <a:p>
            <a:pPr indent="0" lvl="0" marL="91440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After a deeper dive into the electronics category, saw the overall perception and </a:t>
            </a:r>
            <a:r>
              <a:rPr lang="en">
                <a:solidFill>
                  <a:srgbClr val="FFFFFF"/>
                </a:solidFill>
                <a:latin typeface="Lato"/>
                <a:ea typeface="Lato"/>
                <a:cs typeface="Lato"/>
                <a:sym typeface="Lato"/>
              </a:rPr>
              <a:t>satisfaction</a:t>
            </a:r>
            <a:r>
              <a:rPr lang="en">
                <a:solidFill>
                  <a:srgbClr val="FFFFFF"/>
                </a:solidFill>
                <a:latin typeface="Lato"/>
                <a:ea typeface="Lato"/>
                <a:cs typeface="Lato"/>
                <a:sym typeface="Lato"/>
              </a:rPr>
              <a:t> of buyers</a:t>
            </a:r>
            <a:endParaRPr>
              <a:solidFill>
                <a:srgbClr val="FFFFFF"/>
              </a:solidFill>
              <a:latin typeface="Lato"/>
              <a:ea typeface="Lato"/>
              <a:cs typeface="Lato"/>
              <a:sym typeface="Lato"/>
            </a:endParaRPr>
          </a:p>
          <a:p>
            <a:pPr indent="0" lvl="0" marL="91440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Overall: Overwhelmingly positive sentiment in the reviews for electronic products</a:t>
            </a:r>
            <a:endParaRPr>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Scope</a:t>
            </a:r>
            <a:endParaRPr/>
          </a:p>
        </p:txBody>
      </p:sp>
      <p:sp>
        <p:nvSpPr>
          <p:cNvPr id="143" name="Google Shape;143;p14"/>
          <p:cNvSpPr txBox="1"/>
          <p:nvPr>
            <p:ph idx="1" type="body"/>
          </p:nvPr>
        </p:nvSpPr>
        <p:spPr>
          <a:xfrm>
            <a:off x="1297500" y="1532300"/>
            <a:ext cx="6340800" cy="2466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looked at over 130+ million Amazon Text Reviews of various different consumer products</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Once we parqueted the file in our Amazon S3 bucket, we able to do some analysis on the different global marketplaces that reviews were coming from</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Because of the diversity of our product categories over this huge dataset, we chose to do our deep dive analysis on the Electronics product category.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266" name="Google Shape;266;p32"/>
          <p:cNvSpPr txBox="1"/>
          <p:nvPr>
            <p:ph idx="1" type="body"/>
          </p:nvPr>
        </p:nvSpPr>
        <p:spPr>
          <a:xfrm>
            <a:off x="1378775"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Arial"/>
                <a:ea typeface="Arial"/>
                <a:cs typeface="Arial"/>
                <a:sym typeface="Arial"/>
                <a:hlinkClick r:id="rId3"/>
              </a:rPr>
              <a:t>https://s3.amazonaws.com/amazon-reviews-pds/readme.html</a:t>
            </a:r>
            <a:endParaRPr/>
          </a:p>
          <a:p>
            <a:pPr indent="0" lvl="0" marL="0" rtl="0" algn="l">
              <a:spcBef>
                <a:spcPts val="1600"/>
              </a:spcBef>
              <a:spcAft>
                <a:spcPts val="0"/>
              </a:spcAft>
              <a:buNone/>
            </a:pPr>
            <a:r>
              <a:rPr lang="en" sz="1100" u="sng">
                <a:solidFill>
                  <a:schemeClr val="hlink"/>
                </a:solidFill>
                <a:latin typeface="Arial"/>
                <a:ea typeface="Arial"/>
                <a:cs typeface="Arial"/>
                <a:sym typeface="Arial"/>
                <a:hlinkClick r:id="rId4"/>
              </a:rPr>
              <a:t>https://s3.amazonaws.com/amazon-reviews-pds/tsv/index.txt</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175025" y="356075"/>
            <a:ext cx="3798900" cy="14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S3 Bucket and connecting to the EMR Master Node</a:t>
            </a:r>
            <a:endParaRPr/>
          </a:p>
        </p:txBody>
      </p:sp>
      <p:sp>
        <p:nvSpPr>
          <p:cNvPr id="149" name="Google Shape;149;p15"/>
          <p:cNvSpPr txBox="1"/>
          <p:nvPr>
            <p:ph idx="1" type="body"/>
          </p:nvPr>
        </p:nvSpPr>
        <p:spPr>
          <a:xfrm>
            <a:off x="593125" y="1943200"/>
            <a:ext cx="3798900" cy="2415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were able to navigate to the EMR Leeds Master Node to deploy our code </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It only took about ~2 minutes to load our huge dataset (259,418 kb)  into our Jupyter Notebook</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From there, conducting analysis was incredibly efficient</a:t>
            </a:r>
            <a:endParaRPr/>
          </a:p>
          <a:p>
            <a:pPr indent="0" lvl="0" marL="0" rtl="0" algn="l">
              <a:spcBef>
                <a:spcPts val="1600"/>
              </a:spcBef>
              <a:spcAft>
                <a:spcPts val="1600"/>
              </a:spcAft>
              <a:buNone/>
            </a:pPr>
            <a:r>
              <a:t/>
            </a:r>
            <a:endParaRPr/>
          </a:p>
        </p:txBody>
      </p:sp>
      <p:pic>
        <p:nvPicPr>
          <p:cNvPr id="150" name="Google Shape;150;p15"/>
          <p:cNvPicPr preferRelativeResize="0"/>
          <p:nvPr/>
        </p:nvPicPr>
        <p:blipFill>
          <a:blip r:embed="rId3">
            <a:alphaModFix/>
          </a:blip>
          <a:stretch>
            <a:fillRect/>
          </a:stretch>
        </p:blipFill>
        <p:spPr>
          <a:xfrm>
            <a:off x="4392025" y="2070600"/>
            <a:ext cx="4679149" cy="1940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105500" cy="5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Dataset &amp; Format </a:t>
            </a:r>
            <a:endParaRPr/>
          </a:p>
        </p:txBody>
      </p:sp>
      <p:sp>
        <p:nvSpPr>
          <p:cNvPr id="156" name="Google Shape;156;p16"/>
          <p:cNvSpPr txBox="1"/>
          <p:nvPr>
            <p:ph idx="1" type="body"/>
          </p:nvPr>
        </p:nvSpPr>
        <p:spPr>
          <a:xfrm>
            <a:off x="1083875" y="1562000"/>
            <a:ext cx="3798900" cy="2415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 collection of reviews written in Amazon marketplace and metadata from 1995 to 2015. ( Over 130+ million data )</a:t>
            </a:r>
            <a:endParaRPr/>
          </a:p>
          <a:p>
            <a:pPr indent="-311150" lvl="0" marL="457200" rtl="0" algn="l">
              <a:spcBef>
                <a:spcPts val="0"/>
              </a:spcBef>
              <a:spcAft>
                <a:spcPts val="0"/>
              </a:spcAft>
              <a:buSzPts val="1300"/>
              <a:buChar char="●"/>
            </a:pPr>
            <a:r>
              <a:rPr lang="en"/>
              <a:t>Two file type: Text &amp; Parquet file</a:t>
            </a:r>
            <a:endParaRPr/>
          </a:p>
          <a:p>
            <a:pPr indent="-311150" lvl="0" marL="457200" rtl="0" algn="l">
              <a:spcBef>
                <a:spcPts val="0"/>
              </a:spcBef>
              <a:spcAft>
                <a:spcPts val="0"/>
              </a:spcAft>
              <a:buSzPts val="1300"/>
              <a:buChar char="●"/>
            </a:pPr>
            <a:r>
              <a:rPr lang="en"/>
              <a:t>To improve the query performance, Amazon further partitioned on its S3 by product_category. Allowing queries using a WHERE clause on category to read specific data. Also reducing query cost.  </a:t>
            </a:r>
            <a:endParaRPr>
              <a:latin typeface="Courier New"/>
              <a:ea typeface="Courier New"/>
              <a:cs typeface="Courier New"/>
              <a:sym typeface="Courier New"/>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7" name="Google Shape;157;p16"/>
          <p:cNvPicPr preferRelativeResize="0"/>
          <p:nvPr/>
        </p:nvPicPr>
        <p:blipFill>
          <a:blip r:embed="rId3">
            <a:alphaModFix/>
          </a:blip>
          <a:stretch>
            <a:fillRect/>
          </a:stretch>
        </p:blipFill>
        <p:spPr>
          <a:xfrm>
            <a:off x="5162350" y="1321525"/>
            <a:ext cx="3714075" cy="3453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56454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Look at the Amazon dataset </a:t>
            </a:r>
            <a:endParaRPr/>
          </a:p>
        </p:txBody>
      </p:sp>
      <p:sp>
        <p:nvSpPr>
          <p:cNvPr id="163" name="Google Shape;163;p17"/>
          <p:cNvSpPr txBox="1"/>
          <p:nvPr>
            <p:ph idx="1" type="body"/>
          </p:nvPr>
        </p:nvSpPr>
        <p:spPr>
          <a:xfrm>
            <a:off x="1297500" y="875725"/>
            <a:ext cx="6879300" cy="1062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Connect to Amazon’s S3 bucket located the AWS US East Region </a:t>
            </a:r>
            <a:endParaRPr/>
          </a:p>
          <a:p>
            <a:pPr indent="-311150" lvl="0" marL="457200" rtl="0" algn="l">
              <a:spcBef>
                <a:spcPts val="0"/>
              </a:spcBef>
              <a:spcAft>
                <a:spcPts val="0"/>
              </a:spcAft>
              <a:buSzPts val="1300"/>
              <a:buChar char="●"/>
            </a:pPr>
            <a:r>
              <a:rPr lang="en"/>
              <a:t>Amazon Glue: Crawler feature to automatically discover the data and require tabled you will later query.</a:t>
            </a:r>
            <a:endParaRPr/>
          </a:p>
          <a:p>
            <a:pPr indent="-311150" lvl="0" marL="457200" rtl="0" algn="l">
              <a:spcBef>
                <a:spcPts val="0"/>
              </a:spcBef>
              <a:spcAft>
                <a:spcPts val="0"/>
              </a:spcAft>
              <a:buSzPts val="1300"/>
              <a:buChar char="●"/>
            </a:pPr>
            <a:r>
              <a:rPr lang="en"/>
              <a:t>Total of 15 columns.</a:t>
            </a:r>
            <a:endParaRPr/>
          </a:p>
          <a:p>
            <a:pPr indent="0" lvl="0" marL="0" rtl="0" algn="l">
              <a:spcBef>
                <a:spcPts val="1600"/>
              </a:spcBef>
              <a:spcAft>
                <a:spcPts val="1600"/>
              </a:spcAft>
              <a:buNone/>
            </a:pPr>
            <a:r>
              <a:t/>
            </a:r>
            <a:endParaRPr/>
          </a:p>
        </p:txBody>
      </p:sp>
      <p:pic>
        <p:nvPicPr>
          <p:cNvPr id="164" name="Google Shape;164;p17"/>
          <p:cNvPicPr preferRelativeResize="0"/>
          <p:nvPr/>
        </p:nvPicPr>
        <p:blipFill>
          <a:blip r:embed="rId3">
            <a:alphaModFix/>
          </a:blip>
          <a:stretch>
            <a:fillRect/>
          </a:stretch>
        </p:blipFill>
        <p:spPr>
          <a:xfrm>
            <a:off x="3494974" y="2118125"/>
            <a:ext cx="5283276" cy="2158250"/>
          </a:xfrm>
          <a:prstGeom prst="rect">
            <a:avLst/>
          </a:prstGeom>
          <a:noFill/>
          <a:ln>
            <a:noFill/>
          </a:ln>
        </p:spPr>
      </p:pic>
      <p:pic>
        <p:nvPicPr>
          <p:cNvPr id="165" name="Google Shape;165;p17"/>
          <p:cNvPicPr preferRelativeResize="0"/>
          <p:nvPr/>
        </p:nvPicPr>
        <p:blipFill>
          <a:blip r:embed="rId4">
            <a:alphaModFix/>
          </a:blip>
          <a:stretch>
            <a:fillRect/>
          </a:stretch>
        </p:blipFill>
        <p:spPr>
          <a:xfrm>
            <a:off x="306600" y="2118125"/>
            <a:ext cx="2989364" cy="2158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171500" cy="5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 Rating from the entire Amazon Dataset </a:t>
            </a:r>
            <a:endParaRPr/>
          </a:p>
        </p:txBody>
      </p:sp>
      <p:sp>
        <p:nvSpPr>
          <p:cNvPr id="171" name="Google Shape;171;p18"/>
          <p:cNvSpPr txBox="1"/>
          <p:nvPr>
            <p:ph idx="1" type="body"/>
          </p:nvPr>
        </p:nvSpPr>
        <p:spPr>
          <a:xfrm>
            <a:off x="1297500" y="1061075"/>
            <a:ext cx="7171500" cy="717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Total   </a:t>
            </a:r>
            <a:r>
              <a:rPr lang="en"/>
              <a:t>21,460,962 </a:t>
            </a:r>
            <a:r>
              <a:rPr lang="en"/>
              <a:t>products  with 160M+ reviews.</a:t>
            </a:r>
            <a:endParaRPr/>
          </a:p>
          <a:p>
            <a:pPr indent="-311150" lvl="0" marL="457200" rtl="0" algn="l">
              <a:spcBef>
                <a:spcPts val="0"/>
              </a:spcBef>
              <a:spcAft>
                <a:spcPts val="0"/>
              </a:spcAft>
              <a:buSzPts val="1300"/>
              <a:buChar char="●"/>
            </a:pPr>
            <a:r>
              <a:rPr lang="en"/>
              <a:t>Product review rating above 3 star for  all categories:  79%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2" name="Google Shape;172;p18"/>
          <p:cNvPicPr preferRelativeResize="0"/>
          <p:nvPr/>
        </p:nvPicPr>
        <p:blipFill>
          <a:blip r:embed="rId3">
            <a:alphaModFix/>
          </a:blip>
          <a:stretch>
            <a:fillRect/>
          </a:stretch>
        </p:blipFill>
        <p:spPr>
          <a:xfrm>
            <a:off x="1498188" y="1926100"/>
            <a:ext cx="6770125" cy="2253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5645400" cy="5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 Rating &amp; Votes by Marketplace </a:t>
            </a:r>
            <a:endParaRPr/>
          </a:p>
        </p:txBody>
      </p:sp>
      <p:sp>
        <p:nvSpPr>
          <p:cNvPr id="178" name="Google Shape;178;p19"/>
          <p:cNvSpPr txBox="1"/>
          <p:nvPr>
            <p:ph idx="1" type="body"/>
          </p:nvPr>
        </p:nvSpPr>
        <p:spPr>
          <a:xfrm>
            <a:off x="1297500" y="1078900"/>
            <a:ext cx="7227300" cy="1042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Total of five different market: Germany, United States, France, United Kingdom, Japan.</a:t>
            </a:r>
            <a:endParaRPr/>
          </a:p>
          <a:p>
            <a:pPr indent="-311150" lvl="0" marL="457200" rtl="0" algn="l">
              <a:spcBef>
                <a:spcPts val="0"/>
              </a:spcBef>
              <a:spcAft>
                <a:spcPts val="0"/>
              </a:spcAft>
              <a:buSzPts val="1300"/>
              <a:buChar char="●"/>
            </a:pPr>
            <a:r>
              <a:rPr lang="en"/>
              <a:t>Most of amount of review counts : US </a:t>
            </a:r>
            <a:endParaRPr/>
          </a:p>
          <a:p>
            <a:pPr indent="-311150" lvl="0" marL="457200" rtl="0" algn="l">
              <a:spcBef>
                <a:spcPts val="0"/>
              </a:spcBef>
              <a:spcAft>
                <a:spcPts val="0"/>
              </a:spcAft>
              <a:buSzPts val="1300"/>
              <a:buChar char="●"/>
            </a:pPr>
            <a:r>
              <a:rPr lang="en"/>
              <a:t> Similar average star-rating for all market place: Around 4.2-4.3 stars</a:t>
            </a:r>
            <a:endParaRPr/>
          </a:p>
          <a:p>
            <a:pPr indent="-311150" lvl="0" marL="457200" rtl="0" algn="l">
              <a:spcBef>
                <a:spcPts val="0"/>
              </a:spcBef>
              <a:spcAft>
                <a:spcPts val="0"/>
              </a:spcAft>
              <a:buSzPts val="1300"/>
              <a:buChar char="●"/>
            </a:pPr>
            <a:r>
              <a:rPr lang="en"/>
              <a:t> Japanese consumers tends to find reviews more useful than than other markets.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9" name="Google Shape;179;p19"/>
          <p:cNvPicPr preferRelativeResize="0"/>
          <p:nvPr/>
        </p:nvPicPr>
        <p:blipFill>
          <a:blip r:embed="rId3">
            <a:alphaModFix/>
          </a:blip>
          <a:stretch>
            <a:fillRect/>
          </a:stretch>
        </p:blipFill>
        <p:spPr>
          <a:xfrm>
            <a:off x="1154325" y="2363450"/>
            <a:ext cx="7639050" cy="2076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154300" y="371725"/>
            <a:ext cx="7392600" cy="55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with the most amount of 5 star-rating.</a:t>
            </a:r>
            <a:endParaRPr/>
          </a:p>
        </p:txBody>
      </p:sp>
      <p:pic>
        <p:nvPicPr>
          <p:cNvPr id="185" name="Google Shape;185;p20"/>
          <p:cNvPicPr preferRelativeResize="0"/>
          <p:nvPr/>
        </p:nvPicPr>
        <p:blipFill>
          <a:blip r:embed="rId3">
            <a:alphaModFix/>
          </a:blip>
          <a:stretch>
            <a:fillRect/>
          </a:stretch>
        </p:blipFill>
        <p:spPr>
          <a:xfrm>
            <a:off x="1508425" y="1461775"/>
            <a:ext cx="5406150" cy="3533076"/>
          </a:xfrm>
          <a:prstGeom prst="rect">
            <a:avLst/>
          </a:prstGeom>
          <a:noFill/>
          <a:ln>
            <a:noFill/>
          </a:ln>
        </p:spPr>
      </p:pic>
      <p:pic>
        <p:nvPicPr>
          <p:cNvPr id="186" name="Google Shape;186;p20"/>
          <p:cNvPicPr preferRelativeResize="0"/>
          <p:nvPr/>
        </p:nvPicPr>
        <p:blipFill rotWithShape="1">
          <a:blip r:embed="rId4">
            <a:alphaModFix/>
          </a:blip>
          <a:srcRect b="17135" l="7384" r="69537" t="30302"/>
          <a:stretch/>
        </p:blipFill>
        <p:spPr>
          <a:xfrm>
            <a:off x="4129425" y="3214778"/>
            <a:ext cx="1413022" cy="1500145"/>
          </a:xfrm>
          <a:prstGeom prst="rect">
            <a:avLst/>
          </a:prstGeom>
          <a:noFill/>
          <a:ln>
            <a:noFill/>
          </a:ln>
        </p:spPr>
      </p:pic>
      <p:pic>
        <p:nvPicPr>
          <p:cNvPr id="187" name="Google Shape;187;p20"/>
          <p:cNvPicPr preferRelativeResize="0"/>
          <p:nvPr/>
        </p:nvPicPr>
        <p:blipFill rotWithShape="1">
          <a:blip r:embed="rId5">
            <a:alphaModFix/>
          </a:blip>
          <a:srcRect b="30595" l="6394" r="69189" t="18554"/>
          <a:stretch/>
        </p:blipFill>
        <p:spPr>
          <a:xfrm>
            <a:off x="5542447" y="3194375"/>
            <a:ext cx="1574985" cy="1540950"/>
          </a:xfrm>
          <a:prstGeom prst="rect">
            <a:avLst/>
          </a:prstGeom>
          <a:noFill/>
          <a:ln>
            <a:noFill/>
          </a:ln>
        </p:spPr>
      </p:pic>
      <p:pic>
        <p:nvPicPr>
          <p:cNvPr id="188" name="Google Shape;188;p20"/>
          <p:cNvPicPr preferRelativeResize="0"/>
          <p:nvPr/>
        </p:nvPicPr>
        <p:blipFill>
          <a:blip r:embed="rId6">
            <a:alphaModFix/>
          </a:blip>
          <a:stretch>
            <a:fillRect/>
          </a:stretch>
        </p:blipFill>
        <p:spPr>
          <a:xfrm>
            <a:off x="7041083" y="3214778"/>
            <a:ext cx="1505817" cy="1500145"/>
          </a:xfrm>
          <a:prstGeom prst="rect">
            <a:avLst/>
          </a:prstGeom>
          <a:noFill/>
          <a:ln>
            <a:noFill/>
          </a:ln>
        </p:spPr>
      </p:pic>
      <p:sp>
        <p:nvSpPr>
          <p:cNvPr id="189" name="Google Shape;189;p20"/>
          <p:cNvSpPr txBox="1"/>
          <p:nvPr/>
        </p:nvSpPr>
        <p:spPr>
          <a:xfrm>
            <a:off x="1170050" y="849025"/>
            <a:ext cx="7671000" cy="2754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 Consumers tends to give  mobile app reviews more often. </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Mobile apps with the most amount of 5 star reviews are Candy Crush, Minecraft &amp; Crossy Road.</a:t>
            </a:r>
            <a:endParaRPr sz="13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Rate for Electronics</a:t>
            </a:r>
            <a:endParaRPr/>
          </a:p>
        </p:txBody>
      </p:sp>
      <p:sp>
        <p:nvSpPr>
          <p:cNvPr id="195" name="Google Shape;195;p21"/>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96" name="Google Shape;196;p21"/>
          <p:cNvSpPr txBox="1"/>
          <p:nvPr>
            <p:ph idx="2" type="body"/>
          </p:nvPr>
        </p:nvSpPr>
        <p:spPr>
          <a:xfrm>
            <a:off x="545475" y="3542150"/>
            <a:ext cx="7613700" cy="8175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sz="1400"/>
              <a:t>Most Reviews for the Electronic Product Categories were high, in the 4-5 star category</a:t>
            </a:r>
            <a:endParaRPr sz="1400"/>
          </a:p>
          <a:p>
            <a:pPr indent="0" lvl="0" marL="457200" rtl="0" algn="ctr">
              <a:spcBef>
                <a:spcPts val="1600"/>
              </a:spcBef>
              <a:spcAft>
                <a:spcPts val="1600"/>
              </a:spcAft>
              <a:buNone/>
            </a:pPr>
            <a:r>
              <a:rPr lang="en" sz="1400"/>
              <a:t>This could be because Amazon vets vendors who sell electronic products highly for consumer protection</a:t>
            </a:r>
            <a:endParaRPr sz="1400"/>
          </a:p>
        </p:txBody>
      </p:sp>
      <p:pic>
        <p:nvPicPr>
          <p:cNvPr id="197" name="Google Shape;197;p21"/>
          <p:cNvPicPr preferRelativeResize="0"/>
          <p:nvPr/>
        </p:nvPicPr>
        <p:blipFill>
          <a:blip r:embed="rId3">
            <a:alphaModFix/>
          </a:blip>
          <a:stretch>
            <a:fillRect/>
          </a:stretch>
        </p:blipFill>
        <p:spPr>
          <a:xfrm>
            <a:off x="242125" y="1524650"/>
            <a:ext cx="8787300" cy="1730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