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9f3d0b00c_1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29f3d0b00c_1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329f3d0b00c_1_2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9f3d0b00c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29f3d0b00c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9f3d0b00c_1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9f3d0b00c_1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9f3d0b00c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29f3d0b00c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29f3d0b00c_1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29f3d0b00c_1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29f3d0b00c_1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29f3d0b00c_1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29f3d0b00c_1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29f3d0b00c_1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29f3d0b00c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29f3d0b00c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29f3d0b00c_1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29f3d0b00c_1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d89d96f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d89d96f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d89d96f9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d89d96f9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9f3d0b00c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9f3d0b00c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29f3d0b00c_1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29f3d0b00c_1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2ba4033119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32ba4033119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2ba4033119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2ba4033119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32ba4033119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9f3d0b00c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9f3d0b00c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9f3d0b00c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9f3d0b00c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9f3d0b00c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9f3d0b00c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9f3d0b00c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9f3d0b00c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9f3d0b00c_1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9f3d0b00c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9f3d0b00c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9f3d0b00c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9f3d0b00c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9f3d0b00c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8676456" y="4765100"/>
            <a:ext cx="4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4709160" y="1183005"/>
            <a:ext cx="3977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/>
        </p:nvSpPr>
        <p:spPr>
          <a:xfrm>
            <a:off x="8676456" y="4765100"/>
            <a:ext cx="4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865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8651" y="1369219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921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8676456" y="4765100"/>
            <a:ext cx="4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457200" y="1183005"/>
            <a:ext cx="3977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709160" y="1183005"/>
            <a:ext cx="3977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8676456" y="4765100"/>
            <a:ext cx="43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1183005"/>
            <a:ext cx="3977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709160" y="1183005"/>
            <a:ext cx="3977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1">
  <p:cSld name="1_DEFAULT-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/>
        </p:nvSpPr>
        <p:spPr>
          <a:xfrm>
            <a:off x="8514438" y="478212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>
  <p:cSld name="Titolo e contenut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62865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628651" y="1369219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921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645795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8514438" y="47651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1">
  <p:cSld name="DEFAULT-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628650" y="273844"/>
            <a:ext cx="622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4"/>
          <p:cNvSpPr txBox="1"/>
          <p:nvPr/>
        </p:nvSpPr>
        <p:spPr>
          <a:xfrm>
            <a:off x="349758" y="476510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Cardo AI presentation templates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 txBox="1"/>
          <p:nvPr/>
        </p:nvSpPr>
        <p:spPr>
          <a:xfrm>
            <a:off x="8261562" y="47651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457200" y="1183005"/>
            <a:ext cx="3977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4709160" y="1183005"/>
            <a:ext cx="3977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681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8514438" y="47651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 1">
  <p:cSld name="OBJECT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62865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628651" y="1369219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921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6"/>
          <p:cNvSpPr txBox="1"/>
          <p:nvPr/>
        </p:nvSpPr>
        <p:spPr>
          <a:xfrm>
            <a:off x="8514438" y="476510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buNone/>
              <a:defRPr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51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mc:AlternateContent>
    <mc:Choice Requires="p14">
      <p:transition spd="slow" p14:dur="175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51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04590" y="253843"/>
            <a:ext cx="1241897" cy="34530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buNone/>
              <a:defRPr sz="1000">
                <a:solidFill>
                  <a:schemeClr val="tx1"/>
                </a:solidFill>
              </a:defRPr>
            </a:lvl1pPr>
            <a:lvl2pPr lvl="1" algn="r">
              <a:buNone/>
              <a:defRPr sz="1000">
                <a:solidFill>
                  <a:schemeClr val="tx1"/>
                </a:solidFill>
              </a:defRPr>
            </a:lvl2pPr>
            <a:lvl3pPr lvl="2" algn="r">
              <a:buNone/>
              <a:defRPr sz="1000">
                <a:solidFill>
                  <a:schemeClr val="tx1"/>
                </a:solidFill>
              </a:defRPr>
            </a:lvl3pPr>
            <a:lvl4pPr lvl="3" algn="r">
              <a:buNone/>
              <a:defRPr sz="1000">
                <a:solidFill>
                  <a:schemeClr val="tx1"/>
                </a:solidFill>
              </a:defRPr>
            </a:lvl4pPr>
            <a:lvl5pPr lvl="4" algn="r">
              <a:buNone/>
              <a:defRPr sz="1000">
                <a:solidFill>
                  <a:schemeClr val="tx1"/>
                </a:solidFill>
              </a:defRPr>
            </a:lvl5pPr>
            <a:lvl6pPr lvl="5" algn="r">
              <a:buNone/>
              <a:defRPr sz="1000">
                <a:solidFill>
                  <a:schemeClr val="tx1"/>
                </a:solidFill>
              </a:defRPr>
            </a:lvl6pPr>
            <a:lvl7pPr lvl="6" algn="r">
              <a:buNone/>
              <a:defRPr sz="1000">
                <a:solidFill>
                  <a:schemeClr val="tx1"/>
                </a:solidFill>
              </a:defRPr>
            </a:lvl7pPr>
            <a:lvl8pPr lvl="7" algn="r">
              <a:buNone/>
              <a:defRPr sz="1000">
                <a:solidFill>
                  <a:schemeClr val="tx1"/>
                </a:solidFill>
              </a:defRPr>
            </a:lvl8pPr>
            <a:lvl9pPr lvl="8" algn="r">
              <a:buNone/>
              <a:defRPr sz="10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mc:AlternateContent>
    <mc:Choice Requires="p14">
      <p:transition spd="slow" p14:dur="175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tefanopenazzi2.github.io/2025/01/05/F-Divergence-Duality.html" TargetMode="External"/><Relationship Id="rId4" Type="http://schemas.openxmlformats.org/officeDocument/2006/relationships/hyperlink" Target="https://stefanopenazzi2.github.io/2025/01/05/F-GANs.html" TargetMode="External"/><Relationship Id="rId5" Type="http://schemas.openxmlformats.org/officeDocument/2006/relationships/hyperlink" Target="https://stefanopenazzi2.github.io/2025/01/05/Kantorovich-Rubinstein-Duality.html" TargetMode="External"/><Relationship Id="rId6" Type="http://schemas.openxmlformats.org/officeDocument/2006/relationships/hyperlink" Target="https://stefanopenazzi2.github.io/2025/01/21/C-GANs.html" TargetMode="External"/><Relationship Id="rId7" Type="http://schemas.openxmlformats.org/officeDocument/2006/relationships/hyperlink" Target="https://stefanopenazzi2.github.io/2025/01/21/CT-GANs.html" TargetMode="External"/><Relationship Id="rId8" Type="http://schemas.openxmlformats.org/officeDocument/2006/relationships/hyperlink" Target="https://stefanopenazzi2.github.io/2025/01/22/TransferLearning-GAN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862" y="1663960"/>
            <a:ext cx="2596175" cy="68737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/>
          <p:nvPr/>
        </p:nvSpPr>
        <p:spPr>
          <a:xfrm>
            <a:off x="7704348" y="0"/>
            <a:ext cx="1439700" cy="627600"/>
          </a:xfrm>
          <a:prstGeom prst="roundRect">
            <a:avLst>
              <a:gd fmla="val 1213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0216" y="20538"/>
            <a:ext cx="50823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61286" y="4831860"/>
            <a:ext cx="3348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January</a:t>
            </a:r>
            <a:r>
              <a:rPr b="0" i="0" lang="en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202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100"/>
          </a:p>
        </p:txBody>
      </p:sp>
      <p:sp>
        <p:nvSpPr>
          <p:cNvPr id="129" name="Google Shape;129;p27"/>
          <p:cNvSpPr txBox="1"/>
          <p:nvPr/>
        </p:nvSpPr>
        <p:spPr>
          <a:xfrm>
            <a:off x="1154349" y="2724100"/>
            <a:ext cx="2161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2400">
                <a:solidFill>
                  <a:srgbClr val="F25B2F"/>
                </a:solidFill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endParaRPr b="1" i="1" sz="2400" u="none" cap="none" strike="noStrike">
              <a:solidFill>
                <a:srgbClr val="F25B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What are the Different Asset Classes in Securitisation?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405475" y="1195575"/>
            <a:ext cx="7296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Mortgage-Backed Securities (MBS)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Residential Mortgage-Backed Securities (RMBS)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Commercial Mortgage-Backed Securities (CMBS)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Asset-Backed Securities (ABS)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Auto Loans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Credit Card Receivables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Student Loans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Equipment Leases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Consumer Loans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Small Medium Enterprises Loans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Collateralized Debt Obligations (CDOs)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Collateralized Loan Obligations (CLOs)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Collateralized Bond Obligations (CBOs)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Whole Business Securitization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Revenue from entire businesses or franchises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Future Flow Securitization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Securities backed by expected future receivables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Sketching the problem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411300" y="1142200"/>
            <a:ext cx="8236800" cy="3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 the context of loan default classification, we aim to leverage </a:t>
            </a:r>
            <a:r>
              <a:rPr b="1" lang="en" sz="1600">
                <a:solidFill>
                  <a:srgbClr val="FF0000"/>
                </a:solidFill>
              </a:rPr>
              <a:t>synthetic data generation for tabular transfer learning</a:t>
            </a:r>
            <a:r>
              <a:rPr lang="en" sz="1600">
                <a:solidFill>
                  <a:schemeClr val="dk2"/>
                </a:solidFill>
              </a:rPr>
              <a:t>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approach aims to overcome several challenges. </a:t>
            </a:r>
            <a:r>
              <a:rPr b="1" lang="en" sz="1600">
                <a:solidFill>
                  <a:srgbClr val="FF0000"/>
                </a:solidFill>
              </a:rPr>
              <a:t>Unbalanced datasets</a:t>
            </a:r>
            <a:r>
              <a:rPr lang="en" sz="1600">
                <a:solidFill>
                  <a:schemeClr val="dk2"/>
                </a:solidFill>
              </a:rPr>
              <a:t> are a significant issue, as default cases often constitute a minority, making model training difficult. Moreover, banks do not share </a:t>
            </a:r>
            <a:r>
              <a:rPr b="1" lang="en" sz="1600">
                <a:solidFill>
                  <a:srgbClr val="FF0000"/>
                </a:solidFill>
              </a:rPr>
              <a:t>proprietary datasets</a:t>
            </a:r>
            <a:r>
              <a:rPr lang="en" sz="1600">
                <a:solidFill>
                  <a:schemeClr val="dk2"/>
                </a:solidFill>
              </a:rPr>
              <a:t>, seeking predictions without exposing sensitive loan information. </a:t>
            </a:r>
            <a:r>
              <a:rPr b="1" lang="en" sz="1600">
                <a:solidFill>
                  <a:srgbClr val="FF0000"/>
                </a:solidFill>
              </a:rPr>
              <a:t>Privacy</a:t>
            </a:r>
            <a:r>
              <a:rPr lang="en" sz="1600">
                <a:solidFill>
                  <a:schemeClr val="dk2"/>
                </a:solidFill>
              </a:rPr>
              <a:t> is another key concern—borrower data must remain confidential and not directly used, adhering to privacy regulations. The </a:t>
            </a:r>
            <a:r>
              <a:rPr b="1" lang="en" sz="1600">
                <a:solidFill>
                  <a:srgbClr val="FF0000"/>
                </a:solidFill>
              </a:rPr>
              <a:t>lack of historical data for new asset classes</a:t>
            </a:r>
            <a:r>
              <a:rPr lang="en" sz="1600">
                <a:solidFill>
                  <a:schemeClr val="dk2"/>
                </a:solidFill>
              </a:rPr>
              <a:t> further complicates model training. Additionally, </a:t>
            </a:r>
            <a:r>
              <a:rPr b="1" lang="en" sz="1600">
                <a:solidFill>
                  <a:srgbClr val="FF0000"/>
                </a:solidFill>
              </a:rPr>
              <a:t>datasets can be noisy</a:t>
            </a:r>
            <a:r>
              <a:rPr lang="en" sz="1600">
                <a:solidFill>
                  <a:schemeClr val="dk2"/>
                </a:solidFill>
              </a:rPr>
              <a:t>, with past data containing inconsistencies and errors that affect model accuracy.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By implementing tabular synthetic data generation and transfer learning techniques, we seek to generate new balance datasets, protect privacy, address proprietary concerns, supplement data for new asset classes, and mitigate noise.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Sketching the problem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453" name="Google Shape;453;p38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911625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8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1596952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8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2282279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8"/>
          <p:cNvSpPr txBox="1"/>
          <p:nvPr/>
        </p:nvSpPr>
        <p:spPr>
          <a:xfrm>
            <a:off x="759275" y="1204600"/>
            <a:ext cx="28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Public Data Sources for Multiple Asset Classes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911751" y="2368175"/>
            <a:ext cx="59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</a:rPr>
              <a:t>RMBS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1596952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SME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2326324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60" name="Google Shape;460;p38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2984404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8"/>
          <p:cNvSpPr txBox="1"/>
          <p:nvPr/>
        </p:nvSpPr>
        <p:spPr>
          <a:xfrm>
            <a:off x="3028449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…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62" name="Google Shape;4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525" y="2642075"/>
            <a:ext cx="1018625" cy="10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8"/>
          <p:cNvPicPr preferRelativeResize="0"/>
          <p:nvPr/>
        </p:nvPicPr>
        <p:blipFill rotWithShape="1">
          <a:blip r:embed="rId3">
            <a:alphaModFix/>
          </a:blip>
          <a:srcRect b="29567" l="24606" r="25064" t="20402"/>
          <a:stretch/>
        </p:blipFill>
        <p:spPr>
          <a:xfrm>
            <a:off x="5638700" y="2865039"/>
            <a:ext cx="59922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8"/>
          <p:cNvSpPr/>
          <p:nvPr/>
        </p:nvSpPr>
        <p:spPr>
          <a:xfrm>
            <a:off x="4127900" y="2827675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/>
          <p:nvPr/>
        </p:nvSpPr>
        <p:spPr>
          <a:xfrm>
            <a:off x="4127900" y="3083288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 flipH="1">
            <a:off x="4127900" y="3338925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/>
          <p:nvPr/>
        </p:nvSpPr>
        <p:spPr>
          <a:xfrm flipH="1">
            <a:off x="5022350" y="3083288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38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1902225" y="407162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8"/>
          <p:cNvSpPr txBox="1"/>
          <p:nvPr/>
        </p:nvSpPr>
        <p:spPr>
          <a:xfrm>
            <a:off x="759275" y="3590150"/>
            <a:ext cx="28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Private Data Sources Single Asset Class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1902239" y="4753725"/>
            <a:ext cx="59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…</a:t>
            </a:r>
            <a:endParaRPr b="1" sz="1000"/>
          </a:p>
        </p:txBody>
      </p:sp>
      <p:sp>
        <p:nvSpPr>
          <p:cNvPr id="471" name="Google Shape;471;p38"/>
          <p:cNvSpPr/>
          <p:nvPr/>
        </p:nvSpPr>
        <p:spPr>
          <a:xfrm flipH="1" rot="10800000">
            <a:off x="2196175" y="2723413"/>
            <a:ext cx="1812600" cy="56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5195975" y="3014425"/>
            <a:ext cx="4170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850" y="2028950"/>
            <a:ext cx="511200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950" y="2952750"/>
            <a:ext cx="417000" cy="4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3400" y="3856125"/>
            <a:ext cx="464100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8"/>
          <p:cNvSpPr/>
          <p:nvPr/>
        </p:nvSpPr>
        <p:spPr>
          <a:xfrm flipH="1" rot="10800000">
            <a:off x="5933150" y="3527900"/>
            <a:ext cx="1106700" cy="753000"/>
          </a:xfrm>
          <a:prstGeom prst="bentArrow">
            <a:avLst>
              <a:gd fmla="val 20717" name="adj1"/>
              <a:gd fmla="val 19275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5933150" y="2028950"/>
            <a:ext cx="1106700" cy="796500"/>
          </a:xfrm>
          <a:prstGeom prst="bentArrow">
            <a:avLst>
              <a:gd fmla="val 18446" name="adj1"/>
              <a:gd fmla="val 19275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6263650" y="3039725"/>
            <a:ext cx="7761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7690425" y="2147600"/>
            <a:ext cx="110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Classification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7690425" y="3014425"/>
            <a:ext cx="101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Regression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81" name="Google Shape;481;p38"/>
          <p:cNvSpPr txBox="1"/>
          <p:nvPr/>
        </p:nvSpPr>
        <p:spPr>
          <a:xfrm>
            <a:off x="7690425" y="3951225"/>
            <a:ext cx="101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Clustering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3531050" y="4504575"/>
            <a:ext cx="136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Transfer Learning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83" name="Google Shape;483;p38"/>
          <p:cNvSpPr txBox="1"/>
          <p:nvPr/>
        </p:nvSpPr>
        <p:spPr>
          <a:xfrm>
            <a:off x="3892700" y="2297850"/>
            <a:ext cx="136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General Synthetic Data Model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84" name="Google Shape;48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100" y="4113062"/>
            <a:ext cx="599225" cy="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8"/>
          <p:cNvSpPr/>
          <p:nvPr/>
        </p:nvSpPr>
        <p:spPr>
          <a:xfrm>
            <a:off x="1220875" y="4225125"/>
            <a:ext cx="4170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 flipH="1" rot="5400000">
            <a:off x="3330600" y="2865300"/>
            <a:ext cx="817800" cy="2267400"/>
          </a:xfrm>
          <a:prstGeom prst="bentArrow">
            <a:avLst>
              <a:gd fmla="val 18855" name="adj1"/>
              <a:gd fmla="val 14952" name="adj2"/>
              <a:gd fmla="val 17552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Sketching the problem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492" name="Google Shape;492;p39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911625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9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1596952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2282279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9"/>
          <p:cNvSpPr txBox="1"/>
          <p:nvPr/>
        </p:nvSpPr>
        <p:spPr>
          <a:xfrm>
            <a:off x="759275" y="1204600"/>
            <a:ext cx="28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Public Data Sources for Multiple Asset Classes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911751" y="2368175"/>
            <a:ext cx="59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</a:rPr>
              <a:t>RMBS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97" name="Google Shape;497;p39"/>
          <p:cNvSpPr txBox="1"/>
          <p:nvPr/>
        </p:nvSpPr>
        <p:spPr>
          <a:xfrm>
            <a:off x="1596952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SME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498" name="Google Shape;498;p39"/>
          <p:cNvSpPr txBox="1"/>
          <p:nvPr/>
        </p:nvSpPr>
        <p:spPr>
          <a:xfrm>
            <a:off x="2326324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499" name="Google Shape;499;p39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2984404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9"/>
          <p:cNvSpPr txBox="1"/>
          <p:nvPr/>
        </p:nvSpPr>
        <p:spPr>
          <a:xfrm>
            <a:off x="3028449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…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501" name="Google Shape;5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525" y="2642075"/>
            <a:ext cx="1018625" cy="10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3">
            <a:alphaModFix/>
          </a:blip>
          <a:srcRect b="29567" l="24606" r="25064" t="20402"/>
          <a:stretch/>
        </p:blipFill>
        <p:spPr>
          <a:xfrm>
            <a:off x="5638700" y="2865039"/>
            <a:ext cx="59922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/>
          <p:nvPr/>
        </p:nvSpPr>
        <p:spPr>
          <a:xfrm>
            <a:off x="4127900" y="2827675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4127900" y="3083288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"/>
          <p:cNvSpPr/>
          <p:nvPr/>
        </p:nvSpPr>
        <p:spPr>
          <a:xfrm flipH="1">
            <a:off x="4127900" y="3338925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9"/>
          <p:cNvSpPr/>
          <p:nvPr/>
        </p:nvSpPr>
        <p:spPr>
          <a:xfrm flipH="1">
            <a:off x="5022350" y="3083288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39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1902225" y="407162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9"/>
          <p:cNvSpPr txBox="1"/>
          <p:nvPr/>
        </p:nvSpPr>
        <p:spPr>
          <a:xfrm>
            <a:off x="759275" y="3590150"/>
            <a:ext cx="28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Private Data Sources Single Asset Class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09" name="Google Shape;509;p39"/>
          <p:cNvSpPr txBox="1"/>
          <p:nvPr/>
        </p:nvSpPr>
        <p:spPr>
          <a:xfrm>
            <a:off x="1902239" y="4753725"/>
            <a:ext cx="59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…</a:t>
            </a:r>
            <a:endParaRPr b="1" sz="1000"/>
          </a:p>
        </p:txBody>
      </p:sp>
      <p:sp>
        <p:nvSpPr>
          <p:cNvPr id="510" name="Google Shape;510;p39"/>
          <p:cNvSpPr/>
          <p:nvPr/>
        </p:nvSpPr>
        <p:spPr>
          <a:xfrm flipH="1" rot="10800000">
            <a:off x="2196175" y="2723413"/>
            <a:ext cx="1812600" cy="56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5195975" y="3014425"/>
            <a:ext cx="4170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850" y="2028950"/>
            <a:ext cx="511200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950" y="2952750"/>
            <a:ext cx="417000" cy="4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3400" y="3856125"/>
            <a:ext cx="464100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9"/>
          <p:cNvSpPr/>
          <p:nvPr/>
        </p:nvSpPr>
        <p:spPr>
          <a:xfrm flipH="1" rot="10800000">
            <a:off x="5933150" y="3527900"/>
            <a:ext cx="1106700" cy="753000"/>
          </a:xfrm>
          <a:prstGeom prst="bentArrow">
            <a:avLst>
              <a:gd fmla="val 20717" name="adj1"/>
              <a:gd fmla="val 19275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5933150" y="2028950"/>
            <a:ext cx="1106700" cy="796500"/>
          </a:xfrm>
          <a:prstGeom prst="bentArrow">
            <a:avLst>
              <a:gd fmla="val 18446" name="adj1"/>
              <a:gd fmla="val 19275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6263650" y="3039725"/>
            <a:ext cx="7761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/>
        </p:nvSpPr>
        <p:spPr>
          <a:xfrm>
            <a:off x="7690425" y="2147600"/>
            <a:ext cx="110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Classification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19" name="Google Shape;519;p39"/>
          <p:cNvSpPr txBox="1"/>
          <p:nvPr/>
        </p:nvSpPr>
        <p:spPr>
          <a:xfrm>
            <a:off x="7690425" y="3014425"/>
            <a:ext cx="101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Regression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20" name="Google Shape;520;p39"/>
          <p:cNvSpPr txBox="1"/>
          <p:nvPr/>
        </p:nvSpPr>
        <p:spPr>
          <a:xfrm>
            <a:off x="7690425" y="3951225"/>
            <a:ext cx="101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Clustering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21" name="Google Shape;521;p39"/>
          <p:cNvSpPr txBox="1"/>
          <p:nvPr/>
        </p:nvSpPr>
        <p:spPr>
          <a:xfrm>
            <a:off x="3531050" y="4504575"/>
            <a:ext cx="136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Transfer Learning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3892700" y="2297850"/>
            <a:ext cx="136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General Synthetic Data Model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523" name="Google Shape;523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100" y="4113062"/>
            <a:ext cx="599225" cy="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9"/>
          <p:cNvSpPr/>
          <p:nvPr/>
        </p:nvSpPr>
        <p:spPr>
          <a:xfrm>
            <a:off x="1220875" y="4225125"/>
            <a:ext cx="4170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9"/>
          <p:cNvSpPr/>
          <p:nvPr/>
        </p:nvSpPr>
        <p:spPr>
          <a:xfrm flipH="1" rot="5400000">
            <a:off x="3330600" y="2865300"/>
            <a:ext cx="817800" cy="2267400"/>
          </a:xfrm>
          <a:prstGeom prst="bentArrow">
            <a:avLst>
              <a:gd fmla="val 18855" name="adj1"/>
              <a:gd fmla="val 14952" name="adj2"/>
              <a:gd fmla="val 17552" name="adj3"/>
              <a:gd fmla="val 43750" name="adj4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Sketching the problem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531" name="Google Shape;531;p40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911625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0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1596952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0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2282279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0"/>
          <p:cNvSpPr txBox="1"/>
          <p:nvPr/>
        </p:nvSpPr>
        <p:spPr>
          <a:xfrm>
            <a:off x="759275" y="1204600"/>
            <a:ext cx="28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Public Data Sources for Multiple Asset Classes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911751" y="2368175"/>
            <a:ext cx="59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</a:rPr>
              <a:t>RMBS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1596952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SME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37" name="Google Shape;537;p40"/>
          <p:cNvSpPr txBox="1"/>
          <p:nvPr/>
        </p:nvSpPr>
        <p:spPr>
          <a:xfrm>
            <a:off x="2326324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538" name="Google Shape;538;p40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2984404" y="168607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0"/>
          <p:cNvSpPr txBox="1"/>
          <p:nvPr/>
        </p:nvSpPr>
        <p:spPr>
          <a:xfrm>
            <a:off x="3028449" y="2368181"/>
            <a:ext cx="51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…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540" name="Google Shape;5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525" y="2642075"/>
            <a:ext cx="1018625" cy="10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0"/>
          <p:cNvPicPr preferRelativeResize="0"/>
          <p:nvPr/>
        </p:nvPicPr>
        <p:blipFill rotWithShape="1">
          <a:blip r:embed="rId3">
            <a:alphaModFix/>
          </a:blip>
          <a:srcRect b="29567" l="24606" r="25064" t="20402"/>
          <a:stretch/>
        </p:blipFill>
        <p:spPr>
          <a:xfrm>
            <a:off x="5638700" y="2865039"/>
            <a:ext cx="59922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0"/>
          <p:cNvSpPr/>
          <p:nvPr/>
        </p:nvSpPr>
        <p:spPr>
          <a:xfrm>
            <a:off x="4127900" y="2827675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0"/>
          <p:cNvSpPr/>
          <p:nvPr/>
        </p:nvSpPr>
        <p:spPr>
          <a:xfrm>
            <a:off x="4127900" y="3083288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0"/>
          <p:cNvSpPr/>
          <p:nvPr/>
        </p:nvSpPr>
        <p:spPr>
          <a:xfrm flipH="1">
            <a:off x="4127900" y="3338925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0"/>
          <p:cNvSpPr/>
          <p:nvPr/>
        </p:nvSpPr>
        <p:spPr>
          <a:xfrm flipH="1">
            <a:off x="5022350" y="3083288"/>
            <a:ext cx="1479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40"/>
          <p:cNvPicPr preferRelativeResize="0"/>
          <p:nvPr/>
        </p:nvPicPr>
        <p:blipFill rotWithShape="1">
          <a:blip r:embed="rId3">
            <a:alphaModFix/>
          </a:blip>
          <a:srcRect b="20009" l="24606" r="25064" t="20402"/>
          <a:stretch/>
        </p:blipFill>
        <p:spPr>
          <a:xfrm>
            <a:off x="1902225" y="4071625"/>
            <a:ext cx="599220" cy="68210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0"/>
          <p:cNvSpPr txBox="1"/>
          <p:nvPr/>
        </p:nvSpPr>
        <p:spPr>
          <a:xfrm>
            <a:off x="759275" y="3590150"/>
            <a:ext cx="28860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Private Data Sources Single Asset Class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8" name="Google Shape;548;p40"/>
          <p:cNvSpPr txBox="1"/>
          <p:nvPr/>
        </p:nvSpPr>
        <p:spPr>
          <a:xfrm>
            <a:off x="1902239" y="4753725"/>
            <a:ext cx="59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…</a:t>
            </a:r>
            <a:endParaRPr b="1" sz="1000"/>
          </a:p>
        </p:txBody>
      </p:sp>
      <p:sp>
        <p:nvSpPr>
          <p:cNvPr id="549" name="Google Shape;549;p40"/>
          <p:cNvSpPr/>
          <p:nvPr/>
        </p:nvSpPr>
        <p:spPr>
          <a:xfrm flipH="1" rot="10800000">
            <a:off x="2196175" y="2723413"/>
            <a:ext cx="1812600" cy="56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0"/>
          <p:cNvSpPr/>
          <p:nvPr/>
        </p:nvSpPr>
        <p:spPr>
          <a:xfrm>
            <a:off x="5195975" y="3014425"/>
            <a:ext cx="4170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850" y="2028950"/>
            <a:ext cx="511200" cy="5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950" y="2952750"/>
            <a:ext cx="417000" cy="4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3400" y="3856125"/>
            <a:ext cx="464100" cy="4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0"/>
          <p:cNvSpPr/>
          <p:nvPr/>
        </p:nvSpPr>
        <p:spPr>
          <a:xfrm flipH="1" rot="10800000">
            <a:off x="5933150" y="3527900"/>
            <a:ext cx="1106700" cy="753000"/>
          </a:xfrm>
          <a:prstGeom prst="bentArrow">
            <a:avLst>
              <a:gd fmla="val 20717" name="adj1"/>
              <a:gd fmla="val 19275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5933150" y="2028950"/>
            <a:ext cx="1106700" cy="796500"/>
          </a:xfrm>
          <a:prstGeom prst="bentArrow">
            <a:avLst>
              <a:gd fmla="val 18446" name="adj1"/>
              <a:gd fmla="val 19275" name="adj2"/>
              <a:gd fmla="val 25000" name="adj3"/>
              <a:gd fmla="val 43750" name="adj4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0"/>
          <p:cNvSpPr/>
          <p:nvPr/>
        </p:nvSpPr>
        <p:spPr>
          <a:xfrm>
            <a:off x="6263650" y="3039725"/>
            <a:ext cx="7761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"/>
          <p:cNvSpPr txBox="1"/>
          <p:nvPr/>
        </p:nvSpPr>
        <p:spPr>
          <a:xfrm>
            <a:off x="7690425" y="2147600"/>
            <a:ext cx="110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Classification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7690425" y="3014425"/>
            <a:ext cx="101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Regression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59" name="Google Shape;559;p40"/>
          <p:cNvSpPr txBox="1"/>
          <p:nvPr/>
        </p:nvSpPr>
        <p:spPr>
          <a:xfrm>
            <a:off x="7690425" y="3951225"/>
            <a:ext cx="101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Clustering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60" name="Google Shape;560;p40"/>
          <p:cNvSpPr txBox="1"/>
          <p:nvPr/>
        </p:nvSpPr>
        <p:spPr>
          <a:xfrm>
            <a:off x="3531050" y="4504575"/>
            <a:ext cx="136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Transfer Learning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61" name="Google Shape;561;p40"/>
          <p:cNvSpPr txBox="1"/>
          <p:nvPr/>
        </p:nvSpPr>
        <p:spPr>
          <a:xfrm>
            <a:off x="3892700" y="2297850"/>
            <a:ext cx="1362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General Synthetic Data Model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562" name="Google Shape;562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100" y="4113062"/>
            <a:ext cx="599225" cy="5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0"/>
          <p:cNvSpPr/>
          <p:nvPr/>
        </p:nvSpPr>
        <p:spPr>
          <a:xfrm>
            <a:off x="1220875" y="4225125"/>
            <a:ext cx="4170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 flipH="1" rot="5400000">
            <a:off x="3330600" y="2865300"/>
            <a:ext cx="817800" cy="2267400"/>
          </a:xfrm>
          <a:prstGeom prst="bentArrow">
            <a:avLst>
              <a:gd fmla="val 18855" name="adj1"/>
              <a:gd fmla="val 14952" name="adj2"/>
              <a:gd fmla="val 17552" name="adj3"/>
              <a:gd fmla="val 43750" name="adj4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>
            <a:off x="3682900" y="2028950"/>
            <a:ext cx="1828800" cy="18291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0"/>
          <p:cNvSpPr/>
          <p:nvPr/>
        </p:nvSpPr>
        <p:spPr>
          <a:xfrm>
            <a:off x="3297950" y="4355175"/>
            <a:ext cx="1828800" cy="572700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Deep Generative Models for Synthetic Data Generation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1239649" y="4484175"/>
            <a:ext cx="2008800" cy="254100"/>
          </a:xfrm>
          <a:prstGeom prst="roundRect">
            <a:avLst>
              <a:gd fmla="val 78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Diffusion Model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3721262" y="378969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Z</a:t>
            </a:r>
            <a:endParaRPr sz="1000"/>
          </a:p>
        </p:txBody>
      </p:sp>
      <p:sp>
        <p:nvSpPr>
          <p:cNvPr id="574" name="Google Shape;574;p41"/>
          <p:cNvSpPr/>
          <p:nvPr/>
        </p:nvSpPr>
        <p:spPr>
          <a:xfrm>
            <a:off x="750594" y="3863185"/>
            <a:ext cx="32268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438375" y="3781900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76" name="Google Shape;576;p41"/>
          <p:cNvSpPr/>
          <p:nvPr/>
        </p:nvSpPr>
        <p:spPr>
          <a:xfrm rot="10800000">
            <a:off x="716125" y="4230286"/>
            <a:ext cx="30081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1"/>
          <p:cNvSpPr/>
          <p:nvPr/>
        </p:nvSpPr>
        <p:spPr>
          <a:xfrm>
            <a:off x="1106843" y="378969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578" name="Google Shape;578;p41"/>
          <p:cNvSpPr/>
          <p:nvPr/>
        </p:nvSpPr>
        <p:spPr>
          <a:xfrm>
            <a:off x="1775316" y="3797155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2448775" y="378969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Xi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580" name="Google Shape;580;p41"/>
          <p:cNvSpPr/>
          <p:nvPr/>
        </p:nvSpPr>
        <p:spPr>
          <a:xfrm>
            <a:off x="3085011" y="379718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581" name="Google Shape;581;p41"/>
          <p:cNvSpPr/>
          <p:nvPr/>
        </p:nvSpPr>
        <p:spPr>
          <a:xfrm rot="-5400000">
            <a:off x="1424625" y="1166048"/>
            <a:ext cx="575400" cy="5565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 rot="5400000">
            <a:off x="2440325" y="1575702"/>
            <a:ext cx="575400" cy="556500"/>
          </a:xfrm>
          <a:prstGeom prst="trapezoid">
            <a:avLst>
              <a:gd fmla="val 25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 rot="-5400000">
            <a:off x="2443467" y="2672700"/>
            <a:ext cx="539700" cy="5859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1"/>
          <p:cNvSpPr/>
          <p:nvPr/>
        </p:nvSpPr>
        <p:spPr>
          <a:xfrm rot="5400000">
            <a:off x="1374583" y="2672750"/>
            <a:ext cx="539700" cy="585900"/>
          </a:xfrm>
          <a:prstGeom prst="trapezoid">
            <a:avLst>
              <a:gd fmla="val 25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1"/>
          <p:cNvSpPr/>
          <p:nvPr/>
        </p:nvSpPr>
        <p:spPr>
          <a:xfrm>
            <a:off x="1239649" y="2176575"/>
            <a:ext cx="2008800" cy="254100"/>
          </a:xfrm>
          <a:prstGeom prst="roundRect">
            <a:avLst>
              <a:gd fmla="val 78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Generative Adversarial Network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6" name="Google Shape;586;p41"/>
          <p:cNvSpPr/>
          <p:nvPr/>
        </p:nvSpPr>
        <p:spPr>
          <a:xfrm>
            <a:off x="1239649" y="3266475"/>
            <a:ext cx="2008800" cy="254100"/>
          </a:xfrm>
          <a:prstGeom prst="roundRect">
            <a:avLst>
              <a:gd fmla="val 78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Variational Autoencoder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941125" y="1279300"/>
            <a:ext cx="361500" cy="330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Z</a:t>
            </a:r>
            <a:endParaRPr sz="1000"/>
          </a:p>
        </p:txBody>
      </p:sp>
      <p:sp>
        <p:nvSpPr>
          <p:cNvPr id="588" name="Google Shape;588;p41"/>
          <p:cNvSpPr/>
          <p:nvPr/>
        </p:nvSpPr>
        <p:spPr>
          <a:xfrm>
            <a:off x="1998125" y="2800700"/>
            <a:ext cx="361500" cy="330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Z</a:t>
            </a:r>
            <a:endParaRPr sz="1000"/>
          </a:p>
        </p:txBody>
      </p:sp>
      <p:sp>
        <p:nvSpPr>
          <p:cNvPr id="589" name="Google Shape;589;p41"/>
          <p:cNvSpPr/>
          <p:nvPr/>
        </p:nvSpPr>
        <p:spPr>
          <a:xfrm>
            <a:off x="965725" y="2695800"/>
            <a:ext cx="312300" cy="5727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90" name="Google Shape;590;p41"/>
          <p:cNvSpPr/>
          <p:nvPr/>
        </p:nvSpPr>
        <p:spPr>
          <a:xfrm>
            <a:off x="941125" y="1811650"/>
            <a:ext cx="361500" cy="3300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100">
                <a:solidFill>
                  <a:schemeClr val="lt1"/>
                </a:solidFill>
              </a:rPr>
              <a:t>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3067025" y="2679300"/>
            <a:ext cx="312300" cy="5727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X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592" name="Google Shape;592;p41"/>
          <p:cNvCxnSpPr>
            <a:stCxn id="581" idx="2"/>
            <a:endCxn id="582" idx="2"/>
          </p:cNvCxnSpPr>
          <p:nvPr/>
        </p:nvCxnSpPr>
        <p:spPr>
          <a:xfrm>
            <a:off x="1990575" y="1444298"/>
            <a:ext cx="459300" cy="409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1"/>
          <p:cNvCxnSpPr>
            <a:stCxn id="590" idx="3"/>
            <a:endCxn id="582" idx="2"/>
          </p:cNvCxnSpPr>
          <p:nvPr/>
        </p:nvCxnSpPr>
        <p:spPr>
          <a:xfrm flipH="1" rot="10800000">
            <a:off x="1302625" y="1853950"/>
            <a:ext cx="1147200" cy="122700"/>
          </a:xfrm>
          <a:prstGeom prst="bentConnector3">
            <a:avLst>
              <a:gd fmla="val 80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325" y="1017725"/>
            <a:ext cx="2613001" cy="23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1"/>
          <p:cNvSpPr/>
          <p:nvPr/>
        </p:nvSpPr>
        <p:spPr>
          <a:xfrm>
            <a:off x="4318450" y="3361650"/>
            <a:ext cx="4362300" cy="1338000"/>
          </a:xfrm>
          <a:prstGeom prst="roundRect">
            <a:avLst>
              <a:gd fmla="val 979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Generative models operate by analyzing patterns and distributions within their training data to generate new data from user inputs. Through training, </a:t>
            </a:r>
            <a:r>
              <a:rPr b="1" lang="en" sz="1200">
                <a:solidFill>
                  <a:srgbClr val="FF0000"/>
                </a:solidFill>
              </a:rPr>
              <a:t>the model learns to identify the joint probability distributions of features in the dataset.</a:t>
            </a:r>
            <a:r>
              <a:rPr lang="en" sz="1200">
                <a:solidFill>
                  <a:schemeClr val="dk2"/>
                </a:solidFill>
              </a:rPr>
              <a:t> It then uses this knowledge to produce new data samples that closely resemble the original training data.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Deep Generative Models for Synthetic Data Generation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01" name="Google Shape;601;p42"/>
          <p:cNvSpPr/>
          <p:nvPr/>
        </p:nvSpPr>
        <p:spPr>
          <a:xfrm>
            <a:off x="1239649" y="4484175"/>
            <a:ext cx="2008800" cy="254100"/>
          </a:xfrm>
          <a:prstGeom prst="roundRect">
            <a:avLst>
              <a:gd fmla="val 78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Diffusion Model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02" name="Google Shape;602;p42"/>
          <p:cNvSpPr/>
          <p:nvPr/>
        </p:nvSpPr>
        <p:spPr>
          <a:xfrm>
            <a:off x="3721262" y="378969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Z</a:t>
            </a:r>
            <a:endParaRPr sz="1000"/>
          </a:p>
        </p:txBody>
      </p:sp>
      <p:sp>
        <p:nvSpPr>
          <p:cNvPr id="603" name="Google Shape;603;p42"/>
          <p:cNvSpPr/>
          <p:nvPr/>
        </p:nvSpPr>
        <p:spPr>
          <a:xfrm>
            <a:off x="750594" y="3863185"/>
            <a:ext cx="32268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2"/>
          <p:cNvSpPr/>
          <p:nvPr/>
        </p:nvSpPr>
        <p:spPr>
          <a:xfrm>
            <a:off x="438375" y="3781900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05" name="Google Shape;605;p42"/>
          <p:cNvSpPr/>
          <p:nvPr/>
        </p:nvSpPr>
        <p:spPr>
          <a:xfrm rot="10800000">
            <a:off x="716125" y="4230286"/>
            <a:ext cx="30081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2"/>
          <p:cNvSpPr/>
          <p:nvPr/>
        </p:nvSpPr>
        <p:spPr>
          <a:xfrm>
            <a:off x="1106843" y="378969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X1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07" name="Google Shape;607;p42"/>
          <p:cNvSpPr/>
          <p:nvPr/>
        </p:nvSpPr>
        <p:spPr>
          <a:xfrm>
            <a:off x="1775316" y="3797155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X2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2448775" y="378969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Xi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09" name="Google Shape;609;p42"/>
          <p:cNvSpPr/>
          <p:nvPr/>
        </p:nvSpPr>
        <p:spPr>
          <a:xfrm>
            <a:off x="3085011" y="3797187"/>
            <a:ext cx="312300" cy="649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Xn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4318450" y="3361650"/>
            <a:ext cx="4362300" cy="1338000"/>
          </a:xfrm>
          <a:prstGeom prst="roundRect">
            <a:avLst>
              <a:gd fmla="val 9795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Generative models operate by analyzing patterns and distributions within their training data to generate new data from user inputs. Through training, </a:t>
            </a:r>
            <a:r>
              <a:rPr b="1" lang="en" sz="1200">
                <a:solidFill>
                  <a:srgbClr val="FF0000"/>
                </a:solidFill>
              </a:rPr>
              <a:t>the model learns to identify the joint probability distributions of features in the dataset.</a:t>
            </a:r>
            <a:r>
              <a:rPr lang="en" sz="1200">
                <a:solidFill>
                  <a:schemeClr val="dk2"/>
                </a:solidFill>
              </a:rPr>
              <a:t> It then uses this knowledge to produce new data samples that closely resemble the original training data.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11" name="Google Shape;611;p42"/>
          <p:cNvSpPr/>
          <p:nvPr/>
        </p:nvSpPr>
        <p:spPr>
          <a:xfrm rot="-5400000">
            <a:off x="1424625" y="1166048"/>
            <a:ext cx="575400" cy="5565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2"/>
          <p:cNvSpPr/>
          <p:nvPr/>
        </p:nvSpPr>
        <p:spPr>
          <a:xfrm rot="5400000">
            <a:off x="2440325" y="1575702"/>
            <a:ext cx="575400" cy="556500"/>
          </a:xfrm>
          <a:prstGeom prst="trapezoid">
            <a:avLst>
              <a:gd fmla="val 25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2"/>
          <p:cNvSpPr/>
          <p:nvPr/>
        </p:nvSpPr>
        <p:spPr>
          <a:xfrm rot="-5400000">
            <a:off x="2443467" y="2672700"/>
            <a:ext cx="539700" cy="5859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 rot="5400000">
            <a:off x="1374583" y="2672750"/>
            <a:ext cx="539700" cy="585900"/>
          </a:xfrm>
          <a:prstGeom prst="trapezoid">
            <a:avLst>
              <a:gd fmla="val 25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1239649" y="2176575"/>
            <a:ext cx="2008800" cy="254100"/>
          </a:xfrm>
          <a:prstGeom prst="roundRect">
            <a:avLst>
              <a:gd fmla="val 78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Generative Adversarial Network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16" name="Google Shape;616;p42"/>
          <p:cNvSpPr/>
          <p:nvPr/>
        </p:nvSpPr>
        <p:spPr>
          <a:xfrm>
            <a:off x="1239649" y="3266475"/>
            <a:ext cx="2008800" cy="254100"/>
          </a:xfrm>
          <a:prstGeom prst="roundRect">
            <a:avLst>
              <a:gd fmla="val 78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Variational Autoencoder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17" name="Google Shape;617;p42"/>
          <p:cNvSpPr/>
          <p:nvPr/>
        </p:nvSpPr>
        <p:spPr>
          <a:xfrm>
            <a:off x="941125" y="1279300"/>
            <a:ext cx="361500" cy="330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Z</a:t>
            </a:r>
            <a:endParaRPr sz="1000"/>
          </a:p>
        </p:txBody>
      </p:sp>
      <p:sp>
        <p:nvSpPr>
          <p:cNvPr id="618" name="Google Shape;618;p42"/>
          <p:cNvSpPr/>
          <p:nvPr/>
        </p:nvSpPr>
        <p:spPr>
          <a:xfrm>
            <a:off x="1998125" y="2800700"/>
            <a:ext cx="361500" cy="3300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Z</a:t>
            </a:r>
            <a:endParaRPr sz="1000"/>
          </a:p>
        </p:txBody>
      </p:sp>
      <p:sp>
        <p:nvSpPr>
          <p:cNvPr id="619" name="Google Shape;619;p42"/>
          <p:cNvSpPr/>
          <p:nvPr/>
        </p:nvSpPr>
        <p:spPr>
          <a:xfrm>
            <a:off x="978425" y="2679325"/>
            <a:ext cx="312300" cy="5727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20" name="Google Shape;620;p42"/>
          <p:cNvSpPr/>
          <p:nvPr/>
        </p:nvSpPr>
        <p:spPr>
          <a:xfrm>
            <a:off x="941125" y="1811650"/>
            <a:ext cx="361500" cy="3300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X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21" name="Google Shape;621;p42"/>
          <p:cNvSpPr/>
          <p:nvPr/>
        </p:nvSpPr>
        <p:spPr>
          <a:xfrm>
            <a:off x="3067025" y="2679300"/>
            <a:ext cx="312300" cy="5727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X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22" name="Google Shape;622;p42"/>
          <p:cNvCxnSpPr>
            <a:stCxn id="611" idx="2"/>
            <a:endCxn id="612" idx="2"/>
          </p:cNvCxnSpPr>
          <p:nvPr/>
        </p:nvCxnSpPr>
        <p:spPr>
          <a:xfrm>
            <a:off x="1990575" y="1444298"/>
            <a:ext cx="459300" cy="409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2"/>
          <p:cNvCxnSpPr>
            <a:stCxn id="620" idx="3"/>
            <a:endCxn id="612" idx="2"/>
          </p:cNvCxnSpPr>
          <p:nvPr/>
        </p:nvCxnSpPr>
        <p:spPr>
          <a:xfrm flipH="1" rot="10800000">
            <a:off x="1302625" y="1853950"/>
            <a:ext cx="1147200" cy="122700"/>
          </a:xfrm>
          <a:prstGeom prst="bentConnector3">
            <a:avLst>
              <a:gd fmla="val 800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42"/>
          <p:cNvSpPr/>
          <p:nvPr/>
        </p:nvSpPr>
        <p:spPr>
          <a:xfrm>
            <a:off x="659925" y="1063850"/>
            <a:ext cx="3008100" cy="141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325" y="1017725"/>
            <a:ext cx="2613001" cy="238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Generative Adversarial Network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31" name="Google Shape;631;p43"/>
          <p:cNvSpPr/>
          <p:nvPr/>
        </p:nvSpPr>
        <p:spPr>
          <a:xfrm rot="-5400000">
            <a:off x="2488328" y="1681040"/>
            <a:ext cx="1507500" cy="12204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3"/>
          <p:cNvSpPr/>
          <p:nvPr/>
        </p:nvSpPr>
        <p:spPr>
          <a:xfrm rot="5400000">
            <a:off x="4716125" y="2754331"/>
            <a:ext cx="1507500" cy="1220400"/>
          </a:xfrm>
          <a:prstGeom prst="trapezoid">
            <a:avLst>
              <a:gd fmla="val 25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3"/>
          <p:cNvSpPr/>
          <p:nvPr/>
        </p:nvSpPr>
        <p:spPr>
          <a:xfrm>
            <a:off x="1779325" y="1859046"/>
            <a:ext cx="792900" cy="86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1100"/>
              <a:t>Z~𝛄</a:t>
            </a:r>
            <a:endParaRPr sz="1100"/>
          </a:p>
        </p:txBody>
      </p:sp>
      <p:sp>
        <p:nvSpPr>
          <p:cNvPr id="634" name="Google Shape;634;p43"/>
          <p:cNvSpPr/>
          <p:nvPr/>
        </p:nvSpPr>
        <p:spPr>
          <a:xfrm>
            <a:off x="1779325" y="3533780"/>
            <a:ext cx="792900" cy="8646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X</a:t>
            </a:r>
            <a:r>
              <a:rPr lang="en">
                <a:solidFill>
                  <a:schemeClr val="lt2"/>
                </a:solidFill>
              </a:rPr>
              <a:t>~μ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35" name="Google Shape;635;p43"/>
          <p:cNvCxnSpPr>
            <a:stCxn id="631" idx="2"/>
            <a:endCxn id="632" idx="2"/>
          </p:cNvCxnSpPr>
          <p:nvPr/>
        </p:nvCxnSpPr>
        <p:spPr>
          <a:xfrm>
            <a:off x="3852278" y="2291240"/>
            <a:ext cx="1007400" cy="1073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3"/>
          <p:cNvCxnSpPr>
            <a:stCxn id="634" idx="3"/>
            <a:endCxn id="632" idx="2"/>
          </p:cNvCxnSpPr>
          <p:nvPr/>
        </p:nvCxnSpPr>
        <p:spPr>
          <a:xfrm flipH="1" rot="10800000">
            <a:off x="2572225" y="3364580"/>
            <a:ext cx="2287500" cy="601500"/>
          </a:xfrm>
          <a:prstGeom prst="bentConnector3">
            <a:avLst>
              <a:gd fmla="val 781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43"/>
          <p:cNvSpPr txBox="1"/>
          <p:nvPr/>
        </p:nvSpPr>
        <p:spPr>
          <a:xfrm>
            <a:off x="2523625" y="2027500"/>
            <a:ext cx="136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G(z)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4789475" y="3063775"/>
            <a:ext cx="13608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Discriminator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D(⋅) = 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9" name="Google Shape;639;p43"/>
          <p:cNvSpPr txBox="1"/>
          <p:nvPr/>
        </p:nvSpPr>
        <p:spPr>
          <a:xfrm>
            <a:off x="266775" y="2101750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Random Noise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0" name="Google Shape;640;p43"/>
          <p:cNvSpPr txBox="1"/>
          <p:nvPr/>
        </p:nvSpPr>
        <p:spPr>
          <a:xfrm>
            <a:off x="266775" y="3753975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Training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1" name="Google Shape;641;p43"/>
          <p:cNvSpPr/>
          <p:nvPr/>
        </p:nvSpPr>
        <p:spPr>
          <a:xfrm>
            <a:off x="6221600" y="2973000"/>
            <a:ext cx="248100" cy="243600"/>
          </a:xfrm>
          <a:prstGeom prst="ellipse">
            <a:avLst/>
          </a:prstGeom>
          <a:solidFill>
            <a:srgbClr val="4CC1EF"/>
          </a:solidFill>
          <a:ln cap="flat" cmpd="sng" w="9525">
            <a:solidFill>
              <a:srgbClr val="4CC1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2" name="Google Shape;642;p43"/>
          <p:cNvSpPr/>
          <p:nvPr/>
        </p:nvSpPr>
        <p:spPr>
          <a:xfrm>
            <a:off x="6221600" y="3533775"/>
            <a:ext cx="248100" cy="243600"/>
          </a:xfrm>
          <a:prstGeom prst="ellipse">
            <a:avLst/>
          </a:prstGeom>
          <a:solidFill>
            <a:srgbClr val="4CC1EF"/>
          </a:solidFill>
          <a:ln cap="flat" cmpd="sng" w="9525">
            <a:solidFill>
              <a:srgbClr val="4CC1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3" name="Google Shape;643;p43"/>
          <p:cNvSpPr txBox="1"/>
          <p:nvPr/>
        </p:nvSpPr>
        <p:spPr>
          <a:xfrm>
            <a:off x="6469700" y="2882700"/>
            <a:ext cx="681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4" name="Google Shape;644;p43"/>
          <p:cNvSpPr txBox="1"/>
          <p:nvPr/>
        </p:nvSpPr>
        <p:spPr>
          <a:xfrm>
            <a:off x="6469700" y="3443475"/>
            <a:ext cx="681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5" name="Google Shape;645;p43"/>
          <p:cNvSpPr txBox="1"/>
          <p:nvPr/>
        </p:nvSpPr>
        <p:spPr>
          <a:xfrm>
            <a:off x="2712625" y="3966075"/>
            <a:ext cx="1644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Real Sample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6" name="Google Shape;646;p43"/>
          <p:cNvSpPr txBox="1"/>
          <p:nvPr/>
        </p:nvSpPr>
        <p:spPr>
          <a:xfrm>
            <a:off x="3852275" y="1859050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</a:t>
            </a:r>
            <a:r>
              <a:rPr lang="en">
                <a:solidFill>
                  <a:schemeClr val="lt2"/>
                </a:solidFill>
              </a:rPr>
              <a:t> Sample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47" name="Google Shape;6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975" y="1872437"/>
            <a:ext cx="2867225" cy="38417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8" name="Google Shape;648;p43"/>
          <p:cNvSpPr txBox="1"/>
          <p:nvPr/>
        </p:nvSpPr>
        <p:spPr>
          <a:xfrm>
            <a:off x="6258500" y="1411075"/>
            <a:ext cx="2378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Binary Cross-entropy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49" name="Google Shape;649;p43"/>
          <p:cNvSpPr txBox="1"/>
          <p:nvPr/>
        </p:nvSpPr>
        <p:spPr>
          <a:xfrm>
            <a:off x="7243363" y="2882700"/>
            <a:ext cx="9102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log(D(x))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0" name="Google Shape;650;p43"/>
          <p:cNvSpPr txBox="1"/>
          <p:nvPr/>
        </p:nvSpPr>
        <p:spPr>
          <a:xfrm>
            <a:off x="7243375" y="3455475"/>
            <a:ext cx="15279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log(1 − D(G(z)))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1" name="Google Shape;651;p43"/>
          <p:cNvSpPr/>
          <p:nvPr/>
        </p:nvSpPr>
        <p:spPr>
          <a:xfrm>
            <a:off x="6221600" y="2610775"/>
            <a:ext cx="248100" cy="24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652" name="Google Shape;652;p43"/>
          <p:cNvCxnSpPr/>
          <p:nvPr/>
        </p:nvCxnSpPr>
        <p:spPr>
          <a:xfrm>
            <a:off x="7475250" y="2255037"/>
            <a:ext cx="8700" cy="455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Generative Adversarial Network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58" name="Google Shape;658;p44"/>
          <p:cNvSpPr/>
          <p:nvPr/>
        </p:nvSpPr>
        <p:spPr>
          <a:xfrm rot="-5400000">
            <a:off x="2488328" y="1681040"/>
            <a:ext cx="1507500" cy="12204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4"/>
          <p:cNvSpPr/>
          <p:nvPr/>
        </p:nvSpPr>
        <p:spPr>
          <a:xfrm rot="5400000">
            <a:off x="4716125" y="2754331"/>
            <a:ext cx="1507500" cy="1220400"/>
          </a:xfrm>
          <a:prstGeom prst="trapezoid">
            <a:avLst>
              <a:gd fmla="val 25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4"/>
          <p:cNvSpPr/>
          <p:nvPr/>
        </p:nvSpPr>
        <p:spPr>
          <a:xfrm>
            <a:off x="1779325" y="1859046"/>
            <a:ext cx="792900" cy="86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1100"/>
              <a:t>Z~𝛄</a:t>
            </a:r>
            <a:endParaRPr sz="1100"/>
          </a:p>
        </p:txBody>
      </p:sp>
      <p:sp>
        <p:nvSpPr>
          <p:cNvPr id="661" name="Google Shape;661;p44"/>
          <p:cNvSpPr/>
          <p:nvPr/>
        </p:nvSpPr>
        <p:spPr>
          <a:xfrm>
            <a:off x="1779325" y="3533780"/>
            <a:ext cx="792900" cy="8646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X</a:t>
            </a:r>
            <a:r>
              <a:rPr lang="en">
                <a:solidFill>
                  <a:schemeClr val="lt2"/>
                </a:solidFill>
              </a:rPr>
              <a:t>~μ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62" name="Google Shape;662;p44"/>
          <p:cNvCxnSpPr>
            <a:stCxn id="658" idx="2"/>
            <a:endCxn id="659" idx="2"/>
          </p:cNvCxnSpPr>
          <p:nvPr/>
        </p:nvCxnSpPr>
        <p:spPr>
          <a:xfrm>
            <a:off x="3852278" y="2291240"/>
            <a:ext cx="1007400" cy="1073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44"/>
          <p:cNvCxnSpPr>
            <a:stCxn id="661" idx="3"/>
            <a:endCxn id="659" idx="2"/>
          </p:cNvCxnSpPr>
          <p:nvPr/>
        </p:nvCxnSpPr>
        <p:spPr>
          <a:xfrm flipH="1" rot="10800000">
            <a:off x="2572225" y="3364580"/>
            <a:ext cx="2287500" cy="601500"/>
          </a:xfrm>
          <a:prstGeom prst="bentConnector3">
            <a:avLst>
              <a:gd fmla="val 781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44"/>
          <p:cNvSpPr txBox="1"/>
          <p:nvPr/>
        </p:nvSpPr>
        <p:spPr>
          <a:xfrm>
            <a:off x="2523625" y="2027500"/>
            <a:ext cx="136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G(z)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5" name="Google Shape;665;p44"/>
          <p:cNvSpPr txBox="1"/>
          <p:nvPr/>
        </p:nvSpPr>
        <p:spPr>
          <a:xfrm>
            <a:off x="4789475" y="3063775"/>
            <a:ext cx="13608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Discriminator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D(⋅) = 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p44"/>
          <p:cNvSpPr txBox="1"/>
          <p:nvPr/>
        </p:nvSpPr>
        <p:spPr>
          <a:xfrm>
            <a:off x="266775" y="2101750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Random Noise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7" name="Google Shape;667;p44"/>
          <p:cNvSpPr txBox="1"/>
          <p:nvPr/>
        </p:nvSpPr>
        <p:spPr>
          <a:xfrm>
            <a:off x="266775" y="3753975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Training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68" name="Google Shape;668;p44"/>
          <p:cNvSpPr/>
          <p:nvPr/>
        </p:nvSpPr>
        <p:spPr>
          <a:xfrm>
            <a:off x="6221600" y="2973000"/>
            <a:ext cx="248100" cy="243600"/>
          </a:xfrm>
          <a:prstGeom prst="ellipse">
            <a:avLst/>
          </a:prstGeom>
          <a:solidFill>
            <a:srgbClr val="4CC1EF"/>
          </a:solidFill>
          <a:ln cap="flat" cmpd="sng" w="9525">
            <a:solidFill>
              <a:srgbClr val="4CC1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9" name="Google Shape;669;p44"/>
          <p:cNvSpPr/>
          <p:nvPr/>
        </p:nvSpPr>
        <p:spPr>
          <a:xfrm>
            <a:off x="6221600" y="3533775"/>
            <a:ext cx="248100" cy="243600"/>
          </a:xfrm>
          <a:prstGeom prst="ellipse">
            <a:avLst/>
          </a:prstGeom>
          <a:solidFill>
            <a:srgbClr val="4CC1EF"/>
          </a:solidFill>
          <a:ln cap="flat" cmpd="sng" w="9525">
            <a:solidFill>
              <a:srgbClr val="4CC1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70" name="Google Shape;670;p44"/>
          <p:cNvSpPr txBox="1"/>
          <p:nvPr/>
        </p:nvSpPr>
        <p:spPr>
          <a:xfrm>
            <a:off x="6469700" y="2882700"/>
            <a:ext cx="681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1" name="Google Shape;671;p44"/>
          <p:cNvSpPr txBox="1"/>
          <p:nvPr/>
        </p:nvSpPr>
        <p:spPr>
          <a:xfrm>
            <a:off x="6469700" y="3443475"/>
            <a:ext cx="681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2712625" y="3966075"/>
            <a:ext cx="1644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Real Sample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3" name="Google Shape;673;p44"/>
          <p:cNvSpPr txBox="1"/>
          <p:nvPr/>
        </p:nvSpPr>
        <p:spPr>
          <a:xfrm>
            <a:off x="3928475" y="1859050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 Sample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74" name="Google Shape;674;p44"/>
          <p:cNvSpPr txBox="1"/>
          <p:nvPr/>
        </p:nvSpPr>
        <p:spPr>
          <a:xfrm>
            <a:off x="6940523" y="2283250"/>
            <a:ext cx="18918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</a:t>
            </a:r>
            <a:r>
              <a:rPr baseline="-25000" lang="en" sz="1100">
                <a:solidFill>
                  <a:schemeClr val="lt1"/>
                </a:solidFill>
              </a:rPr>
              <a:t>X</a:t>
            </a:r>
            <a:r>
              <a:rPr baseline="-25000" lang="en">
                <a:solidFill>
                  <a:schemeClr val="lt2"/>
                </a:solidFill>
              </a:rPr>
              <a:t>~μ</a:t>
            </a:r>
            <a:r>
              <a:rPr lang="en">
                <a:solidFill>
                  <a:schemeClr val="dk2"/>
                </a:solidFill>
              </a:rPr>
              <a:t>[</a:t>
            </a:r>
            <a:r>
              <a:rPr lang="en">
                <a:solidFill>
                  <a:schemeClr val="dk2"/>
                </a:solidFill>
              </a:rPr>
              <a:t>log(D(x))]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6928975" y="3948975"/>
            <a:ext cx="19149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</a:t>
            </a:r>
            <a:r>
              <a:rPr baseline="-25000" lang="en" sz="1100">
                <a:solidFill>
                  <a:schemeClr val="lt1"/>
                </a:solidFill>
              </a:rPr>
              <a:t>z</a:t>
            </a:r>
            <a:r>
              <a:rPr baseline="-25000" lang="en">
                <a:solidFill>
                  <a:schemeClr val="lt2"/>
                </a:solidFill>
              </a:rPr>
              <a:t>~</a:t>
            </a:r>
            <a:r>
              <a:rPr baseline="-25000" lang="en" sz="1100">
                <a:solidFill>
                  <a:schemeClr val="lt2"/>
                </a:solidFill>
              </a:rPr>
              <a:t>𝛄 </a:t>
            </a:r>
            <a:r>
              <a:rPr lang="en">
                <a:solidFill>
                  <a:schemeClr val="dk2"/>
                </a:solidFill>
              </a:rPr>
              <a:t>[l</a:t>
            </a:r>
            <a:r>
              <a:rPr lang="en">
                <a:solidFill>
                  <a:schemeClr val="dk2"/>
                </a:solidFill>
              </a:rPr>
              <a:t>og(1 − D(G(z)))]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6" name="Google Shape;676;p44"/>
          <p:cNvSpPr/>
          <p:nvPr/>
        </p:nvSpPr>
        <p:spPr>
          <a:xfrm>
            <a:off x="6221600" y="2610775"/>
            <a:ext cx="248100" cy="24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7" name="Google Shape;677;p44"/>
          <p:cNvSpPr/>
          <p:nvPr/>
        </p:nvSpPr>
        <p:spPr>
          <a:xfrm>
            <a:off x="133350" y="1466700"/>
            <a:ext cx="1644600" cy="7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Mini-Batch = 10</a:t>
            </a:r>
            <a:endParaRPr/>
          </a:p>
        </p:txBody>
      </p:sp>
      <p:sp>
        <p:nvSpPr>
          <p:cNvPr id="678" name="Google Shape;678;p44"/>
          <p:cNvSpPr/>
          <p:nvPr/>
        </p:nvSpPr>
        <p:spPr>
          <a:xfrm>
            <a:off x="134725" y="3133875"/>
            <a:ext cx="1644600" cy="7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Mini-Batch = 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Generative Adversarial Network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84" name="Google Shape;684;p45"/>
          <p:cNvSpPr/>
          <p:nvPr/>
        </p:nvSpPr>
        <p:spPr>
          <a:xfrm rot="-5400000">
            <a:off x="2488328" y="1681040"/>
            <a:ext cx="1507500" cy="1220400"/>
          </a:xfrm>
          <a:prstGeom prst="trapezoid">
            <a:avLst>
              <a:gd fmla="val 25000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45"/>
          <p:cNvSpPr/>
          <p:nvPr/>
        </p:nvSpPr>
        <p:spPr>
          <a:xfrm rot="5400000">
            <a:off x="4716125" y="2754331"/>
            <a:ext cx="1507500" cy="1220400"/>
          </a:xfrm>
          <a:prstGeom prst="trapezoid">
            <a:avLst>
              <a:gd fmla="val 25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5"/>
          <p:cNvSpPr/>
          <p:nvPr/>
        </p:nvSpPr>
        <p:spPr>
          <a:xfrm>
            <a:off x="1779325" y="1859046"/>
            <a:ext cx="792900" cy="864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1100"/>
              <a:t>Z~𝛄</a:t>
            </a:r>
            <a:endParaRPr sz="1100"/>
          </a:p>
        </p:txBody>
      </p:sp>
      <p:sp>
        <p:nvSpPr>
          <p:cNvPr id="687" name="Google Shape;687;p45"/>
          <p:cNvSpPr/>
          <p:nvPr/>
        </p:nvSpPr>
        <p:spPr>
          <a:xfrm>
            <a:off x="1779325" y="3533780"/>
            <a:ext cx="792900" cy="864600"/>
          </a:xfrm>
          <a:prstGeom prst="roundRect">
            <a:avLst>
              <a:gd fmla="val 16667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X</a:t>
            </a:r>
            <a:r>
              <a:rPr lang="en">
                <a:solidFill>
                  <a:schemeClr val="lt2"/>
                </a:solidFill>
              </a:rPr>
              <a:t>~μ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688" name="Google Shape;688;p45"/>
          <p:cNvCxnSpPr>
            <a:stCxn id="684" idx="2"/>
            <a:endCxn id="685" idx="2"/>
          </p:cNvCxnSpPr>
          <p:nvPr/>
        </p:nvCxnSpPr>
        <p:spPr>
          <a:xfrm>
            <a:off x="3852278" y="2291240"/>
            <a:ext cx="1007400" cy="1073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45"/>
          <p:cNvCxnSpPr>
            <a:stCxn id="687" idx="3"/>
            <a:endCxn id="685" idx="2"/>
          </p:cNvCxnSpPr>
          <p:nvPr/>
        </p:nvCxnSpPr>
        <p:spPr>
          <a:xfrm flipH="1" rot="10800000">
            <a:off x="2572225" y="3364580"/>
            <a:ext cx="2287500" cy="601500"/>
          </a:xfrm>
          <a:prstGeom prst="bentConnector3">
            <a:avLst>
              <a:gd fmla="val 781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45"/>
          <p:cNvSpPr txBox="1"/>
          <p:nvPr/>
        </p:nvSpPr>
        <p:spPr>
          <a:xfrm>
            <a:off x="2523625" y="2027500"/>
            <a:ext cx="136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G(z)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45"/>
          <p:cNvSpPr txBox="1"/>
          <p:nvPr/>
        </p:nvSpPr>
        <p:spPr>
          <a:xfrm>
            <a:off x="4789475" y="3063775"/>
            <a:ext cx="13608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Discriminator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D(⋅) = 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266775" y="2101750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Random Noise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3" name="Google Shape;693;p45"/>
          <p:cNvSpPr txBox="1"/>
          <p:nvPr/>
        </p:nvSpPr>
        <p:spPr>
          <a:xfrm>
            <a:off x="266775" y="3753975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Training Data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4" name="Google Shape;694;p45"/>
          <p:cNvSpPr/>
          <p:nvPr/>
        </p:nvSpPr>
        <p:spPr>
          <a:xfrm>
            <a:off x="6221600" y="2973000"/>
            <a:ext cx="248100" cy="243600"/>
          </a:xfrm>
          <a:prstGeom prst="ellipse">
            <a:avLst/>
          </a:prstGeom>
          <a:solidFill>
            <a:srgbClr val="4CC1EF"/>
          </a:solidFill>
          <a:ln cap="flat" cmpd="sng" w="9525">
            <a:solidFill>
              <a:srgbClr val="4CC1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5" name="Google Shape;695;p45"/>
          <p:cNvSpPr/>
          <p:nvPr/>
        </p:nvSpPr>
        <p:spPr>
          <a:xfrm>
            <a:off x="6221600" y="3533775"/>
            <a:ext cx="248100" cy="243600"/>
          </a:xfrm>
          <a:prstGeom prst="ellipse">
            <a:avLst/>
          </a:prstGeom>
          <a:solidFill>
            <a:srgbClr val="4CC1EF"/>
          </a:solidFill>
          <a:ln cap="flat" cmpd="sng" w="9525">
            <a:solidFill>
              <a:srgbClr val="4CC1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96" name="Google Shape;696;p45"/>
          <p:cNvSpPr txBox="1"/>
          <p:nvPr/>
        </p:nvSpPr>
        <p:spPr>
          <a:xfrm>
            <a:off x="6469700" y="2882700"/>
            <a:ext cx="681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5"/>
          <p:cNvSpPr txBox="1"/>
          <p:nvPr/>
        </p:nvSpPr>
        <p:spPr>
          <a:xfrm>
            <a:off x="6469700" y="3443475"/>
            <a:ext cx="6810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2712625" y="3966075"/>
            <a:ext cx="16446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Real Sample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9" name="Google Shape;699;p45"/>
          <p:cNvSpPr txBox="1"/>
          <p:nvPr/>
        </p:nvSpPr>
        <p:spPr>
          <a:xfrm>
            <a:off x="3852275" y="1859050"/>
            <a:ext cx="1360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Fake Sample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00" name="Google Shape;700;p45"/>
          <p:cNvSpPr txBox="1"/>
          <p:nvPr/>
        </p:nvSpPr>
        <p:spPr>
          <a:xfrm>
            <a:off x="5299750" y="4178175"/>
            <a:ext cx="36792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Max</a:t>
            </a:r>
            <a:r>
              <a:rPr baseline="-25000"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E</a:t>
            </a:r>
            <a:r>
              <a:rPr baseline="-25000" lang="en" sz="1100">
                <a:solidFill>
                  <a:schemeClr val="lt1"/>
                </a:solidFill>
              </a:rPr>
              <a:t>X</a:t>
            </a:r>
            <a:r>
              <a:rPr baseline="-25000" lang="en">
                <a:solidFill>
                  <a:schemeClr val="lt2"/>
                </a:solidFill>
              </a:rPr>
              <a:t>~μ</a:t>
            </a:r>
            <a:r>
              <a:rPr lang="en">
                <a:solidFill>
                  <a:schemeClr val="dk2"/>
                </a:solidFill>
              </a:rPr>
              <a:t>[log(D(x))] + </a:t>
            </a:r>
            <a:r>
              <a:rPr lang="en">
                <a:solidFill>
                  <a:schemeClr val="dk2"/>
                </a:solidFill>
              </a:rPr>
              <a:t>E</a:t>
            </a:r>
            <a:r>
              <a:rPr baseline="-25000" lang="en" sz="1100">
                <a:solidFill>
                  <a:schemeClr val="lt1"/>
                </a:solidFill>
              </a:rPr>
              <a:t>z</a:t>
            </a:r>
            <a:r>
              <a:rPr baseline="-25000" lang="en">
                <a:solidFill>
                  <a:schemeClr val="lt2"/>
                </a:solidFill>
              </a:rPr>
              <a:t>~</a:t>
            </a:r>
            <a:r>
              <a:rPr baseline="-25000" lang="en" sz="1100">
                <a:solidFill>
                  <a:schemeClr val="lt2"/>
                </a:solidFill>
              </a:rPr>
              <a:t>𝛄 </a:t>
            </a:r>
            <a:r>
              <a:rPr lang="en">
                <a:solidFill>
                  <a:schemeClr val="dk2"/>
                </a:solidFill>
              </a:rPr>
              <a:t>[log(1 − D(G(z)))]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1" name="Google Shape;701;p45"/>
          <p:cNvSpPr/>
          <p:nvPr/>
        </p:nvSpPr>
        <p:spPr>
          <a:xfrm>
            <a:off x="6221600" y="2610775"/>
            <a:ext cx="248100" cy="24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457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02" name="Google Shape;702;p45"/>
          <p:cNvSpPr/>
          <p:nvPr/>
        </p:nvSpPr>
        <p:spPr>
          <a:xfrm>
            <a:off x="133350" y="1466700"/>
            <a:ext cx="1644600" cy="7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Mini-Batch = 10</a:t>
            </a:r>
            <a:endParaRPr/>
          </a:p>
        </p:txBody>
      </p:sp>
      <p:sp>
        <p:nvSpPr>
          <p:cNvPr id="703" name="Google Shape;703;p45"/>
          <p:cNvSpPr/>
          <p:nvPr/>
        </p:nvSpPr>
        <p:spPr>
          <a:xfrm>
            <a:off x="134725" y="3133875"/>
            <a:ext cx="1644600" cy="73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Mini-Batch = 10</a:t>
            </a:r>
            <a:endParaRPr/>
          </a:p>
        </p:txBody>
      </p:sp>
      <p:sp>
        <p:nvSpPr>
          <p:cNvPr id="704" name="Google Shape;704;p45"/>
          <p:cNvSpPr txBox="1"/>
          <p:nvPr/>
        </p:nvSpPr>
        <p:spPr>
          <a:xfrm>
            <a:off x="4357225" y="1454388"/>
            <a:ext cx="2589600" cy="4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min</a:t>
            </a:r>
            <a:r>
              <a:rPr baseline="-25000" lang="en">
                <a:solidFill>
                  <a:schemeClr val="dk2"/>
                </a:solidFill>
              </a:rPr>
              <a:t>G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E</a:t>
            </a:r>
            <a:r>
              <a:rPr baseline="-25000" lang="en" sz="1100">
                <a:solidFill>
                  <a:schemeClr val="lt1"/>
                </a:solidFill>
              </a:rPr>
              <a:t>z</a:t>
            </a:r>
            <a:r>
              <a:rPr baseline="-25000" lang="en">
                <a:solidFill>
                  <a:schemeClr val="lt2"/>
                </a:solidFill>
              </a:rPr>
              <a:t>~</a:t>
            </a:r>
            <a:r>
              <a:rPr baseline="-25000" lang="en" sz="1100">
                <a:solidFill>
                  <a:schemeClr val="lt2"/>
                </a:solidFill>
              </a:rPr>
              <a:t>𝛄 </a:t>
            </a:r>
            <a:r>
              <a:rPr lang="en">
                <a:solidFill>
                  <a:schemeClr val="dk2"/>
                </a:solidFill>
              </a:rPr>
              <a:t>[log(1 − D(G(z)))]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GAN-Driven Approaches to Transfer Learning in Tabular Data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35" name="Google Shape;135;p28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>
                <a:solidFill>
                  <a:schemeClr val="dk2"/>
                </a:solidFill>
              </a:rPr>
              <a:t>Foundations and Potential Applications in Structured Finance</a:t>
            </a:r>
            <a:endParaRPr sz="187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6"/>
          <p:cNvSpPr txBox="1"/>
          <p:nvPr>
            <p:ph type="title"/>
          </p:nvPr>
        </p:nvSpPr>
        <p:spPr>
          <a:xfrm>
            <a:off x="311700" y="445025"/>
            <a:ext cx="85206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Generative Adversarial Networks for Tabular Synthetic Data Generation and Transfer Learning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710" name="Google Shape;710;p46"/>
          <p:cNvSpPr txBox="1"/>
          <p:nvPr>
            <p:ph idx="1" type="body"/>
          </p:nvPr>
        </p:nvSpPr>
        <p:spPr>
          <a:xfrm>
            <a:off x="311700" y="1786275"/>
            <a:ext cx="85206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https://stefanopenazzi2.github.io/2025/01/05/F-Divergence-Duality.html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https://stefanopenazzi2.github.io/2025/01/05/F-GANs.html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https://stefanopenazzi2.github.io/2025/01/05/Kantorovich-Rubinstein-Duality.html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dk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https://stefanopenazzi2.github.io/2025/01/21/C-GANs.html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dk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https://stefanopenazzi2.github.io/2025/01/21/CT-GANs.html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dk2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https://stefanopenazzi2.github.io/2025/01/22/TransferLearning-GANs.html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7"/>
          <p:cNvSpPr txBox="1"/>
          <p:nvPr/>
        </p:nvSpPr>
        <p:spPr>
          <a:xfrm>
            <a:off x="3422186" y="2775470"/>
            <a:ext cx="107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BFBFB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cardoai</a:t>
            </a:r>
            <a:endParaRPr sz="1100"/>
          </a:p>
        </p:txBody>
      </p:sp>
      <p:sp>
        <p:nvSpPr>
          <p:cNvPr id="716" name="Google Shape;716;p47"/>
          <p:cNvSpPr txBox="1"/>
          <p:nvPr/>
        </p:nvSpPr>
        <p:spPr>
          <a:xfrm>
            <a:off x="4751039" y="2775470"/>
            <a:ext cx="1071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/cardoai_</a:t>
            </a:r>
            <a:endParaRPr sz="1100"/>
          </a:p>
        </p:txBody>
      </p:sp>
      <p:sp>
        <p:nvSpPr>
          <p:cNvPr id="717" name="Google Shape;717;p47"/>
          <p:cNvSpPr txBox="1"/>
          <p:nvPr/>
        </p:nvSpPr>
        <p:spPr>
          <a:xfrm>
            <a:off x="0" y="1977684"/>
            <a:ext cx="9144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www.cardoai.com</a:t>
            </a:r>
            <a:endParaRPr b="0" i="0" sz="33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8" name="Google Shape;7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268" y="2733701"/>
            <a:ext cx="3143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7415" y="2733701"/>
            <a:ext cx="3143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8"/>
          <p:cNvSpPr txBox="1"/>
          <p:nvPr/>
        </p:nvSpPr>
        <p:spPr>
          <a:xfrm>
            <a:off x="1533600" y="2328750"/>
            <a:ext cx="6076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i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 opinions expressed in this presentation are solely those of the author and do not necessarily reflect the views or positions of the Cardo AI Corporation.</a:t>
            </a:r>
            <a:endParaRPr b="1" i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Agenda</a:t>
            </a:r>
            <a:r>
              <a:rPr lang="en" sz="2200">
                <a:solidFill>
                  <a:schemeClr val="lt2"/>
                </a:solidFill>
                <a:highlight>
                  <a:schemeClr val="dk2"/>
                </a:highlight>
              </a:rPr>
              <a:t> </a:t>
            </a:r>
            <a:endParaRPr sz="2200">
              <a:solidFill>
                <a:schemeClr val="lt2"/>
              </a:solidFill>
              <a:highlight>
                <a:schemeClr val="dk2"/>
              </a:highlight>
            </a:endParaRPr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11700" y="1478800"/>
            <a:ext cx="8671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b="1" lang="en">
                <a:solidFill>
                  <a:schemeClr val="lt2"/>
                </a:solidFill>
              </a:rPr>
              <a:t>Introduction</a:t>
            </a:r>
            <a:endParaRPr b="1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What Cardo AI Does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What is Securitisation?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Sketching the problem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b="1" lang="en">
                <a:solidFill>
                  <a:schemeClr val="lt2"/>
                </a:solidFill>
              </a:rPr>
              <a:t>Generative Adversarial Networks for Tabular Synthetic Data Generation and Transfer Learning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Generative Adversarial Networks (GANs)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romanLcPeriod"/>
            </a:pPr>
            <a:r>
              <a:rPr lang="en">
                <a:solidFill>
                  <a:schemeClr val="lt2"/>
                </a:solidFill>
              </a:rPr>
              <a:t>Vanilla GANs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romanLcPeriod"/>
            </a:pPr>
            <a:r>
              <a:rPr lang="en">
                <a:solidFill>
                  <a:schemeClr val="lt2"/>
                </a:solidFill>
              </a:rPr>
              <a:t>f-Divergence Duality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romanLcPeriod"/>
            </a:pPr>
            <a:r>
              <a:rPr lang="en">
                <a:solidFill>
                  <a:schemeClr val="lt2"/>
                </a:solidFill>
              </a:rPr>
              <a:t>f-GANs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romanLcPeriod"/>
            </a:pPr>
            <a:r>
              <a:rPr lang="en">
                <a:solidFill>
                  <a:schemeClr val="lt2"/>
                </a:solidFill>
              </a:rPr>
              <a:t>Kantorovich-Rubinstein Duality and Wasserstein GANs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romanLcPeriod"/>
            </a:pPr>
            <a:r>
              <a:rPr lang="en">
                <a:solidFill>
                  <a:schemeClr val="lt2"/>
                </a:solidFill>
              </a:rPr>
              <a:t>Conditional GANs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romanLcPeriod"/>
            </a:pPr>
            <a:r>
              <a:rPr lang="en">
                <a:solidFill>
                  <a:schemeClr val="lt2"/>
                </a:solidFill>
              </a:rPr>
              <a:t>Conditional Tabular GANs</a:t>
            </a:r>
            <a:endParaRPr>
              <a:solidFill>
                <a:schemeClr val="lt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romanLcPeriod"/>
            </a:pPr>
            <a:r>
              <a:rPr lang="en">
                <a:solidFill>
                  <a:schemeClr val="lt2"/>
                </a:solidFill>
              </a:rPr>
              <a:t>Transfer Learning in GANs</a:t>
            </a:r>
            <a:endParaRPr sz="1700">
              <a:solidFill>
                <a:schemeClr val="l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What is Securitisation?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7" name="Google Shape;147;p30"/>
          <p:cNvSpPr/>
          <p:nvPr/>
        </p:nvSpPr>
        <p:spPr>
          <a:xfrm>
            <a:off x="540325" y="2167050"/>
            <a:ext cx="1563000" cy="9618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Borrowers</a:t>
            </a:r>
            <a:endParaRPr sz="1800"/>
          </a:p>
        </p:txBody>
      </p:sp>
      <p:sp>
        <p:nvSpPr>
          <p:cNvPr id="148" name="Google Shape;148;p30"/>
          <p:cNvSpPr/>
          <p:nvPr/>
        </p:nvSpPr>
        <p:spPr>
          <a:xfrm>
            <a:off x="4928075" y="2183700"/>
            <a:ext cx="1563000" cy="9285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SPV</a:t>
            </a:r>
            <a:endParaRPr sz="1800"/>
          </a:p>
        </p:txBody>
      </p:sp>
      <p:sp>
        <p:nvSpPr>
          <p:cNvPr id="149" name="Google Shape;149;p30"/>
          <p:cNvSpPr/>
          <p:nvPr/>
        </p:nvSpPr>
        <p:spPr>
          <a:xfrm>
            <a:off x="2734200" y="2167050"/>
            <a:ext cx="1563000" cy="9618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150" name="Google Shape;150;p30"/>
          <p:cNvSpPr/>
          <p:nvPr/>
        </p:nvSpPr>
        <p:spPr>
          <a:xfrm>
            <a:off x="7121950" y="2183700"/>
            <a:ext cx="1563000" cy="9285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Investors</a:t>
            </a:r>
            <a:endParaRPr sz="1800"/>
          </a:p>
        </p:txBody>
      </p:sp>
      <p:sp>
        <p:nvSpPr>
          <p:cNvPr id="151" name="Google Shape;151;p30"/>
          <p:cNvSpPr/>
          <p:nvPr/>
        </p:nvSpPr>
        <p:spPr>
          <a:xfrm>
            <a:off x="4928075" y="3805250"/>
            <a:ext cx="1563000" cy="9618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Servicer</a:t>
            </a:r>
            <a:endParaRPr sz="1800"/>
          </a:p>
        </p:txBody>
      </p:sp>
      <p:cxnSp>
        <p:nvCxnSpPr>
          <p:cNvPr id="152" name="Google Shape;152;p30"/>
          <p:cNvCxnSpPr>
            <a:stCxn id="147" idx="0"/>
            <a:endCxn id="153" idx="0"/>
          </p:cNvCxnSpPr>
          <p:nvPr/>
        </p:nvCxnSpPr>
        <p:spPr>
          <a:xfrm flipH="1" rot="-5400000">
            <a:off x="2304175" y="1184700"/>
            <a:ext cx="600" cy="1965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30"/>
          <p:cNvSpPr/>
          <p:nvPr/>
        </p:nvSpPr>
        <p:spPr>
          <a:xfrm>
            <a:off x="3176050" y="21670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3633625" y="21670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5377788" y="218370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5863088" y="218370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7650988" y="218370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30"/>
          <p:cNvCxnSpPr>
            <a:stCxn id="154" idx="0"/>
            <a:endCxn id="155" idx="0"/>
          </p:cNvCxnSpPr>
          <p:nvPr/>
        </p:nvCxnSpPr>
        <p:spPr>
          <a:xfrm flipH="1" rot="-5400000">
            <a:off x="4608325" y="1303350"/>
            <a:ext cx="16800" cy="1744200"/>
          </a:xfrm>
          <a:prstGeom prst="bentConnector3">
            <a:avLst>
              <a:gd fmla="val -14174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30"/>
          <p:cNvCxnSpPr>
            <a:stCxn id="156" idx="0"/>
            <a:endCxn id="157" idx="0"/>
          </p:cNvCxnSpPr>
          <p:nvPr/>
        </p:nvCxnSpPr>
        <p:spPr>
          <a:xfrm flipH="1" rot="-5400000">
            <a:off x="6867788" y="1290000"/>
            <a:ext cx="600" cy="1788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30"/>
          <p:cNvSpPr/>
          <p:nvPr/>
        </p:nvSpPr>
        <p:spPr>
          <a:xfrm>
            <a:off x="1497425" y="29068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3176050" y="29068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3633625" y="29068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5377775" y="28835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5863088" y="28835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7651000" y="28835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30"/>
          <p:cNvCxnSpPr>
            <a:stCxn id="161" idx="2"/>
            <a:endCxn id="160" idx="2"/>
          </p:cNvCxnSpPr>
          <p:nvPr/>
        </p:nvCxnSpPr>
        <p:spPr>
          <a:xfrm rot="5400000">
            <a:off x="2447500" y="2289900"/>
            <a:ext cx="600" cy="16785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30"/>
          <p:cNvCxnSpPr>
            <a:stCxn id="163" idx="2"/>
            <a:endCxn id="162" idx="2"/>
          </p:cNvCxnSpPr>
          <p:nvPr/>
        </p:nvCxnSpPr>
        <p:spPr>
          <a:xfrm rot="5400000">
            <a:off x="4604975" y="2245150"/>
            <a:ext cx="23400" cy="1744200"/>
          </a:xfrm>
          <a:prstGeom prst="bentConnector3">
            <a:avLst>
              <a:gd fmla="val 11172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0"/>
          <p:cNvCxnSpPr>
            <a:stCxn id="165" idx="2"/>
            <a:endCxn id="164" idx="2"/>
          </p:cNvCxnSpPr>
          <p:nvPr/>
        </p:nvCxnSpPr>
        <p:spPr>
          <a:xfrm rot="5400000">
            <a:off x="6867700" y="2211850"/>
            <a:ext cx="600" cy="1788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30"/>
          <p:cNvCxnSpPr>
            <a:stCxn id="148" idx="2"/>
            <a:endCxn id="151" idx="0"/>
          </p:cNvCxnSpPr>
          <p:nvPr/>
        </p:nvCxnSpPr>
        <p:spPr>
          <a:xfrm>
            <a:off x="5709575" y="3112200"/>
            <a:ext cx="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30"/>
          <p:cNvSpPr/>
          <p:nvPr/>
        </p:nvSpPr>
        <p:spPr>
          <a:xfrm>
            <a:off x="8026425" y="2883550"/>
            <a:ext cx="2220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30"/>
          <p:cNvCxnSpPr>
            <a:stCxn id="151" idx="3"/>
            <a:endCxn id="170" idx="2"/>
          </p:cNvCxnSpPr>
          <p:nvPr/>
        </p:nvCxnSpPr>
        <p:spPr>
          <a:xfrm flipH="1" rot="10800000">
            <a:off x="6491075" y="3105650"/>
            <a:ext cx="1646400" cy="118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30"/>
          <p:cNvSpPr txBox="1"/>
          <p:nvPr/>
        </p:nvSpPr>
        <p:spPr>
          <a:xfrm>
            <a:off x="4130575" y="3117263"/>
            <a:ext cx="999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Cash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1947850" y="3117263"/>
            <a:ext cx="999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Cash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6368050" y="3105600"/>
            <a:ext cx="999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Cash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6491075" y="4305350"/>
            <a:ext cx="15630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Principal + Interest Repayment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4072050" y="1667613"/>
            <a:ext cx="999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Sells Loans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6368050" y="1667613"/>
            <a:ext cx="999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Sells ABS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6772625" y="4024850"/>
            <a:ext cx="9999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Cash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540325" y="1125575"/>
            <a:ext cx="848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Loans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6617050" y="1125575"/>
            <a:ext cx="2067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Tradable</a:t>
            </a:r>
            <a:r>
              <a:rPr b="1" lang="en">
                <a:solidFill>
                  <a:srgbClr val="FF0000"/>
                </a:solidFill>
              </a:rPr>
              <a:t> Securities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81" name="Google Shape;181;p30"/>
          <p:cNvCxnSpPr>
            <a:stCxn id="179" idx="3"/>
            <a:endCxn id="180" idx="1"/>
          </p:cNvCxnSpPr>
          <p:nvPr/>
        </p:nvCxnSpPr>
        <p:spPr>
          <a:xfrm>
            <a:off x="1388725" y="1300025"/>
            <a:ext cx="5228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Asset Pool Cash Flow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1322675" y="3061100"/>
            <a:ext cx="401475" cy="362125"/>
          </a:xfrm>
          <a:prstGeom prst="flowChartPreparation">
            <a:avLst/>
          </a:prstGeom>
          <a:solidFill>
            <a:srgbClr val="38761D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1640375" y="3245000"/>
            <a:ext cx="401475" cy="362125"/>
          </a:xfrm>
          <a:prstGeom prst="flowChartPreparation">
            <a:avLst/>
          </a:prstGeom>
          <a:solidFill>
            <a:srgbClr val="93C47D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1640375" y="2882875"/>
            <a:ext cx="401475" cy="362125"/>
          </a:xfrm>
          <a:prstGeom prst="flowChartPreparation">
            <a:avLst/>
          </a:prstGeom>
          <a:solidFill>
            <a:srgbClr val="6AA84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1963650" y="3058263"/>
            <a:ext cx="401475" cy="362125"/>
          </a:xfrm>
          <a:prstGeom prst="flowChartPreparation">
            <a:avLst/>
          </a:prstGeom>
          <a:solidFill>
            <a:srgbClr val="B6D7A8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2281350" y="3242163"/>
            <a:ext cx="401475" cy="362125"/>
          </a:xfrm>
          <a:prstGeom prst="flowChartPreparation">
            <a:avLst/>
          </a:prstGeom>
          <a:solidFill>
            <a:srgbClr val="FFE5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2281350" y="2880038"/>
            <a:ext cx="401475" cy="362125"/>
          </a:xfrm>
          <a:prstGeom prst="flowChartPreparation">
            <a:avLst/>
          </a:prstGeom>
          <a:solidFill>
            <a:srgbClr val="B6D7A8"/>
          </a:solidFill>
          <a:ln cap="flat" cmpd="sng" w="28575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1640363" y="3604275"/>
            <a:ext cx="401475" cy="362125"/>
          </a:xfrm>
          <a:prstGeom prst="flowChartPreparation">
            <a:avLst/>
          </a:prstGeom>
          <a:solidFill>
            <a:srgbClr val="B4A7D6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1958063" y="3788175"/>
            <a:ext cx="401475" cy="362125"/>
          </a:xfrm>
          <a:prstGeom prst="flowChartPreparation">
            <a:avLst/>
          </a:prstGeom>
          <a:solidFill>
            <a:srgbClr val="741B47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1958063" y="3426050"/>
            <a:ext cx="401475" cy="362125"/>
          </a:xfrm>
          <a:prstGeom prst="flowChartPreparation">
            <a:avLst/>
          </a:prstGeom>
          <a:solidFill>
            <a:srgbClr val="FFE59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2281338" y="3601438"/>
            <a:ext cx="401475" cy="362125"/>
          </a:xfrm>
          <a:prstGeom prst="flowChartPreparation">
            <a:avLst/>
          </a:prstGeom>
          <a:solidFill>
            <a:srgbClr val="F1C23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2599038" y="3785338"/>
            <a:ext cx="401475" cy="362125"/>
          </a:xfrm>
          <a:prstGeom prst="flowChartPreparation">
            <a:avLst/>
          </a:prstGeom>
          <a:solidFill>
            <a:srgbClr val="BF9000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2599038" y="3423213"/>
            <a:ext cx="401475" cy="362125"/>
          </a:xfrm>
          <a:prstGeom prst="flowChartPreparation">
            <a:avLst/>
          </a:prstGeom>
          <a:solidFill>
            <a:srgbClr val="F1C23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3581025" y="1578188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Amortisation Plan</a:t>
            </a:r>
            <a:endParaRPr sz="1200"/>
          </a:p>
        </p:txBody>
      </p:sp>
      <p:sp>
        <p:nvSpPr>
          <p:cNvPr id="200" name="Google Shape;200;p31"/>
          <p:cNvSpPr/>
          <p:nvPr/>
        </p:nvSpPr>
        <p:spPr>
          <a:xfrm>
            <a:off x="3581025" y="2372971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Delinquency Prob.</a:t>
            </a:r>
            <a:endParaRPr sz="1200"/>
          </a:p>
        </p:txBody>
      </p:sp>
      <p:cxnSp>
        <p:nvCxnSpPr>
          <p:cNvPr id="201" name="Google Shape;201;p31"/>
          <p:cNvCxnSpPr>
            <a:stCxn id="192" idx="3"/>
            <a:endCxn id="199" idx="1"/>
          </p:cNvCxnSpPr>
          <p:nvPr/>
        </p:nvCxnSpPr>
        <p:spPr>
          <a:xfrm flipH="1" rot="10800000">
            <a:off x="2682825" y="1740500"/>
            <a:ext cx="898200" cy="132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1"/>
          <p:cNvCxnSpPr>
            <a:stCxn id="192" idx="3"/>
            <a:endCxn id="200" idx="1"/>
          </p:cNvCxnSpPr>
          <p:nvPr/>
        </p:nvCxnSpPr>
        <p:spPr>
          <a:xfrm flipH="1" rot="10800000">
            <a:off x="2682825" y="2535200"/>
            <a:ext cx="898200" cy="525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1"/>
          <p:cNvSpPr/>
          <p:nvPr/>
        </p:nvSpPr>
        <p:spPr>
          <a:xfrm>
            <a:off x="3581025" y="2786754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Default Prob.</a:t>
            </a:r>
            <a:endParaRPr sz="1200"/>
          </a:p>
        </p:txBody>
      </p:sp>
      <p:cxnSp>
        <p:nvCxnSpPr>
          <p:cNvPr id="204" name="Google Shape;204;p31"/>
          <p:cNvCxnSpPr>
            <a:stCxn id="192" idx="3"/>
            <a:endCxn id="203" idx="1"/>
          </p:cNvCxnSpPr>
          <p:nvPr/>
        </p:nvCxnSpPr>
        <p:spPr>
          <a:xfrm flipH="1" rot="10800000">
            <a:off x="2682825" y="2949200"/>
            <a:ext cx="898200" cy="11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1"/>
          <p:cNvSpPr/>
          <p:nvPr/>
        </p:nvSpPr>
        <p:spPr>
          <a:xfrm>
            <a:off x="3581025" y="3200537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Prepayment Prob.</a:t>
            </a:r>
            <a:endParaRPr sz="1200"/>
          </a:p>
        </p:txBody>
      </p:sp>
      <p:cxnSp>
        <p:nvCxnSpPr>
          <p:cNvPr id="206" name="Google Shape;206;p31"/>
          <p:cNvCxnSpPr>
            <a:stCxn id="192" idx="3"/>
            <a:endCxn id="205" idx="1"/>
          </p:cNvCxnSpPr>
          <p:nvPr/>
        </p:nvCxnSpPr>
        <p:spPr>
          <a:xfrm>
            <a:off x="2682825" y="3061100"/>
            <a:ext cx="898200" cy="301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1"/>
          <p:cNvSpPr/>
          <p:nvPr/>
        </p:nvSpPr>
        <p:spPr>
          <a:xfrm>
            <a:off x="3581025" y="3614320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Loss Given Default</a:t>
            </a:r>
            <a:endParaRPr sz="1200"/>
          </a:p>
        </p:txBody>
      </p:sp>
      <p:cxnSp>
        <p:nvCxnSpPr>
          <p:cNvPr id="208" name="Google Shape;208;p31"/>
          <p:cNvCxnSpPr>
            <a:stCxn id="192" idx="3"/>
            <a:endCxn id="207" idx="1"/>
          </p:cNvCxnSpPr>
          <p:nvPr/>
        </p:nvCxnSpPr>
        <p:spPr>
          <a:xfrm>
            <a:off x="2682825" y="3061100"/>
            <a:ext cx="898200" cy="715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1"/>
          <p:cNvSpPr/>
          <p:nvPr/>
        </p:nvSpPr>
        <p:spPr>
          <a:xfrm>
            <a:off x="3581025" y="4028103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Recovery Rate</a:t>
            </a:r>
            <a:endParaRPr sz="1200"/>
          </a:p>
        </p:txBody>
      </p:sp>
      <p:cxnSp>
        <p:nvCxnSpPr>
          <p:cNvPr id="210" name="Google Shape;210;p31"/>
          <p:cNvCxnSpPr>
            <a:stCxn id="192" idx="3"/>
            <a:endCxn id="209" idx="1"/>
          </p:cNvCxnSpPr>
          <p:nvPr/>
        </p:nvCxnSpPr>
        <p:spPr>
          <a:xfrm>
            <a:off x="2682825" y="3061100"/>
            <a:ext cx="898200" cy="1129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1"/>
          <p:cNvSpPr/>
          <p:nvPr/>
        </p:nvSpPr>
        <p:spPr>
          <a:xfrm>
            <a:off x="3581025" y="4441878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</p:txBody>
      </p:sp>
      <p:cxnSp>
        <p:nvCxnSpPr>
          <p:cNvPr id="212" name="Google Shape;212;p31"/>
          <p:cNvCxnSpPr>
            <a:stCxn id="192" idx="3"/>
            <a:endCxn id="211" idx="1"/>
          </p:cNvCxnSpPr>
          <p:nvPr/>
        </p:nvCxnSpPr>
        <p:spPr>
          <a:xfrm>
            <a:off x="2682825" y="3061100"/>
            <a:ext cx="898200" cy="154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1"/>
          <p:cNvSpPr/>
          <p:nvPr/>
        </p:nvSpPr>
        <p:spPr>
          <a:xfrm>
            <a:off x="6164650" y="1456588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Floating Interest Rate</a:t>
            </a:r>
            <a:endParaRPr sz="1200"/>
          </a:p>
        </p:txBody>
      </p:sp>
      <p:sp>
        <p:nvSpPr>
          <p:cNvPr id="214" name="Google Shape;214;p31"/>
          <p:cNvSpPr/>
          <p:nvPr/>
        </p:nvSpPr>
        <p:spPr>
          <a:xfrm>
            <a:off x="6164650" y="1824163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Fixed Interest Rate</a:t>
            </a:r>
            <a:endParaRPr sz="1200"/>
          </a:p>
        </p:txBody>
      </p:sp>
      <p:sp>
        <p:nvSpPr>
          <p:cNvPr id="215" name="Google Shape;215;p31"/>
          <p:cNvSpPr/>
          <p:nvPr/>
        </p:nvSpPr>
        <p:spPr>
          <a:xfrm>
            <a:off x="6164650" y="1089013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Pre-amortization Period</a:t>
            </a:r>
            <a:endParaRPr sz="1200"/>
          </a:p>
        </p:txBody>
      </p:sp>
      <p:sp>
        <p:nvSpPr>
          <p:cNvPr id="216" name="Google Shape;216;p31"/>
          <p:cNvSpPr/>
          <p:nvPr/>
        </p:nvSpPr>
        <p:spPr>
          <a:xfrm>
            <a:off x="6164650" y="2191738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</p:txBody>
      </p:sp>
      <p:cxnSp>
        <p:nvCxnSpPr>
          <p:cNvPr id="217" name="Google Shape;217;p31"/>
          <p:cNvCxnSpPr>
            <a:stCxn id="199" idx="3"/>
            <a:endCxn id="215" idx="1"/>
          </p:cNvCxnSpPr>
          <p:nvPr/>
        </p:nvCxnSpPr>
        <p:spPr>
          <a:xfrm flipH="1" rot="10800000">
            <a:off x="5604525" y="1251188"/>
            <a:ext cx="560100" cy="4893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1"/>
          <p:cNvCxnSpPr>
            <a:stCxn id="199" idx="3"/>
            <a:endCxn id="213" idx="1"/>
          </p:cNvCxnSpPr>
          <p:nvPr/>
        </p:nvCxnSpPr>
        <p:spPr>
          <a:xfrm flipH="1" rot="10800000">
            <a:off x="5604525" y="1618988"/>
            <a:ext cx="560100" cy="121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1"/>
          <p:cNvCxnSpPr>
            <a:stCxn id="199" idx="3"/>
            <a:endCxn id="214" idx="1"/>
          </p:cNvCxnSpPr>
          <p:nvPr/>
        </p:nvCxnSpPr>
        <p:spPr>
          <a:xfrm>
            <a:off x="5604525" y="1740488"/>
            <a:ext cx="560100" cy="246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>
            <a:stCxn id="199" idx="3"/>
            <a:endCxn id="216" idx="1"/>
          </p:cNvCxnSpPr>
          <p:nvPr/>
        </p:nvCxnSpPr>
        <p:spPr>
          <a:xfrm>
            <a:off x="5604525" y="1740488"/>
            <a:ext cx="560100" cy="613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/>
          <p:nvPr/>
        </p:nvSpPr>
        <p:spPr>
          <a:xfrm>
            <a:off x="6164650" y="3054025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Systemic Risk</a:t>
            </a:r>
            <a:endParaRPr sz="1200"/>
          </a:p>
        </p:txBody>
      </p:sp>
      <p:sp>
        <p:nvSpPr>
          <p:cNvPr id="222" name="Google Shape;222;p31"/>
          <p:cNvSpPr/>
          <p:nvPr/>
        </p:nvSpPr>
        <p:spPr>
          <a:xfrm>
            <a:off x="6164650" y="3463400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Idiosyncratic Risk</a:t>
            </a:r>
            <a:endParaRPr sz="1200"/>
          </a:p>
        </p:txBody>
      </p:sp>
      <p:cxnSp>
        <p:nvCxnSpPr>
          <p:cNvPr id="223" name="Google Shape;223;p31"/>
          <p:cNvCxnSpPr>
            <a:stCxn id="200" idx="3"/>
            <a:endCxn id="221" idx="1"/>
          </p:cNvCxnSpPr>
          <p:nvPr/>
        </p:nvCxnSpPr>
        <p:spPr>
          <a:xfrm>
            <a:off x="5604525" y="2535271"/>
            <a:ext cx="560100" cy="681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>
            <a:stCxn id="200" idx="3"/>
            <a:endCxn id="222" idx="1"/>
          </p:cNvCxnSpPr>
          <p:nvPr/>
        </p:nvCxnSpPr>
        <p:spPr>
          <a:xfrm>
            <a:off x="5604525" y="2535271"/>
            <a:ext cx="560100" cy="1090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1"/>
          <p:cNvCxnSpPr>
            <a:stCxn id="205" idx="3"/>
            <a:endCxn id="222" idx="1"/>
          </p:cNvCxnSpPr>
          <p:nvPr/>
        </p:nvCxnSpPr>
        <p:spPr>
          <a:xfrm>
            <a:off x="5604525" y="3362837"/>
            <a:ext cx="560100" cy="262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31"/>
          <p:cNvCxnSpPr>
            <a:stCxn id="203" idx="3"/>
            <a:endCxn id="221" idx="1"/>
          </p:cNvCxnSpPr>
          <p:nvPr/>
        </p:nvCxnSpPr>
        <p:spPr>
          <a:xfrm>
            <a:off x="5604525" y="2949054"/>
            <a:ext cx="560100" cy="2673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31"/>
          <p:cNvCxnSpPr>
            <a:stCxn id="203" idx="3"/>
            <a:endCxn id="222" idx="1"/>
          </p:cNvCxnSpPr>
          <p:nvPr/>
        </p:nvCxnSpPr>
        <p:spPr>
          <a:xfrm>
            <a:off x="5604525" y="2949054"/>
            <a:ext cx="560100" cy="676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1"/>
          <p:cNvSpPr/>
          <p:nvPr/>
        </p:nvSpPr>
        <p:spPr>
          <a:xfrm>
            <a:off x="3581000" y="1975591"/>
            <a:ext cx="2023500" cy="324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</a:t>
            </a:r>
            <a:endParaRPr sz="1200"/>
          </a:p>
        </p:txBody>
      </p:sp>
      <p:cxnSp>
        <p:nvCxnSpPr>
          <p:cNvPr id="229" name="Google Shape;229;p31"/>
          <p:cNvCxnSpPr>
            <a:stCxn id="192" idx="3"/>
            <a:endCxn id="228" idx="1"/>
          </p:cNvCxnSpPr>
          <p:nvPr/>
        </p:nvCxnSpPr>
        <p:spPr>
          <a:xfrm flipH="1" rot="10800000">
            <a:off x="2682825" y="2138000"/>
            <a:ext cx="898200" cy="923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1"/>
          <p:cNvSpPr txBox="1"/>
          <p:nvPr/>
        </p:nvSpPr>
        <p:spPr>
          <a:xfrm rot="-2508713">
            <a:off x="6709301" y="1960150"/>
            <a:ext cx="2361077" cy="613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Known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 rot="-2571797">
            <a:off x="6780529" y="3507966"/>
            <a:ext cx="2361186" cy="613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Unknown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2" name="Google Shape;232;p31"/>
          <p:cNvCxnSpPr>
            <a:stCxn id="205" idx="3"/>
            <a:endCxn id="221" idx="1"/>
          </p:cNvCxnSpPr>
          <p:nvPr/>
        </p:nvCxnSpPr>
        <p:spPr>
          <a:xfrm flipH="1" rot="10800000">
            <a:off x="5604525" y="3216437"/>
            <a:ext cx="560100" cy="146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31"/>
          <p:cNvSpPr/>
          <p:nvPr/>
        </p:nvSpPr>
        <p:spPr>
          <a:xfrm>
            <a:off x="1675875" y="1748788"/>
            <a:ext cx="1125000" cy="4002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Borrower 1</a:t>
            </a:r>
            <a:endParaRPr i="1" sz="1200"/>
          </a:p>
        </p:txBody>
      </p:sp>
      <p:cxnSp>
        <p:nvCxnSpPr>
          <p:cNvPr id="234" name="Google Shape;234;p31"/>
          <p:cNvCxnSpPr>
            <a:stCxn id="233" idx="2"/>
            <a:endCxn id="192" idx="0"/>
          </p:cNvCxnSpPr>
          <p:nvPr/>
        </p:nvCxnSpPr>
        <p:spPr>
          <a:xfrm>
            <a:off x="2238375" y="2148988"/>
            <a:ext cx="24360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1"/>
          <p:cNvSpPr/>
          <p:nvPr/>
        </p:nvSpPr>
        <p:spPr>
          <a:xfrm>
            <a:off x="790250" y="2200688"/>
            <a:ext cx="1125000" cy="4002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Borrower 2</a:t>
            </a:r>
            <a:endParaRPr i="1" sz="1200"/>
          </a:p>
        </p:txBody>
      </p:sp>
      <p:cxnSp>
        <p:nvCxnSpPr>
          <p:cNvPr id="236" name="Google Shape;236;p31"/>
          <p:cNvCxnSpPr>
            <a:stCxn id="235" idx="3"/>
            <a:endCxn id="190" idx="0"/>
          </p:cNvCxnSpPr>
          <p:nvPr/>
        </p:nvCxnSpPr>
        <p:spPr>
          <a:xfrm>
            <a:off x="1915250" y="2400788"/>
            <a:ext cx="249000" cy="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1"/>
          <p:cNvSpPr/>
          <p:nvPr/>
        </p:nvSpPr>
        <p:spPr>
          <a:xfrm>
            <a:off x="442725" y="4441863"/>
            <a:ext cx="1125000" cy="4002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Borrower i</a:t>
            </a:r>
            <a:endParaRPr i="1" sz="1200"/>
          </a:p>
        </p:txBody>
      </p:sp>
      <p:cxnSp>
        <p:nvCxnSpPr>
          <p:cNvPr id="238" name="Google Shape;238;p31"/>
          <p:cNvCxnSpPr>
            <a:stCxn id="237" idx="3"/>
            <a:endCxn id="194" idx="2"/>
          </p:cNvCxnSpPr>
          <p:nvPr/>
        </p:nvCxnSpPr>
        <p:spPr>
          <a:xfrm flipH="1" rot="10800000">
            <a:off x="1567725" y="4150263"/>
            <a:ext cx="5910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Asset Pool Cash Flow as a Markov Process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487650" y="3507063"/>
            <a:ext cx="400200" cy="3621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3227750" y="2742188"/>
            <a:ext cx="400200" cy="3621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3227750" y="4264163"/>
            <a:ext cx="400200" cy="3621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4038800" y="2742188"/>
            <a:ext cx="400200" cy="3621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5275425" y="2742188"/>
            <a:ext cx="400200" cy="3621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6218200" y="2742188"/>
            <a:ext cx="400200" cy="3621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32"/>
          <p:cNvCxnSpPr>
            <a:stCxn id="247" idx="6"/>
            <a:endCxn id="248" idx="2"/>
          </p:cNvCxnSpPr>
          <p:nvPr/>
        </p:nvCxnSpPr>
        <p:spPr>
          <a:xfrm>
            <a:off x="4439000" y="2923238"/>
            <a:ext cx="83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2"/>
          <p:cNvCxnSpPr>
            <a:stCxn id="244" idx="7"/>
            <a:endCxn id="245" idx="3"/>
          </p:cNvCxnSpPr>
          <p:nvPr/>
        </p:nvCxnSpPr>
        <p:spPr>
          <a:xfrm rot="-5400000">
            <a:off x="2803442" y="3077091"/>
            <a:ext cx="508800" cy="4572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2"/>
          <p:cNvCxnSpPr>
            <a:stCxn id="244" idx="5"/>
            <a:endCxn id="246" idx="1"/>
          </p:cNvCxnSpPr>
          <p:nvPr/>
        </p:nvCxnSpPr>
        <p:spPr>
          <a:xfrm flipH="1" rot="-5400000">
            <a:off x="2807342" y="3838034"/>
            <a:ext cx="501000" cy="4572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2"/>
          <p:cNvCxnSpPr>
            <a:stCxn id="245" idx="6"/>
            <a:endCxn id="247" idx="2"/>
          </p:cNvCxnSpPr>
          <p:nvPr/>
        </p:nvCxnSpPr>
        <p:spPr>
          <a:xfrm>
            <a:off x="3627950" y="2923238"/>
            <a:ext cx="411000" cy="600"/>
          </a:xfrm>
          <a:prstGeom prst="curved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2"/>
          <p:cNvCxnSpPr>
            <a:stCxn id="248" idx="6"/>
            <a:endCxn id="249" idx="2"/>
          </p:cNvCxnSpPr>
          <p:nvPr/>
        </p:nvCxnSpPr>
        <p:spPr>
          <a:xfrm>
            <a:off x="5675625" y="2923238"/>
            <a:ext cx="542700" cy="6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2"/>
          <p:cNvCxnSpPr>
            <a:stCxn id="245" idx="4"/>
            <a:endCxn id="244" idx="6"/>
          </p:cNvCxnSpPr>
          <p:nvPr/>
        </p:nvCxnSpPr>
        <p:spPr>
          <a:xfrm rot="5400000">
            <a:off x="2865950" y="3126188"/>
            <a:ext cx="583800" cy="540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2"/>
          <p:cNvCxnSpPr>
            <a:stCxn id="247" idx="4"/>
            <a:endCxn id="244" idx="6"/>
          </p:cNvCxnSpPr>
          <p:nvPr/>
        </p:nvCxnSpPr>
        <p:spPr>
          <a:xfrm rot="5400000">
            <a:off x="3271550" y="2720738"/>
            <a:ext cx="583800" cy="135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2"/>
          <p:cNvCxnSpPr>
            <a:stCxn id="248" idx="4"/>
            <a:endCxn id="244" idx="6"/>
          </p:cNvCxnSpPr>
          <p:nvPr/>
        </p:nvCxnSpPr>
        <p:spPr>
          <a:xfrm rot="5400000">
            <a:off x="3889725" y="2102288"/>
            <a:ext cx="583800" cy="2587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2"/>
          <p:cNvCxnSpPr>
            <a:stCxn id="248" idx="1"/>
            <a:endCxn id="247" idx="7"/>
          </p:cNvCxnSpPr>
          <p:nvPr/>
        </p:nvCxnSpPr>
        <p:spPr>
          <a:xfrm rot="5400000">
            <a:off x="4856883" y="2318666"/>
            <a:ext cx="600" cy="953700"/>
          </a:xfrm>
          <a:prstGeom prst="curvedConnector3">
            <a:avLst>
              <a:gd fmla="val -485255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2"/>
          <p:cNvCxnSpPr>
            <a:stCxn id="247" idx="1"/>
            <a:endCxn id="245" idx="7"/>
          </p:cNvCxnSpPr>
          <p:nvPr/>
        </p:nvCxnSpPr>
        <p:spPr>
          <a:xfrm rot="5400000">
            <a:off x="3833108" y="2531516"/>
            <a:ext cx="600" cy="528000"/>
          </a:xfrm>
          <a:prstGeom prst="curvedConnector3">
            <a:avLst>
              <a:gd fmla="val -485255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2"/>
          <p:cNvCxnSpPr>
            <a:stCxn id="249" idx="7"/>
            <a:endCxn id="249" idx="5"/>
          </p:cNvCxnSpPr>
          <p:nvPr/>
        </p:nvCxnSpPr>
        <p:spPr>
          <a:xfrm flipH="1" rot="-5400000">
            <a:off x="6432142" y="2922866"/>
            <a:ext cx="255900" cy="600"/>
          </a:xfrm>
          <a:prstGeom prst="curvedConnector5">
            <a:avLst>
              <a:gd fmla="val -113776" name="adj1"/>
              <a:gd fmla="val 121213822" name="adj2"/>
              <a:gd fmla="val 21383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2"/>
          <p:cNvCxnSpPr/>
          <p:nvPr/>
        </p:nvCxnSpPr>
        <p:spPr>
          <a:xfrm flipH="1" rot="-5400000">
            <a:off x="3441742" y="4428941"/>
            <a:ext cx="255900" cy="600"/>
          </a:xfrm>
          <a:prstGeom prst="curvedConnector5">
            <a:avLst>
              <a:gd fmla="val -70268" name="adj1"/>
              <a:gd fmla="val 103238822" name="adj2"/>
              <a:gd fmla="val 18315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>
            <a:stCxn id="244" idx="1"/>
            <a:endCxn id="244" idx="3"/>
          </p:cNvCxnSpPr>
          <p:nvPr/>
        </p:nvCxnSpPr>
        <p:spPr>
          <a:xfrm flipH="1" rot="-5400000">
            <a:off x="2418608" y="3687741"/>
            <a:ext cx="255900" cy="600"/>
          </a:xfrm>
          <a:prstGeom prst="curvedConnector5">
            <a:avLst>
              <a:gd fmla="val -105770" name="adj1"/>
              <a:gd fmla="val -116113822" name="adj2"/>
              <a:gd fmla="val 20782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2"/>
          <p:cNvSpPr txBox="1"/>
          <p:nvPr/>
        </p:nvSpPr>
        <p:spPr>
          <a:xfrm>
            <a:off x="2266238" y="2468888"/>
            <a:ext cx="1350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Delinquency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5616950" y="2468888"/>
            <a:ext cx="953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Default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2087200" y="4264175"/>
            <a:ext cx="1199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Prepayment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2353300" y="3142500"/>
            <a:ext cx="667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Alive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67" name="Google Shape;267;p32"/>
          <p:cNvCxnSpPr/>
          <p:nvPr/>
        </p:nvCxnSpPr>
        <p:spPr>
          <a:xfrm flipH="1" rot="10800000">
            <a:off x="2310125" y="1880075"/>
            <a:ext cx="46410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68" name="Google Shape;268;p32"/>
          <p:cNvSpPr txBox="1"/>
          <p:nvPr/>
        </p:nvSpPr>
        <p:spPr>
          <a:xfrm>
            <a:off x="6322313" y="1418563"/>
            <a:ext cx="1094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Maturity Date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1879675" y="1418550"/>
            <a:ext cx="953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Issue Date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3923075" y="1365375"/>
            <a:ext cx="1094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Installment 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 rot="10800000">
            <a:off x="4413275" y="1734019"/>
            <a:ext cx="114000" cy="132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32"/>
          <p:cNvCxnSpPr>
            <a:stCxn id="271" idx="0"/>
            <a:endCxn id="248" idx="0"/>
          </p:cNvCxnSpPr>
          <p:nvPr/>
        </p:nvCxnSpPr>
        <p:spPr>
          <a:xfrm flipH="1" rot="-5400000">
            <a:off x="4535075" y="1801819"/>
            <a:ext cx="875700" cy="10053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3" name="Google Shape;273;p32"/>
          <p:cNvSpPr/>
          <p:nvPr/>
        </p:nvSpPr>
        <p:spPr>
          <a:xfrm>
            <a:off x="378375" y="1685063"/>
            <a:ext cx="1125000" cy="4002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Borrower 1</a:t>
            </a:r>
            <a:endParaRPr i="1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Asset Pool Cash Flow as a Markov Process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401481" y="3061568"/>
            <a:ext cx="241800" cy="2475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848565" y="253813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848565" y="3579680"/>
            <a:ext cx="241800" cy="2475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1338509" y="253813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2085537" y="2538135"/>
            <a:ext cx="241800" cy="2475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2655055" y="2538135"/>
            <a:ext cx="241800" cy="247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3"/>
          <p:cNvCxnSpPr>
            <a:stCxn id="282" idx="6"/>
            <a:endCxn id="283" idx="2"/>
          </p:cNvCxnSpPr>
          <p:nvPr/>
        </p:nvCxnSpPr>
        <p:spPr>
          <a:xfrm>
            <a:off x="1580309" y="2661885"/>
            <a:ext cx="50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3"/>
          <p:cNvCxnSpPr>
            <a:stCxn id="279" idx="7"/>
            <a:endCxn id="280" idx="3"/>
          </p:cNvCxnSpPr>
          <p:nvPr/>
        </p:nvCxnSpPr>
        <p:spPr>
          <a:xfrm rot="-5400000">
            <a:off x="571720" y="2785663"/>
            <a:ext cx="348300" cy="2760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3"/>
          <p:cNvCxnSpPr>
            <a:stCxn id="279" idx="5"/>
            <a:endCxn id="281" idx="1"/>
          </p:cNvCxnSpPr>
          <p:nvPr/>
        </p:nvCxnSpPr>
        <p:spPr>
          <a:xfrm flipH="1" rot="-5400000">
            <a:off x="574270" y="3306422"/>
            <a:ext cx="343200" cy="276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3"/>
          <p:cNvCxnSpPr>
            <a:stCxn id="280" idx="6"/>
            <a:endCxn id="282" idx="2"/>
          </p:cNvCxnSpPr>
          <p:nvPr/>
        </p:nvCxnSpPr>
        <p:spPr>
          <a:xfrm>
            <a:off x="1090365" y="2661885"/>
            <a:ext cx="248100" cy="6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3"/>
          <p:cNvCxnSpPr>
            <a:stCxn id="283" idx="6"/>
            <a:endCxn id="284" idx="2"/>
          </p:cNvCxnSpPr>
          <p:nvPr/>
        </p:nvCxnSpPr>
        <p:spPr>
          <a:xfrm>
            <a:off x="2327337" y="2661885"/>
            <a:ext cx="327600" cy="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33"/>
          <p:cNvCxnSpPr>
            <a:stCxn id="280" idx="4"/>
            <a:endCxn id="279" idx="6"/>
          </p:cNvCxnSpPr>
          <p:nvPr/>
        </p:nvCxnSpPr>
        <p:spPr>
          <a:xfrm rot="5400000">
            <a:off x="606615" y="2822385"/>
            <a:ext cx="399600" cy="32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3"/>
          <p:cNvCxnSpPr>
            <a:stCxn id="282" idx="4"/>
            <a:endCxn id="279" idx="6"/>
          </p:cNvCxnSpPr>
          <p:nvPr/>
        </p:nvCxnSpPr>
        <p:spPr>
          <a:xfrm rot="5400000">
            <a:off x="851609" y="2577435"/>
            <a:ext cx="399600" cy="81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3"/>
          <p:cNvCxnSpPr>
            <a:stCxn id="283" idx="4"/>
            <a:endCxn id="279" idx="6"/>
          </p:cNvCxnSpPr>
          <p:nvPr/>
        </p:nvCxnSpPr>
        <p:spPr>
          <a:xfrm rot="5400000">
            <a:off x="1224987" y="2203785"/>
            <a:ext cx="399600" cy="1563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3"/>
          <p:cNvCxnSpPr>
            <a:stCxn id="283" idx="1"/>
            <a:endCxn id="282" idx="7"/>
          </p:cNvCxnSpPr>
          <p:nvPr/>
        </p:nvCxnSpPr>
        <p:spPr>
          <a:xfrm rot="5400000">
            <a:off x="1832648" y="2286680"/>
            <a:ext cx="600" cy="576000"/>
          </a:xfrm>
          <a:prstGeom prst="curvedConnector3">
            <a:avLst>
              <a:gd fmla="val -457284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3"/>
          <p:cNvCxnSpPr>
            <a:stCxn id="282" idx="1"/>
            <a:endCxn id="280" idx="7"/>
          </p:cNvCxnSpPr>
          <p:nvPr/>
        </p:nvCxnSpPr>
        <p:spPr>
          <a:xfrm rot="5400000">
            <a:off x="1214170" y="2415230"/>
            <a:ext cx="600" cy="318900"/>
          </a:xfrm>
          <a:prstGeom prst="curvedConnector3">
            <a:avLst>
              <a:gd fmla="val -457284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33"/>
          <p:cNvCxnSpPr>
            <a:stCxn id="284" idx="7"/>
            <a:endCxn id="284" idx="5"/>
          </p:cNvCxnSpPr>
          <p:nvPr/>
        </p:nvCxnSpPr>
        <p:spPr>
          <a:xfrm flipH="1" rot="-5400000">
            <a:off x="2774294" y="2661530"/>
            <a:ext cx="174900" cy="600"/>
          </a:xfrm>
          <a:prstGeom prst="curvedConnector5">
            <a:avLst>
              <a:gd fmla="val -51547" name="adj1"/>
              <a:gd fmla="val 47405178" name="adj2"/>
              <a:gd fmla="val 15428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3"/>
          <p:cNvCxnSpPr/>
          <p:nvPr/>
        </p:nvCxnSpPr>
        <p:spPr>
          <a:xfrm flipH="1" rot="-5400000">
            <a:off x="980219" y="3695425"/>
            <a:ext cx="174900" cy="600"/>
          </a:xfrm>
          <a:prstGeom prst="curvedConnector5">
            <a:avLst>
              <a:gd fmla="val -49655" name="adj1"/>
              <a:gd fmla="val 50167728" name="adj2"/>
              <a:gd fmla="val 15871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3"/>
          <p:cNvCxnSpPr>
            <a:stCxn id="279" idx="1"/>
            <a:endCxn id="279" idx="3"/>
          </p:cNvCxnSpPr>
          <p:nvPr/>
        </p:nvCxnSpPr>
        <p:spPr>
          <a:xfrm flipH="1" rot="-5400000">
            <a:off x="349742" y="3184963"/>
            <a:ext cx="174900" cy="600"/>
          </a:xfrm>
          <a:prstGeom prst="curvedConnector5">
            <a:avLst>
              <a:gd fmla="val -63515" name="adj1"/>
              <a:gd fmla="val -51002840" name="adj2"/>
              <a:gd fmla="val 18091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3"/>
          <p:cNvCxnSpPr/>
          <p:nvPr/>
        </p:nvCxnSpPr>
        <p:spPr>
          <a:xfrm flipH="1" rot="10800000">
            <a:off x="294241" y="1948239"/>
            <a:ext cx="2803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99" name="Google Shape;299;p33"/>
          <p:cNvSpPr/>
          <p:nvPr/>
        </p:nvSpPr>
        <p:spPr>
          <a:xfrm rot="10800000">
            <a:off x="1564890" y="1848050"/>
            <a:ext cx="68700" cy="90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3364269" y="3022618"/>
            <a:ext cx="241800" cy="2475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3811353" y="249918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3811353" y="3540730"/>
            <a:ext cx="241800" cy="2475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4301297" y="249918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5048325" y="249918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5617842" y="2499185"/>
            <a:ext cx="241800" cy="2475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33"/>
          <p:cNvCxnSpPr>
            <a:stCxn id="303" idx="6"/>
            <a:endCxn id="304" idx="2"/>
          </p:cNvCxnSpPr>
          <p:nvPr/>
        </p:nvCxnSpPr>
        <p:spPr>
          <a:xfrm>
            <a:off x="4543097" y="2622935"/>
            <a:ext cx="50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3"/>
          <p:cNvCxnSpPr>
            <a:stCxn id="300" idx="7"/>
            <a:endCxn id="301" idx="3"/>
          </p:cNvCxnSpPr>
          <p:nvPr/>
        </p:nvCxnSpPr>
        <p:spPr>
          <a:xfrm rot="-5400000">
            <a:off x="3534508" y="2746713"/>
            <a:ext cx="348300" cy="2760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3"/>
          <p:cNvCxnSpPr>
            <a:stCxn id="300" idx="5"/>
            <a:endCxn id="302" idx="1"/>
          </p:cNvCxnSpPr>
          <p:nvPr/>
        </p:nvCxnSpPr>
        <p:spPr>
          <a:xfrm flipH="1" rot="-5400000">
            <a:off x="3537058" y="3267472"/>
            <a:ext cx="343200" cy="276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3"/>
          <p:cNvCxnSpPr>
            <a:stCxn id="301" idx="6"/>
            <a:endCxn id="303" idx="2"/>
          </p:cNvCxnSpPr>
          <p:nvPr/>
        </p:nvCxnSpPr>
        <p:spPr>
          <a:xfrm>
            <a:off x="4053153" y="2622935"/>
            <a:ext cx="248100" cy="6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3"/>
          <p:cNvCxnSpPr>
            <a:stCxn id="304" idx="6"/>
            <a:endCxn id="305" idx="2"/>
          </p:cNvCxnSpPr>
          <p:nvPr/>
        </p:nvCxnSpPr>
        <p:spPr>
          <a:xfrm>
            <a:off x="5290125" y="2622935"/>
            <a:ext cx="327600" cy="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3"/>
          <p:cNvCxnSpPr>
            <a:stCxn id="301" idx="4"/>
            <a:endCxn id="300" idx="6"/>
          </p:cNvCxnSpPr>
          <p:nvPr/>
        </p:nvCxnSpPr>
        <p:spPr>
          <a:xfrm rot="5400000">
            <a:off x="3569403" y="2783435"/>
            <a:ext cx="399600" cy="32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3"/>
          <p:cNvCxnSpPr>
            <a:stCxn id="303" idx="4"/>
            <a:endCxn id="300" idx="6"/>
          </p:cNvCxnSpPr>
          <p:nvPr/>
        </p:nvCxnSpPr>
        <p:spPr>
          <a:xfrm rot="5400000">
            <a:off x="3814397" y="2538485"/>
            <a:ext cx="399600" cy="81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33"/>
          <p:cNvCxnSpPr>
            <a:stCxn id="304" idx="4"/>
            <a:endCxn id="300" idx="6"/>
          </p:cNvCxnSpPr>
          <p:nvPr/>
        </p:nvCxnSpPr>
        <p:spPr>
          <a:xfrm rot="5400000">
            <a:off x="4187775" y="2164835"/>
            <a:ext cx="399600" cy="1563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3"/>
          <p:cNvCxnSpPr>
            <a:stCxn id="304" idx="1"/>
            <a:endCxn id="303" idx="7"/>
          </p:cNvCxnSpPr>
          <p:nvPr/>
        </p:nvCxnSpPr>
        <p:spPr>
          <a:xfrm rot="5400000">
            <a:off x="4795436" y="2247730"/>
            <a:ext cx="600" cy="576000"/>
          </a:xfrm>
          <a:prstGeom prst="curvedConnector3">
            <a:avLst>
              <a:gd fmla="val -457284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3"/>
          <p:cNvCxnSpPr>
            <a:stCxn id="303" idx="1"/>
            <a:endCxn id="301" idx="7"/>
          </p:cNvCxnSpPr>
          <p:nvPr/>
        </p:nvCxnSpPr>
        <p:spPr>
          <a:xfrm rot="5400000">
            <a:off x="4176958" y="2376280"/>
            <a:ext cx="600" cy="318900"/>
          </a:xfrm>
          <a:prstGeom prst="curvedConnector3">
            <a:avLst>
              <a:gd fmla="val -457284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3"/>
          <p:cNvCxnSpPr>
            <a:stCxn id="305" idx="7"/>
            <a:endCxn id="305" idx="5"/>
          </p:cNvCxnSpPr>
          <p:nvPr/>
        </p:nvCxnSpPr>
        <p:spPr>
          <a:xfrm flipH="1" rot="-5400000">
            <a:off x="5737081" y="2622580"/>
            <a:ext cx="174900" cy="600"/>
          </a:xfrm>
          <a:prstGeom prst="curvedConnector5">
            <a:avLst>
              <a:gd fmla="val -80735" name="adj1"/>
              <a:gd fmla="val 58607262" name="adj2"/>
              <a:gd fmla="val 18084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3"/>
          <p:cNvCxnSpPr/>
          <p:nvPr/>
        </p:nvCxnSpPr>
        <p:spPr>
          <a:xfrm flipH="1" rot="-5400000">
            <a:off x="3943006" y="3656475"/>
            <a:ext cx="174900" cy="600"/>
          </a:xfrm>
          <a:prstGeom prst="curvedConnector5">
            <a:avLst>
              <a:gd fmla="val -49655" name="adj1"/>
              <a:gd fmla="val 46094811" name="adj2"/>
              <a:gd fmla="val 15871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3"/>
          <p:cNvCxnSpPr>
            <a:stCxn id="300" idx="1"/>
            <a:endCxn id="300" idx="3"/>
          </p:cNvCxnSpPr>
          <p:nvPr/>
        </p:nvCxnSpPr>
        <p:spPr>
          <a:xfrm flipH="1" rot="-5400000">
            <a:off x="3312530" y="3146013"/>
            <a:ext cx="174900" cy="600"/>
          </a:xfrm>
          <a:prstGeom prst="curvedConnector5">
            <a:avLst>
              <a:gd fmla="val -71263" name="adj1"/>
              <a:gd fmla="val -53550756" name="adj2"/>
              <a:gd fmla="val 16458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3"/>
          <p:cNvCxnSpPr/>
          <p:nvPr/>
        </p:nvCxnSpPr>
        <p:spPr>
          <a:xfrm flipH="1" rot="10800000">
            <a:off x="3257028" y="1942814"/>
            <a:ext cx="2803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20" name="Google Shape;320;p33"/>
          <p:cNvSpPr/>
          <p:nvPr/>
        </p:nvSpPr>
        <p:spPr>
          <a:xfrm rot="10800000">
            <a:off x="5442003" y="1823512"/>
            <a:ext cx="68700" cy="90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6336069" y="3022618"/>
            <a:ext cx="241800" cy="2475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6783153" y="249918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6783153" y="3540730"/>
            <a:ext cx="241800" cy="2475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7273097" y="249918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>
            <a:off x="8020125" y="2499185"/>
            <a:ext cx="241800" cy="247500"/>
          </a:xfrm>
          <a:prstGeom prst="ellipse">
            <a:avLst/>
          </a:prstGeom>
          <a:solidFill>
            <a:srgbClr val="FFE599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8589642" y="2499185"/>
            <a:ext cx="241800" cy="2475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1014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33"/>
          <p:cNvCxnSpPr>
            <a:stCxn id="324" idx="6"/>
            <a:endCxn id="325" idx="2"/>
          </p:cNvCxnSpPr>
          <p:nvPr/>
        </p:nvCxnSpPr>
        <p:spPr>
          <a:xfrm>
            <a:off x="7514897" y="2622935"/>
            <a:ext cx="505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3"/>
          <p:cNvCxnSpPr>
            <a:stCxn id="321" idx="7"/>
            <a:endCxn id="322" idx="3"/>
          </p:cNvCxnSpPr>
          <p:nvPr/>
        </p:nvCxnSpPr>
        <p:spPr>
          <a:xfrm rot="-5400000">
            <a:off x="6506308" y="2746713"/>
            <a:ext cx="348300" cy="2760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3"/>
          <p:cNvCxnSpPr>
            <a:stCxn id="321" idx="5"/>
            <a:endCxn id="323" idx="1"/>
          </p:cNvCxnSpPr>
          <p:nvPr/>
        </p:nvCxnSpPr>
        <p:spPr>
          <a:xfrm flipH="1" rot="-5400000">
            <a:off x="6508858" y="3267472"/>
            <a:ext cx="343200" cy="2760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3"/>
          <p:cNvCxnSpPr>
            <a:stCxn id="322" idx="6"/>
            <a:endCxn id="324" idx="2"/>
          </p:cNvCxnSpPr>
          <p:nvPr/>
        </p:nvCxnSpPr>
        <p:spPr>
          <a:xfrm>
            <a:off x="7024953" y="2622935"/>
            <a:ext cx="248100" cy="6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3"/>
          <p:cNvCxnSpPr>
            <a:stCxn id="325" idx="6"/>
            <a:endCxn id="326" idx="2"/>
          </p:cNvCxnSpPr>
          <p:nvPr/>
        </p:nvCxnSpPr>
        <p:spPr>
          <a:xfrm>
            <a:off x="8261925" y="2622935"/>
            <a:ext cx="327600" cy="6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3"/>
          <p:cNvCxnSpPr>
            <a:stCxn id="322" idx="4"/>
            <a:endCxn id="321" idx="6"/>
          </p:cNvCxnSpPr>
          <p:nvPr/>
        </p:nvCxnSpPr>
        <p:spPr>
          <a:xfrm rot="5400000">
            <a:off x="6541203" y="2783435"/>
            <a:ext cx="399600" cy="326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3"/>
          <p:cNvCxnSpPr>
            <a:stCxn id="324" idx="4"/>
            <a:endCxn id="321" idx="6"/>
          </p:cNvCxnSpPr>
          <p:nvPr/>
        </p:nvCxnSpPr>
        <p:spPr>
          <a:xfrm rot="5400000">
            <a:off x="6786197" y="2538485"/>
            <a:ext cx="399600" cy="81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3"/>
          <p:cNvCxnSpPr>
            <a:stCxn id="325" idx="4"/>
            <a:endCxn id="321" idx="6"/>
          </p:cNvCxnSpPr>
          <p:nvPr/>
        </p:nvCxnSpPr>
        <p:spPr>
          <a:xfrm rot="5400000">
            <a:off x="7159575" y="2164835"/>
            <a:ext cx="399600" cy="1563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3"/>
          <p:cNvCxnSpPr>
            <a:stCxn id="325" idx="1"/>
            <a:endCxn id="324" idx="7"/>
          </p:cNvCxnSpPr>
          <p:nvPr/>
        </p:nvCxnSpPr>
        <p:spPr>
          <a:xfrm rot="5400000">
            <a:off x="7767236" y="2247730"/>
            <a:ext cx="600" cy="576000"/>
          </a:xfrm>
          <a:prstGeom prst="curvedConnector3">
            <a:avLst>
              <a:gd fmla="val -457284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3"/>
          <p:cNvCxnSpPr>
            <a:stCxn id="324" idx="1"/>
            <a:endCxn id="322" idx="7"/>
          </p:cNvCxnSpPr>
          <p:nvPr/>
        </p:nvCxnSpPr>
        <p:spPr>
          <a:xfrm rot="5400000">
            <a:off x="7148758" y="2376280"/>
            <a:ext cx="600" cy="318900"/>
          </a:xfrm>
          <a:prstGeom prst="curvedConnector3">
            <a:avLst>
              <a:gd fmla="val -457284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3"/>
          <p:cNvCxnSpPr>
            <a:stCxn id="326" idx="7"/>
            <a:endCxn id="326" idx="5"/>
          </p:cNvCxnSpPr>
          <p:nvPr/>
        </p:nvCxnSpPr>
        <p:spPr>
          <a:xfrm flipH="1" rot="-5400000">
            <a:off x="8708881" y="2622580"/>
            <a:ext cx="174900" cy="600"/>
          </a:xfrm>
          <a:prstGeom prst="curvedConnector5">
            <a:avLst>
              <a:gd fmla="val -72158" name="adj1"/>
              <a:gd fmla="val 50807262" name="adj2"/>
              <a:gd fmla="val 16369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3"/>
          <p:cNvCxnSpPr/>
          <p:nvPr/>
        </p:nvCxnSpPr>
        <p:spPr>
          <a:xfrm flipH="1" rot="-5400000">
            <a:off x="6914806" y="3656475"/>
            <a:ext cx="174900" cy="600"/>
          </a:xfrm>
          <a:prstGeom prst="curvedConnector5">
            <a:avLst>
              <a:gd fmla="val -49655" name="adj1"/>
              <a:gd fmla="val 46094811" name="adj2"/>
              <a:gd fmla="val 15871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3"/>
          <p:cNvCxnSpPr>
            <a:stCxn id="321" idx="1"/>
            <a:endCxn id="321" idx="3"/>
          </p:cNvCxnSpPr>
          <p:nvPr/>
        </p:nvCxnSpPr>
        <p:spPr>
          <a:xfrm flipH="1" rot="-5400000">
            <a:off x="6284330" y="3146013"/>
            <a:ext cx="174900" cy="600"/>
          </a:xfrm>
          <a:prstGeom prst="curvedConnector5">
            <a:avLst>
              <a:gd fmla="val -58398" name="adj1"/>
              <a:gd fmla="val -52600756" name="adj2"/>
              <a:gd fmla="val 16887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3"/>
          <p:cNvCxnSpPr/>
          <p:nvPr/>
        </p:nvCxnSpPr>
        <p:spPr>
          <a:xfrm flipH="1" rot="10800000">
            <a:off x="6228828" y="1942814"/>
            <a:ext cx="2803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1" name="Google Shape;341;p33"/>
          <p:cNvSpPr/>
          <p:nvPr/>
        </p:nvSpPr>
        <p:spPr>
          <a:xfrm rot="10800000">
            <a:off x="6508803" y="1823512"/>
            <a:ext cx="68700" cy="90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33"/>
          <p:cNvCxnSpPr>
            <a:stCxn id="300" idx="4"/>
            <a:endCxn id="343" idx="1"/>
          </p:cNvCxnSpPr>
          <p:nvPr/>
        </p:nvCxnSpPr>
        <p:spPr>
          <a:xfrm flipH="1" rot="-5400000">
            <a:off x="3635469" y="3119818"/>
            <a:ext cx="1140000" cy="1440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3"/>
          <p:cNvCxnSpPr>
            <a:stCxn id="283" idx="4"/>
            <a:endCxn id="343" idx="1"/>
          </p:cNvCxnSpPr>
          <p:nvPr/>
        </p:nvCxnSpPr>
        <p:spPr>
          <a:xfrm flipH="1" rot="-5400000">
            <a:off x="2753787" y="2238285"/>
            <a:ext cx="1624500" cy="27192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3"/>
          <p:cNvCxnSpPr>
            <a:stCxn id="326" idx="4"/>
            <a:endCxn id="343" idx="3"/>
          </p:cNvCxnSpPr>
          <p:nvPr/>
        </p:nvCxnSpPr>
        <p:spPr>
          <a:xfrm rot="5400000">
            <a:off x="6453342" y="2152985"/>
            <a:ext cx="1663500" cy="28509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3"/>
          <p:cNvSpPr txBox="1"/>
          <p:nvPr/>
        </p:nvSpPr>
        <p:spPr>
          <a:xfrm>
            <a:off x="7147350" y="3827175"/>
            <a:ext cx="15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Cash Flow Generated by Loan </a:t>
            </a:r>
            <a:r>
              <a:rPr i="1" lang="en" sz="1000">
                <a:solidFill>
                  <a:schemeClr val="dk1"/>
                </a:solidFill>
              </a:rPr>
              <a:t>i+n</a:t>
            </a:r>
            <a:r>
              <a:rPr lang="en" sz="1000">
                <a:solidFill>
                  <a:schemeClr val="dk1"/>
                </a:solidFill>
              </a:rPr>
              <a:t> at Time </a:t>
            </a:r>
            <a:r>
              <a:rPr i="1" lang="en" sz="1000">
                <a:solidFill>
                  <a:schemeClr val="dk1"/>
                </a:solidFill>
              </a:rPr>
              <a:t>t</a:t>
            </a:r>
            <a:endParaRPr i="1" sz="1000"/>
          </a:p>
        </p:txBody>
      </p:sp>
      <p:sp>
        <p:nvSpPr>
          <p:cNvPr id="347" name="Google Shape;347;p33"/>
          <p:cNvSpPr/>
          <p:nvPr/>
        </p:nvSpPr>
        <p:spPr>
          <a:xfrm>
            <a:off x="334400" y="1359075"/>
            <a:ext cx="1125000" cy="4002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Borrower 1</a:t>
            </a:r>
            <a:endParaRPr i="1" sz="1200"/>
          </a:p>
        </p:txBody>
      </p:sp>
      <p:sp>
        <p:nvSpPr>
          <p:cNvPr id="348" name="Google Shape;348;p33"/>
          <p:cNvSpPr/>
          <p:nvPr/>
        </p:nvSpPr>
        <p:spPr>
          <a:xfrm>
            <a:off x="3257025" y="1356363"/>
            <a:ext cx="1125000" cy="4002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Borrower i</a:t>
            </a:r>
            <a:endParaRPr i="1" sz="1200"/>
          </a:p>
        </p:txBody>
      </p:sp>
      <p:sp>
        <p:nvSpPr>
          <p:cNvPr id="349" name="Google Shape;349;p33"/>
          <p:cNvSpPr/>
          <p:nvPr/>
        </p:nvSpPr>
        <p:spPr>
          <a:xfrm>
            <a:off x="6228825" y="1356375"/>
            <a:ext cx="1125000" cy="400200"/>
          </a:xfrm>
          <a:prstGeom prst="roundRect">
            <a:avLst>
              <a:gd fmla="val 16667" name="adj"/>
            </a:avLst>
          </a:prstGeom>
          <a:solidFill>
            <a:srgbClr val="F25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Borrower n</a:t>
            </a:r>
            <a:endParaRPr i="1" sz="1200"/>
          </a:p>
        </p:txBody>
      </p:sp>
      <p:sp>
        <p:nvSpPr>
          <p:cNvPr id="350" name="Google Shape;350;p33"/>
          <p:cNvSpPr txBox="1"/>
          <p:nvPr/>
        </p:nvSpPr>
        <p:spPr>
          <a:xfrm>
            <a:off x="213375" y="4444825"/>
            <a:ext cx="1825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= 2024/06/01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3" name="Google Shape;3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75" y="3943225"/>
            <a:ext cx="933975" cy="9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Cash Waterfall Structure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56" name="Google Shape;356;p34"/>
          <p:cNvSpPr/>
          <p:nvPr/>
        </p:nvSpPr>
        <p:spPr>
          <a:xfrm rot="10800000">
            <a:off x="1808914" y="3871414"/>
            <a:ext cx="1969373" cy="914131"/>
          </a:xfrm>
          <a:custGeom>
            <a:rect b="b" l="l" r="r" t="t"/>
            <a:pathLst>
              <a:path extrusionOk="0" h="1654535" w="4281246">
                <a:moveTo>
                  <a:pt x="2140623" y="1654535"/>
                </a:moveTo>
                <a:lnTo>
                  <a:pt x="0" y="1119000"/>
                </a:lnTo>
                <a:lnTo>
                  <a:pt x="2108873" y="0"/>
                </a:lnTo>
                <a:lnTo>
                  <a:pt x="4281246" y="1119000"/>
                </a:lnTo>
                <a:lnTo>
                  <a:pt x="2140623" y="1654535"/>
                </a:lnTo>
                <a:close/>
              </a:path>
            </a:pathLst>
          </a:custGeom>
          <a:solidFill>
            <a:srgbClr val="A57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/>
          <p:nvPr/>
        </p:nvSpPr>
        <p:spPr>
          <a:xfrm rot="10800000">
            <a:off x="2135395" y="3464795"/>
            <a:ext cx="1314173" cy="711426"/>
          </a:xfrm>
          <a:custGeom>
            <a:rect b="b" l="l" r="r" t="t"/>
            <a:pathLst>
              <a:path extrusionOk="0" h="1287648" w="2856898">
                <a:moveTo>
                  <a:pt x="1425287" y="1287648"/>
                </a:moveTo>
                <a:lnTo>
                  <a:pt x="0" y="932169"/>
                </a:lnTo>
                <a:lnTo>
                  <a:pt x="1399886" y="0"/>
                </a:lnTo>
                <a:lnTo>
                  <a:pt x="2856898" y="927282"/>
                </a:lnTo>
                <a:lnTo>
                  <a:pt x="1425287" y="1287648"/>
                </a:lnTo>
                <a:close/>
              </a:path>
            </a:pathLst>
          </a:custGeom>
          <a:solidFill>
            <a:srgbClr val="5362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4"/>
          <p:cNvSpPr/>
          <p:nvPr/>
        </p:nvSpPr>
        <p:spPr>
          <a:xfrm rot="10800000">
            <a:off x="2468469" y="3055743"/>
            <a:ext cx="649081" cy="550637"/>
          </a:xfrm>
          <a:custGeom>
            <a:rect b="b" l="l" r="r" t="t"/>
            <a:pathLst>
              <a:path extrusionOk="0" h="996628" w="1411045">
                <a:moveTo>
                  <a:pt x="702778" y="996628"/>
                </a:moveTo>
                <a:lnTo>
                  <a:pt x="0" y="821349"/>
                </a:lnTo>
                <a:lnTo>
                  <a:pt x="696428" y="0"/>
                </a:lnTo>
                <a:lnTo>
                  <a:pt x="1411045" y="822718"/>
                </a:lnTo>
                <a:lnTo>
                  <a:pt x="702778" y="996628"/>
                </a:lnTo>
                <a:close/>
              </a:path>
            </a:pathLst>
          </a:custGeom>
          <a:solidFill>
            <a:srgbClr val="0C6B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1564340" y="4169227"/>
            <a:ext cx="2463020" cy="730515"/>
          </a:xfrm>
          <a:custGeom>
            <a:rect b="b" l="l" r="r" t="t"/>
            <a:pathLst>
              <a:path extrusionOk="0" h="1322200" w="5354392">
                <a:moveTo>
                  <a:pt x="4817819" y="0"/>
                </a:moveTo>
                <a:lnTo>
                  <a:pt x="5354392" y="691015"/>
                </a:lnTo>
                <a:lnTo>
                  <a:pt x="2677196" y="1322200"/>
                </a:lnTo>
                <a:lnTo>
                  <a:pt x="0" y="691015"/>
                </a:lnTo>
                <a:lnTo>
                  <a:pt x="536573" y="0"/>
                </a:lnTo>
                <a:lnTo>
                  <a:pt x="2677196" y="504680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1897931" y="3665497"/>
            <a:ext cx="1795161" cy="638625"/>
          </a:xfrm>
          <a:custGeom>
            <a:rect b="b" l="l" r="r" t="t"/>
            <a:pathLst>
              <a:path extrusionOk="0" h="1155882" w="3902523">
                <a:moveTo>
                  <a:pt x="3382873" y="0"/>
                </a:moveTo>
                <a:lnTo>
                  <a:pt x="3902523" y="669221"/>
                </a:lnTo>
                <a:lnTo>
                  <a:pt x="1951261" y="1155882"/>
                </a:lnTo>
                <a:lnTo>
                  <a:pt x="0" y="669221"/>
                </a:lnTo>
                <a:lnTo>
                  <a:pt x="519649" y="0"/>
                </a:lnTo>
                <a:lnTo>
                  <a:pt x="1951261" y="330981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2549269" y="2649125"/>
            <a:ext cx="491160" cy="453430"/>
          </a:xfrm>
          <a:custGeom>
            <a:rect b="b" l="l" r="r" t="t"/>
            <a:pathLst>
              <a:path extrusionOk="0" h="820687" w="1067740">
                <a:moveTo>
                  <a:pt x="533870" y="0"/>
                </a:moveTo>
                <a:lnTo>
                  <a:pt x="1067740" y="687535"/>
                </a:lnTo>
                <a:lnTo>
                  <a:pt x="533870" y="820687"/>
                </a:lnTo>
                <a:lnTo>
                  <a:pt x="0" y="687535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2224744" y="3153247"/>
            <a:ext cx="1140871" cy="549278"/>
          </a:xfrm>
          <a:custGeom>
            <a:rect b="b" l="l" r="r" t="t"/>
            <a:pathLst>
              <a:path extrusionOk="0" h="994168" w="2480154">
                <a:moveTo>
                  <a:pt x="1948344" y="0"/>
                </a:moveTo>
                <a:lnTo>
                  <a:pt x="2480154" y="684882"/>
                </a:lnTo>
                <a:lnTo>
                  <a:pt x="1240077" y="994168"/>
                </a:lnTo>
                <a:lnTo>
                  <a:pt x="0" y="684882"/>
                </a:lnTo>
                <a:lnTo>
                  <a:pt x="531810" y="0"/>
                </a:lnTo>
                <a:lnTo>
                  <a:pt x="1240077" y="176648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2794600" y="2649125"/>
            <a:ext cx="245580" cy="453430"/>
          </a:xfrm>
          <a:custGeom>
            <a:rect b="b" l="l" r="r" t="t"/>
            <a:pathLst>
              <a:path extrusionOk="0" h="820687" w="533870">
                <a:moveTo>
                  <a:pt x="0" y="0"/>
                </a:moveTo>
                <a:lnTo>
                  <a:pt x="533870" y="687535"/>
                </a:lnTo>
                <a:lnTo>
                  <a:pt x="0" y="820687"/>
                </a:lnTo>
                <a:lnTo>
                  <a:pt x="0" y="0"/>
                </a:lnTo>
                <a:close/>
              </a:path>
            </a:pathLst>
          </a:custGeom>
          <a:solidFill>
            <a:srgbClr val="9024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2794601" y="3153247"/>
            <a:ext cx="570435" cy="549278"/>
          </a:xfrm>
          <a:custGeom>
            <a:rect b="b" l="l" r="r" t="t"/>
            <a:pathLst>
              <a:path extrusionOk="0" h="994168" w="1240077">
                <a:moveTo>
                  <a:pt x="708267" y="0"/>
                </a:moveTo>
                <a:lnTo>
                  <a:pt x="1240077" y="684882"/>
                </a:lnTo>
                <a:lnTo>
                  <a:pt x="0" y="994168"/>
                </a:lnTo>
                <a:lnTo>
                  <a:pt x="0" y="176648"/>
                </a:lnTo>
                <a:lnTo>
                  <a:pt x="708267" y="0"/>
                </a:lnTo>
                <a:close/>
              </a:path>
            </a:pathLst>
          </a:custGeom>
          <a:solidFill>
            <a:srgbClr val="13A1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2794601" y="3665497"/>
            <a:ext cx="897581" cy="638625"/>
          </a:xfrm>
          <a:custGeom>
            <a:rect b="b" l="l" r="r" t="t"/>
            <a:pathLst>
              <a:path extrusionOk="0" h="1155882" w="1951263">
                <a:moveTo>
                  <a:pt x="1431613" y="0"/>
                </a:moveTo>
                <a:lnTo>
                  <a:pt x="1951263" y="669221"/>
                </a:lnTo>
                <a:lnTo>
                  <a:pt x="1" y="1155882"/>
                </a:lnTo>
                <a:lnTo>
                  <a:pt x="0" y="1155882"/>
                </a:lnTo>
                <a:lnTo>
                  <a:pt x="0" y="330981"/>
                </a:lnTo>
                <a:lnTo>
                  <a:pt x="1" y="330981"/>
                </a:lnTo>
                <a:lnTo>
                  <a:pt x="1431613" y="0"/>
                </a:lnTo>
                <a:close/>
              </a:path>
            </a:pathLst>
          </a:custGeom>
          <a:solidFill>
            <a:srgbClr val="7D94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2794600" y="4169227"/>
            <a:ext cx="1231510" cy="730515"/>
          </a:xfrm>
          <a:custGeom>
            <a:rect b="b" l="l" r="r" t="t"/>
            <a:pathLst>
              <a:path extrusionOk="0" h="1322200" w="2677196">
                <a:moveTo>
                  <a:pt x="2140623" y="0"/>
                </a:moveTo>
                <a:lnTo>
                  <a:pt x="2677196" y="691015"/>
                </a:lnTo>
                <a:lnTo>
                  <a:pt x="0" y="1322200"/>
                </a:lnTo>
                <a:lnTo>
                  <a:pt x="0" y="504680"/>
                </a:lnTo>
                <a:lnTo>
                  <a:pt x="2140623" y="0"/>
                </a:lnTo>
                <a:close/>
              </a:path>
            </a:pathLst>
          </a:custGeom>
          <a:solidFill>
            <a:srgbClr val="F8B1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3633003" y="2621315"/>
            <a:ext cx="1935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3195563" y="2616600"/>
            <a:ext cx="25503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Formation expenses/administrative fees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3413600" y="3164850"/>
            <a:ext cx="24984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Interest and Principal Senior Tranche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3778275" y="3708400"/>
            <a:ext cx="26373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Interest and Principal Mezzanine Tranche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4106127" y="4251407"/>
            <a:ext cx="23790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Excess Spread Junior Tranche Note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6315421" y="2966940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315421" y="3182130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315421" y="3423632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5" name="Google Shape;375;p34"/>
          <p:cNvSpPr/>
          <p:nvPr/>
        </p:nvSpPr>
        <p:spPr>
          <a:xfrm>
            <a:off x="6913081" y="3661627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6913081" y="3897616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6913081" y="4133631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3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8" name="Google Shape;378;p34"/>
          <p:cNvCxnSpPr>
            <a:stCxn id="369" idx="3"/>
            <a:endCxn id="372" idx="1"/>
          </p:cNvCxnSpPr>
          <p:nvPr/>
        </p:nvCxnSpPr>
        <p:spPr>
          <a:xfrm flipH="1" rot="10800000">
            <a:off x="5912000" y="3053700"/>
            <a:ext cx="403500" cy="2949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4"/>
          <p:cNvCxnSpPr>
            <a:stCxn id="369" idx="3"/>
            <a:endCxn id="373" idx="1"/>
          </p:cNvCxnSpPr>
          <p:nvPr/>
        </p:nvCxnSpPr>
        <p:spPr>
          <a:xfrm flipH="1" rot="10800000">
            <a:off x="5912000" y="3268800"/>
            <a:ext cx="403500" cy="798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4"/>
          <p:cNvCxnSpPr>
            <a:stCxn id="369" idx="3"/>
            <a:endCxn id="374" idx="1"/>
          </p:cNvCxnSpPr>
          <p:nvPr/>
        </p:nvCxnSpPr>
        <p:spPr>
          <a:xfrm>
            <a:off x="5912000" y="3348600"/>
            <a:ext cx="403500" cy="1617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stCxn id="370" idx="3"/>
            <a:endCxn id="375" idx="1"/>
          </p:cNvCxnSpPr>
          <p:nvPr/>
        </p:nvCxnSpPr>
        <p:spPr>
          <a:xfrm flipH="1" rot="10800000">
            <a:off x="6415575" y="3748450"/>
            <a:ext cx="497400" cy="1437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4"/>
          <p:cNvCxnSpPr>
            <a:stCxn id="370" idx="3"/>
            <a:endCxn id="376" idx="1"/>
          </p:cNvCxnSpPr>
          <p:nvPr/>
        </p:nvCxnSpPr>
        <p:spPr>
          <a:xfrm>
            <a:off x="6415575" y="3892150"/>
            <a:ext cx="497400" cy="921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4"/>
          <p:cNvCxnSpPr>
            <a:stCxn id="370" idx="3"/>
            <a:endCxn id="377" idx="1"/>
          </p:cNvCxnSpPr>
          <p:nvPr/>
        </p:nvCxnSpPr>
        <p:spPr>
          <a:xfrm>
            <a:off x="6415575" y="3892150"/>
            <a:ext cx="497400" cy="3282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 flipH="1" rot="-5400000">
            <a:off x="2198257" y="2712234"/>
            <a:ext cx="435600" cy="32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"/>
          <p:cNvSpPr/>
          <p:nvPr/>
        </p:nvSpPr>
        <p:spPr>
          <a:xfrm flipH="1" rot="-5400000">
            <a:off x="1946776" y="3185910"/>
            <a:ext cx="435600" cy="32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 flipH="1" rot="-5400000">
            <a:off x="1663582" y="3668408"/>
            <a:ext cx="435600" cy="32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 rot="-5400000">
            <a:off x="1367696" y="4165001"/>
            <a:ext cx="435600" cy="32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34"/>
          <p:cNvCxnSpPr/>
          <p:nvPr/>
        </p:nvCxnSpPr>
        <p:spPr>
          <a:xfrm>
            <a:off x="1389050" y="2195325"/>
            <a:ext cx="65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4"/>
          <p:cNvSpPr/>
          <p:nvPr/>
        </p:nvSpPr>
        <p:spPr>
          <a:xfrm rot="10800000">
            <a:off x="2784090" y="2076650"/>
            <a:ext cx="68700" cy="90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38" y="1410250"/>
            <a:ext cx="638625" cy="6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4"/>
          <p:cNvSpPr txBox="1"/>
          <p:nvPr/>
        </p:nvSpPr>
        <p:spPr>
          <a:xfrm>
            <a:off x="803150" y="1516950"/>
            <a:ext cx="1825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= 2024/06/01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2727625" y="1514325"/>
            <a:ext cx="195600" cy="328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 txBox="1"/>
          <p:nvPr/>
        </p:nvSpPr>
        <p:spPr>
          <a:xfrm rot="5400000">
            <a:off x="7133450" y="3657450"/>
            <a:ext cx="20679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Tradable Securities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Cash Waterfall Structure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399" name="Google Shape;399;p35"/>
          <p:cNvSpPr/>
          <p:nvPr/>
        </p:nvSpPr>
        <p:spPr>
          <a:xfrm rot="10800000">
            <a:off x="1808914" y="3871414"/>
            <a:ext cx="1969373" cy="914131"/>
          </a:xfrm>
          <a:custGeom>
            <a:rect b="b" l="l" r="r" t="t"/>
            <a:pathLst>
              <a:path extrusionOk="0" h="1654535" w="4281246">
                <a:moveTo>
                  <a:pt x="2140623" y="1654535"/>
                </a:moveTo>
                <a:lnTo>
                  <a:pt x="0" y="1119000"/>
                </a:lnTo>
                <a:lnTo>
                  <a:pt x="2108873" y="0"/>
                </a:lnTo>
                <a:lnTo>
                  <a:pt x="4281246" y="1119000"/>
                </a:lnTo>
                <a:lnTo>
                  <a:pt x="2140623" y="1654535"/>
                </a:lnTo>
                <a:close/>
              </a:path>
            </a:pathLst>
          </a:custGeom>
          <a:solidFill>
            <a:srgbClr val="A57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5"/>
          <p:cNvSpPr/>
          <p:nvPr/>
        </p:nvSpPr>
        <p:spPr>
          <a:xfrm rot="10800000">
            <a:off x="2135395" y="3464795"/>
            <a:ext cx="1314173" cy="711426"/>
          </a:xfrm>
          <a:custGeom>
            <a:rect b="b" l="l" r="r" t="t"/>
            <a:pathLst>
              <a:path extrusionOk="0" h="1287648" w="2856898">
                <a:moveTo>
                  <a:pt x="1425287" y="1287648"/>
                </a:moveTo>
                <a:lnTo>
                  <a:pt x="0" y="932169"/>
                </a:lnTo>
                <a:lnTo>
                  <a:pt x="1399886" y="0"/>
                </a:lnTo>
                <a:lnTo>
                  <a:pt x="2856898" y="927282"/>
                </a:lnTo>
                <a:lnTo>
                  <a:pt x="1425287" y="1287648"/>
                </a:lnTo>
                <a:close/>
              </a:path>
            </a:pathLst>
          </a:custGeom>
          <a:solidFill>
            <a:srgbClr val="5362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5"/>
          <p:cNvSpPr/>
          <p:nvPr/>
        </p:nvSpPr>
        <p:spPr>
          <a:xfrm rot="10800000">
            <a:off x="2468469" y="3055743"/>
            <a:ext cx="649081" cy="550637"/>
          </a:xfrm>
          <a:custGeom>
            <a:rect b="b" l="l" r="r" t="t"/>
            <a:pathLst>
              <a:path extrusionOk="0" h="996628" w="1411045">
                <a:moveTo>
                  <a:pt x="702778" y="996628"/>
                </a:moveTo>
                <a:lnTo>
                  <a:pt x="0" y="821349"/>
                </a:lnTo>
                <a:lnTo>
                  <a:pt x="696428" y="0"/>
                </a:lnTo>
                <a:lnTo>
                  <a:pt x="1411045" y="822718"/>
                </a:lnTo>
                <a:lnTo>
                  <a:pt x="702778" y="996628"/>
                </a:lnTo>
                <a:close/>
              </a:path>
            </a:pathLst>
          </a:custGeom>
          <a:solidFill>
            <a:srgbClr val="0C6B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1564340" y="4169227"/>
            <a:ext cx="2463020" cy="730515"/>
          </a:xfrm>
          <a:custGeom>
            <a:rect b="b" l="l" r="r" t="t"/>
            <a:pathLst>
              <a:path extrusionOk="0" h="1322200" w="5354392">
                <a:moveTo>
                  <a:pt x="4817819" y="0"/>
                </a:moveTo>
                <a:lnTo>
                  <a:pt x="5354392" y="691015"/>
                </a:lnTo>
                <a:lnTo>
                  <a:pt x="2677196" y="1322200"/>
                </a:lnTo>
                <a:lnTo>
                  <a:pt x="0" y="691015"/>
                </a:lnTo>
                <a:lnTo>
                  <a:pt x="536573" y="0"/>
                </a:lnTo>
                <a:lnTo>
                  <a:pt x="2677196" y="504680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1897931" y="3665497"/>
            <a:ext cx="1795161" cy="638625"/>
          </a:xfrm>
          <a:custGeom>
            <a:rect b="b" l="l" r="r" t="t"/>
            <a:pathLst>
              <a:path extrusionOk="0" h="1155882" w="3902523">
                <a:moveTo>
                  <a:pt x="3382873" y="0"/>
                </a:moveTo>
                <a:lnTo>
                  <a:pt x="3902523" y="669221"/>
                </a:lnTo>
                <a:lnTo>
                  <a:pt x="1951261" y="1155882"/>
                </a:lnTo>
                <a:lnTo>
                  <a:pt x="0" y="669221"/>
                </a:lnTo>
                <a:lnTo>
                  <a:pt x="519649" y="0"/>
                </a:lnTo>
                <a:lnTo>
                  <a:pt x="1951261" y="330981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2549269" y="2649125"/>
            <a:ext cx="491160" cy="453430"/>
          </a:xfrm>
          <a:custGeom>
            <a:rect b="b" l="l" r="r" t="t"/>
            <a:pathLst>
              <a:path extrusionOk="0" h="820687" w="1067740">
                <a:moveTo>
                  <a:pt x="533870" y="0"/>
                </a:moveTo>
                <a:lnTo>
                  <a:pt x="1067740" y="687535"/>
                </a:lnTo>
                <a:lnTo>
                  <a:pt x="533870" y="820687"/>
                </a:lnTo>
                <a:lnTo>
                  <a:pt x="0" y="687535"/>
                </a:ln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2224744" y="3153247"/>
            <a:ext cx="1140871" cy="549278"/>
          </a:xfrm>
          <a:custGeom>
            <a:rect b="b" l="l" r="r" t="t"/>
            <a:pathLst>
              <a:path extrusionOk="0" h="994168" w="2480154">
                <a:moveTo>
                  <a:pt x="1948344" y="0"/>
                </a:moveTo>
                <a:lnTo>
                  <a:pt x="2480154" y="684882"/>
                </a:lnTo>
                <a:lnTo>
                  <a:pt x="1240077" y="994168"/>
                </a:lnTo>
                <a:lnTo>
                  <a:pt x="0" y="684882"/>
                </a:lnTo>
                <a:lnTo>
                  <a:pt x="531810" y="0"/>
                </a:lnTo>
                <a:lnTo>
                  <a:pt x="1240077" y="176648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2794600" y="2649125"/>
            <a:ext cx="245580" cy="453430"/>
          </a:xfrm>
          <a:custGeom>
            <a:rect b="b" l="l" r="r" t="t"/>
            <a:pathLst>
              <a:path extrusionOk="0" h="820687" w="533870">
                <a:moveTo>
                  <a:pt x="0" y="0"/>
                </a:moveTo>
                <a:lnTo>
                  <a:pt x="533870" y="687535"/>
                </a:lnTo>
                <a:lnTo>
                  <a:pt x="0" y="820687"/>
                </a:lnTo>
                <a:lnTo>
                  <a:pt x="0" y="0"/>
                </a:lnTo>
                <a:close/>
              </a:path>
            </a:pathLst>
          </a:custGeom>
          <a:solidFill>
            <a:srgbClr val="9024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2794601" y="3153247"/>
            <a:ext cx="570435" cy="549278"/>
          </a:xfrm>
          <a:custGeom>
            <a:rect b="b" l="l" r="r" t="t"/>
            <a:pathLst>
              <a:path extrusionOk="0" h="994168" w="1240077">
                <a:moveTo>
                  <a:pt x="708267" y="0"/>
                </a:moveTo>
                <a:lnTo>
                  <a:pt x="1240077" y="684882"/>
                </a:lnTo>
                <a:lnTo>
                  <a:pt x="0" y="994168"/>
                </a:lnTo>
                <a:lnTo>
                  <a:pt x="0" y="176648"/>
                </a:lnTo>
                <a:lnTo>
                  <a:pt x="708267" y="0"/>
                </a:lnTo>
                <a:close/>
              </a:path>
            </a:pathLst>
          </a:custGeom>
          <a:solidFill>
            <a:srgbClr val="13A1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2794601" y="3665497"/>
            <a:ext cx="897581" cy="638625"/>
          </a:xfrm>
          <a:custGeom>
            <a:rect b="b" l="l" r="r" t="t"/>
            <a:pathLst>
              <a:path extrusionOk="0" h="1155882" w="1951263">
                <a:moveTo>
                  <a:pt x="1431613" y="0"/>
                </a:moveTo>
                <a:lnTo>
                  <a:pt x="1951263" y="669221"/>
                </a:lnTo>
                <a:lnTo>
                  <a:pt x="1" y="1155882"/>
                </a:lnTo>
                <a:lnTo>
                  <a:pt x="0" y="1155882"/>
                </a:lnTo>
                <a:lnTo>
                  <a:pt x="0" y="330981"/>
                </a:lnTo>
                <a:lnTo>
                  <a:pt x="1" y="330981"/>
                </a:lnTo>
                <a:lnTo>
                  <a:pt x="1431613" y="0"/>
                </a:lnTo>
                <a:close/>
              </a:path>
            </a:pathLst>
          </a:custGeom>
          <a:solidFill>
            <a:srgbClr val="7D94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2794600" y="4169227"/>
            <a:ext cx="1231510" cy="730515"/>
          </a:xfrm>
          <a:custGeom>
            <a:rect b="b" l="l" r="r" t="t"/>
            <a:pathLst>
              <a:path extrusionOk="0" h="1322200" w="2677196">
                <a:moveTo>
                  <a:pt x="2140623" y="0"/>
                </a:moveTo>
                <a:lnTo>
                  <a:pt x="2677196" y="691015"/>
                </a:lnTo>
                <a:lnTo>
                  <a:pt x="0" y="1322200"/>
                </a:lnTo>
                <a:lnTo>
                  <a:pt x="0" y="504680"/>
                </a:lnTo>
                <a:lnTo>
                  <a:pt x="2140623" y="0"/>
                </a:lnTo>
                <a:close/>
              </a:path>
            </a:pathLst>
          </a:custGeom>
          <a:solidFill>
            <a:srgbClr val="F8B1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3633003" y="2621315"/>
            <a:ext cx="1935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3195563" y="2616600"/>
            <a:ext cx="25503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Formation expenses/administrative fees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3413600" y="3164850"/>
            <a:ext cx="24984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Interest and Principal Senior Tranche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3778275" y="3708400"/>
            <a:ext cx="26373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Interest and Principal Mezzanine Tranche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4106127" y="4251407"/>
            <a:ext cx="2379000" cy="3675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Excess Spread Junior Tranche Note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6315421" y="2966940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6315421" y="3182130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6315421" y="3423632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6913081" y="3661627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6913081" y="3897616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6913081" y="4133631"/>
            <a:ext cx="896100" cy="173400"/>
          </a:xfrm>
          <a:prstGeom prst="roundRect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Note 3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21" name="Google Shape;421;p35"/>
          <p:cNvCxnSpPr>
            <a:stCxn id="412" idx="3"/>
            <a:endCxn id="415" idx="1"/>
          </p:cNvCxnSpPr>
          <p:nvPr/>
        </p:nvCxnSpPr>
        <p:spPr>
          <a:xfrm flipH="1" rot="10800000">
            <a:off x="5912000" y="3053700"/>
            <a:ext cx="403500" cy="2949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5"/>
          <p:cNvCxnSpPr>
            <a:stCxn id="412" idx="3"/>
            <a:endCxn id="416" idx="1"/>
          </p:cNvCxnSpPr>
          <p:nvPr/>
        </p:nvCxnSpPr>
        <p:spPr>
          <a:xfrm flipH="1" rot="10800000">
            <a:off x="5912000" y="3268800"/>
            <a:ext cx="403500" cy="798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5"/>
          <p:cNvCxnSpPr>
            <a:stCxn id="412" idx="3"/>
            <a:endCxn id="417" idx="1"/>
          </p:cNvCxnSpPr>
          <p:nvPr/>
        </p:nvCxnSpPr>
        <p:spPr>
          <a:xfrm>
            <a:off x="5912000" y="3348600"/>
            <a:ext cx="403500" cy="1617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5"/>
          <p:cNvCxnSpPr>
            <a:stCxn id="413" idx="3"/>
            <a:endCxn id="418" idx="1"/>
          </p:cNvCxnSpPr>
          <p:nvPr/>
        </p:nvCxnSpPr>
        <p:spPr>
          <a:xfrm flipH="1" rot="10800000">
            <a:off x="6415575" y="3748450"/>
            <a:ext cx="497400" cy="1437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5"/>
          <p:cNvCxnSpPr>
            <a:stCxn id="413" idx="3"/>
            <a:endCxn id="419" idx="1"/>
          </p:cNvCxnSpPr>
          <p:nvPr/>
        </p:nvCxnSpPr>
        <p:spPr>
          <a:xfrm>
            <a:off x="6415575" y="3892150"/>
            <a:ext cx="497400" cy="921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5"/>
          <p:cNvCxnSpPr>
            <a:stCxn id="413" idx="3"/>
            <a:endCxn id="420" idx="1"/>
          </p:cNvCxnSpPr>
          <p:nvPr/>
        </p:nvCxnSpPr>
        <p:spPr>
          <a:xfrm>
            <a:off x="6415575" y="3892150"/>
            <a:ext cx="497400" cy="3282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5"/>
          <p:cNvSpPr/>
          <p:nvPr/>
        </p:nvSpPr>
        <p:spPr>
          <a:xfrm flipH="1" rot="-5400000">
            <a:off x="2198257" y="2712234"/>
            <a:ext cx="435600" cy="32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 flipH="1" rot="-5400000">
            <a:off x="1946776" y="3185910"/>
            <a:ext cx="435600" cy="327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35"/>
          <p:cNvCxnSpPr/>
          <p:nvPr/>
        </p:nvCxnSpPr>
        <p:spPr>
          <a:xfrm>
            <a:off x="1389050" y="2195325"/>
            <a:ext cx="65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0" name="Google Shape;430;p35"/>
          <p:cNvSpPr/>
          <p:nvPr/>
        </p:nvSpPr>
        <p:spPr>
          <a:xfrm rot="10800000">
            <a:off x="2784090" y="2076650"/>
            <a:ext cx="68700" cy="909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38" y="1410250"/>
            <a:ext cx="638625" cy="6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 txBox="1"/>
          <p:nvPr/>
        </p:nvSpPr>
        <p:spPr>
          <a:xfrm>
            <a:off x="803150" y="1516950"/>
            <a:ext cx="1825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= 2024/06/01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2727625" y="1698825"/>
            <a:ext cx="195600" cy="1437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5"/>
          <p:cNvSpPr/>
          <p:nvPr/>
        </p:nvSpPr>
        <p:spPr>
          <a:xfrm>
            <a:off x="1465250" y="3473675"/>
            <a:ext cx="570300" cy="549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182650" y="3897625"/>
            <a:ext cx="570300" cy="549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ardo ai">
  <a:themeElements>
    <a:clrScheme name="Cardo Colors">
      <a:dk1>
        <a:srgbClr val="0B0B1C"/>
      </a:dk1>
      <a:lt1>
        <a:srgbClr val="FFFFFF"/>
      </a:lt1>
      <a:dk2>
        <a:srgbClr val="B6B6BD"/>
      </a:dk2>
      <a:lt2>
        <a:srgbClr val="F2F2F5"/>
      </a:lt2>
      <a:accent1>
        <a:srgbClr val="BE53FF"/>
      </a:accent1>
      <a:accent2>
        <a:srgbClr val="4958FF"/>
      </a:accent2>
      <a:accent3>
        <a:srgbClr val="CE59C4"/>
      </a:accent3>
      <a:accent4>
        <a:srgbClr val="E85951"/>
      </a:accent4>
      <a:accent5>
        <a:srgbClr val="F15B2E"/>
      </a:accent5>
      <a:accent6>
        <a:srgbClr val="5BC9B0"/>
      </a:accent6>
      <a:hlink>
        <a:srgbClr val="6C9FF4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ardo ai">
  <a:themeElements>
    <a:clrScheme name="Cardo Colors">
      <a:dk1>
        <a:srgbClr val="0B0B1C"/>
      </a:dk1>
      <a:lt1>
        <a:srgbClr val="FFFFFF"/>
      </a:lt1>
      <a:dk2>
        <a:srgbClr val="B6B6BD"/>
      </a:dk2>
      <a:lt2>
        <a:srgbClr val="F2F2F5"/>
      </a:lt2>
      <a:accent1>
        <a:srgbClr val="BE53FF"/>
      </a:accent1>
      <a:accent2>
        <a:srgbClr val="4958FF"/>
      </a:accent2>
      <a:accent3>
        <a:srgbClr val="CE59C4"/>
      </a:accent3>
      <a:accent4>
        <a:srgbClr val="E85951"/>
      </a:accent4>
      <a:accent5>
        <a:srgbClr val="F15B2E"/>
      </a:accent5>
      <a:accent6>
        <a:srgbClr val="5BC9B0"/>
      </a:accent6>
      <a:hlink>
        <a:srgbClr val="6C9FF4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