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70" r:id="rId4"/>
    <p:sldId id="291" r:id="rId5"/>
    <p:sldId id="286" r:id="rId6"/>
    <p:sldId id="257" r:id="rId7"/>
    <p:sldId id="287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417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768" userDrawn="1">
          <p15:clr>
            <a:srgbClr val="A4A3A4"/>
          </p15:clr>
        </p15:guide>
        <p15:guide id="7" orient="horz" pos="720" userDrawn="1">
          <p15:clr>
            <a:srgbClr val="A4A3A4"/>
          </p15:clr>
        </p15:guide>
        <p15:guide id="8" pos="1920" userDrawn="1">
          <p15:clr>
            <a:srgbClr val="A4A3A4"/>
          </p15:clr>
        </p15:guide>
        <p15:guide id="9" pos="3072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2" pos="691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3600" userDrawn="1">
          <p15:clr>
            <a:srgbClr val="A4A3A4"/>
          </p15:clr>
        </p15:guide>
        <p15:guide id="15" orient="horz" pos="864" userDrawn="1">
          <p15:clr>
            <a:srgbClr val="A4A3A4"/>
          </p15:clr>
        </p15:guide>
        <p15:guide id="16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CC0"/>
    <a:srgbClr val="F1AB02"/>
    <a:srgbClr val="70AD47"/>
    <a:srgbClr val="604A7B"/>
    <a:srgbClr val="F16911"/>
    <a:srgbClr val="000000"/>
    <a:srgbClr val="F1AB00"/>
    <a:srgbClr val="A21F34"/>
    <a:srgbClr val="F2F2F2"/>
    <a:srgbClr val="6F8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0"/>
    <p:restoredTop sz="87687"/>
  </p:normalViewPr>
  <p:slideViewPr>
    <p:cSldViewPr snapToGrid="0" snapToObjects="1" showGuides="1">
      <p:cViewPr varScale="1">
        <p:scale>
          <a:sx n="107" d="100"/>
          <a:sy n="107" d="100"/>
        </p:scale>
        <p:origin x="1392" y="168"/>
      </p:cViewPr>
      <p:guideLst>
        <p:guide orient="horz" pos="144"/>
        <p:guide pos="3840"/>
        <p:guide pos="192"/>
        <p:guide orient="horz" pos="4176"/>
        <p:guide pos="7488"/>
        <p:guide pos="768"/>
        <p:guide orient="horz" pos="720"/>
        <p:guide pos="1920"/>
        <p:guide pos="3072"/>
        <p:guide pos="4608"/>
        <p:guide pos="5760"/>
        <p:guide pos="6912"/>
        <p:guide orient="horz" pos="2160"/>
        <p:guide orient="horz" pos="3600"/>
        <p:guide orient="horz" pos="864"/>
        <p:guide pos="1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F7043-843A-BD43-AD15-4C9B55E7CE3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8885F-7C92-304E-9E23-FF22E53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banner headline size 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8885F-7C92-304E-9E23-FF22E5301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9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8854-2810-7F41-BFE2-1C0BD8D69736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444F-23E8-A446-B4E8-8483996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1484" y="766732"/>
            <a:ext cx="1090285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2D6CC0"/>
                </a:solidFill>
                <a:latin typeface="Avenir" panose="02000503020000020003" pitchFamily="2" charset="0"/>
                <a:ea typeface="CMU Bright Roman" charset="0"/>
                <a:cs typeface="CMU Bright Roman" charset="0"/>
              </a:rPr>
              <a:t>MSCBIO2025</a:t>
            </a:r>
          </a:p>
          <a:p>
            <a:pPr algn="ctr"/>
            <a:r>
              <a:rPr lang="en-US" sz="6000" b="1" dirty="0">
                <a:solidFill>
                  <a:srgbClr val="2D6CC0"/>
                </a:solidFill>
                <a:latin typeface="Avenir" panose="02000503020000020003" pitchFamily="2" charset="0"/>
                <a:ea typeface="CMU Bright Roman" charset="0"/>
                <a:cs typeface="CMU Bright Roman" charset="0"/>
              </a:rPr>
              <a:t>Introduction to bioinformatics</a:t>
            </a:r>
          </a:p>
          <a:p>
            <a:pPr algn="ctr"/>
            <a:r>
              <a:rPr lang="en-US" sz="6000" b="1" dirty="0">
                <a:solidFill>
                  <a:srgbClr val="2D6CC0"/>
                </a:solidFill>
                <a:latin typeface="Avenir" panose="02000503020000020003" pitchFamily="2" charset="0"/>
                <a:ea typeface="CMU Bright Roman" charset="0"/>
                <a:cs typeface="CMU Bright Roman" charset="0"/>
              </a:rPr>
              <a:t>programming in Python</a:t>
            </a:r>
          </a:p>
          <a:p>
            <a:pPr algn="ctr"/>
            <a:endParaRPr lang="en-US" sz="6000" b="1" dirty="0">
              <a:solidFill>
                <a:srgbClr val="2D6CC0"/>
              </a:solidFill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ctr"/>
            <a:r>
              <a:rPr lang="en-US" sz="4000" b="1" dirty="0">
                <a:solidFill>
                  <a:srgbClr val="2D6CC0"/>
                </a:solidFill>
                <a:latin typeface="Avenir" panose="02000503020000020003" pitchFamily="2" charset="0"/>
                <a:ea typeface="CMU Bright Roman" charset="0"/>
                <a:cs typeface="CMU Bright Roman" charset="0"/>
              </a:rPr>
              <a:t>John Barton</a:t>
            </a:r>
          </a:p>
          <a:p>
            <a:pPr algn="ctr"/>
            <a:r>
              <a:rPr lang="en-US" sz="4000" b="1" dirty="0">
                <a:solidFill>
                  <a:srgbClr val="2D6CC0"/>
                </a:solidFill>
                <a:latin typeface="Avenir" panose="02000503020000020003" pitchFamily="2" charset="0"/>
                <a:ea typeface="CMU Bright Roman" charset="0"/>
                <a:cs typeface="CMU Bright Roman" charset="0"/>
              </a:rPr>
              <a:t>Mert Gur</a:t>
            </a:r>
          </a:p>
          <a:p>
            <a:pPr algn="ctr"/>
            <a:r>
              <a:rPr lang="en-US" sz="4000" b="1" dirty="0">
                <a:solidFill>
                  <a:srgbClr val="2D6CC0"/>
                </a:solidFill>
                <a:latin typeface="Avenir" panose="02000503020000020003" pitchFamily="2" charset="0"/>
                <a:ea typeface="CMU Bright Roman" charset="0"/>
                <a:cs typeface="CMU Bright Roman" charset="0"/>
              </a:rPr>
              <a:t>Shikhar Uttam</a:t>
            </a:r>
          </a:p>
        </p:txBody>
      </p:sp>
    </p:spTree>
    <p:extLst>
      <p:ext uri="{BB962C8B-B14F-4D97-AF65-F5344CB8AC3E}">
        <p14:creationId xmlns:p14="http://schemas.microsoft.com/office/powerpoint/2010/main" val="129224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4A49D-1C09-8A48-AE00-750575FBF3F4}"/>
              </a:ext>
            </a:extLst>
          </p:cNvPr>
          <p:cNvSpPr txBox="1"/>
          <p:nvPr/>
        </p:nvSpPr>
        <p:spPr>
          <a:xfrm>
            <a:off x="1219201" y="239861"/>
            <a:ext cx="10195388" cy="89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0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18E67-5486-FFB5-B259-0576FACB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30" t="5965" r="5842" b="33158"/>
          <a:stretch/>
        </p:blipFill>
        <p:spPr>
          <a:xfrm>
            <a:off x="4957010" y="239861"/>
            <a:ext cx="6930190" cy="6429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F1E9D-BD8D-A318-BF9B-17F12B3FB33A}"/>
              </a:ext>
            </a:extLst>
          </p:cNvPr>
          <p:cNvSpPr txBox="1"/>
          <p:nvPr/>
        </p:nvSpPr>
        <p:spPr>
          <a:xfrm>
            <a:off x="304800" y="1371600"/>
            <a:ext cx="457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Computational methods are now ubiquitous in biology</a:t>
            </a:r>
          </a:p>
          <a:p>
            <a:pPr algn="l"/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b="1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Birth of protein folds and functions in the </a:t>
            </a:r>
            <a:r>
              <a:rPr lang="en-US" sz="2400" b="1" dirty="0" err="1">
                <a:latin typeface="Avenir" panose="02000503020000020003" pitchFamily="2" charset="0"/>
                <a:ea typeface="CMU Bright Roman" charset="0"/>
                <a:cs typeface="CMU Bright Roman" charset="0"/>
              </a:rPr>
              <a:t>virome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r>
              <a:rPr lang="en-US" sz="2400" dirty="0" err="1">
                <a:latin typeface="Avenir" panose="02000503020000020003" pitchFamily="2" charset="0"/>
                <a:ea typeface="CMU Bright Roman" charset="0"/>
                <a:cs typeface="CMU Bright Roman" charset="0"/>
              </a:rPr>
              <a:t>Nomburg</a:t>
            </a:r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 et al., Nature 2024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Summary: many virus proteins are structurally distinct from well-characterized eukaryotic ones, but ~1/4 have intriguing parallels with host proteins</a:t>
            </a:r>
          </a:p>
        </p:txBody>
      </p:sp>
    </p:spTree>
    <p:extLst>
      <p:ext uri="{BB962C8B-B14F-4D97-AF65-F5344CB8AC3E}">
        <p14:creationId xmlns:p14="http://schemas.microsoft.com/office/powerpoint/2010/main" val="13973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4A49D-1C09-8A48-AE00-750575FBF3F4}"/>
              </a:ext>
            </a:extLst>
          </p:cNvPr>
          <p:cNvSpPr txBox="1"/>
          <p:nvPr/>
        </p:nvSpPr>
        <p:spPr>
          <a:xfrm>
            <a:off x="1219201" y="239861"/>
            <a:ext cx="10195388" cy="89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0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Course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FD876-BD7F-A146-81CF-493DA2D10F27}"/>
              </a:ext>
            </a:extLst>
          </p:cNvPr>
          <p:cNvSpPr txBox="1"/>
          <p:nvPr/>
        </p:nvSpPr>
        <p:spPr>
          <a:xfrm>
            <a:off x="2133600" y="13716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Introduction to computational methods for storing and analyzing biological data</a:t>
            </a:r>
          </a:p>
          <a:p>
            <a:pPr algn="l"/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Survey of methods/data types for different biological problems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Build familiarity with programming methods and tools so that you can perform your own analyses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Overview of efficient numerical methods and some general data science principles</a:t>
            </a:r>
          </a:p>
        </p:txBody>
      </p:sp>
    </p:spTree>
    <p:extLst>
      <p:ext uri="{BB962C8B-B14F-4D97-AF65-F5344CB8AC3E}">
        <p14:creationId xmlns:p14="http://schemas.microsoft.com/office/powerpoint/2010/main" val="40140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4A49D-1C09-8A48-AE00-750575FBF3F4}"/>
              </a:ext>
            </a:extLst>
          </p:cNvPr>
          <p:cNvSpPr txBox="1"/>
          <p:nvPr/>
        </p:nvSpPr>
        <p:spPr>
          <a:xfrm>
            <a:off x="1219201" y="239861"/>
            <a:ext cx="10195388" cy="89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0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Why Python?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FD876-BD7F-A146-81CF-493DA2D10F27}"/>
              </a:ext>
            </a:extLst>
          </p:cNvPr>
          <p:cNvSpPr txBox="1"/>
          <p:nvPr/>
        </p:nvSpPr>
        <p:spPr>
          <a:xfrm>
            <a:off x="2133600" y="13716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Python is a very </a:t>
            </a:r>
            <a:r>
              <a:rPr lang="en-US" sz="2400" b="1" dirty="0">
                <a:solidFill>
                  <a:srgbClr val="2D6CC0"/>
                </a:solidFill>
                <a:latin typeface="Avenir" panose="02000503020000020003" pitchFamily="2" charset="0"/>
                <a:ea typeface="CMU Bright Roman" charset="0"/>
                <a:cs typeface="CMU Bright Roman" charset="0"/>
              </a:rPr>
              <a:t>high-level</a:t>
            </a:r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 language – very easy to use, though sometimes slower than lower-level languages</a:t>
            </a:r>
          </a:p>
          <a:p>
            <a:pPr algn="l"/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Worldwide, Python is the most popular language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Because of its popularity, Python is highly developed, with packages for almost all common tasks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Large community for answering questions and solving problems</a:t>
            </a:r>
          </a:p>
        </p:txBody>
      </p:sp>
    </p:spTree>
    <p:extLst>
      <p:ext uri="{BB962C8B-B14F-4D97-AF65-F5344CB8AC3E}">
        <p14:creationId xmlns:p14="http://schemas.microsoft.com/office/powerpoint/2010/main" val="76360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4A49D-1C09-8A48-AE00-750575FBF3F4}"/>
              </a:ext>
            </a:extLst>
          </p:cNvPr>
          <p:cNvSpPr txBox="1"/>
          <p:nvPr/>
        </p:nvSpPr>
        <p:spPr>
          <a:xfrm>
            <a:off x="1219201" y="239861"/>
            <a:ext cx="10195388" cy="89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0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Logistics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FD876-BD7F-A146-81CF-493DA2D10F27}"/>
              </a:ext>
            </a:extLst>
          </p:cNvPr>
          <p:cNvSpPr txBox="1"/>
          <p:nvPr/>
        </p:nvSpPr>
        <p:spPr>
          <a:xfrm>
            <a:off x="2133600" y="13716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Important information is on the course website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mscbio2025-2024.github.io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Syllabus, homework, etc., will be on the course website</a:t>
            </a:r>
          </a:p>
          <a:p>
            <a:pPr algn="l"/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Instructors: John Barton, Mert Gur, and Shikhar Uttam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TA: Aaron Francis (MSCBIO 2025 alum!)</a:t>
            </a:r>
          </a:p>
        </p:txBody>
      </p:sp>
    </p:spTree>
    <p:extLst>
      <p:ext uri="{BB962C8B-B14F-4D97-AF65-F5344CB8AC3E}">
        <p14:creationId xmlns:p14="http://schemas.microsoft.com/office/powerpoint/2010/main" val="40400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8C09CC-318C-F845-BDB7-0C0889C0835E}"/>
              </a:ext>
            </a:extLst>
          </p:cNvPr>
          <p:cNvSpPr/>
          <p:nvPr/>
        </p:nvSpPr>
        <p:spPr>
          <a:xfrm>
            <a:off x="2133600" y="4402755"/>
            <a:ext cx="7010400" cy="1312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F0056-BA6A-1445-8FCA-5B6E85CB21F6}"/>
              </a:ext>
            </a:extLst>
          </p:cNvPr>
          <p:cNvSpPr/>
          <p:nvPr/>
        </p:nvSpPr>
        <p:spPr>
          <a:xfrm>
            <a:off x="2133600" y="2754310"/>
            <a:ext cx="7010400" cy="13118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4A49D-1C09-8A48-AE00-750575FBF3F4}"/>
              </a:ext>
            </a:extLst>
          </p:cNvPr>
          <p:cNvSpPr txBox="1"/>
          <p:nvPr/>
        </p:nvSpPr>
        <p:spPr>
          <a:xfrm>
            <a:off x="1219201" y="239861"/>
            <a:ext cx="10195388" cy="89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0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323CA-8482-2444-AE03-918A2E891E91}"/>
              </a:ext>
            </a:extLst>
          </p:cNvPr>
          <p:cNvSpPr/>
          <p:nvPr/>
        </p:nvSpPr>
        <p:spPr>
          <a:xfrm>
            <a:off x="2133600" y="1764606"/>
            <a:ext cx="7010400" cy="653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103E1-3266-EC49-99B5-63E259EBB56D}"/>
              </a:ext>
            </a:extLst>
          </p:cNvPr>
          <p:cNvSpPr txBox="1"/>
          <p:nvPr/>
        </p:nvSpPr>
        <p:spPr>
          <a:xfrm>
            <a:off x="7262907" y="1860344"/>
            <a:ext cx="190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Before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090DE-FA90-7643-A60D-FF1929CA0662}"/>
              </a:ext>
            </a:extLst>
          </p:cNvPr>
          <p:cNvSpPr txBox="1"/>
          <p:nvPr/>
        </p:nvSpPr>
        <p:spPr>
          <a:xfrm>
            <a:off x="7220075" y="2865864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During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6DAAC-54F8-944D-AD8B-0DEC79898207}"/>
              </a:ext>
            </a:extLst>
          </p:cNvPr>
          <p:cNvSpPr txBox="1"/>
          <p:nvPr/>
        </p:nvSpPr>
        <p:spPr>
          <a:xfrm>
            <a:off x="7452511" y="4458712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After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A5D74-7916-915A-FA90-1D728E707780}"/>
              </a:ext>
            </a:extLst>
          </p:cNvPr>
          <p:cNvSpPr txBox="1"/>
          <p:nvPr/>
        </p:nvSpPr>
        <p:spPr>
          <a:xfrm>
            <a:off x="2133600" y="1860343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(Optional) Reading assignment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CA4FC-437D-F935-2663-B55EC005FCA2}"/>
              </a:ext>
            </a:extLst>
          </p:cNvPr>
          <p:cNvSpPr txBox="1"/>
          <p:nvPr/>
        </p:nvSpPr>
        <p:spPr>
          <a:xfrm>
            <a:off x="2133600" y="2810087"/>
            <a:ext cx="2784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Lecture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Activities/exercises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B0ED8-8D74-CE00-E258-7F7CA74656C2}"/>
              </a:ext>
            </a:extLst>
          </p:cNvPr>
          <p:cNvSpPr txBox="1"/>
          <p:nvPr/>
        </p:nvSpPr>
        <p:spPr>
          <a:xfrm>
            <a:off x="2133600" y="4458712"/>
            <a:ext cx="2891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Homework/projects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56010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4A49D-1C09-8A48-AE00-750575FBF3F4}"/>
              </a:ext>
            </a:extLst>
          </p:cNvPr>
          <p:cNvSpPr txBox="1"/>
          <p:nvPr/>
        </p:nvSpPr>
        <p:spPr>
          <a:xfrm>
            <a:off x="1219201" y="239861"/>
            <a:ext cx="10195388" cy="89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0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Homework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FD876-BD7F-A146-81CF-493DA2D10F27}"/>
              </a:ext>
            </a:extLst>
          </p:cNvPr>
          <p:cNvSpPr txBox="1"/>
          <p:nvPr/>
        </p:nvSpPr>
        <p:spPr>
          <a:xfrm>
            <a:off x="2133600" y="13716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Weekly homework through GitHub Classroom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Typically assigned on Tuesday, due next Tuesday at 11:59 pm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For the first week, assignment will be due a bit later (we’re working on transitioning to the new system!)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Homework submissions will be graded automatically, submit as many times as you like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36308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4A49D-1C09-8A48-AE00-750575FBF3F4}"/>
              </a:ext>
            </a:extLst>
          </p:cNvPr>
          <p:cNvSpPr txBox="1"/>
          <p:nvPr/>
        </p:nvSpPr>
        <p:spPr>
          <a:xfrm>
            <a:off x="1219201" y="239861"/>
            <a:ext cx="10195388" cy="89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0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Class policies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FD876-BD7F-A146-81CF-493DA2D10F27}"/>
              </a:ext>
            </a:extLst>
          </p:cNvPr>
          <p:cNvSpPr txBox="1"/>
          <p:nvPr/>
        </p:nvSpPr>
        <p:spPr>
          <a:xfrm>
            <a:off x="2133600" y="1371600"/>
            <a:ext cx="883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The most important goal is to learn! Most lectures will include active exercises as well as overview of material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Feel free to collaborate on homework assignments, but also try to come up with your own solutions</a:t>
            </a: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b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</a:br>
            <a:endParaRPr lang="en-US" sz="2400" dirty="0">
              <a:latin typeface="Avenir" panose="02000503020000020003" pitchFamily="2" charset="0"/>
              <a:ea typeface="CMU Bright Roman" charset="0"/>
              <a:cs typeface="CMU Bright Roman" charset="0"/>
            </a:endParaRPr>
          </a:p>
          <a:p>
            <a:pPr algn="l"/>
            <a:r>
              <a:rPr lang="en-US" sz="2400" dirty="0">
                <a:latin typeface="Avenir" panose="02000503020000020003" pitchFamily="2" charset="0"/>
                <a:ea typeface="CMU Bright Roman" charset="0"/>
                <a:cs typeface="CMU Bright Roman" charset="0"/>
              </a:rPr>
              <a:t>Grades: 70% homework, 30% team final project (make your own assignment)</a:t>
            </a:r>
          </a:p>
        </p:txBody>
      </p:sp>
    </p:spTree>
    <p:extLst>
      <p:ext uri="{BB962C8B-B14F-4D97-AF65-F5344CB8AC3E}">
        <p14:creationId xmlns:p14="http://schemas.microsoft.com/office/powerpoint/2010/main" val="30050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Avenir" panose="02000503020000020003" pitchFamily="2" charset="0"/>
            <a:ea typeface="CMU Bright Roman" charset="0"/>
            <a:cs typeface="CMU Bright Roma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6126</TotalTime>
  <Words>376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Barton</dc:creator>
  <cp:lastModifiedBy>Barton, John Paul</cp:lastModifiedBy>
  <cp:revision>424</cp:revision>
  <dcterms:created xsi:type="dcterms:W3CDTF">2017-10-19T18:36:30Z</dcterms:created>
  <dcterms:modified xsi:type="dcterms:W3CDTF">2024-08-27T13:33:55Z</dcterms:modified>
</cp:coreProperties>
</file>