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9" r:id="rId11"/>
    <p:sldId id="271" r:id="rId12"/>
    <p:sldId id="273" r:id="rId13"/>
    <p:sldId id="274" r:id="rId14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95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13212" y="3648468"/>
            <a:ext cx="4778375" cy="1743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00" b="1" i="0">
                <a:solidFill>
                  <a:srgbClr val="01199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E5E5E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2720"/>
              </a:lnSpc>
            </a:pPr>
            <a:r>
              <a:rPr spc="-5" dirty="0"/>
              <a:t>Introduction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E5E5E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011993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E5E5E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2720"/>
              </a:lnSpc>
            </a:pPr>
            <a:r>
              <a:rPr spc="-5" dirty="0"/>
              <a:t>Introduction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E5E5E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011993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E5E5E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2720"/>
              </a:lnSpc>
            </a:pPr>
            <a:r>
              <a:rPr spc="-5" dirty="0"/>
              <a:t>Introduction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E5E5E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011993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E5E5E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2720"/>
              </a:lnSpc>
            </a:pPr>
            <a:r>
              <a:rPr spc="-5" dirty="0"/>
              <a:t>Introduction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E5E5E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E5E5E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2720"/>
              </a:lnSpc>
            </a:pPr>
            <a:r>
              <a:rPr spc="-5" dirty="0"/>
              <a:t>Introduction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E5E5E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2229171" y="88900"/>
            <a:ext cx="686938" cy="762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3598" y="991082"/>
            <a:ext cx="3013075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rgbClr val="011993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5800" y="1975585"/>
            <a:ext cx="7155815" cy="3943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1798" y="9263410"/>
            <a:ext cx="1532255" cy="363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5E5E5E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2720"/>
              </a:lnSpc>
            </a:pPr>
            <a:r>
              <a:rPr spc="-5" dirty="0"/>
              <a:t>Introduction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2398870" y="9309100"/>
            <a:ext cx="381000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5E5E5E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mscbio2025.github.io/intro2022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pypl.github.io/PYPL.html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jpg"/><Relationship Id="rId4" Type="http://schemas.openxmlformats.org/officeDocument/2006/relationships/image" Target="../media/image14.jp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25775" y="126124"/>
            <a:ext cx="2896235" cy="441959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609600" marR="5080" indent="-597535">
              <a:lnSpc>
                <a:spcPts val="1600"/>
              </a:lnSpc>
              <a:spcBef>
                <a:spcPts val="220"/>
              </a:spcBef>
            </a:pPr>
            <a:r>
              <a:rPr sz="1400" b="1" i="1" spc="-5" dirty="0">
                <a:solidFill>
                  <a:srgbClr val="011993"/>
                </a:solidFill>
                <a:latin typeface="Georgia"/>
                <a:cs typeface="Georgia"/>
              </a:rPr>
              <a:t>Introduction </a:t>
            </a:r>
            <a:r>
              <a:rPr sz="1400" b="1" i="1" dirty="0">
                <a:solidFill>
                  <a:srgbClr val="011993"/>
                </a:solidFill>
                <a:latin typeface="Georgia"/>
                <a:cs typeface="Georgia"/>
              </a:rPr>
              <a:t>to </a:t>
            </a:r>
            <a:r>
              <a:rPr sz="1400" b="1" i="1" spc="-5" dirty="0">
                <a:solidFill>
                  <a:srgbClr val="011993"/>
                </a:solidFill>
                <a:latin typeface="Georgia"/>
                <a:cs typeface="Georgia"/>
              </a:rPr>
              <a:t>Bioinformatics  Programming </a:t>
            </a:r>
            <a:r>
              <a:rPr sz="1400" b="1" i="1" dirty="0">
                <a:solidFill>
                  <a:srgbClr val="011993"/>
                </a:solidFill>
                <a:latin typeface="Georgia"/>
                <a:cs typeface="Georgia"/>
              </a:rPr>
              <a:t>in</a:t>
            </a:r>
            <a:r>
              <a:rPr sz="1400" b="1" i="1" spc="-35" dirty="0">
                <a:solidFill>
                  <a:srgbClr val="011993"/>
                </a:solidFill>
                <a:latin typeface="Georgia"/>
                <a:cs typeface="Georgia"/>
              </a:rPr>
              <a:t> </a:t>
            </a:r>
            <a:r>
              <a:rPr sz="1400" b="1" i="1" spc="-5" dirty="0">
                <a:solidFill>
                  <a:srgbClr val="011993"/>
                </a:solidFill>
                <a:latin typeface="Georgia"/>
                <a:cs typeface="Georgia"/>
              </a:rPr>
              <a:t>Python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3479006" y="3733800"/>
            <a:ext cx="6046788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</a:t>
            </a:r>
            <a:r>
              <a:rPr dirty="0"/>
              <a:t>r</a:t>
            </a:r>
            <a:r>
              <a:rPr spc="-5" dirty="0"/>
              <a:t>odu</a:t>
            </a:r>
            <a:r>
              <a:rPr dirty="0"/>
              <a:t>c</a:t>
            </a:r>
            <a:r>
              <a:rPr spc="-5" dirty="0"/>
              <a:t>ti</a:t>
            </a:r>
            <a:r>
              <a:rPr dirty="0"/>
              <a:t>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97182" y="7207294"/>
            <a:ext cx="221043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dirty="0">
                <a:solidFill>
                  <a:srgbClr val="212121"/>
                </a:solidFill>
                <a:latin typeface="Georgia"/>
                <a:cs typeface="Georgia"/>
              </a:rPr>
              <a:t>8</a:t>
            </a:r>
            <a:r>
              <a:rPr lang="en-US" sz="4400" spc="-5" dirty="0">
                <a:solidFill>
                  <a:srgbClr val="212121"/>
                </a:solidFill>
                <a:latin typeface="Georgia"/>
                <a:cs typeface="Georgia"/>
              </a:rPr>
              <a:t>/</a:t>
            </a:r>
            <a:r>
              <a:rPr lang="en-US" sz="4400" dirty="0">
                <a:solidFill>
                  <a:srgbClr val="212121"/>
                </a:solidFill>
                <a:latin typeface="Georgia"/>
                <a:cs typeface="Georgia"/>
              </a:rPr>
              <a:t>3</a:t>
            </a:r>
            <a:r>
              <a:rPr lang="en-US" sz="4400" spc="-5" dirty="0">
                <a:solidFill>
                  <a:srgbClr val="212121"/>
                </a:solidFill>
                <a:latin typeface="Georgia"/>
                <a:cs typeface="Georgia"/>
              </a:rPr>
              <a:t>0/22</a:t>
            </a:r>
            <a:endParaRPr sz="4400" dirty="0">
              <a:latin typeface="Georgia"/>
              <a:cs typeface="Georgi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436C0A-3AE5-AB34-D2C3-F3AA66B96119}"/>
              </a:ext>
            </a:extLst>
          </p:cNvPr>
          <p:cNvSpPr txBox="1"/>
          <p:nvPr/>
        </p:nvSpPr>
        <p:spPr>
          <a:xfrm>
            <a:off x="4734127" y="5022092"/>
            <a:ext cx="353654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spc="-5" dirty="0">
                <a:solidFill>
                  <a:srgbClr val="53585F"/>
                </a:solidFill>
              </a:rPr>
              <a:t>Ali Sinan Saglam</a:t>
            </a:r>
          </a:p>
          <a:p>
            <a:pPr algn="ctr"/>
            <a:r>
              <a:rPr lang="en-US" sz="3600" spc="-5" dirty="0">
                <a:solidFill>
                  <a:srgbClr val="53585F"/>
                </a:solidFill>
              </a:rPr>
              <a:t>Anupam Banerjee</a:t>
            </a:r>
          </a:p>
          <a:p>
            <a:pPr algn="ctr"/>
            <a:r>
              <a:rPr lang="en-US" sz="3600" spc="-5" dirty="0" err="1">
                <a:solidFill>
                  <a:srgbClr val="53585F"/>
                </a:solidFill>
              </a:rPr>
              <a:t>Hanxi</a:t>
            </a:r>
            <a:r>
              <a:rPr lang="en-US" sz="3600" spc="-5" dirty="0">
                <a:solidFill>
                  <a:srgbClr val="53585F"/>
                </a:solidFill>
              </a:rPr>
              <a:t> Xiao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25775" y="126124"/>
            <a:ext cx="2896235" cy="441959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609600" marR="5080" indent="-597535">
              <a:lnSpc>
                <a:spcPts val="1600"/>
              </a:lnSpc>
              <a:spcBef>
                <a:spcPts val="220"/>
              </a:spcBef>
            </a:pPr>
            <a:r>
              <a:rPr sz="1400" b="1" i="1" spc="-5" dirty="0">
                <a:solidFill>
                  <a:srgbClr val="011993"/>
                </a:solidFill>
                <a:latin typeface="Georgia"/>
                <a:cs typeface="Georgia"/>
              </a:rPr>
              <a:t>Introduction </a:t>
            </a:r>
            <a:r>
              <a:rPr sz="1400" b="1" i="1" dirty="0">
                <a:solidFill>
                  <a:srgbClr val="011993"/>
                </a:solidFill>
                <a:latin typeface="Georgia"/>
                <a:cs typeface="Georgia"/>
              </a:rPr>
              <a:t>to </a:t>
            </a:r>
            <a:r>
              <a:rPr sz="1400" b="1" i="1" spc="-5" dirty="0">
                <a:solidFill>
                  <a:srgbClr val="011993"/>
                </a:solidFill>
                <a:latin typeface="Georgia"/>
                <a:cs typeface="Georgia"/>
              </a:rPr>
              <a:t>Bioinformatics  Programming </a:t>
            </a:r>
            <a:r>
              <a:rPr sz="1400" b="1" i="1" dirty="0">
                <a:solidFill>
                  <a:srgbClr val="011993"/>
                </a:solidFill>
                <a:latin typeface="Georgia"/>
                <a:cs typeface="Georgia"/>
              </a:rPr>
              <a:t>in</a:t>
            </a:r>
            <a:r>
              <a:rPr sz="1400" b="1" i="1" spc="-35" dirty="0">
                <a:solidFill>
                  <a:srgbClr val="011993"/>
                </a:solidFill>
                <a:latin typeface="Georgia"/>
                <a:cs typeface="Georgia"/>
              </a:rPr>
              <a:t> </a:t>
            </a:r>
            <a:r>
              <a:rPr sz="1400" b="1" i="1" spc="-5" dirty="0">
                <a:solidFill>
                  <a:srgbClr val="011993"/>
                </a:solidFill>
                <a:latin typeface="Georgia"/>
                <a:cs typeface="Georgia"/>
              </a:rPr>
              <a:t>Python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pc="-5" dirty="0"/>
              <a:t>Introduction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3598" y="991082"/>
            <a:ext cx="292163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Logistics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453390" marR="5080" indent="-441325">
              <a:lnSpc>
                <a:spcPct val="109400"/>
              </a:lnSpc>
              <a:spcBef>
                <a:spcPts val="145"/>
              </a:spcBef>
              <a:tabLst>
                <a:tab pos="710565" algn="l"/>
              </a:tabLst>
            </a:pPr>
            <a:r>
              <a:rPr sz="4400" dirty="0"/>
              <a:t>12	</a:t>
            </a:r>
            <a:r>
              <a:rPr sz="4400" spc="-5" dirty="0"/>
              <a:t>Programming Assignments  </a:t>
            </a:r>
            <a:r>
              <a:rPr dirty="0"/>
              <a:t>Due </a:t>
            </a:r>
            <a:r>
              <a:rPr spc="-5" dirty="0"/>
              <a:t>midnight </a:t>
            </a:r>
            <a:r>
              <a:rPr dirty="0"/>
              <a:t>on </a:t>
            </a:r>
            <a:r>
              <a:rPr spc="-20" dirty="0"/>
              <a:t>Tuesday  </a:t>
            </a:r>
            <a:r>
              <a:rPr spc="-5" dirty="0"/>
              <a:t>Autograded </a:t>
            </a:r>
            <a:r>
              <a:rPr dirty="0"/>
              <a:t>- </a:t>
            </a:r>
            <a:r>
              <a:rPr spc="-5" dirty="0"/>
              <a:t>submit until it </a:t>
            </a:r>
            <a:r>
              <a:rPr dirty="0"/>
              <a:t>works  1 </a:t>
            </a:r>
            <a:r>
              <a:rPr spc="-5" dirty="0"/>
              <a:t>day late </a:t>
            </a:r>
            <a:r>
              <a:rPr dirty="0"/>
              <a:t>- 90%</a:t>
            </a:r>
            <a:r>
              <a:rPr spc="-10" dirty="0"/>
              <a:t> </a:t>
            </a:r>
            <a:r>
              <a:rPr spc="-5" dirty="0"/>
              <a:t>credit</a:t>
            </a:r>
            <a:endParaRPr sz="4400"/>
          </a:p>
          <a:p>
            <a:pPr marL="453390">
              <a:lnSpc>
                <a:spcPct val="100000"/>
              </a:lnSpc>
              <a:spcBef>
                <a:spcPts val="440"/>
              </a:spcBef>
            </a:pPr>
            <a:r>
              <a:rPr dirty="0"/>
              <a:t>2 </a:t>
            </a:r>
            <a:r>
              <a:rPr spc="-5" dirty="0"/>
              <a:t>days late </a:t>
            </a:r>
            <a:r>
              <a:rPr dirty="0"/>
              <a:t>- 50%</a:t>
            </a:r>
            <a:r>
              <a:rPr spc="-10" dirty="0"/>
              <a:t> </a:t>
            </a:r>
            <a:r>
              <a:rPr spc="-5" dirty="0"/>
              <a:t>credit</a:t>
            </a:r>
          </a:p>
          <a:p>
            <a:pPr marL="453390">
              <a:lnSpc>
                <a:spcPct val="100000"/>
              </a:lnSpc>
              <a:spcBef>
                <a:spcPts val="440"/>
              </a:spcBef>
            </a:pPr>
            <a:r>
              <a:rPr b="1" spc="-5" dirty="0">
                <a:latin typeface="Times New Roman"/>
                <a:cs typeface="Times New Roman"/>
              </a:rPr>
              <a:t>&gt;3 </a:t>
            </a:r>
            <a:r>
              <a:rPr b="1" dirty="0">
                <a:latin typeface="Times New Roman"/>
                <a:cs typeface="Times New Roman"/>
              </a:rPr>
              <a:t>days </a:t>
            </a:r>
            <a:r>
              <a:rPr b="1" spc="-5" dirty="0">
                <a:latin typeface="Times New Roman"/>
                <a:cs typeface="Times New Roman"/>
              </a:rPr>
              <a:t>late </a:t>
            </a:r>
            <a:r>
              <a:rPr b="1" dirty="0">
                <a:latin typeface="Times New Roman"/>
                <a:cs typeface="Times New Roman"/>
              </a:rPr>
              <a:t>- 0%</a:t>
            </a:r>
            <a:r>
              <a:rPr b="1" spc="-15" dirty="0">
                <a:latin typeface="Times New Roman"/>
                <a:cs typeface="Times New Roman"/>
              </a:rPr>
              <a:t> credit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5800" y="5894070"/>
            <a:ext cx="9286240" cy="193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3390" marR="5080">
              <a:lnSpc>
                <a:spcPct val="109600"/>
              </a:lnSpc>
              <a:spcBef>
                <a:spcPts val="100"/>
              </a:spcBef>
            </a:pPr>
            <a:r>
              <a:rPr sz="3800" spc="-5" dirty="0">
                <a:latin typeface="Times New Roman"/>
                <a:cs typeface="Times New Roman"/>
              </a:rPr>
              <a:t>Late penalty only applied to </a:t>
            </a:r>
            <a:r>
              <a:rPr sz="3800" i="1" spc="-5" dirty="0">
                <a:latin typeface="Times New Roman"/>
                <a:cs typeface="Times New Roman"/>
              </a:rPr>
              <a:t>additional </a:t>
            </a:r>
            <a:r>
              <a:rPr sz="3800" spc="-5" dirty="0">
                <a:latin typeface="Times New Roman"/>
                <a:cs typeface="Times New Roman"/>
              </a:rPr>
              <a:t>points  Each assignment worth</a:t>
            </a:r>
            <a:r>
              <a:rPr sz="3800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~7%</a:t>
            </a:r>
            <a:endParaRPr sz="3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3800" spc="-5" dirty="0">
                <a:latin typeface="Times New Roman"/>
                <a:cs typeface="Times New Roman"/>
              </a:rPr>
              <a:t>Final Project (create an assignment)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97986" y="1865833"/>
            <a:ext cx="2851785" cy="2032000"/>
          </a:xfrm>
          <a:prstGeom prst="rect">
            <a:avLst/>
          </a:prstGeom>
          <a:ln w="63500">
            <a:solidFill>
              <a:srgbClr val="000000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600"/>
              </a:spcBef>
            </a:pPr>
            <a:r>
              <a:rPr sz="3800" spc="-5" dirty="0">
                <a:latin typeface="Times New Roman"/>
                <a:cs typeface="Times New Roman"/>
              </a:rPr>
              <a:t>Final</a:t>
            </a:r>
            <a:r>
              <a:rPr sz="3800" spc="-25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Grades</a:t>
            </a:r>
            <a:endParaRPr sz="3800">
              <a:latin typeface="Times New Roman"/>
              <a:cs typeface="Times New Roman"/>
            </a:endParaRPr>
          </a:p>
          <a:p>
            <a:pPr marL="995680">
              <a:lnSpc>
                <a:spcPct val="100000"/>
              </a:lnSpc>
              <a:spcBef>
                <a:spcPts val="440"/>
              </a:spcBef>
            </a:pPr>
            <a:r>
              <a:rPr sz="3800" dirty="0">
                <a:latin typeface="Times New Roman"/>
                <a:cs typeface="Times New Roman"/>
              </a:rPr>
              <a:t>A:</a:t>
            </a:r>
            <a:r>
              <a:rPr sz="3800" spc="-55" dirty="0">
                <a:latin typeface="Times New Roman"/>
                <a:cs typeface="Times New Roman"/>
              </a:rPr>
              <a:t> </a:t>
            </a:r>
            <a:r>
              <a:rPr sz="3800" spc="-5" dirty="0">
                <a:latin typeface="Times New Roman"/>
                <a:cs typeface="Times New Roman"/>
              </a:rPr>
              <a:t>&gt;93%</a:t>
            </a:r>
            <a:endParaRPr sz="3800">
              <a:latin typeface="Times New Roman"/>
              <a:cs typeface="Times New Roman"/>
            </a:endParaRPr>
          </a:p>
          <a:p>
            <a:pPr marL="995680">
              <a:lnSpc>
                <a:spcPct val="100000"/>
              </a:lnSpc>
              <a:spcBef>
                <a:spcPts val="439"/>
              </a:spcBef>
            </a:pPr>
            <a:r>
              <a:rPr sz="3800" dirty="0">
                <a:latin typeface="Times New Roman"/>
                <a:cs typeface="Times New Roman"/>
              </a:rPr>
              <a:t>B:</a:t>
            </a:r>
            <a:r>
              <a:rPr sz="3800" spc="-55" dirty="0">
                <a:latin typeface="Times New Roman"/>
                <a:cs typeface="Times New Roman"/>
              </a:rPr>
              <a:t> </a:t>
            </a:r>
            <a:r>
              <a:rPr sz="3800" dirty="0">
                <a:latin typeface="Times New Roman"/>
                <a:cs typeface="Times New Roman"/>
              </a:rPr>
              <a:t>&gt;85%</a:t>
            </a:r>
            <a:endParaRPr sz="3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25775" y="126124"/>
            <a:ext cx="2896235" cy="441959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609600" marR="5080" indent="-597535">
              <a:lnSpc>
                <a:spcPts val="1600"/>
              </a:lnSpc>
              <a:spcBef>
                <a:spcPts val="220"/>
              </a:spcBef>
            </a:pPr>
            <a:r>
              <a:rPr sz="1400" b="1" i="1" spc="-5" dirty="0">
                <a:solidFill>
                  <a:srgbClr val="011993"/>
                </a:solidFill>
                <a:latin typeface="Georgia"/>
                <a:cs typeface="Georgia"/>
              </a:rPr>
              <a:t>Introduction </a:t>
            </a:r>
            <a:r>
              <a:rPr sz="1400" b="1" i="1" dirty="0">
                <a:solidFill>
                  <a:srgbClr val="011993"/>
                </a:solidFill>
                <a:latin typeface="Georgia"/>
                <a:cs typeface="Georgia"/>
              </a:rPr>
              <a:t>to </a:t>
            </a:r>
            <a:r>
              <a:rPr sz="1400" b="1" i="1" spc="-5" dirty="0">
                <a:solidFill>
                  <a:srgbClr val="011993"/>
                </a:solidFill>
                <a:latin typeface="Georgia"/>
                <a:cs typeface="Georgia"/>
              </a:rPr>
              <a:t>Bioinformatics  Programming </a:t>
            </a:r>
            <a:r>
              <a:rPr sz="1400" b="1" i="1" dirty="0">
                <a:solidFill>
                  <a:srgbClr val="011993"/>
                </a:solidFill>
                <a:latin typeface="Georgia"/>
                <a:cs typeface="Georgia"/>
              </a:rPr>
              <a:t>in</a:t>
            </a:r>
            <a:r>
              <a:rPr sz="1400" b="1" i="1" spc="-35" dirty="0">
                <a:solidFill>
                  <a:srgbClr val="011993"/>
                </a:solidFill>
                <a:latin typeface="Georgia"/>
                <a:cs typeface="Georgia"/>
              </a:rPr>
              <a:t> </a:t>
            </a:r>
            <a:r>
              <a:rPr sz="1400" b="1" i="1" spc="-5" dirty="0">
                <a:solidFill>
                  <a:srgbClr val="011993"/>
                </a:solidFill>
                <a:latin typeface="Georgia"/>
                <a:cs typeface="Georgia"/>
              </a:rPr>
              <a:t>Python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pc="-5" dirty="0"/>
              <a:t>Introduction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3598" y="991082"/>
            <a:ext cx="417512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Getting</a:t>
            </a:r>
            <a:r>
              <a:rPr spc="-90" dirty="0"/>
              <a:t> </a:t>
            </a:r>
            <a:r>
              <a:rPr dirty="0"/>
              <a:t>Help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5800" y="1992808"/>
            <a:ext cx="7831455" cy="45394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248660">
              <a:lnSpc>
                <a:spcPct val="114100"/>
              </a:lnSpc>
              <a:spcBef>
                <a:spcPts val="100"/>
              </a:spcBef>
              <a:tabLst>
                <a:tab pos="1732280" algn="l"/>
                <a:tab pos="3980815" algn="l"/>
              </a:tabLst>
            </a:pPr>
            <a:endParaRPr lang="en-US" sz="4400" spc="-5" dirty="0">
              <a:latin typeface="Georgia"/>
              <a:cs typeface="Georgia"/>
            </a:endParaRPr>
          </a:p>
          <a:p>
            <a:pPr marL="12700" marR="3248660">
              <a:lnSpc>
                <a:spcPct val="114100"/>
              </a:lnSpc>
              <a:spcBef>
                <a:spcPts val="100"/>
              </a:spcBef>
              <a:tabLst>
                <a:tab pos="1732280" algn="l"/>
                <a:tab pos="3980815" algn="l"/>
              </a:tabLst>
            </a:pPr>
            <a:r>
              <a:rPr sz="4400" spc="-5" dirty="0">
                <a:latin typeface="Georgia"/>
                <a:cs typeface="Georgia"/>
              </a:rPr>
              <a:t>General</a:t>
            </a:r>
            <a:r>
              <a:rPr sz="4400" spc="-30" dirty="0">
                <a:latin typeface="Georgia"/>
                <a:cs typeface="Georgia"/>
              </a:rPr>
              <a:t> </a:t>
            </a:r>
            <a:r>
              <a:rPr sz="4400" spc="-5" dirty="0">
                <a:latin typeface="Georgia"/>
                <a:cs typeface="Georgia"/>
              </a:rPr>
              <a:t>questions</a:t>
            </a:r>
            <a:endParaRPr sz="4400" dirty="0">
              <a:latin typeface="Georgia"/>
              <a:cs typeface="Georgia"/>
            </a:endParaRPr>
          </a:p>
          <a:p>
            <a:pPr marL="453390">
              <a:lnSpc>
                <a:spcPct val="100000"/>
              </a:lnSpc>
              <a:spcBef>
                <a:spcPts val="660"/>
              </a:spcBef>
            </a:pPr>
            <a:r>
              <a:rPr sz="3800" spc="-5" dirty="0">
                <a:latin typeface="Georgia"/>
                <a:cs typeface="Georgia"/>
              </a:rPr>
              <a:t>Ask </a:t>
            </a:r>
            <a:r>
              <a:rPr sz="3800" dirty="0">
                <a:latin typeface="Georgia"/>
                <a:cs typeface="Georgia"/>
              </a:rPr>
              <a:t>in</a:t>
            </a:r>
            <a:r>
              <a:rPr sz="3800" spc="-10" dirty="0">
                <a:latin typeface="Georgia"/>
                <a:cs typeface="Georgia"/>
              </a:rPr>
              <a:t> </a:t>
            </a:r>
            <a:r>
              <a:rPr lang="en-US" sz="3800" spc="-5" dirty="0">
                <a:latin typeface="Georgia"/>
                <a:cs typeface="Georgia"/>
              </a:rPr>
              <a:t>Canvas</a:t>
            </a:r>
            <a:endParaRPr sz="3800" dirty="0">
              <a:latin typeface="Georgia"/>
              <a:cs typeface="Georgia"/>
            </a:endParaRPr>
          </a:p>
          <a:p>
            <a:pPr marL="453390">
              <a:lnSpc>
                <a:spcPct val="100000"/>
              </a:lnSpc>
              <a:spcBef>
                <a:spcPts val="1435"/>
              </a:spcBef>
            </a:pPr>
            <a:r>
              <a:rPr sz="3800" spc="-5" dirty="0">
                <a:latin typeface="Georgia"/>
                <a:cs typeface="Georgia"/>
              </a:rPr>
              <a:t>Ask after class </a:t>
            </a:r>
            <a:r>
              <a:rPr sz="3800" dirty="0">
                <a:latin typeface="Georgia"/>
                <a:cs typeface="Georgia"/>
              </a:rPr>
              <a:t>in</a:t>
            </a:r>
            <a:r>
              <a:rPr sz="3800" spc="-10" dirty="0">
                <a:latin typeface="Georgia"/>
                <a:cs typeface="Georgia"/>
              </a:rPr>
              <a:t> </a:t>
            </a:r>
            <a:r>
              <a:rPr sz="3800" spc="-5" dirty="0">
                <a:latin typeface="Georgia"/>
                <a:cs typeface="Georgia"/>
              </a:rPr>
              <a:t>classroom</a:t>
            </a:r>
            <a:endParaRPr sz="38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410"/>
              </a:spcBef>
              <a:tabLst>
                <a:tab pos="3114040" algn="l"/>
              </a:tabLst>
            </a:pPr>
            <a:r>
              <a:rPr sz="4400" spc="-5" dirty="0">
                <a:latin typeface="Georgia"/>
                <a:cs typeface="Georgia"/>
              </a:rPr>
              <a:t>One-on-one	help</a:t>
            </a:r>
            <a:endParaRPr lang="en-US" sz="4400" spc="-5" dirty="0">
              <a:latin typeface="Georgia"/>
              <a:cs typeface="Georgia"/>
            </a:endParaRPr>
          </a:p>
          <a:p>
            <a:pPr marL="453390">
              <a:lnSpc>
                <a:spcPct val="100000"/>
              </a:lnSpc>
              <a:spcBef>
                <a:spcPts val="660"/>
              </a:spcBef>
            </a:pPr>
            <a:r>
              <a:rPr lang="en-US" sz="3800" dirty="0">
                <a:latin typeface="Georgia"/>
                <a:cs typeface="Georgia"/>
              </a:rPr>
              <a:t>Get in touch with </a:t>
            </a:r>
            <a:r>
              <a:rPr lang="en-US" sz="3800" dirty="0" err="1">
                <a:latin typeface="Georgia"/>
                <a:cs typeface="Georgia"/>
              </a:rPr>
              <a:t>Hanxi</a:t>
            </a:r>
            <a:endParaRPr lang="en-US" sz="38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25775" y="126124"/>
            <a:ext cx="2896235" cy="441959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609600" marR="5080" indent="-597535">
              <a:lnSpc>
                <a:spcPts val="1600"/>
              </a:lnSpc>
              <a:spcBef>
                <a:spcPts val="220"/>
              </a:spcBef>
            </a:pPr>
            <a:r>
              <a:rPr sz="1400" b="1" i="1" spc="-5" dirty="0">
                <a:solidFill>
                  <a:srgbClr val="011993"/>
                </a:solidFill>
                <a:latin typeface="Georgia"/>
                <a:cs typeface="Georgia"/>
              </a:rPr>
              <a:t>Introduction </a:t>
            </a:r>
            <a:r>
              <a:rPr sz="1400" b="1" i="1" dirty="0">
                <a:solidFill>
                  <a:srgbClr val="011993"/>
                </a:solidFill>
                <a:latin typeface="Georgia"/>
                <a:cs typeface="Georgia"/>
              </a:rPr>
              <a:t>to </a:t>
            </a:r>
            <a:r>
              <a:rPr sz="1400" b="1" i="1" spc="-5" dirty="0">
                <a:solidFill>
                  <a:srgbClr val="011993"/>
                </a:solidFill>
                <a:latin typeface="Georgia"/>
                <a:cs typeface="Georgia"/>
              </a:rPr>
              <a:t>Bioinformatics  Programming </a:t>
            </a:r>
            <a:r>
              <a:rPr sz="1400" b="1" i="1" dirty="0">
                <a:solidFill>
                  <a:srgbClr val="011993"/>
                </a:solidFill>
                <a:latin typeface="Georgia"/>
                <a:cs typeface="Georgia"/>
              </a:rPr>
              <a:t>in</a:t>
            </a:r>
            <a:r>
              <a:rPr sz="1400" b="1" i="1" spc="-35" dirty="0">
                <a:solidFill>
                  <a:srgbClr val="011993"/>
                </a:solidFill>
                <a:latin typeface="Georgia"/>
                <a:cs typeface="Georgia"/>
              </a:rPr>
              <a:t> </a:t>
            </a:r>
            <a:r>
              <a:rPr sz="1400" b="1" i="1" spc="-5" dirty="0">
                <a:solidFill>
                  <a:srgbClr val="011993"/>
                </a:solidFill>
                <a:latin typeface="Georgia"/>
                <a:cs typeface="Georgia"/>
              </a:rPr>
              <a:t>Python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pc="-5" dirty="0"/>
              <a:t>Introduction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3598" y="991082"/>
            <a:ext cx="609219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Academic</a:t>
            </a:r>
            <a:r>
              <a:rPr spc="-65" dirty="0"/>
              <a:t> </a:t>
            </a:r>
            <a:r>
              <a:rPr spc="-5" dirty="0"/>
              <a:t>Honesty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5800" y="2108200"/>
            <a:ext cx="11541125" cy="3909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5025" algn="l"/>
                <a:tab pos="1998980" algn="l"/>
                <a:tab pos="3101340" algn="l"/>
              </a:tabLst>
            </a:pPr>
            <a:r>
              <a:rPr sz="4400" dirty="0">
                <a:latin typeface="Times New Roman"/>
                <a:cs typeface="Times New Roman"/>
              </a:rPr>
              <a:t>Do	your	own	</a:t>
            </a:r>
            <a:r>
              <a:rPr sz="4400" spc="-5" dirty="0">
                <a:latin typeface="Times New Roman"/>
                <a:cs typeface="Times New Roman"/>
              </a:rPr>
              <a:t>work</a:t>
            </a:r>
            <a:endParaRPr sz="4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6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674745" algn="l"/>
                <a:tab pos="4807585" algn="l"/>
                <a:tab pos="6638290" algn="l"/>
              </a:tabLst>
            </a:pPr>
            <a:r>
              <a:rPr sz="4400" dirty="0">
                <a:latin typeface="Times New Roman"/>
                <a:cs typeface="Times New Roman"/>
              </a:rPr>
              <a:t>Do </a:t>
            </a:r>
            <a:r>
              <a:rPr sz="4400" b="1" dirty="0">
                <a:latin typeface="Times New Roman"/>
                <a:cs typeface="Times New Roman"/>
              </a:rPr>
              <a:t>not </a:t>
            </a:r>
            <a:r>
              <a:rPr sz="4400" spc="-5" dirty="0">
                <a:latin typeface="Times New Roman"/>
                <a:cs typeface="Times New Roman"/>
              </a:rPr>
              <a:t>share</a:t>
            </a:r>
            <a:r>
              <a:rPr sz="4400" dirty="0">
                <a:latin typeface="Times New Roman"/>
                <a:cs typeface="Times New Roman"/>
              </a:rPr>
              <a:t> or	</a:t>
            </a:r>
            <a:r>
              <a:rPr sz="4400" spc="-5" dirty="0">
                <a:latin typeface="Times New Roman"/>
                <a:cs typeface="Times New Roman"/>
              </a:rPr>
              <a:t>look	at</a:t>
            </a:r>
            <a:r>
              <a:rPr sz="440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other	students’</a:t>
            </a:r>
            <a:r>
              <a:rPr sz="4400" spc="-32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code</a:t>
            </a:r>
            <a:endParaRPr sz="4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6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629910" algn="l"/>
                <a:tab pos="9417050" algn="l"/>
              </a:tabLst>
            </a:pPr>
            <a:r>
              <a:rPr sz="4400" b="1" dirty="0">
                <a:latin typeface="Times New Roman"/>
                <a:cs typeface="Times New Roman"/>
              </a:rPr>
              <a:t>Do </a:t>
            </a:r>
            <a:r>
              <a:rPr sz="4400" spc="-5" dirty="0">
                <a:latin typeface="Times New Roman"/>
                <a:cs typeface="Times New Roman"/>
              </a:rPr>
              <a:t>discuss</a:t>
            </a:r>
            <a:r>
              <a:rPr sz="4400" spc="2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concepts</a:t>
            </a:r>
            <a:r>
              <a:rPr sz="4400" spc="1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and	problem</a:t>
            </a:r>
            <a:r>
              <a:rPr sz="4400" spc="2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solving	strategies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25775" y="126124"/>
            <a:ext cx="2896235" cy="441959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609600" marR="5080" indent="-597535">
              <a:lnSpc>
                <a:spcPts val="1600"/>
              </a:lnSpc>
              <a:spcBef>
                <a:spcPts val="220"/>
              </a:spcBef>
            </a:pPr>
            <a:r>
              <a:rPr sz="1400" b="1" i="1" spc="-5" dirty="0">
                <a:solidFill>
                  <a:srgbClr val="011993"/>
                </a:solidFill>
                <a:latin typeface="Georgia"/>
                <a:cs typeface="Georgia"/>
              </a:rPr>
              <a:t>Introduction </a:t>
            </a:r>
            <a:r>
              <a:rPr sz="1400" b="1" i="1" dirty="0">
                <a:solidFill>
                  <a:srgbClr val="011993"/>
                </a:solidFill>
                <a:latin typeface="Georgia"/>
                <a:cs typeface="Georgia"/>
              </a:rPr>
              <a:t>to </a:t>
            </a:r>
            <a:r>
              <a:rPr sz="1400" b="1" i="1" spc="-5" dirty="0">
                <a:solidFill>
                  <a:srgbClr val="011993"/>
                </a:solidFill>
                <a:latin typeface="Georgia"/>
                <a:cs typeface="Georgia"/>
              </a:rPr>
              <a:t>Bioinformatics  Programming </a:t>
            </a:r>
            <a:r>
              <a:rPr sz="1400" b="1" i="1" dirty="0">
                <a:solidFill>
                  <a:srgbClr val="011993"/>
                </a:solidFill>
                <a:latin typeface="Georgia"/>
                <a:cs typeface="Georgia"/>
              </a:rPr>
              <a:t>in</a:t>
            </a:r>
            <a:r>
              <a:rPr sz="1400" b="1" i="1" spc="-35" dirty="0">
                <a:solidFill>
                  <a:srgbClr val="011993"/>
                </a:solidFill>
                <a:latin typeface="Georgia"/>
                <a:cs typeface="Georgia"/>
              </a:rPr>
              <a:t> </a:t>
            </a:r>
            <a:r>
              <a:rPr sz="1400" b="1" i="1" spc="-5" dirty="0">
                <a:solidFill>
                  <a:srgbClr val="011993"/>
                </a:solidFill>
                <a:latin typeface="Georgia"/>
                <a:cs typeface="Georgia"/>
              </a:rPr>
              <a:t>Python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3598" y="991082"/>
            <a:ext cx="267906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</a:t>
            </a:r>
            <a:r>
              <a:rPr spc="-5" dirty="0"/>
              <a:t>e</a:t>
            </a:r>
            <a:r>
              <a:rPr dirty="0"/>
              <a:t>b</a:t>
            </a:r>
            <a:r>
              <a:rPr spc="-5" dirty="0"/>
              <a:t>si</a:t>
            </a:r>
            <a:r>
              <a:rPr dirty="0"/>
              <a:t>te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36494" y="5216385"/>
            <a:ext cx="10395585" cy="104900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6318885">
              <a:lnSpc>
                <a:spcPts val="3900"/>
              </a:lnSpc>
              <a:spcBef>
                <a:spcPts val="380"/>
              </a:spcBef>
            </a:pPr>
            <a:r>
              <a:rPr sz="3400" dirty="0">
                <a:latin typeface="Arial"/>
                <a:cs typeface="Arial"/>
              </a:rPr>
              <a:t>Commandline</a:t>
            </a:r>
            <a:r>
              <a:rPr sz="3400" spc="-100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Basics  </a:t>
            </a:r>
            <a:r>
              <a:rPr sz="3400" spc="-5" dirty="0">
                <a:latin typeface="Arial"/>
                <a:cs typeface="Arial"/>
              </a:rPr>
              <a:t>Laptop setup</a:t>
            </a:r>
            <a:endParaRPr sz="3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pc="-5" dirty="0"/>
              <a:t>Introduction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D178B1-1F5C-2818-C1D4-1AE0771CAC07}"/>
              </a:ext>
            </a:extLst>
          </p:cNvPr>
          <p:cNvSpPr txBox="1"/>
          <p:nvPr/>
        </p:nvSpPr>
        <p:spPr>
          <a:xfrm>
            <a:off x="2463800" y="4472919"/>
            <a:ext cx="87312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hlinkClick r:id="rId2"/>
              </a:rPr>
              <a:t>https://mscbio2025.github.io/intro2022/</a:t>
            </a:r>
            <a:endParaRPr lang="en-US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25775" y="126124"/>
            <a:ext cx="2896235" cy="441959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609600" marR="5080" indent="-597535">
              <a:lnSpc>
                <a:spcPts val="1600"/>
              </a:lnSpc>
              <a:spcBef>
                <a:spcPts val="220"/>
              </a:spcBef>
            </a:pPr>
            <a:r>
              <a:rPr sz="1400" b="1" i="1" spc="-5" dirty="0">
                <a:solidFill>
                  <a:srgbClr val="011993"/>
                </a:solidFill>
                <a:latin typeface="Georgia"/>
                <a:cs typeface="Georgia"/>
              </a:rPr>
              <a:t>Introduction </a:t>
            </a:r>
            <a:r>
              <a:rPr sz="1400" b="1" i="1" dirty="0">
                <a:solidFill>
                  <a:srgbClr val="011993"/>
                </a:solidFill>
                <a:latin typeface="Georgia"/>
                <a:cs typeface="Georgia"/>
              </a:rPr>
              <a:t>to </a:t>
            </a:r>
            <a:r>
              <a:rPr sz="1400" b="1" i="1" spc="-5" dirty="0">
                <a:solidFill>
                  <a:srgbClr val="011993"/>
                </a:solidFill>
                <a:latin typeface="Georgia"/>
                <a:cs typeface="Georgia"/>
              </a:rPr>
              <a:t>Bioinformatics  Programming </a:t>
            </a:r>
            <a:r>
              <a:rPr sz="1400" b="1" i="1" dirty="0">
                <a:solidFill>
                  <a:srgbClr val="011993"/>
                </a:solidFill>
                <a:latin typeface="Georgia"/>
                <a:cs typeface="Georgia"/>
              </a:rPr>
              <a:t>in</a:t>
            </a:r>
            <a:r>
              <a:rPr sz="1400" b="1" i="1" spc="-35" dirty="0">
                <a:solidFill>
                  <a:srgbClr val="011993"/>
                </a:solidFill>
                <a:latin typeface="Georgia"/>
                <a:cs typeface="Georgia"/>
              </a:rPr>
              <a:t> </a:t>
            </a:r>
            <a:r>
              <a:rPr sz="1400" b="1" i="1" spc="-5" dirty="0">
                <a:solidFill>
                  <a:srgbClr val="011993"/>
                </a:solidFill>
                <a:latin typeface="Georgia"/>
                <a:cs typeface="Georgia"/>
              </a:rPr>
              <a:t>Python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3598" y="991082"/>
            <a:ext cx="622363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95550" algn="l"/>
              </a:tabLst>
            </a:pPr>
            <a:r>
              <a:rPr spc="-5" dirty="0"/>
              <a:t>Hybrid	Instruction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5800" y="1989991"/>
            <a:ext cx="8096250" cy="601726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4400" spc="-5" dirty="0">
                <a:latin typeface="Georgia"/>
                <a:cs typeface="Georgia"/>
              </a:rPr>
              <a:t>In-person (Murdoch</a:t>
            </a:r>
            <a:r>
              <a:rPr sz="4400" spc="-10" dirty="0">
                <a:latin typeface="Georgia"/>
                <a:cs typeface="Georgia"/>
              </a:rPr>
              <a:t> </a:t>
            </a:r>
            <a:r>
              <a:rPr sz="4400" spc="-5" dirty="0">
                <a:latin typeface="Georgia"/>
                <a:cs typeface="Georgia"/>
              </a:rPr>
              <a:t>814)</a:t>
            </a:r>
            <a:endParaRPr sz="4400">
              <a:latin typeface="Georgia"/>
              <a:cs typeface="Georgia"/>
            </a:endParaRPr>
          </a:p>
          <a:p>
            <a:pPr marL="453390">
              <a:lnSpc>
                <a:spcPct val="100000"/>
              </a:lnSpc>
              <a:spcBef>
                <a:spcPts val="660"/>
              </a:spcBef>
            </a:pPr>
            <a:r>
              <a:rPr sz="3800" spc="-5" dirty="0">
                <a:latin typeface="Georgia"/>
                <a:cs typeface="Georgia"/>
              </a:rPr>
              <a:t>Follow all University</a:t>
            </a:r>
            <a:r>
              <a:rPr sz="3800" dirty="0">
                <a:latin typeface="Georgia"/>
                <a:cs typeface="Georgia"/>
              </a:rPr>
              <a:t> </a:t>
            </a:r>
            <a:r>
              <a:rPr sz="3800" spc="-5" dirty="0">
                <a:latin typeface="Georgia"/>
                <a:cs typeface="Georgia"/>
              </a:rPr>
              <a:t>guidelines</a:t>
            </a:r>
            <a:endParaRPr sz="3800">
              <a:latin typeface="Georgia"/>
              <a:cs typeface="Georgia"/>
            </a:endParaRPr>
          </a:p>
          <a:p>
            <a:pPr marL="453390" marR="4323080">
              <a:lnSpc>
                <a:spcPct val="131600"/>
              </a:lnSpc>
            </a:pPr>
            <a:r>
              <a:rPr sz="3800" spc="-5" dirty="0">
                <a:latin typeface="Georgia"/>
                <a:cs typeface="Georgia"/>
              </a:rPr>
              <a:t>Building access  Masks</a:t>
            </a:r>
            <a:r>
              <a:rPr sz="3800" spc="-60" dirty="0">
                <a:latin typeface="Georgia"/>
                <a:cs typeface="Georgia"/>
              </a:rPr>
              <a:t> </a:t>
            </a:r>
            <a:r>
              <a:rPr sz="3800" spc="-5" dirty="0">
                <a:latin typeface="Georgia"/>
                <a:cs typeface="Georgia"/>
              </a:rPr>
              <a:t>required</a:t>
            </a:r>
            <a:endParaRPr sz="38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43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2525"/>
              </a:spcBef>
            </a:pPr>
            <a:r>
              <a:rPr sz="4400" dirty="0">
                <a:latin typeface="Georgia"/>
                <a:cs typeface="Georgia"/>
              </a:rPr>
              <a:t>Zoom</a:t>
            </a:r>
            <a:endParaRPr sz="4400">
              <a:latin typeface="Georgia"/>
              <a:cs typeface="Georgia"/>
            </a:endParaRPr>
          </a:p>
          <a:p>
            <a:pPr marL="453390">
              <a:lnSpc>
                <a:spcPct val="100000"/>
              </a:lnSpc>
              <a:spcBef>
                <a:spcPts val="660"/>
              </a:spcBef>
            </a:pPr>
            <a:r>
              <a:rPr sz="3800" dirty="0">
                <a:latin typeface="Georgia"/>
                <a:cs typeface="Georgia"/>
              </a:rPr>
              <a:t>Attend</a:t>
            </a:r>
            <a:r>
              <a:rPr sz="3800" spc="-10" dirty="0">
                <a:latin typeface="Georgia"/>
                <a:cs typeface="Georgia"/>
              </a:rPr>
              <a:t> </a:t>
            </a:r>
            <a:r>
              <a:rPr sz="3800" b="1" spc="-5" dirty="0">
                <a:latin typeface="Georgia"/>
                <a:cs typeface="Georgia"/>
              </a:rPr>
              <a:t>synchronously</a:t>
            </a:r>
            <a:endParaRPr sz="3800">
              <a:latin typeface="Georgia"/>
              <a:cs typeface="Georgia"/>
            </a:endParaRPr>
          </a:p>
          <a:p>
            <a:pPr marL="453390">
              <a:lnSpc>
                <a:spcPct val="100000"/>
              </a:lnSpc>
              <a:spcBef>
                <a:spcPts val="1440"/>
              </a:spcBef>
            </a:pPr>
            <a:r>
              <a:rPr sz="3800" spc="-5" dirty="0">
                <a:latin typeface="Georgia"/>
                <a:cs typeface="Georgia"/>
              </a:rPr>
              <a:t>Lecture recordings </a:t>
            </a:r>
            <a:r>
              <a:rPr sz="3800" dirty="0">
                <a:latin typeface="Georgia"/>
                <a:cs typeface="Georgia"/>
              </a:rPr>
              <a:t>are for</a:t>
            </a:r>
            <a:r>
              <a:rPr sz="3800" spc="5" dirty="0">
                <a:latin typeface="Georgia"/>
                <a:cs typeface="Georgia"/>
              </a:rPr>
              <a:t> </a:t>
            </a:r>
            <a:r>
              <a:rPr sz="3800" spc="-5" dirty="0">
                <a:latin typeface="Georgia"/>
                <a:cs typeface="Georgia"/>
              </a:rPr>
              <a:t>reference</a:t>
            </a:r>
            <a:endParaRPr sz="38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028772" y="6608622"/>
            <a:ext cx="3810000" cy="952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pc="-5" dirty="0"/>
              <a:t>Introduction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475070" y="9309100"/>
            <a:ext cx="2286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sz="2400" dirty="0">
                <a:solidFill>
                  <a:srgbClr val="5E5E5E"/>
                </a:solidFill>
                <a:latin typeface="Times New Roman"/>
                <a:cs typeface="Times New Roman"/>
              </a:rPr>
              <a:t>2</a:t>
            </a:fld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25775" y="126124"/>
            <a:ext cx="2896235" cy="441959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609600" marR="5080" indent="-597535">
              <a:lnSpc>
                <a:spcPts val="1600"/>
              </a:lnSpc>
              <a:spcBef>
                <a:spcPts val="220"/>
              </a:spcBef>
            </a:pPr>
            <a:r>
              <a:rPr sz="1400" b="1" i="1" spc="-5" dirty="0">
                <a:solidFill>
                  <a:srgbClr val="011993"/>
                </a:solidFill>
                <a:latin typeface="Georgia"/>
                <a:cs typeface="Georgia"/>
              </a:rPr>
              <a:t>Introduction </a:t>
            </a:r>
            <a:r>
              <a:rPr sz="1400" b="1" i="1" dirty="0">
                <a:solidFill>
                  <a:srgbClr val="011993"/>
                </a:solidFill>
                <a:latin typeface="Georgia"/>
                <a:cs typeface="Georgia"/>
              </a:rPr>
              <a:t>to </a:t>
            </a:r>
            <a:r>
              <a:rPr sz="1400" b="1" i="1" spc="-5" dirty="0">
                <a:solidFill>
                  <a:srgbClr val="011993"/>
                </a:solidFill>
                <a:latin typeface="Georgia"/>
                <a:cs typeface="Georgia"/>
              </a:rPr>
              <a:t>Bioinformatics  Programming </a:t>
            </a:r>
            <a:r>
              <a:rPr sz="1400" b="1" i="1" dirty="0">
                <a:solidFill>
                  <a:srgbClr val="011993"/>
                </a:solidFill>
                <a:latin typeface="Georgia"/>
                <a:cs typeface="Georgia"/>
              </a:rPr>
              <a:t>in</a:t>
            </a:r>
            <a:r>
              <a:rPr sz="1400" b="1" i="1" spc="-35" dirty="0">
                <a:solidFill>
                  <a:srgbClr val="011993"/>
                </a:solidFill>
                <a:latin typeface="Georgia"/>
                <a:cs typeface="Georgia"/>
              </a:rPr>
              <a:t> </a:t>
            </a:r>
            <a:r>
              <a:rPr sz="1400" b="1" i="1" spc="-5" dirty="0">
                <a:solidFill>
                  <a:srgbClr val="011993"/>
                </a:solidFill>
                <a:latin typeface="Georgia"/>
                <a:cs typeface="Georgia"/>
              </a:rPr>
              <a:t>Python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3598" y="991082"/>
            <a:ext cx="508254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Zoom</a:t>
            </a:r>
            <a:r>
              <a:rPr spc="-60" dirty="0"/>
              <a:t> </a:t>
            </a:r>
            <a:r>
              <a:rPr spc="-5" dirty="0"/>
              <a:t>Etiquette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5800" y="1912937"/>
            <a:ext cx="190500" cy="2320925"/>
          </a:xfrm>
          <a:prstGeom prst="rect">
            <a:avLst/>
          </a:prstGeom>
        </p:spPr>
        <p:txBody>
          <a:bodyPr vert="horz" wrap="square" lIns="0" tIns="274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3300" dirty="0">
                <a:latin typeface="Georgia"/>
                <a:cs typeface="Georgia"/>
              </a:rPr>
              <a:t>•</a:t>
            </a:r>
            <a:endParaRPr sz="33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2065"/>
              </a:spcBef>
            </a:pPr>
            <a:r>
              <a:rPr sz="3300" dirty="0">
                <a:latin typeface="Georgia"/>
                <a:cs typeface="Georgia"/>
              </a:rPr>
              <a:t>•</a:t>
            </a:r>
            <a:endParaRPr sz="33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2065"/>
              </a:spcBef>
            </a:pPr>
            <a:r>
              <a:rPr sz="3300" dirty="0">
                <a:latin typeface="Georgia"/>
                <a:cs typeface="Georgia"/>
              </a:rPr>
              <a:t>•</a:t>
            </a:r>
            <a:endParaRPr sz="33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9078" y="1992808"/>
            <a:ext cx="9806305" cy="2320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100"/>
              </a:spcBef>
              <a:tabLst>
                <a:tab pos="1210310" algn="l"/>
              </a:tabLst>
            </a:pPr>
            <a:r>
              <a:rPr sz="4400" dirty="0">
                <a:latin typeface="Georgia"/>
                <a:cs typeface="Georgia"/>
              </a:rPr>
              <a:t>Video on is preferred (but </a:t>
            </a:r>
            <a:r>
              <a:rPr sz="4400" spc="-5" dirty="0">
                <a:latin typeface="Georgia"/>
                <a:cs typeface="Georgia"/>
              </a:rPr>
              <a:t>not</a:t>
            </a:r>
            <a:r>
              <a:rPr sz="4400" spc="-75" dirty="0">
                <a:latin typeface="Georgia"/>
                <a:cs typeface="Georgia"/>
              </a:rPr>
              <a:t> </a:t>
            </a:r>
            <a:r>
              <a:rPr sz="4400" spc="-5" dirty="0">
                <a:latin typeface="Georgia"/>
                <a:cs typeface="Georgia"/>
              </a:rPr>
              <a:t>required)  Stay	</a:t>
            </a:r>
            <a:r>
              <a:rPr sz="4400" dirty="0">
                <a:latin typeface="Georgia"/>
                <a:cs typeface="Georgia"/>
              </a:rPr>
              <a:t>on</a:t>
            </a:r>
            <a:r>
              <a:rPr sz="4400" spc="-10" dirty="0">
                <a:latin typeface="Georgia"/>
                <a:cs typeface="Georgia"/>
              </a:rPr>
              <a:t> </a:t>
            </a:r>
            <a:r>
              <a:rPr sz="4400" spc="-5" dirty="0">
                <a:latin typeface="Georgia"/>
                <a:cs typeface="Georgia"/>
              </a:rPr>
              <a:t>Mute</a:t>
            </a:r>
            <a:endParaRPr sz="4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1081405" algn="l"/>
              </a:tabLst>
            </a:pPr>
            <a:r>
              <a:rPr sz="4400" spc="-5" dirty="0">
                <a:latin typeface="Georgia"/>
                <a:cs typeface="Georgia"/>
              </a:rPr>
              <a:t>Use	Chat to ask/respond to questions</a:t>
            </a:r>
            <a:endParaRPr sz="44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300" y="4371987"/>
            <a:ext cx="10033635" cy="327025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481330" marR="5080" indent="-469265" algn="just">
              <a:lnSpc>
                <a:spcPts val="4300"/>
              </a:lnSpc>
              <a:spcBef>
                <a:spcPts val="459"/>
              </a:spcBef>
              <a:buSzPct val="75000"/>
              <a:buChar char="•"/>
              <a:tabLst>
                <a:tab pos="481965" algn="l"/>
              </a:tabLst>
            </a:pPr>
            <a:r>
              <a:rPr sz="3800" spc="-5" dirty="0">
                <a:latin typeface="Georgia"/>
                <a:cs typeface="Georgia"/>
              </a:rPr>
              <a:t>"Raise Hand" </a:t>
            </a:r>
            <a:r>
              <a:rPr sz="3800" dirty="0">
                <a:latin typeface="Georgia"/>
                <a:cs typeface="Georgia"/>
              </a:rPr>
              <a:t>if I </a:t>
            </a:r>
            <a:r>
              <a:rPr sz="3800" spc="-5" dirty="0">
                <a:latin typeface="Georgia"/>
                <a:cs typeface="Georgia"/>
              </a:rPr>
              <a:t>don't notice chat </a:t>
            </a:r>
            <a:r>
              <a:rPr sz="3800" dirty="0">
                <a:latin typeface="Georgia"/>
                <a:cs typeface="Georgia"/>
              </a:rPr>
              <a:t>or </a:t>
            </a:r>
            <a:r>
              <a:rPr sz="3800" spc="-5" dirty="0">
                <a:latin typeface="Georgia"/>
                <a:cs typeface="Georgia"/>
              </a:rPr>
              <a:t>want to  share screen/speak </a:t>
            </a:r>
            <a:r>
              <a:rPr sz="3800" dirty="0">
                <a:latin typeface="Georgia"/>
                <a:cs typeface="Georgia"/>
              </a:rPr>
              <a:t>on</a:t>
            </a:r>
            <a:r>
              <a:rPr sz="3800" spc="-5" dirty="0">
                <a:latin typeface="Georgia"/>
                <a:cs typeface="Georgia"/>
              </a:rPr>
              <a:t> </a:t>
            </a:r>
            <a:r>
              <a:rPr sz="3800" dirty="0">
                <a:latin typeface="Georgia"/>
                <a:cs typeface="Georgia"/>
              </a:rPr>
              <a:t>Zoom</a:t>
            </a:r>
            <a:endParaRPr sz="3800">
              <a:latin typeface="Georgia"/>
              <a:cs typeface="Georgia"/>
            </a:endParaRPr>
          </a:p>
          <a:p>
            <a:pPr marL="111125" marR="6129020" algn="just">
              <a:lnSpc>
                <a:spcPts val="5000"/>
              </a:lnSpc>
              <a:spcBef>
                <a:spcPts val="1705"/>
              </a:spcBef>
            </a:pPr>
            <a:r>
              <a:rPr sz="4400" spc="-5" dirty="0">
                <a:latin typeface="Georgia"/>
                <a:cs typeface="Georgia"/>
              </a:rPr>
              <a:t>Let </a:t>
            </a:r>
            <a:r>
              <a:rPr sz="4400" dirty="0">
                <a:latin typeface="Georgia"/>
                <a:cs typeface="Georgia"/>
              </a:rPr>
              <a:t>me </a:t>
            </a:r>
            <a:r>
              <a:rPr sz="4400" spc="-5" dirty="0">
                <a:latin typeface="Georgia"/>
                <a:cs typeface="Georgia"/>
              </a:rPr>
              <a:t>know </a:t>
            </a:r>
            <a:r>
              <a:rPr sz="4400" dirty="0">
                <a:latin typeface="Georgia"/>
                <a:cs typeface="Georgia"/>
              </a:rPr>
              <a:t>if  </a:t>
            </a:r>
            <a:r>
              <a:rPr sz="4400" spc="-5" dirty="0">
                <a:latin typeface="Georgia"/>
                <a:cs typeface="Georgia"/>
              </a:rPr>
              <a:t>something</a:t>
            </a:r>
            <a:r>
              <a:rPr sz="4400" spc="-65" dirty="0">
                <a:latin typeface="Georgia"/>
                <a:cs typeface="Georgia"/>
              </a:rPr>
              <a:t> </a:t>
            </a:r>
            <a:r>
              <a:rPr sz="4400" spc="-5" dirty="0">
                <a:latin typeface="Georgia"/>
                <a:cs typeface="Georgia"/>
              </a:rPr>
              <a:t>isn't  working</a:t>
            </a:r>
            <a:endParaRPr sz="44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5800" y="5763856"/>
            <a:ext cx="19050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dirty="0">
                <a:latin typeface="Georgia"/>
                <a:cs typeface="Georgia"/>
              </a:rPr>
              <a:t>•</a:t>
            </a:r>
            <a:endParaRPr sz="3300">
              <a:latin typeface="Georgia"/>
              <a:cs typeface="Georg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91745" y="5550544"/>
            <a:ext cx="6152629" cy="40958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pc="-5" dirty="0"/>
              <a:t>Introduction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2475070" y="9309100"/>
            <a:ext cx="2286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sz="2400" dirty="0">
                <a:solidFill>
                  <a:srgbClr val="5E5E5E"/>
                </a:solidFill>
                <a:latin typeface="Times New Roman"/>
                <a:cs typeface="Times New Roman"/>
              </a:rPr>
              <a:t>3</a:t>
            </a:fld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25775" y="126124"/>
            <a:ext cx="2896235" cy="441959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609600" marR="5080" indent="-597535">
              <a:lnSpc>
                <a:spcPts val="1600"/>
              </a:lnSpc>
              <a:spcBef>
                <a:spcPts val="220"/>
              </a:spcBef>
            </a:pPr>
            <a:r>
              <a:rPr sz="1400" b="1" i="1" spc="-5" dirty="0">
                <a:solidFill>
                  <a:srgbClr val="011993"/>
                </a:solidFill>
                <a:latin typeface="Georgia"/>
                <a:cs typeface="Georgia"/>
              </a:rPr>
              <a:t>Introduction </a:t>
            </a:r>
            <a:r>
              <a:rPr sz="1400" b="1" i="1" dirty="0">
                <a:solidFill>
                  <a:srgbClr val="011993"/>
                </a:solidFill>
                <a:latin typeface="Georgia"/>
                <a:cs typeface="Georgia"/>
              </a:rPr>
              <a:t>to </a:t>
            </a:r>
            <a:r>
              <a:rPr sz="1400" b="1" i="1" spc="-5" dirty="0">
                <a:solidFill>
                  <a:srgbClr val="011993"/>
                </a:solidFill>
                <a:latin typeface="Georgia"/>
                <a:cs typeface="Georgia"/>
              </a:rPr>
              <a:t>Bioinformatics  Programming </a:t>
            </a:r>
            <a:r>
              <a:rPr sz="1400" b="1" i="1" dirty="0">
                <a:solidFill>
                  <a:srgbClr val="011993"/>
                </a:solidFill>
                <a:latin typeface="Georgia"/>
                <a:cs typeface="Georgia"/>
              </a:rPr>
              <a:t>in</a:t>
            </a:r>
            <a:r>
              <a:rPr sz="1400" b="1" i="1" spc="-35" dirty="0">
                <a:solidFill>
                  <a:srgbClr val="011993"/>
                </a:solidFill>
                <a:latin typeface="Georgia"/>
                <a:cs typeface="Georgia"/>
              </a:rPr>
              <a:t> </a:t>
            </a:r>
            <a:r>
              <a:rPr sz="1400" b="1" i="1" spc="-5" dirty="0">
                <a:solidFill>
                  <a:srgbClr val="011993"/>
                </a:solidFill>
                <a:latin typeface="Georgia"/>
                <a:cs typeface="Georgia"/>
              </a:rPr>
              <a:t>Python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3598" y="991082"/>
            <a:ext cx="560260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“Bioinformatics”</a:t>
            </a:r>
          </a:p>
        </p:txBody>
      </p:sp>
      <p:sp>
        <p:nvSpPr>
          <p:cNvPr id="4" name="object 4"/>
          <p:cNvSpPr/>
          <p:nvPr/>
        </p:nvSpPr>
        <p:spPr>
          <a:xfrm>
            <a:off x="3708348" y="4388526"/>
            <a:ext cx="5905500" cy="274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pc="-5" dirty="0"/>
              <a:t>Introduction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2475070" y="9309100"/>
            <a:ext cx="2286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sz="2400" dirty="0">
                <a:solidFill>
                  <a:srgbClr val="5E5E5E"/>
                </a:solidFill>
                <a:latin typeface="Times New Roman"/>
                <a:cs typeface="Times New Roman"/>
              </a:rPr>
              <a:t>4</a:t>
            </a:fld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2590" y="2382852"/>
            <a:ext cx="1219962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16540" algn="l"/>
              </a:tabLst>
            </a:pPr>
            <a:r>
              <a:rPr sz="3800" b="1" dirty="0">
                <a:latin typeface="Arial"/>
                <a:cs typeface="Arial"/>
              </a:rPr>
              <a:t>B</a:t>
            </a:r>
            <a:r>
              <a:rPr sz="3800" b="1" spc="-5" dirty="0">
                <a:latin typeface="Arial"/>
                <a:cs typeface="Arial"/>
              </a:rPr>
              <a:t>ioin</a:t>
            </a:r>
            <a:r>
              <a:rPr sz="3800" b="1" dirty="0">
                <a:latin typeface="Arial"/>
                <a:cs typeface="Arial"/>
              </a:rPr>
              <a:t>f</a:t>
            </a:r>
            <a:r>
              <a:rPr sz="3800" b="1" spc="-5" dirty="0">
                <a:latin typeface="Arial"/>
                <a:cs typeface="Arial"/>
              </a:rPr>
              <a:t>o</a:t>
            </a:r>
            <a:r>
              <a:rPr sz="3800" b="1" dirty="0">
                <a:latin typeface="Arial"/>
                <a:cs typeface="Arial"/>
              </a:rPr>
              <a:t>rmat</a:t>
            </a:r>
            <a:r>
              <a:rPr sz="3800" b="1" spc="-5" dirty="0">
                <a:latin typeface="Arial"/>
                <a:cs typeface="Arial"/>
              </a:rPr>
              <a:t>i</a:t>
            </a:r>
            <a:r>
              <a:rPr sz="3800" b="1" dirty="0">
                <a:latin typeface="Arial"/>
                <a:cs typeface="Arial"/>
              </a:rPr>
              <a:t>cs,</a:t>
            </a:r>
            <a:r>
              <a:rPr sz="3800" b="1" spc="-5" dirty="0">
                <a:latin typeface="Arial"/>
                <a:cs typeface="Arial"/>
              </a:rPr>
              <a:t> </a:t>
            </a:r>
            <a:r>
              <a:rPr sz="3800" b="1" dirty="0">
                <a:latin typeface="Arial"/>
                <a:cs typeface="Arial"/>
              </a:rPr>
              <a:t>C</a:t>
            </a:r>
            <a:r>
              <a:rPr sz="3800" b="1" spc="-5" dirty="0">
                <a:latin typeface="Arial"/>
                <a:cs typeface="Arial"/>
              </a:rPr>
              <a:t>o</a:t>
            </a:r>
            <a:r>
              <a:rPr sz="3800" b="1" dirty="0">
                <a:latin typeface="Arial"/>
                <a:cs typeface="Arial"/>
              </a:rPr>
              <a:t>m</a:t>
            </a:r>
            <a:r>
              <a:rPr sz="3800" b="1" spc="-5" dirty="0">
                <a:latin typeface="Arial"/>
                <a:cs typeface="Arial"/>
              </a:rPr>
              <a:t>pu</a:t>
            </a:r>
            <a:r>
              <a:rPr sz="3800" b="1" dirty="0">
                <a:latin typeface="Arial"/>
                <a:cs typeface="Arial"/>
              </a:rPr>
              <a:t>tat</a:t>
            </a:r>
            <a:r>
              <a:rPr sz="3800" b="1" spc="-5" dirty="0">
                <a:latin typeface="Arial"/>
                <a:cs typeface="Arial"/>
              </a:rPr>
              <a:t>ion</a:t>
            </a:r>
            <a:r>
              <a:rPr sz="3800" b="1" dirty="0">
                <a:latin typeface="Arial"/>
                <a:cs typeface="Arial"/>
              </a:rPr>
              <a:t>a</a:t>
            </a:r>
            <a:r>
              <a:rPr sz="3800" b="1" spc="-5" dirty="0">
                <a:latin typeface="Arial"/>
                <a:cs typeface="Arial"/>
              </a:rPr>
              <a:t>l</a:t>
            </a:r>
            <a:r>
              <a:rPr sz="3800" b="1" dirty="0">
                <a:latin typeface="Arial"/>
                <a:cs typeface="Arial"/>
              </a:rPr>
              <a:t>,</a:t>
            </a:r>
            <a:r>
              <a:rPr sz="3800" b="1" spc="-5" dirty="0">
                <a:latin typeface="Arial"/>
                <a:cs typeface="Arial"/>
              </a:rPr>
              <a:t> </a:t>
            </a:r>
            <a:r>
              <a:rPr sz="3800" b="1" dirty="0">
                <a:latin typeface="Arial"/>
                <a:cs typeface="Arial"/>
              </a:rPr>
              <a:t>a</a:t>
            </a:r>
            <a:r>
              <a:rPr sz="3800" b="1" spc="-5" dirty="0">
                <a:latin typeface="Arial"/>
                <a:cs typeface="Arial"/>
              </a:rPr>
              <a:t>n</a:t>
            </a:r>
            <a:r>
              <a:rPr sz="3800" b="1" dirty="0">
                <a:latin typeface="Arial"/>
                <a:cs typeface="Arial"/>
              </a:rPr>
              <a:t>d</a:t>
            </a:r>
            <a:r>
              <a:rPr sz="3800" b="1" spc="-5" dirty="0">
                <a:latin typeface="Arial"/>
                <a:cs typeface="Arial"/>
              </a:rPr>
              <a:t> </a:t>
            </a:r>
            <a:r>
              <a:rPr sz="3800" b="1" dirty="0">
                <a:latin typeface="Arial"/>
                <a:cs typeface="Arial"/>
              </a:rPr>
              <a:t>Systems	B</a:t>
            </a:r>
            <a:r>
              <a:rPr sz="3800" b="1" spc="-5" dirty="0">
                <a:latin typeface="Arial"/>
                <a:cs typeface="Arial"/>
              </a:rPr>
              <a:t>iolog</a:t>
            </a:r>
            <a:r>
              <a:rPr sz="3800" b="1" dirty="0">
                <a:latin typeface="Arial"/>
                <a:cs typeface="Arial"/>
              </a:rPr>
              <a:t>y</a:t>
            </a:r>
            <a:endParaRPr sz="3800" dirty="0">
              <a:latin typeface="Arial"/>
              <a:cs typeface="Arial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9022E05-909E-EE36-22DD-6A6FC777E764}"/>
              </a:ext>
            </a:extLst>
          </p:cNvPr>
          <p:cNvGrpSpPr/>
          <p:nvPr/>
        </p:nvGrpSpPr>
        <p:grpSpPr>
          <a:xfrm>
            <a:off x="831402" y="3329952"/>
            <a:ext cx="11371799" cy="5547362"/>
            <a:chOff x="831402" y="3329952"/>
            <a:chExt cx="11371799" cy="5547362"/>
          </a:xfrm>
        </p:grpSpPr>
        <p:sp>
          <p:nvSpPr>
            <p:cNvPr id="5" name="object 5"/>
            <p:cNvSpPr txBox="1"/>
            <p:nvPr/>
          </p:nvSpPr>
          <p:spPr>
            <a:xfrm>
              <a:off x="1557540" y="5006352"/>
              <a:ext cx="1800225" cy="1026160"/>
            </a:xfrm>
            <a:prstGeom prst="rect">
              <a:avLst/>
            </a:prstGeom>
          </p:spPr>
          <p:txBody>
            <a:bodyPr vert="horz" wrap="square" lIns="0" tIns="58419" rIns="0" bIns="0" rtlCol="0">
              <a:spAutoFit/>
            </a:bodyPr>
            <a:lstStyle/>
            <a:p>
              <a:pPr marL="24130" marR="5080" indent="-12065">
                <a:lnSpc>
                  <a:spcPts val="3800"/>
                </a:lnSpc>
                <a:spcBef>
                  <a:spcPts val="459"/>
                </a:spcBef>
              </a:pPr>
              <a:r>
                <a:rPr sz="3400" dirty="0">
                  <a:latin typeface="Times New Roman"/>
                  <a:cs typeface="Times New Roman"/>
                </a:rPr>
                <a:t>Mo</a:t>
              </a:r>
              <a:r>
                <a:rPr sz="3400" spc="-5" dirty="0">
                  <a:latin typeface="Times New Roman"/>
                  <a:cs typeface="Times New Roman"/>
                </a:rPr>
                <a:t>lec</a:t>
              </a:r>
              <a:r>
                <a:rPr sz="3400" dirty="0">
                  <a:latin typeface="Times New Roman"/>
                  <a:cs typeface="Times New Roman"/>
                </a:rPr>
                <a:t>u</a:t>
              </a:r>
              <a:r>
                <a:rPr sz="3400" spc="-5" dirty="0">
                  <a:latin typeface="Times New Roman"/>
                  <a:cs typeface="Times New Roman"/>
                </a:rPr>
                <a:t>la</a:t>
              </a:r>
              <a:r>
                <a:rPr sz="3400" dirty="0">
                  <a:latin typeface="Times New Roman"/>
                  <a:cs typeface="Times New Roman"/>
                </a:rPr>
                <a:t>r  </a:t>
              </a:r>
              <a:r>
                <a:rPr sz="3400" spc="-5" dirty="0">
                  <a:latin typeface="Times New Roman"/>
                  <a:cs typeface="Times New Roman"/>
                </a:rPr>
                <a:t>Dynamics</a:t>
              </a:r>
              <a:endParaRPr sz="3400" dirty="0">
                <a:latin typeface="Times New Roman"/>
                <a:cs typeface="Times New Roman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5423560" y="3898912"/>
              <a:ext cx="6126480" cy="1244600"/>
            </a:xfrm>
            <a:prstGeom prst="rect">
              <a:avLst/>
            </a:prstGeom>
          </p:spPr>
          <p:txBody>
            <a:bodyPr vert="horz" wrap="square" lIns="0" tIns="10414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820"/>
                </a:spcBef>
              </a:pPr>
              <a:r>
                <a:rPr sz="3400" spc="-5" dirty="0">
                  <a:latin typeface="Times New Roman"/>
                  <a:cs typeface="Times New Roman"/>
                </a:rPr>
                <a:t>Sequence</a:t>
              </a:r>
              <a:r>
                <a:rPr sz="3400" spc="-195" dirty="0">
                  <a:latin typeface="Times New Roman"/>
                  <a:cs typeface="Times New Roman"/>
                </a:rPr>
                <a:t> </a:t>
              </a:r>
              <a:r>
                <a:rPr sz="3400" spc="-5" dirty="0">
                  <a:latin typeface="Times New Roman"/>
                  <a:cs typeface="Times New Roman"/>
                </a:rPr>
                <a:t>Analysis</a:t>
              </a:r>
              <a:endParaRPr sz="3400">
                <a:latin typeface="Times New Roman"/>
                <a:cs typeface="Times New Roman"/>
              </a:endParaRPr>
            </a:p>
            <a:p>
              <a:pPr marL="4362450">
                <a:lnSpc>
                  <a:spcPct val="100000"/>
                </a:lnSpc>
                <a:spcBef>
                  <a:spcPts val="720"/>
                </a:spcBef>
              </a:pPr>
              <a:r>
                <a:rPr sz="3400" spc="-5" dirty="0">
                  <a:latin typeface="Times New Roman"/>
                  <a:cs typeface="Times New Roman"/>
                </a:rPr>
                <a:t>Genomics</a:t>
              </a:r>
              <a:endParaRPr sz="3400">
                <a:latin typeface="Times New Roman"/>
                <a:cs typeface="Times New Roman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8760828" y="8333754"/>
              <a:ext cx="2963545" cy="5435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3400" spc="-5" dirty="0">
                  <a:latin typeface="Times New Roman"/>
                  <a:cs typeface="Times New Roman"/>
                </a:rPr>
                <a:t>Protein</a:t>
              </a:r>
              <a:r>
                <a:rPr sz="3400" spc="-45" dirty="0">
                  <a:latin typeface="Times New Roman"/>
                  <a:cs typeface="Times New Roman"/>
                </a:rPr>
                <a:t> </a:t>
              </a:r>
              <a:r>
                <a:rPr sz="3400" spc="-5" dirty="0">
                  <a:latin typeface="Times New Roman"/>
                  <a:cs typeface="Times New Roman"/>
                </a:rPr>
                <a:t>Structure</a:t>
              </a:r>
              <a:endParaRPr sz="3400">
                <a:latin typeface="Times New Roman"/>
                <a:cs typeface="Times New Roman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8021281" y="7241552"/>
              <a:ext cx="2436495" cy="5435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3400" spc="-5" dirty="0">
                  <a:latin typeface="Times New Roman"/>
                  <a:cs typeface="Times New Roman"/>
                </a:rPr>
                <a:t>Data</a:t>
              </a:r>
              <a:r>
                <a:rPr sz="3400" spc="-245" dirty="0">
                  <a:latin typeface="Times New Roman"/>
                  <a:cs typeface="Times New Roman"/>
                </a:rPr>
                <a:t> </a:t>
              </a:r>
              <a:r>
                <a:rPr sz="3400" spc="-5" dirty="0">
                  <a:latin typeface="Times New Roman"/>
                  <a:cs typeface="Times New Roman"/>
                </a:rPr>
                <a:t>Analysis</a:t>
              </a:r>
              <a:endParaRPr sz="3400">
                <a:latin typeface="Times New Roman"/>
                <a:cs typeface="Times New Roman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4028605" y="8219454"/>
              <a:ext cx="3131820" cy="5435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3400" spc="-5" dirty="0">
                  <a:latin typeface="Times New Roman"/>
                  <a:cs typeface="Times New Roman"/>
                </a:rPr>
                <a:t>Protein</a:t>
              </a:r>
              <a:r>
                <a:rPr sz="3400" spc="-55" dirty="0">
                  <a:latin typeface="Times New Roman"/>
                  <a:cs typeface="Times New Roman"/>
                </a:rPr>
                <a:t> </a:t>
              </a:r>
              <a:r>
                <a:rPr sz="3400" spc="-5" dirty="0">
                  <a:latin typeface="Times New Roman"/>
                  <a:cs typeface="Times New Roman"/>
                </a:rPr>
                <a:t>Dynamics</a:t>
              </a:r>
              <a:endParaRPr sz="3400">
                <a:latin typeface="Times New Roman"/>
                <a:cs typeface="Times New Roman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831402" y="7203452"/>
              <a:ext cx="3252470" cy="5435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3400" spc="-5" dirty="0">
                  <a:latin typeface="Times New Roman"/>
                  <a:cs typeface="Times New Roman"/>
                </a:rPr>
                <a:t>Systems</a:t>
              </a:r>
              <a:r>
                <a:rPr sz="3400" spc="-50" dirty="0">
                  <a:latin typeface="Times New Roman"/>
                  <a:cs typeface="Times New Roman"/>
                </a:rPr>
                <a:t> </a:t>
              </a:r>
              <a:r>
                <a:rPr sz="3400" spc="-5" dirty="0">
                  <a:latin typeface="Times New Roman"/>
                  <a:cs typeface="Times New Roman"/>
                </a:rPr>
                <a:t>Modeling</a:t>
              </a:r>
              <a:endParaRPr sz="3400">
                <a:latin typeface="Times New Roman"/>
                <a:cs typeface="Times New Roman"/>
              </a:endParaRPr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9677501" y="3329952"/>
              <a:ext cx="1968500" cy="5435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3400" spc="-5" dirty="0">
                  <a:latin typeface="Times New Roman"/>
                  <a:cs typeface="Times New Roman"/>
                </a:rPr>
                <a:t>Proteomics</a:t>
              </a:r>
              <a:endParaRPr sz="3400" dirty="0">
                <a:latin typeface="Times New Roman"/>
                <a:cs typeface="Times New Roman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5149481" y="6238252"/>
              <a:ext cx="3023235" cy="5435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3400" spc="-5" dirty="0">
                  <a:latin typeface="Times New Roman"/>
                  <a:cs typeface="Times New Roman"/>
                </a:rPr>
                <a:t>Cheminformatics</a:t>
              </a:r>
              <a:endParaRPr sz="3400">
                <a:latin typeface="Times New Roman"/>
                <a:cs typeface="Times New Roman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5263438" y="4968252"/>
              <a:ext cx="2795905" cy="5435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3400" spc="-5" dirty="0">
                  <a:latin typeface="Times New Roman"/>
                  <a:cs typeface="Times New Roman"/>
                </a:rPr>
                <a:t>Drug</a:t>
              </a:r>
              <a:r>
                <a:rPr sz="3400" spc="-55" dirty="0">
                  <a:latin typeface="Times New Roman"/>
                  <a:cs typeface="Times New Roman"/>
                </a:rPr>
                <a:t> </a:t>
              </a:r>
              <a:r>
                <a:rPr sz="3400" spc="-5" dirty="0">
                  <a:latin typeface="Times New Roman"/>
                  <a:cs typeface="Times New Roman"/>
                </a:rPr>
                <a:t>Discovery</a:t>
              </a:r>
              <a:endParaRPr sz="3400">
                <a:latin typeface="Times New Roman"/>
                <a:cs typeface="Times New Roman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310932" y="3622052"/>
              <a:ext cx="2064385" cy="5435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3400" spc="-5" dirty="0">
                  <a:latin typeface="Times New Roman"/>
                  <a:cs typeface="Times New Roman"/>
                </a:rPr>
                <a:t>Bioimaging</a:t>
              </a:r>
              <a:endParaRPr sz="3400" dirty="0">
                <a:latin typeface="Times New Roman"/>
                <a:cs typeface="Times New Roman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10187076" y="5692152"/>
              <a:ext cx="2016125" cy="1026160"/>
            </a:xfrm>
            <a:prstGeom prst="rect">
              <a:avLst/>
            </a:prstGeom>
          </p:spPr>
          <p:txBody>
            <a:bodyPr vert="horz" wrap="square" lIns="0" tIns="58419" rIns="0" bIns="0" rtlCol="0">
              <a:spAutoFit/>
            </a:bodyPr>
            <a:lstStyle/>
            <a:p>
              <a:pPr marL="12700" marR="5080" indent="-635">
                <a:lnSpc>
                  <a:spcPts val="3800"/>
                </a:lnSpc>
                <a:spcBef>
                  <a:spcPts val="459"/>
                </a:spcBef>
              </a:pPr>
              <a:r>
                <a:rPr sz="3400" dirty="0">
                  <a:latin typeface="Times New Roman"/>
                  <a:cs typeface="Times New Roman"/>
                </a:rPr>
                <a:t>B</a:t>
              </a:r>
              <a:r>
                <a:rPr sz="3400" spc="-5" dirty="0">
                  <a:latin typeface="Times New Roman"/>
                  <a:cs typeface="Times New Roman"/>
                </a:rPr>
                <a:t>i</a:t>
              </a:r>
              <a:r>
                <a:rPr sz="3400" dirty="0">
                  <a:latin typeface="Times New Roman"/>
                  <a:cs typeface="Times New Roman"/>
                </a:rPr>
                <a:t>o</a:t>
              </a:r>
              <a:r>
                <a:rPr sz="3400" spc="-5" dirty="0">
                  <a:latin typeface="Times New Roman"/>
                  <a:cs typeface="Times New Roman"/>
                </a:rPr>
                <a:t>me</a:t>
              </a:r>
              <a:r>
                <a:rPr sz="3400" dirty="0">
                  <a:latin typeface="Times New Roman"/>
                  <a:cs typeface="Times New Roman"/>
                </a:rPr>
                <a:t>d</a:t>
              </a:r>
              <a:r>
                <a:rPr sz="3400" spc="-5" dirty="0">
                  <a:latin typeface="Times New Roman"/>
                  <a:cs typeface="Times New Roman"/>
                </a:rPr>
                <a:t>ica</a:t>
              </a:r>
              <a:r>
                <a:rPr sz="3400" dirty="0">
                  <a:latin typeface="Times New Roman"/>
                  <a:cs typeface="Times New Roman"/>
                </a:rPr>
                <a:t>l  Infor</a:t>
              </a:r>
              <a:r>
                <a:rPr sz="3400" spc="-5" dirty="0">
                  <a:latin typeface="Times New Roman"/>
                  <a:cs typeface="Times New Roman"/>
                </a:rPr>
                <a:t>matic</a:t>
              </a:r>
              <a:r>
                <a:rPr sz="3400" dirty="0">
                  <a:latin typeface="Times New Roman"/>
                  <a:cs typeface="Times New Roman"/>
                </a:rPr>
                <a:t>s</a:t>
              </a:r>
              <a:endParaRPr sz="3400">
                <a:latin typeface="Times New Roman"/>
                <a:cs typeface="Times New Roman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25775" y="126124"/>
            <a:ext cx="2896235" cy="441959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609600" marR="5080" indent="-597535">
              <a:lnSpc>
                <a:spcPts val="1600"/>
              </a:lnSpc>
              <a:spcBef>
                <a:spcPts val="220"/>
              </a:spcBef>
            </a:pPr>
            <a:r>
              <a:rPr sz="1400" b="1" i="1" spc="-5" dirty="0">
                <a:solidFill>
                  <a:srgbClr val="011993"/>
                </a:solidFill>
                <a:latin typeface="Georgia"/>
                <a:cs typeface="Georgia"/>
              </a:rPr>
              <a:t>Introduction </a:t>
            </a:r>
            <a:r>
              <a:rPr sz="1400" b="1" i="1" dirty="0">
                <a:solidFill>
                  <a:srgbClr val="011993"/>
                </a:solidFill>
                <a:latin typeface="Georgia"/>
                <a:cs typeface="Georgia"/>
              </a:rPr>
              <a:t>to </a:t>
            </a:r>
            <a:r>
              <a:rPr sz="1400" b="1" i="1" spc="-5" dirty="0">
                <a:solidFill>
                  <a:srgbClr val="011993"/>
                </a:solidFill>
                <a:latin typeface="Georgia"/>
                <a:cs typeface="Georgia"/>
              </a:rPr>
              <a:t>Bioinformatics  Programming </a:t>
            </a:r>
            <a:r>
              <a:rPr sz="1400" b="1" i="1" dirty="0">
                <a:solidFill>
                  <a:srgbClr val="011993"/>
                </a:solidFill>
                <a:latin typeface="Georgia"/>
                <a:cs typeface="Georgia"/>
              </a:rPr>
              <a:t>in</a:t>
            </a:r>
            <a:r>
              <a:rPr sz="1400" b="1" i="1" spc="-35" dirty="0">
                <a:solidFill>
                  <a:srgbClr val="011993"/>
                </a:solidFill>
                <a:latin typeface="Georgia"/>
                <a:cs typeface="Georgia"/>
              </a:rPr>
              <a:t> </a:t>
            </a:r>
            <a:r>
              <a:rPr sz="1400" b="1" i="1" spc="-5" dirty="0">
                <a:solidFill>
                  <a:srgbClr val="011993"/>
                </a:solidFill>
                <a:latin typeface="Georgia"/>
                <a:cs typeface="Georgia"/>
              </a:rPr>
              <a:t>Python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3598" y="991082"/>
            <a:ext cx="525716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“Programming”</a:t>
            </a:r>
          </a:p>
        </p:txBody>
      </p:sp>
      <p:sp>
        <p:nvSpPr>
          <p:cNvPr id="5" name="object 5"/>
          <p:cNvSpPr/>
          <p:nvPr/>
        </p:nvSpPr>
        <p:spPr>
          <a:xfrm>
            <a:off x="800100" y="2095499"/>
            <a:ext cx="12204700" cy="83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200" y="3390900"/>
            <a:ext cx="8128000" cy="5372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75485" y="1641386"/>
            <a:ext cx="5080000" cy="1828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48600" y="1714500"/>
            <a:ext cx="4826000" cy="15748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1275" rIns="0" bIns="0" rtlCol="0">
            <a:spAutoFit/>
          </a:bodyPr>
          <a:lstStyle/>
          <a:p>
            <a:pPr marL="50800" marR="160020">
              <a:lnSpc>
                <a:spcPct val="100699"/>
              </a:lnSpc>
              <a:spcBef>
                <a:spcPts val="325"/>
              </a:spcBef>
            </a:pPr>
            <a:r>
              <a:rPr sz="2400" i="1" spc="-5" dirty="0">
                <a:latin typeface="Arial"/>
                <a:cs typeface="Arial"/>
              </a:rPr>
              <a:t>There </a:t>
            </a:r>
            <a:r>
              <a:rPr sz="2400" i="1" dirty="0">
                <a:latin typeface="Arial"/>
                <a:cs typeface="Arial"/>
              </a:rPr>
              <a:t>is an on-going </a:t>
            </a:r>
            <a:r>
              <a:rPr sz="2400" i="1" spc="-5" dirty="0">
                <a:latin typeface="Arial"/>
                <a:cs typeface="Arial"/>
              </a:rPr>
              <a:t>debate </a:t>
            </a:r>
            <a:r>
              <a:rPr sz="2400" i="1" dirty="0">
                <a:latin typeface="Arial"/>
                <a:cs typeface="Arial"/>
              </a:rPr>
              <a:t>on  </a:t>
            </a:r>
            <a:r>
              <a:rPr sz="2400" i="1" spc="-5" dirty="0">
                <a:latin typeface="Arial"/>
                <a:cs typeface="Arial"/>
              </a:rPr>
              <a:t>the extent to </a:t>
            </a:r>
            <a:r>
              <a:rPr sz="2400" i="1" dirty="0">
                <a:latin typeface="Arial"/>
                <a:cs typeface="Arial"/>
              </a:rPr>
              <a:t>which </a:t>
            </a:r>
            <a:r>
              <a:rPr sz="2400" i="1" spc="-5" dirty="0">
                <a:latin typeface="Arial"/>
                <a:cs typeface="Arial"/>
              </a:rPr>
              <a:t>the writing </a:t>
            </a:r>
            <a:r>
              <a:rPr sz="2400" i="1" dirty="0">
                <a:latin typeface="Arial"/>
                <a:cs typeface="Arial"/>
              </a:rPr>
              <a:t>of  programs is an </a:t>
            </a:r>
            <a:r>
              <a:rPr sz="2400" i="1" u="heavy" dirty="0">
                <a:solidFill>
                  <a:srgbClr val="0645AD"/>
                </a:solidFill>
                <a:uFill>
                  <a:solidFill>
                    <a:srgbClr val="0645AD"/>
                  </a:solidFill>
                </a:uFill>
                <a:latin typeface="Arial"/>
                <a:cs typeface="Arial"/>
              </a:rPr>
              <a:t>art</a:t>
            </a:r>
            <a:r>
              <a:rPr sz="2400" i="1" dirty="0">
                <a:solidFill>
                  <a:srgbClr val="0645AD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form, </a:t>
            </a:r>
            <a:r>
              <a:rPr sz="2400" i="1" dirty="0">
                <a:latin typeface="Arial"/>
                <a:cs typeface="Arial"/>
              </a:rPr>
              <a:t>a </a:t>
            </a:r>
            <a:r>
              <a:rPr sz="2400" i="1" u="heavy" spc="-5" dirty="0">
                <a:solidFill>
                  <a:srgbClr val="0645AD"/>
                </a:solidFill>
                <a:uFill>
                  <a:solidFill>
                    <a:srgbClr val="0645AD"/>
                  </a:solidFill>
                </a:uFill>
                <a:latin typeface="Arial"/>
                <a:cs typeface="Arial"/>
              </a:rPr>
              <a:t>craft</a:t>
            </a:r>
            <a:r>
              <a:rPr sz="2400" i="1" spc="-5" dirty="0">
                <a:latin typeface="Arial"/>
                <a:cs typeface="Arial"/>
              </a:rPr>
              <a:t>,</a:t>
            </a:r>
            <a:r>
              <a:rPr sz="2400" i="1" spc="-8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or  </a:t>
            </a:r>
            <a:r>
              <a:rPr sz="2400" i="1" spc="-5" dirty="0">
                <a:latin typeface="Arial"/>
                <a:cs typeface="Arial"/>
              </a:rPr>
              <a:t>an </a:t>
            </a:r>
            <a:r>
              <a:rPr sz="2400" i="1" u="heavy" dirty="0">
                <a:solidFill>
                  <a:srgbClr val="0645AD"/>
                </a:solidFill>
                <a:uFill>
                  <a:solidFill>
                    <a:srgbClr val="0645AD"/>
                  </a:solidFill>
                </a:uFill>
                <a:latin typeface="Arial"/>
                <a:cs typeface="Arial"/>
              </a:rPr>
              <a:t>engineering</a:t>
            </a:r>
            <a:r>
              <a:rPr sz="2400" i="1" spc="-15" dirty="0">
                <a:solidFill>
                  <a:srgbClr val="0645AD"/>
                </a:solidFill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discipline.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pc="-5" dirty="0"/>
              <a:t>Introduction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475070" y="9309100"/>
            <a:ext cx="2286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sz="2400" dirty="0">
                <a:solidFill>
                  <a:srgbClr val="5E5E5E"/>
                </a:solidFill>
                <a:latin typeface="Times New Roman"/>
                <a:cs typeface="Times New Roman"/>
              </a:rPr>
              <a:t>5</a:t>
            </a:fld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25775" y="126124"/>
            <a:ext cx="2896235" cy="441959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609600" marR="5080" indent="-597535">
              <a:lnSpc>
                <a:spcPts val="1600"/>
              </a:lnSpc>
              <a:spcBef>
                <a:spcPts val="220"/>
              </a:spcBef>
            </a:pPr>
            <a:r>
              <a:rPr sz="1400" b="1" i="1" spc="-5" dirty="0">
                <a:solidFill>
                  <a:srgbClr val="011993"/>
                </a:solidFill>
                <a:latin typeface="Georgia"/>
                <a:cs typeface="Georgia"/>
              </a:rPr>
              <a:t>Introduction </a:t>
            </a:r>
            <a:r>
              <a:rPr sz="1400" b="1" i="1" dirty="0">
                <a:solidFill>
                  <a:srgbClr val="011993"/>
                </a:solidFill>
                <a:latin typeface="Georgia"/>
                <a:cs typeface="Georgia"/>
              </a:rPr>
              <a:t>to </a:t>
            </a:r>
            <a:r>
              <a:rPr sz="1400" b="1" i="1" spc="-5" dirty="0">
                <a:solidFill>
                  <a:srgbClr val="011993"/>
                </a:solidFill>
                <a:latin typeface="Georgia"/>
                <a:cs typeface="Georgia"/>
              </a:rPr>
              <a:t>Bioinformatics  Programming </a:t>
            </a:r>
            <a:r>
              <a:rPr sz="1400" b="1" i="1" dirty="0">
                <a:solidFill>
                  <a:srgbClr val="011993"/>
                </a:solidFill>
                <a:latin typeface="Georgia"/>
                <a:cs typeface="Georgia"/>
              </a:rPr>
              <a:t>in</a:t>
            </a:r>
            <a:r>
              <a:rPr sz="1400" b="1" i="1" spc="-35" dirty="0">
                <a:solidFill>
                  <a:srgbClr val="011993"/>
                </a:solidFill>
                <a:latin typeface="Georgia"/>
                <a:cs typeface="Georgia"/>
              </a:rPr>
              <a:t> </a:t>
            </a:r>
            <a:r>
              <a:rPr sz="1400" b="1" i="1" spc="-5" dirty="0">
                <a:solidFill>
                  <a:srgbClr val="011993"/>
                </a:solidFill>
                <a:latin typeface="Georgia"/>
                <a:cs typeface="Georgia"/>
              </a:rPr>
              <a:t>Python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pc="-5" dirty="0"/>
              <a:t>Introduction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3598" y="991082"/>
            <a:ext cx="235394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</a:t>
            </a:r>
            <a:r>
              <a:rPr spc="-5" dirty="0"/>
              <a:t>y</a:t>
            </a:r>
            <a:r>
              <a:rPr dirty="0"/>
              <a:t>th</a:t>
            </a:r>
            <a:r>
              <a:rPr spc="-5" dirty="0"/>
              <a:t>o</a:t>
            </a:r>
            <a:r>
              <a:rPr dirty="0"/>
              <a:t>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68400" y="2951480"/>
            <a:ext cx="9255760" cy="385064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3794125" algn="l"/>
                <a:tab pos="4996815" algn="l"/>
              </a:tabLst>
            </a:pPr>
            <a:r>
              <a:rPr sz="4400" spc="-5" dirty="0">
                <a:latin typeface="Georgia"/>
                <a:cs typeface="Georgia"/>
              </a:rPr>
              <a:t>Designed</a:t>
            </a:r>
            <a:r>
              <a:rPr sz="4400" dirty="0">
                <a:latin typeface="Georgia"/>
                <a:cs typeface="Georgia"/>
              </a:rPr>
              <a:t> </a:t>
            </a:r>
            <a:r>
              <a:rPr sz="4400" spc="-5" dirty="0">
                <a:latin typeface="Georgia"/>
                <a:cs typeface="Georgia"/>
              </a:rPr>
              <a:t>to</a:t>
            </a:r>
            <a:r>
              <a:rPr sz="4400" spc="10" dirty="0">
                <a:latin typeface="Georgia"/>
                <a:cs typeface="Georgia"/>
              </a:rPr>
              <a:t> </a:t>
            </a:r>
            <a:r>
              <a:rPr sz="4400" dirty="0">
                <a:latin typeface="Georgia"/>
                <a:cs typeface="Georgia"/>
              </a:rPr>
              <a:t>be	</a:t>
            </a:r>
            <a:r>
              <a:rPr sz="4400" spc="-5" dirty="0">
                <a:latin typeface="Georgia"/>
                <a:cs typeface="Georgia"/>
              </a:rPr>
              <a:t>easy	to</a:t>
            </a:r>
            <a:r>
              <a:rPr sz="4400" dirty="0">
                <a:latin typeface="Georgia"/>
                <a:cs typeface="Georgia"/>
              </a:rPr>
              <a:t> </a:t>
            </a:r>
            <a:r>
              <a:rPr sz="4400" spc="-5" dirty="0">
                <a:latin typeface="Georgia"/>
                <a:cs typeface="Georgia"/>
              </a:rPr>
              <a:t>learn</a:t>
            </a:r>
            <a:endParaRPr sz="4400" dirty="0">
              <a:latin typeface="Georgia"/>
              <a:cs typeface="Georgia"/>
            </a:endParaRPr>
          </a:p>
          <a:p>
            <a:pPr marL="12700" marR="5080">
              <a:lnSpc>
                <a:spcPct val="114100"/>
              </a:lnSpc>
              <a:tabLst>
                <a:tab pos="1250950" algn="l"/>
                <a:tab pos="5128260" algn="l"/>
              </a:tabLst>
            </a:pPr>
            <a:r>
              <a:rPr sz="4400" spc="-5" dirty="0">
                <a:latin typeface="Georgia"/>
                <a:cs typeface="Georgia"/>
              </a:rPr>
              <a:t>Full featured, powerful language  Free	</a:t>
            </a:r>
            <a:r>
              <a:rPr sz="4400" dirty="0">
                <a:latin typeface="Georgia"/>
                <a:cs typeface="Georgia"/>
              </a:rPr>
              <a:t>- </a:t>
            </a:r>
            <a:r>
              <a:rPr sz="4400" spc="-5" dirty="0">
                <a:latin typeface="Georgia"/>
                <a:cs typeface="Georgia"/>
              </a:rPr>
              <a:t>Costs</a:t>
            </a:r>
            <a:r>
              <a:rPr sz="4400" spc="5" dirty="0">
                <a:latin typeface="Georgia"/>
                <a:cs typeface="Georgia"/>
              </a:rPr>
              <a:t> </a:t>
            </a:r>
            <a:r>
              <a:rPr sz="4400" spc="-5" dirty="0">
                <a:latin typeface="Georgia"/>
                <a:cs typeface="Georgia"/>
              </a:rPr>
              <a:t>nothing	and</a:t>
            </a:r>
            <a:r>
              <a:rPr sz="4400" spc="-50" dirty="0">
                <a:latin typeface="Georgia"/>
                <a:cs typeface="Georgia"/>
              </a:rPr>
              <a:t> </a:t>
            </a:r>
            <a:r>
              <a:rPr sz="4400" spc="-5" dirty="0">
                <a:latin typeface="Georgia"/>
                <a:cs typeface="Georgia"/>
              </a:rPr>
              <a:t>open-source  Ideal </a:t>
            </a:r>
            <a:r>
              <a:rPr sz="4400" dirty="0">
                <a:latin typeface="Georgia"/>
                <a:cs typeface="Georgia"/>
              </a:rPr>
              <a:t>for</a:t>
            </a:r>
            <a:r>
              <a:rPr sz="4400" spc="-15" dirty="0">
                <a:latin typeface="Georgia"/>
                <a:cs typeface="Georgia"/>
              </a:rPr>
              <a:t> </a:t>
            </a:r>
            <a:r>
              <a:rPr sz="4400" i="1" spc="-5" dirty="0">
                <a:latin typeface="Georgia"/>
                <a:cs typeface="Georgia"/>
              </a:rPr>
              <a:t>scripting</a:t>
            </a:r>
            <a:endParaRPr sz="44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4400" dirty="0">
                <a:latin typeface="Georgia"/>
                <a:cs typeface="Georgia"/>
              </a:rPr>
              <a:t>Popular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78CA34DE-26BE-398A-2A3B-D46AC4193EB5}"/>
              </a:ext>
            </a:extLst>
          </p:cNvPr>
          <p:cNvSpPr/>
          <p:nvPr/>
        </p:nvSpPr>
        <p:spPr>
          <a:xfrm>
            <a:off x="4628502" y="6172200"/>
            <a:ext cx="7632700" cy="257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25775" y="126124"/>
            <a:ext cx="2896235" cy="441959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609600" marR="5080" indent="-597535">
              <a:lnSpc>
                <a:spcPts val="1600"/>
              </a:lnSpc>
              <a:spcBef>
                <a:spcPts val="220"/>
              </a:spcBef>
            </a:pPr>
            <a:r>
              <a:rPr sz="1400" b="1" i="1" spc="-5" dirty="0">
                <a:solidFill>
                  <a:srgbClr val="011993"/>
                </a:solidFill>
                <a:latin typeface="Georgia"/>
                <a:cs typeface="Georgia"/>
              </a:rPr>
              <a:t>Introduction </a:t>
            </a:r>
            <a:r>
              <a:rPr sz="1400" b="1" i="1" dirty="0">
                <a:solidFill>
                  <a:srgbClr val="011993"/>
                </a:solidFill>
                <a:latin typeface="Georgia"/>
                <a:cs typeface="Georgia"/>
              </a:rPr>
              <a:t>to </a:t>
            </a:r>
            <a:r>
              <a:rPr sz="1400" b="1" i="1" spc="-5" dirty="0">
                <a:solidFill>
                  <a:srgbClr val="011993"/>
                </a:solidFill>
                <a:latin typeface="Georgia"/>
                <a:cs typeface="Georgia"/>
              </a:rPr>
              <a:t>Bioinformatics  Programming </a:t>
            </a:r>
            <a:r>
              <a:rPr sz="1400" b="1" i="1" dirty="0">
                <a:solidFill>
                  <a:srgbClr val="011993"/>
                </a:solidFill>
                <a:latin typeface="Georgia"/>
                <a:cs typeface="Georgia"/>
              </a:rPr>
              <a:t>in</a:t>
            </a:r>
            <a:r>
              <a:rPr sz="1400" b="1" i="1" spc="-35" dirty="0">
                <a:solidFill>
                  <a:srgbClr val="011993"/>
                </a:solidFill>
                <a:latin typeface="Georgia"/>
                <a:cs typeface="Georgia"/>
              </a:rPr>
              <a:t> </a:t>
            </a:r>
            <a:r>
              <a:rPr sz="1400" b="1" i="1" spc="-5" dirty="0">
                <a:solidFill>
                  <a:srgbClr val="011993"/>
                </a:solidFill>
                <a:latin typeface="Georgia"/>
                <a:cs typeface="Georgia"/>
              </a:rPr>
              <a:t>Python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4971" y="5015801"/>
            <a:ext cx="325818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5" dirty="0">
                <a:latin typeface="Arial"/>
                <a:cs typeface="Arial"/>
                <a:hlinkClick r:id="rId2"/>
              </a:rPr>
              <a:t>http://pypl.github.io/PYPL.html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47752" y="8891051"/>
            <a:ext cx="6519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https://spectrum.ieee.org/at-work/innovation/the-2018-top-programming-languages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39441" y="5125618"/>
            <a:ext cx="6290117" cy="37079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86407" y="5646102"/>
            <a:ext cx="3810000" cy="2540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3731" y="880071"/>
            <a:ext cx="8458200" cy="3810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pc="-5" dirty="0"/>
              <a:t>Introduction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25775" y="126124"/>
            <a:ext cx="2896235" cy="441959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609600" marR="5080" indent="-597535">
              <a:lnSpc>
                <a:spcPts val="1600"/>
              </a:lnSpc>
              <a:spcBef>
                <a:spcPts val="220"/>
              </a:spcBef>
            </a:pPr>
            <a:r>
              <a:rPr sz="1400" b="1" i="1" spc="-5" dirty="0">
                <a:solidFill>
                  <a:srgbClr val="011993"/>
                </a:solidFill>
                <a:latin typeface="Georgia"/>
                <a:cs typeface="Georgia"/>
              </a:rPr>
              <a:t>Introduction </a:t>
            </a:r>
            <a:r>
              <a:rPr sz="1400" b="1" i="1" dirty="0">
                <a:solidFill>
                  <a:srgbClr val="011993"/>
                </a:solidFill>
                <a:latin typeface="Georgia"/>
                <a:cs typeface="Georgia"/>
              </a:rPr>
              <a:t>to </a:t>
            </a:r>
            <a:r>
              <a:rPr sz="1400" b="1" i="1" spc="-5" dirty="0">
                <a:solidFill>
                  <a:srgbClr val="011993"/>
                </a:solidFill>
                <a:latin typeface="Georgia"/>
                <a:cs typeface="Georgia"/>
              </a:rPr>
              <a:t>Bioinformatics  Programming </a:t>
            </a:r>
            <a:r>
              <a:rPr sz="1400" b="1" i="1" dirty="0">
                <a:solidFill>
                  <a:srgbClr val="011993"/>
                </a:solidFill>
                <a:latin typeface="Georgia"/>
                <a:cs typeface="Georgia"/>
              </a:rPr>
              <a:t>in</a:t>
            </a:r>
            <a:r>
              <a:rPr sz="1400" b="1" i="1" spc="-35" dirty="0">
                <a:solidFill>
                  <a:srgbClr val="011993"/>
                </a:solidFill>
                <a:latin typeface="Georgia"/>
                <a:cs typeface="Georgia"/>
              </a:rPr>
              <a:t> </a:t>
            </a:r>
            <a:r>
              <a:rPr sz="1400" b="1" i="1" spc="-5" dirty="0">
                <a:solidFill>
                  <a:srgbClr val="011993"/>
                </a:solidFill>
                <a:latin typeface="Georgia"/>
                <a:cs typeface="Georgia"/>
              </a:rPr>
              <a:t>Python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3598" y="991082"/>
            <a:ext cx="433197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79675" algn="l"/>
              </a:tabLst>
            </a:pPr>
            <a:r>
              <a:rPr spc="-5" dirty="0"/>
              <a:t>Co</a:t>
            </a:r>
            <a:r>
              <a:rPr dirty="0"/>
              <a:t>u</a:t>
            </a:r>
            <a:r>
              <a:rPr spc="-5" dirty="0"/>
              <a:t>rs</a:t>
            </a:r>
            <a:r>
              <a:rPr dirty="0"/>
              <a:t>e	</a:t>
            </a:r>
            <a:r>
              <a:rPr spc="-5" dirty="0"/>
              <a:t>Go</a:t>
            </a:r>
            <a:r>
              <a:rPr dirty="0"/>
              <a:t>a</a:t>
            </a:r>
            <a:r>
              <a:rPr spc="-5" dirty="0"/>
              <a:t>l</a:t>
            </a:r>
            <a:r>
              <a:rPr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1002341" y="3047738"/>
            <a:ext cx="1107056" cy="1118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4798" y="4311586"/>
            <a:ext cx="282702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5" dirty="0">
                <a:latin typeface="Times New Roman"/>
                <a:cs typeface="Times New Roman"/>
              </a:rPr>
              <a:t>“Analyze the</a:t>
            </a:r>
            <a:r>
              <a:rPr sz="2900" spc="-6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data”</a:t>
            </a:r>
            <a:endParaRPr sz="29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826000" y="2253462"/>
            <a:ext cx="3185160" cy="2839720"/>
            <a:chOff x="4826000" y="2253462"/>
            <a:chExt cx="3185160" cy="2839720"/>
          </a:xfrm>
        </p:grpSpPr>
        <p:sp>
          <p:nvSpPr>
            <p:cNvPr id="7" name="object 7"/>
            <p:cNvSpPr/>
            <p:nvPr/>
          </p:nvSpPr>
          <p:spPr>
            <a:xfrm>
              <a:off x="5651500" y="3543300"/>
              <a:ext cx="2175268" cy="1549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26000" y="2844800"/>
              <a:ext cx="1320800" cy="1803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91104" y="2253462"/>
              <a:ext cx="1819688" cy="18146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2817723" y="2919323"/>
            <a:ext cx="1533525" cy="1533525"/>
            <a:chOff x="2817723" y="2919323"/>
            <a:chExt cx="1533525" cy="1533525"/>
          </a:xfrm>
        </p:grpSpPr>
        <p:sp>
          <p:nvSpPr>
            <p:cNvPr id="11" name="object 11"/>
            <p:cNvSpPr/>
            <p:nvPr/>
          </p:nvSpPr>
          <p:spPr>
            <a:xfrm>
              <a:off x="2817723" y="2919323"/>
              <a:ext cx="1533525" cy="153352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95599" y="2997199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>
                  <a:moveTo>
                    <a:pt x="711200" y="0"/>
                  </a:moveTo>
                  <a:lnTo>
                    <a:pt x="711200" y="431800"/>
                  </a:lnTo>
                  <a:lnTo>
                    <a:pt x="0" y="431800"/>
                  </a:lnTo>
                  <a:lnTo>
                    <a:pt x="0" y="838200"/>
                  </a:lnTo>
                  <a:lnTo>
                    <a:pt x="711200" y="838200"/>
                  </a:lnTo>
                  <a:lnTo>
                    <a:pt x="711200" y="1270000"/>
                  </a:lnTo>
                  <a:lnTo>
                    <a:pt x="1270000" y="635000"/>
                  </a:lnTo>
                  <a:lnTo>
                    <a:pt x="711200" y="0"/>
                  </a:lnTo>
                  <a:close/>
                </a:path>
              </a:pathLst>
            </a:custGeom>
            <a:solidFill>
              <a:srgbClr val="0119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95599" y="2997199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>
                  <a:moveTo>
                    <a:pt x="711200" y="838200"/>
                  </a:moveTo>
                  <a:lnTo>
                    <a:pt x="711200" y="1270000"/>
                  </a:lnTo>
                  <a:lnTo>
                    <a:pt x="1270000" y="635000"/>
                  </a:lnTo>
                  <a:lnTo>
                    <a:pt x="711200" y="0"/>
                  </a:lnTo>
                  <a:lnTo>
                    <a:pt x="711200" y="431800"/>
                  </a:lnTo>
                  <a:lnTo>
                    <a:pt x="0" y="431800"/>
                  </a:lnTo>
                  <a:lnTo>
                    <a:pt x="0" y="838200"/>
                  </a:lnTo>
                  <a:lnTo>
                    <a:pt x="711200" y="8382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8596223" y="2919323"/>
            <a:ext cx="1533525" cy="1533525"/>
            <a:chOff x="8596223" y="2919323"/>
            <a:chExt cx="1533525" cy="1533525"/>
          </a:xfrm>
        </p:grpSpPr>
        <p:sp>
          <p:nvSpPr>
            <p:cNvPr id="15" name="object 15"/>
            <p:cNvSpPr/>
            <p:nvPr/>
          </p:nvSpPr>
          <p:spPr>
            <a:xfrm>
              <a:off x="8596223" y="2919323"/>
              <a:ext cx="1533525" cy="153352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74099" y="2997199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>
                  <a:moveTo>
                    <a:pt x="711200" y="0"/>
                  </a:moveTo>
                  <a:lnTo>
                    <a:pt x="711200" y="431800"/>
                  </a:lnTo>
                  <a:lnTo>
                    <a:pt x="0" y="431800"/>
                  </a:lnTo>
                  <a:lnTo>
                    <a:pt x="0" y="838200"/>
                  </a:lnTo>
                  <a:lnTo>
                    <a:pt x="711200" y="838200"/>
                  </a:lnTo>
                  <a:lnTo>
                    <a:pt x="711200" y="1270000"/>
                  </a:lnTo>
                  <a:lnTo>
                    <a:pt x="1270000" y="635000"/>
                  </a:lnTo>
                  <a:lnTo>
                    <a:pt x="711200" y="0"/>
                  </a:lnTo>
                  <a:close/>
                </a:path>
              </a:pathLst>
            </a:custGeom>
            <a:solidFill>
              <a:srgbClr val="0119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674099" y="2997199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>
                  <a:moveTo>
                    <a:pt x="711200" y="838200"/>
                  </a:moveTo>
                  <a:lnTo>
                    <a:pt x="711200" y="1270000"/>
                  </a:lnTo>
                  <a:lnTo>
                    <a:pt x="1270000" y="635000"/>
                  </a:lnTo>
                  <a:lnTo>
                    <a:pt x="711200" y="0"/>
                  </a:lnTo>
                  <a:lnTo>
                    <a:pt x="711200" y="431800"/>
                  </a:lnTo>
                  <a:lnTo>
                    <a:pt x="0" y="431800"/>
                  </a:lnTo>
                  <a:lnTo>
                    <a:pt x="0" y="838200"/>
                  </a:lnTo>
                  <a:lnTo>
                    <a:pt x="711200" y="8382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0351750" y="2527885"/>
            <a:ext cx="2265680" cy="2209800"/>
            <a:chOff x="10351750" y="2527885"/>
            <a:chExt cx="2265680" cy="2209800"/>
          </a:xfrm>
        </p:grpSpPr>
        <p:sp>
          <p:nvSpPr>
            <p:cNvPr id="19" name="object 19"/>
            <p:cNvSpPr/>
            <p:nvPr/>
          </p:nvSpPr>
          <p:spPr>
            <a:xfrm>
              <a:off x="10351750" y="2527885"/>
              <a:ext cx="2265178" cy="22098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540999" y="3022600"/>
              <a:ext cx="1333500" cy="12192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989641" y="6806938"/>
            <a:ext cx="1107056" cy="1118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72098" y="8070786"/>
            <a:ext cx="282702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5" dirty="0">
                <a:latin typeface="Times New Roman"/>
                <a:cs typeface="Times New Roman"/>
              </a:rPr>
              <a:t>“Analyze the</a:t>
            </a:r>
            <a:r>
              <a:rPr sz="2900" spc="-6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data”</a:t>
            </a:r>
            <a:endParaRPr sz="290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398623" y="6678523"/>
            <a:ext cx="1533525" cy="1533525"/>
            <a:chOff x="2398623" y="6678523"/>
            <a:chExt cx="1533525" cy="1533525"/>
          </a:xfrm>
        </p:grpSpPr>
        <p:sp>
          <p:nvSpPr>
            <p:cNvPr id="24" name="object 24"/>
            <p:cNvSpPr/>
            <p:nvPr/>
          </p:nvSpPr>
          <p:spPr>
            <a:xfrm>
              <a:off x="2398623" y="6678523"/>
              <a:ext cx="1533525" cy="153352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476499" y="6756399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>
                  <a:moveTo>
                    <a:pt x="711200" y="0"/>
                  </a:moveTo>
                  <a:lnTo>
                    <a:pt x="711200" y="431800"/>
                  </a:lnTo>
                  <a:lnTo>
                    <a:pt x="0" y="431800"/>
                  </a:lnTo>
                  <a:lnTo>
                    <a:pt x="0" y="838200"/>
                  </a:lnTo>
                  <a:lnTo>
                    <a:pt x="711200" y="838200"/>
                  </a:lnTo>
                  <a:lnTo>
                    <a:pt x="711200" y="1270000"/>
                  </a:lnTo>
                  <a:lnTo>
                    <a:pt x="1270000" y="635000"/>
                  </a:lnTo>
                  <a:lnTo>
                    <a:pt x="711200" y="0"/>
                  </a:lnTo>
                  <a:close/>
                </a:path>
              </a:pathLst>
            </a:custGeom>
            <a:solidFill>
              <a:srgbClr val="0119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476499" y="6756399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>
                  <a:moveTo>
                    <a:pt x="711200" y="838200"/>
                  </a:moveTo>
                  <a:lnTo>
                    <a:pt x="711200" y="1270000"/>
                  </a:lnTo>
                  <a:lnTo>
                    <a:pt x="1270000" y="635000"/>
                  </a:lnTo>
                  <a:lnTo>
                    <a:pt x="711200" y="0"/>
                  </a:lnTo>
                  <a:lnTo>
                    <a:pt x="711200" y="431800"/>
                  </a:lnTo>
                  <a:lnTo>
                    <a:pt x="0" y="431800"/>
                  </a:lnTo>
                  <a:lnTo>
                    <a:pt x="0" y="838200"/>
                  </a:lnTo>
                  <a:lnTo>
                    <a:pt x="711200" y="8382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9282023" y="6678523"/>
            <a:ext cx="1533525" cy="1533525"/>
            <a:chOff x="9282023" y="6678523"/>
            <a:chExt cx="1533525" cy="1533525"/>
          </a:xfrm>
        </p:grpSpPr>
        <p:sp>
          <p:nvSpPr>
            <p:cNvPr id="28" name="object 28"/>
            <p:cNvSpPr/>
            <p:nvPr/>
          </p:nvSpPr>
          <p:spPr>
            <a:xfrm>
              <a:off x="9282023" y="6678523"/>
              <a:ext cx="1533525" cy="153352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359899" y="6756399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>
                  <a:moveTo>
                    <a:pt x="711200" y="0"/>
                  </a:moveTo>
                  <a:lnTo>
                    <a:pt x="711200" y="431800"/>
                  </a:lnTo>
                  <a:lnTo>
                    <a:pt x="0" y="431800"/>
                  </a:lnTo>
                  <a:lnTo>
                    <a:pt x="0" y="838200"/>
                  </a:lnTo>
                  <a:lnTo>
                    <a:pt x="711200" y="838200"/>
                  </a:lnTo>
                  <a:lnTo>
                    <a:pt x="711200" y="1270000"/>
                  </a:lnTo>
                  <a:lnTo>
                    <a:pt x="1270000" y="635000"/>
                  </a:lnTo>
                  <a:lnTo>
                    <a:pt x="711200" y="0"/>
                  </a:lnTo>
                  <a:close/>
                </a:path>
              </a:pathLst>
            </a:custGeom>
            <a:solidFill>
              <a:srgbClr val="0119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359899" y="6756399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>
                  <a:moveTo>
                    <a:pt x="711200" y="838200"/>
                  </a:moveTo>
                  <a:lnTo>
                    <a:pt x="711200" y="1270000"/>
                  </a:lnTo>
                  <a:lnTo>
                    <a:pt x="1270000" y="635000"/>
                  </a:lnTo>
                  <a:lnTo>
                    <a:pt x="711200" y="0"/>
                  </a:lnTo>
                  <a:lnTo>
                    <a:pt x="711200" y="431800"/>
                  </a:lnTo>
                  <a:lnTo>
                    <a:pt x="0" y="431800"/>
                  </a:lnTo>
                  <a:lnTo>
                    <a:pt x="0" y="838200"/>
                  </a:lnTo>
                  <a:lnTo>
                    <a:pt x="711200" y="8382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10888803" y="6492847"/>
            <a:ext cx="1841500" cy="1803400"/>
            <a:chOff x="10888803" y="6492847"/>
            <a:chExt cx="1841500" cy="1803400"/>
          </a:xfrm>
        </p:grpSpPr>
        <p:sp>
          <p:nvSpPr>
            <p:cNvPr id="32" name="object 32"/>
            <p:cNvSpPr/>
            <p:nvPr/>
          </p:nvSpPr>
          <p:spPr>
            <a:xfrm>
              <a:off x="10888803" y="6492847"/>
              <a:ext cx="1841422" cy="18034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921999" y="6718299"/>
              <a:ext cx="1333500" cy="12192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4000500" y="6515100"/>
            <a:ext cx="1739900" cy="2871470"/>
            <a:chOff x="4000500" y="6515100"/>
            <a:chExt cx="1739900" cy="2871470"/>
          </a:xfrm>
        </p:grpSpPr>
        <p:sp>
          <p:nvSpPr>
            <p:cNvPr id="35" name="object 35"/>
            <p:cNvSpPr/>
            <p:nvPr/>
          </p:nvSpPr>
          <p:spPr>
            <a:xfrm>
              <a:off x="4000500" y="6515100"/>
              <a:ext cx="1739900" cy="17399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164303" y="7960918"/>
              <a:ext cx="1429583" cy="142540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5916523" y="6678523"/>
            <a:ext cx="3240405" cy="2660650"/>
            <a:chOff x="5916523" y="6678523"/>
            <a:chExt cx="3240405" cy="2660650"/>
          </a:xfrm>
        </p:grpSpPr>
        <p:sp>
          <p:nvSpPr>
            <p:cNvPr id="38" name="object 38"/>
            <p:cNvSpPr/>
            <p:nvPr/>
          </p:nvSpPr>
          <p:spPr>
            <a:xfrm>
              <a:off x="5916523" y="6678523"/>
              <a:ext cx="1304924" cy="153352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994400" y="6756399"/>
              <a:ext cx="1041400" cy="1270000"/>
            </a:xfrm>
            <a:custGeom>
              <a:avLst/>
              <a:gdLst/>
              <a:ahLst/>
              <a:cxnLst/>
              <a:rect l="l" t="t" r="r" b="b"/>
              <a:pathLst>
                <a:path w="1041400" h="1270000">
                  <a:moveTo>
                    <a:pt x="482600" y="0"/>
                  </a:moveTo>
                  <a:lnTo>
                    <a:pt x="482600" y="431800"/>
                  </a:lnTo>
                  <a:lnTo>
                    <a:pt x="0" y="431800"/>
                  </a:lnTo>
                  <a:lnTo>
                    <a:pt x="0" y="838200"/>
                  </a:lnTo>
                  <a:lnTo>
                    <a:pt x="482600" y="838200"/>
                  </a:lnTo>
                  <a:lnTo>
                    <a:pt x="482600" y="1270000"/>
                  </a:lnTo>
                  <a:lnTo>
                    <a:pt x="1041400" y="635000"/>
                  </a:lnTo>
                  <a:lnTo>
                    <a:pt x="482600" y="0"/>
                  </a:lnTo>
                  <a:close/>
                </a:path>
              </a:pathLst>
            </a:custGeom>
            <a:solidFill>
              <a:srgbClr val="0119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994400" y="6756399"/>
              <a:ext cx="1041400" cy="1270000"/>
            </a:xfrm>
            <a:custGeom>
              <a:avLst/>
              <a:gdLst/>
              <a:ahLst/>
              <a:cxnLst/>
              <a:rect l="l" t="t" r="r" b="b"/>
              <a:pathLst>
                <a:path w="1041400" h="1270000">
                  <a:moveTo>
                    <a:pt x="482600" y="838200"/>
                  </a:moveTo>
                  <a:lnTo>
                    <a:pt x="482600" y="1270000"/>
                  </a:lnTo>
                  <a:lnTo>
                    <a:pt x="1041400" y="635000"/>
                  </a:lnTo>
                  <a:lnTo>
                    <a:pt x="482600" y="0"/>
                  </a:lnTo>
                  <a:lnTo>
                    <a:pt x="482600" y="431800"/>
                  </a:lnTo>
                  <a:lnTo>
                    <a:pt x="0" y="431800"/>
                  </a:lnTo>
                  <a:lnTo>
                    <a:pt x="0" y="838200"/>
                  </a:lnTo>
                  <a:lnTo>
                    <a:pt x="482600" y="8382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239000" y="6680199"/>
              <a:ext cx="1917700" cy="141265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416800" y="7929240"/>
              <a:ext cx="1384820" cy="140931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0243198" y="4311586"/>
            <a:ext cx="198882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5" dirty="0">
                <a:latin typeface="Times New Roman"/>
                <a:cs typeface="Times New Roman"/>
              </a:rPr>
              <a:t>“Do it</a:t>
            </a:r>
            <a:r>
              <a:rPr sz="2900" spc="-65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again”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0624198" y="7969186"/>
            <a:ext cx="198882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5" dirty="0">
                <a:latin typeface="Times New Roman"/>
                <a:cs typeface="Times New Roman"/>
              </a:rPr>
              <a:t>“Do it</a:t>
            </a:r>
            <a:r>
              <a:rPr sz="2900" spc="-65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again”</a:t>
            </a:r>
            <a:endParaRPr sz="2900">
              <a:latin typeface="Times New Roman"/>
              <a:cs typeface="Times New Roman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6858000" y="5105473"/>
            <a:ext cx="6045200" cy="4597400"/>
            <a:chOff x="6858000" y="5105473"/>
            <a:chExt cx="6045200" cy="4597400"/>
          </a:xfrm>
        </p:grpSpPr>
        <p:sp>
          <p:nvSpPr>
            <p:cNvPr id="46" name="object 46"/>
            <p:cNvSpPr/>
            <p:nvPr/>
          </p:nvSpPr>
          <p:spPr>
            <a:xfrm>
              <a:off x="9129623" y="6653123"/>
              <a:ext cx="1685925" cy="153352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207500" y="6731000"/>
              <a:ext cx="1422400" cy="1270000"/>
            </a:xfrm>
            <a:custGeom>
              <a:avLst/>
              <a:gdLst/>
              <a:ahLst/>
              <a:cxnLst/>
              <a:rect l="l" t="t" r="r" b="b"/>
              <a:pathLst>
                <a:path w="1422400" h="1270000">
                  <a:moveTo>
                    <a:pt x="863600" y="0"/>
                  </a:moveTo>
                  <a:lnTo>
                    <a:pt x="863600" y="431800"/>
                  </a:lnTo>
                  <a:lnTo>
                    <a:pt x="558800" y="431800"/>
                  </a:lnTo>
                  <a:lnTo>
                    <a:pt x="558800" y="0"/>
                  </a:lnTo>
                  <a:lnTo>
                    <a:pt x="0" y="635000"/>
                  </a:lnTo>
                  <a:lnTo>
                    <a:pt x="558800" y="1270000"/>
                  </a:lnTo>
                  <a:lnTo>
                    <a:pt x="558800" y="838200"/>
                  </a:lnTo>
                  <a:lnTo>
                    <a:pt x="863600" y="838200"/>
                  </a:lnTo>
                  <a:lnTo>
                    <a:pt x="863600" y="1270000"/>
                  </a:lnTo>
                  <a:lnTo>
                    <a:pt x="1422400" y="635000"/>
                  </a:lnTo>
                  <a:lnTo>
                    <a:pt x="863600" y="0"/>
                  </a:lnTo>
                  <a:close/>
                </a:path>
              </a:pathLst>
            </a:custGeom>
            <a:solidFill>
              <a:srgbClr val="0119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9207500" y="6731000"/>
              <a:ext cx="1422400" cy="1270000"/>
            </a:xfrm>
            <a:custGeom>
              <a:avLst/>
              <a:gdLst/>
              <a:ahLst/>
              <a:cxnLst/>
              <a:rect l="l" t="t" r="r" b="b"/>
              <a:pathLst>
                <a:path w="1422400" h="1270000">
                  <a:moveTo>
                    <a:pt x="558800" y="838200"/>
                  </a:moveTo>
                  <a:lnTo>
                    <a:pt x="558800" y="1270000"/>
                  </a:lnTo>
                  <a:lnTo>
                    <a:pt x="0" y="635000"/>
                  </a:lnTo>
                  <a:lnTo>
                    <a:pt x="558800" y="0"/>
                  </a:lnTo>
                  <a:lnTo>
                    <a:pt x="558800" y="431800"/>
                  </a:lnTo>
                  <a:lnTo>
                    <a:pt x="863600" y="431800"/>
                  </a:lnTo>
                  <a:lnTo>
                    <a:pt x="863600" y="0"/>
                  </a:lnTo>
                  <a:lnTo>
                    <a:pt x="1422400" y="635000"/>
                  </a:lnTo>
                  <a:lnTo>
                    <a:pt x="863600" y="1270000"/>
                  </a:lnTo>
                  <a:lnTo>
                    <a:pt x="863600" y="838200"/>
                  </a:lnTo>
                  <a:lnTo>
                    <a:pt x="558800" y="8382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896100" y="5143573"/>
              <a:ext cx="5969000" cy="4521200"/>
            </a:xfrm>
            <a:custGeom>
              <a:avLst/>
              <a:gdLst/>
              <a:ahLst/>
              <a:cxnLst/>
              <a:rect l="l" t="t" r="r" b="b"/>
              <a:pathLst>
                <a:path w="5969000" h="4521200">
                  <a:moveTo>
                    <a:pt x="5094859" y="662114"/>
                  </a:moveTo>
                  <a:lnTo>
                    <a:pt x="5135043" y="693131"/>
                  </a:lnTo>
                  <a:lnTo>
                    <a:pt x="5174283" y="724582"/>
                  </a:lnTo>
                  <a:lnTo>
                    <a:pt x="5212576" y="756458"/>
                  </a:lnTo>
                  <a:lnTo>
                    <a:pt x="5249925" y="788747"/>
                  </a:lnTo>
                  <a:lnTo>
                    <a:pt x="5286327" y="821440"/>
                  </a:lnTo>
                  <a:lnTo>
                    <a:pt x="5321784" y="854527"/>
                  </a:lnTo>
                  <a:lnTo>
                    <a:pt x="5356296" y="887996"/>
                  </a:lnTo>
                  <a:lnTo>
                    <a:pt x="5389862" y="921838"/>
                  </a:lnTo>
                  <a:lnTo>
                    <a:pt x="5422483" y="956042"/>
                  </a:lnTo>
                  <a:lnTo>
                    <a:pt x="5454158" y="990598"/>
                  </a:lnTo>
                  <a:lnTo>
                    <a:pt x="5484888" y="1025495"/>
                  </a:lnTo>
                  <a:lnTo>
                    <a:pt x="5514672" y="1060723"/>
                  </a:lnTo>
                  <a:lnTo>
                    <a:pt x="5543510" y="1096273"/>
                  </a:lnTo>
                  <a:lnTo>
                    <a:pt x="5571403" y="1132133"/>
                  </a:lnTo>
                  <a:lnTo>
                    <a:pt x="5598351" y="1168293"/>
                  </a:lnTo>
                  <a:lnTo>
                    <a:pt x="5624352" y="1204742"/>
                  </a:lnTo>
                  <a:lnTo>
                    <a:pt x="5649409" y="1241471"/>
                  </a:lnTo>
                  <a:lnTo>
                    <a:pt x="5673520" y="1278469"/>
                  </a:lnTo>
                  <a:lnTo>
                    <a:pt x="5696685" y="1315726"/>
                  </a:lnTo>
                  <a:lnTo>
                    <a:pt x="5718905" y="1353232"/>
                  </a:lnTo>
                  <a:lnTo>
                    <a:pt x="5740179" y="1390975"/>
                  </a:lnTo>
                  <a:lnTo>
                    <a:pt x="5760508" y="1428946"/>
                  </a:lnTo>
                  <a:lnTo>
                    <a:pt x="5779891" y="1467134"/>
                  </a:lnTo>
                  <a:lnTo>
                    <a:pt x="5798329" y="1505529"/>
                  </a:lnTo>
                  <a:lnTo>
                    <a:pt x="5815821" y="1544121"/>
                  </a:lnTo>
                  <a:lnTo>
                    <a:pt x="5832368" y="1582899"/>
                  </a:lnTo>
                  <a:lnTo>
                    <a:pt x="5847969" y="1621853"/>
                  </a:lnTo>
                  <a:lnTo>
                    <a:pt x="5862625" y="1660973"/>
                  </a:lnTo>
                  <a:lnTo>
                    <a:pt x="5876335" y="1700248"/>
                  </a:lnTo>
                  <a:lnTo>
                    <a:pt x="5889099" y="1739667"/>
                  </a:lnTo>
                  <a:lnTo>
                    <a:pt x="5900919" y="1779222"/>
                  </a:lnTo>
                  <a:lnTo>
                    <a:pt x="5911792" y="1818900"/>
                  </a:lnTo>
                  <a:lnTo>
                    <a:pt x="5921720" y="1858692"/>
                  </a:lnTo>
                  <a:lnTo>
                    <a:pt x="5930703" y="1898588"/>
                  </a:lnTo>
                  <a:lnTo>
                    <a:pt x="5938740" y="1938577"/>
                  </a:lnTo>
                  <a:lnTo>
                    <a:pt x="5945831" y="1978649"/>
                  </a:lnTo>
                  <a:lnTo>
                    <a:pt x="5951977" y="2018793"/>
                  </a:lnTo>
                  <a:lnTo>
                    <a:pt x="5957177" y="2058999"/>
                  </a:lnTo>
                  <a:lnTo>
                    <a:pt x="5961432" y="2099257"/>
                  </a:lnTo>
                  <a:lnTo>
                    <a:pt x="5964741" y="2139557"/>
                  </a:lnTo>
                  <a:lnTo>
                    <a:pt x="5967105" y="2179887"/>
                  </a:lnTo>
                  <a:lnTo>
                    <a:pt x="5968524" y="2220238"/>
                  </a:lnTo>
                  <a:lnTo>
                    <a:pt x="5968996" y="2260600"/>
                  </a:lnTo>
                  <a:lnTo>
                    <a:pt x="5968524" y="2300961"/>
                  </a:lnTo>
                  <a:lnTo>
                    <a:pt x="5967105" y="2341312"/>
                  </a:lnTo>
                  <a:lnTo>
                    <a:pt x="5964741" y="2381642"/>
                  </a:lnTo>
                  <a:lnTo>
                    <a:pt x="5961432" y="2421942"/>
                  </a:lnTo>
                  <a:lnTo>
                    <a:pt x="5957177" y="2462200"/>
                  </a:lnTo>
                  <a:lnTo>
                    <a:pt x="5951977" y="2502406"/>
                  </a:lnTo>
                  <a:lnTo>
                    <a:pt x="5945831" y="2542550"/>
                  </a:lnTo>
                  <a:lnTo>
                    <a:pt x="5938740" y="2582622"/>
                  </a:lnTo>
                  <a:lnTo>
                    <a:pt x="5930703" y="2622611"/>
                  </a:lnTo>
                  <a:lnTo>
                    <a:pt x="5921720" y="2662507"/>
                  </a:lnTo>
                  <a:lnTo>
                    <a:pt x="5911792" y="2702299"/>
                  </a:lnTo>
                  <a:lnTo>
                    <a:pt x="5900919" y="2741977"/>
                  </a:lnTo>
                  <a:lnTo>
                    <a:pt x="5889099" y="2781532"/>
                  </a:lnTo>
                  <a:lnTo>
                    <a:pt x="5876335" y="2820951"/>
                  </a:lnTo>
                  <a:lnTo>
                    <a:pt x="5862625" y="2860226"/>
                  </a:lnTo>
                  <a:lnTo>
                    <a:pt x="5847969" y="2899346"/>
                  </a:lnTo>
                  <a:lnTo>
                    <a:pt x="5832368" y="2938300"/>
                  </a:lnTo>
                  <a:lnTo>
                    <a:pt x="5815821" y="2977078"/>
                  </a:lnTo>
                  <a:lnTo>
                    <a:pt x="5798329" y="3015670"/>
                  </a:lnTo>
                  <a:lnTo>
                    <a:pt x="5779891" y="3054065"/>
                  </a:lnTo>
                  <a:lnTo>
                    <a:pt x="5760508" y="3092253"/>
                  </a:lnTo>
                  <a:lnTo>
                    <a:pt x="5740179" y="3130224"/>
                  </a:lnTo>
                  <a:lnTo>
                    <a:pt x="5718905" y="3167967"/>
                  </a:lnTo>
                  <a:lnTo>
                    <a:pt x="5696685" y="3205473"/>
                  </a:lnTo>
                  <a:lnTo>
                    <a:pt x="5673520" y="3242730"/>
                  </a:lnTo>
                  <a:lnTo>
                    <a:pt x="5649409" y="3279728"/>
                  </a:lnTo>
                  <a:lnTo>
                    <a:pt x="5624352" y="3316457"/>
                  </a:lnTo>
                  <a:lnTo>
                    <a:pt x="5598351" y="3352906"/>
                  </a:lnTo>
                  <a:lnTo>
                    <a:pt x="5571403" y="3389066"/>
                  </a:lnTo>
                  <a:lnTo>
                    <a:pt x="5543510" y="3424926"/>
                  </a:lnTo>
                  <a:lnTo>
                    <a:pt x="5514672" y="3460476"/>
                  </a:lnTo>
                  <a:lnTo>
                    <a:pt x="5484888" y="3495704"/>
                  </a:lnTo>
                  <a:lnTo>
                    <a:pt x="5454158" y="3530601"/>
                  </a:lnTo>
                  <a:lnTo>
                    <a:pt x="5422483" y="3565157"/>
                  </a:lnTo>
                  <a:lnTo>
                    <a:pt x="5389862" y="3599361"/>
                  </a:lnTo>
                  <a:lnTo>
                    <a:pt x="5356296" y="3633203"/>
                  </a:lnTo>
                  <a:lnTo>
                    <a:pt x="5321784" y="3666672"/>
                  </a:lnTo>
                  <a:lnTo>
                    <a:pt x="5286327" y="3699759"/>
                  </a:lnTo>
                  <a:lnTo>
                    <a:pt x="5249925" y="3732452"/>
                  </a:lnTo>
                  <a:lnTo>
                    <a:pt x="5212576" y="3764741"/>
                  </a:lnTo>
                  <a:lnTo>
                    <a:pt x="5174283" y="3796617"/>
                  </a:lnTo>
                  <a:lnTo>
                    <a:pt x="5135043" y="3828068"/>
                  </a:lnTo>
                  <a:lnTo>
                    <a:pt x="5094859" y="3859085"/>
                  </a:lnTo>
                  <a:lnTo>
                    <a:pt x="5057814" y="3886670"/>
                  </a:lnTo>
                  <a:lnTo>
                    <a:pt x="5020298" y="3913668"/>
                  </a:lnTo>
                  <a:lnTo>
                    <a:pt x="4982320" y="3940079"/>
                  </a:lnTo>
                  <a:lnTo>
                    <a:pt x="4943892" y="3965903"/>
                  </a:lnTo>
                  <a:lnTo>
                    <a:pt x="4905023" y="3991140"/>
                  </a:lnTo>
                  <a:lnTo>
                    <a:pt x="4865723" y="4015791"/>
                  </a:lnTo>
                  <a:lnTo>
                    <a:pt x="4826002" y="4039854"/>
                  </a:lnTo>
                  <a:lnTo>
                    <a:pt x="4785871" y="4063331"/>
                  </a:lnTo>
                  <a:lnTo>
                    <a:pt x="4745339" y="4086220"/>
                  </a:lnTo>
                  <a:lnTo>
                    <a:pt x="4704418" y="4108523"/>
                  </a:lnTo>
                  <a:lnTo>
                    <a:pt x="4663116" y="4130239"/>
                  </a:lnTo>
                  <a:lnTo>
                    <a:pt x="4621444" y="4151368"/>
                  </a:lnTo>
                  <a:lnTo>
                    <a:pt x="4579413" y="4171910"/>
                  </a:lnTo>
                  <a:lnTo>
                    <a:pt x="4537031" y="4191865"/>
                  </a:lnTo>
                  <a:lnTo>
                    <a:pt x="4494311" y="4211233"/>
                  </a:lnTo>
                  <a:lnTo>
                    <a:pt x="4451260" y="4230014"/>
                  </a:lnTo>
                  <a:lnTo>
                    <a:pt x="4407891" y="4248208"/>
                  </a:lnTo>
                  <a:lnTo>
                    <a:pt x="4364212" y="4265816"/>
                  </a:lnTo>
                  <a:lnTo>
                    <a:pt x="4320235" y="4282836"/>
                  </a:lnTo>
                  <a:lnTo>
                    <a:pt x="4275968" y="4299270"/>
                  </a:lnTo>
                  <a:lnTo>
                    <a:pt x="4231423" y="4315116"/>
                  </a:lnTo>
                  <a:lnTo>
                    <a:pt x="4186610" y="4330376"/>
                  </a:lnTo>
                  <a:lnTo>
                    <a:pt x="4141537" y="4345049"/>
                  </a:lnTo>
                  <a:lnTo>
                    <a:pt x="4096217" y="4359135"/>
                  </a:lnTo>
                  <a:lnTo>
                    <a:pt x="4050658" y="4372634"/>
                  </a:lnTo>
                  <a:lnTo>
                    <a:pt x="4004871" y="4385546"/>
                  </a:lnTo>
                  <a:lnTo>
                    <a:pt x="3958867" y="4397871"/>
                  </a:lnTo>
                  <a:lnTo>
                    <a:pt x="3912654" y="4409609"/>
                  </a:lnTo>
                  <a:lnTo>
                    <a:pt x="3866244" y="4420761"/>
                  </a:lnTo>
                  <a:lnTo>
                    <a:pt x="3819646" y="4431325"/>
                  </a:lnTo>
                  <a:lnTo>
                    <a:pt x="3772871" y="4441303"/>
                  </a:lnTo>
                  <a:lnTo>
                    <a:pt x="3725929" y="4450693"/>
                  </a:lnTo>
                  <a:lnTo>
                    <a:pt x="3678830" y="4459497"/>
                  </a:lnTo>
                  <a:lnTo>
                    <a:pt x="3631583" y="4467714"/>
                  </a:lnTo>
                  <a:lnTo>
                    <a:pt x="3584200" y="4475344"/>
                  </a:lnTo>
                  <a:lnTo>
                    <a:pt x="3536690" y="4482387"/>
                  </a:lnTo>
                  <a:lnTo>
                    <a:pt x="3489064" y="4488843"/>
                  </a:lnTo>
                  <a:lnTo>
                    <a:pt x="3441331" y="4494712"/>
                  </a:lnTo>
                  <a:lnTo>
                    <a:pt x="3393502" y="4499994"/>
                  </a:lnTo>
                  <a:lnTo>
                    <a:pt x="3345587" y="4504689"/>
                  </a:lnTo>
                  <a:lnTo>
                    <a:pt x="3297596" y="4508798"/>
                  </a:lnTo>
                  <a:lnTo>
                    <a:pt x="3249538" y="4512319"/>
                  </a:lnTo>
                  <a:lnTo>
                    <a:pt x="3201426" y="4515254"/>
                  </a:lnTo>
                  <a:lnTo>
                    <a:pt x="3153267" y="4517601"/>
                  </a:lnTo>
                  <a:lnTo>
                    <a:pt x="3105073" y="4519362"/>
                  </a:lnTo>
                  <a:lnTo>
                    <a:pt x="3056854" y="4520536"/>
                  </a:lnTo>
                  <a:lnTo>
                    <a:pt x="3008619" y="4521123"/>
                  </a:lnTo>
                  <a:lnTo>
                    <a:pt x="2960380" y="4521123"/>
                  </a:lnTo>
                  <a:lnTo>
                    <a:pt x="2912145" y="4520536"/>
                  </a:lnTo>
                  <a:lnTo>
                    <a:pt x="2863926" y="4519362"/>
                  </a:lnTo>
                  <a:lnTo>
                    <a:pt x="2815732" y="4517601"/>
                  </a:lnTo>
                  <a:lnTo>
                    <a:pt x="2767573" y="4515254"/>
                  </a:lnTo>
                  <a:lnTo>
                    <a:pt x="2719460" y="4512319"/>
                  </a:lnTo>
                  <a:lnTo>
                    <a:pt x="2671403" y="4508798"/>
                  </a:lnTo>
                  <a:lnTo>
                    <a:pt x="2623412" y="4504689"/>
                  </a:lnTo>
                  <a:lnTo>
                    <a:pt x="2575497" y="4499994"/>
                  </a:lnTo>
                  <a:lnTo>
                    <a:pt x="2527667" y="4494712"/>
                  </a:lnTo>
                  <a:lnTo>
                    <a:pt x="2479935" y="4488843"/>
                  </a:lnTo>
                  <a:lnTo>
                    <a:pt x="2432308" y="4482387"/>
                  </a:lnTo>
                  <a:lnTo>
                    <a:pt x="2384798" y="4475344"/>
                  </a:lnTo>
                  <a:lnTo>
                    <a:pt x="2337415" y="4467714"/>
                  </a:lnTo>
                  <a:lnTo>
                    <a:pt x="2290169" y="4459497"/>
                  </a:lnTo>
                  <a:lnTo>
                    <a:pt x="2243070" y="4450693"/>
                  </a:lnTo>
                  <a:lnTo>
                    <a:pt x="2196127" y="4441303"/>
                  </a:lnTo>
                  <a:lnTo>
                    <a:pt x="2149352" y="4431325"/>
                  </a:lnTo>
                  <a:lnTo>
                    <a:pt x="2102755" y="4420761"/>
                  </a:lnTo>
                  <a:lnTo>
                    <a:pt x="2056344" y="4409609"/>
                  </a:lnTo>
                  <a:lnTo>
                    <a:pt x="2010132" y="4397871"/>
                  </a:lnTo>
                  <a:lnTo>
                    <a:pt x="1964127" y="4385546"/>
                  </a:lnTo>
                  <a:lnTo>
                    <a:pt x="1918340" y="4372634"/>
                  </a:lnTo>
                  <a:lnTo>
                    <a:pt x="1872782" y="4359135"/>
                  </a:lnTo>
                  <a:lnTo>
                    <a:pt x="1827461" y="4345049"/>
                  </a:lnTo>
                  <a:lnTo>
                    <a:pt x="1782389" y="4330376"/>
                  </a:lnTo>
                  <a:lnTo>
                    <a:pt x="1737575" y="4315116"/>
                  </a:lnTo>
                  <a:lnTo>
                    <a:pt x="1693030" y="4299270"/>
                  </a:lnTo>
                  <a:lnTo>
                    <a:pt x="1648763" y="4282836"/>
                  </a:lnTo>
                  <a:lnTo>
                    <a:pt x="1604786" y="4265816"/>
                  </a:lnTo>
                  <a:lnTo>
                    <a:pt x="1561107" y="4248208"/>
                  </a:lnTo>
                  <a:lnTo>
                    <a:pt x="1517738" y="4230014"/>
                  </a:lnTo>
                  <a:lnTo>
                    <a:pt x="1474688" y="4211233"/>
                  </a:lnTo>
                  <a:lnTo>
                    <a:pt x="1431967" y="4191865"/>
                  </a:lnTo>
                  <a:lnTo>
                    <a:pt x="1389586" y="4171910"/>
                  </a:lnTo>
                  <a:lnTo>
                    <a:pt x="1347554" y="4151368"/>
                  </a:lnTo>
                  <a:lnTo>
                    <a:pt x="1305882" y="4130239"/>
                  </a:lnTo>
                  <a:lnTo>
                    <a:pt x="1264580" y="4108523"/>
                  </a:lnTo>
                  <a:lnTo>
                    <a:pt x="1223659" y="4086220"/>
                  </a:lnTo>
                  <a:lnTo>
                    <a:pt x="1183127" y="4063331"/>
                  </a:lnTo>
                  <a:lnTo>
                    <a:pt x="1142996" y="4039854"/>
                  </a:lnTo>
                  <a:lnTo>
                    <a:pt x="1103275" y="4015791"/>
                  </a:lnTo>
                  <a:lnTo>
                    <a:pt x="1063975" y="3991140"/>
                  </a:lnTo>
                  <a:lnTo>
                    <a:pt x="1025106" y="3965903"/>
                  </a:lnTo>
                  <a:lnTo>
                    <a:pt x="986678" y="3940079"/>
                  </a:lnTo>
                  <a:lnTo>
                    <a:pt x="948700" y="3913668"/>
                  </a:lnTo>
                  <a:lnTo>
                    <a:pt x="911184" y="3886670"/>
                  </a:lnTo>
                  <a:lnTo>
                    <a:pt x="874139" y="3859085"/>
                  </a:lnTo>
                  <a:lnTo>
                    <a:pt x="833954" y="3828068"/>
                  </a:lnTo>
                  <a:lnTo>
                    <a:pt x="794715" y="3796617"/>
                  </a:lnTo>
                  <a:lnTo>
                    <a:pt x="756421" y="3764741"/>
                  </a:lnTo>
                  <a:lnTo>
                    <a:pt x="719073" y="3732452"/>
                  </a:lnTo>
                  <a:lnTo>
                    <a:pt x="682670" y="3699759"/>
                  </a:lnTo>
                  <a:lnTo>
                    <a:pt x="647213" y="3666672"/>
                  </a:lnTo>
                  <a:lnTo>
                    <a:pt x="612701" y="3633203"/>
                  </a:lnTo>
                  <a:lnTo>
                    <a:pt x="579135" y="3599361"/>
                  </a:lnTo>
                  <a:lnTo>
                    <a:pt x="546514" y="3565157"/>
                  </a:lnTo>
                  <a:lnTo>
                    <a:pt x="514839" y="3530601"/>
                  </a:lnTo>
                  <a:lnTo>
                    <a:pt x="484109" y="3495704"/>
                  </a:lnTo>
                  <a:lnTo>
                    <a:pt x="454325" y="3460476"/>
                  </a:lnTo>
                  <a:lnTo>
                    <a:pt x="425487" y="3424926"/>
                  </a:lnTo>
                  <a:lnTo>
                    <a:pt x="397594" y="3389066"/>
                  </a:lnTo>
                  <a:lnTo>
                    <a:pt x="370646" y="3352906"/>
                  </a:lnTo>
                  <a:lnTo>
                    <a:pt x="344644" y="3316457"/>
                  </a:lnTo>
                  <a:lnTo>
                    <a:pt x="319588" y="3279728"/>
                  </a:lnTo>
                  <a:lnTo>
                    <a:pt x="295477" y="3242730"/>
                  </a:lnTo>
                  <a:lnTo>
                    <a:pt x="272311" y="3205473"/>
                  </a:lnTo>
                  <a:lnTo>
                    <a:pt x="250091" y="3167967"/>
                  </a:lnTo>
                  <a:lnTo>
                    <a:pt x="228817" y="3130224"/>
                  </a:lnTo>
                  <a:lnTo>
                    <a:pt x="208488" y="3092253"/>
                  </a:lnTo>
                  <a:lnTo>
                    <a:pt x="189105" y="3054065"/>
                  </a:lnTo>
                  <a:lnTo>
                    <a:pt x="170667" y="3015670"/>
                  </a:lnTo>
                  <a:lnTo>
                    <a:pt x="153175" y="2977078"/>
                  </a:lnTo>
                  <a:lnTo>
                    <a:pt x="136628" y="2938300"/>
                  </a:lnTo>
                  <a:lnTo>
                    <a:pt x="121027" y="2899346"/>
                  </a:lnTo>
                  <a:lnTo>
                    <a:pt x="106371" y="2860226"/>
                  </a:lnTo>
                  <a:lnTo>
                    <a:pt x="92661" y="2820951"/>
                  </a:lnTo>
                  <a:lnTo>
                    <a:pt x="79897" y="2781532"/>
                  </a:lnTo>
                  <a:lnTo>
                    <a:pt x="68077" y="2741977"/>
                  </a:lnTo>
                  <a:lnTo>
                    <a:pt x="57204" y="2702299"/>
                  </a:lnTo>
                  <a:lnTo>
                    <a:pt x="47276" y="2662507"/>
                  </a:lnTo>
                  <a:lnTo>
                    <a:pt x="38293" y="2622611"/>
                  </a:lnTo>
                  <a:lnTo>
                    <a:pt x="30256" y="2582622"/>
                  </a:lnTo>
                  <a:lnTo>
                    <a:pt x="23165" y="2542550"/>
                  </a:lnTo>
                  <a:lnTo>
                    <a:pt x="17019" y="2502406"/>
                  </a:lnTo>
                  <a:lnTo>
                    <a:pt x="11819" y="2462200"/>
                  </a:lnTo>
                  <a:lnTo>
                    <a:pt x="7564" y="2421942"/>
                  </a:lnTo>
                  <a:lnTo>
                    <a:pt x="4254" y="2381642"/>
                  </a:lnTo>
                  <a:lnTo>
                    <a:pt x="1891" y="2341312"/>
                  </a:lnTo>
                  <a:lnTo>
                    <a:pt x="472" y="2300961"/>
                  </a:lnTo>
                  <a:lnTo>
                    <a:pt x="0" y="2260600"/>
                  </a:lnTo>
                  <a:lnTo>
                    <a:pt x="472" y="2220238"/>
                  </a:lnTo>
                  <a:lnTo>
                    <a:pt x="1891" y="2179887"/>
                  </a:lnTo>
                  <a:lnTo>
                    <a:pt x="4254" y="2139557"/>
                  </a:lnTo>
                  <a:lnTo>
                    <a:pt x="7564" y="2099257"/>
                  </a:lnTo>
                  <a:lnTo>
                    <a:pt x="11819" y="2058999"/>
                  </a:lnTo>
                  <a:lnTo>
                    <a:pt x="17019" y="2018793"/>
                  </a:lnTo>
                  <a:lnTo>
                    <a:pt x="23165" y="1978649"/>
                  </a:lnTo>
                  <a:lnTo>
                    <a:pt x="30256" y="1938577"/>
                  </a:lnTo>
                  <a:lnTo>
                    <a:pt x="38293" y="1898588"/>
                  </a:lnTo>
                  <a:lnTo>
                    <a:pt x="47276" y="1858692"/>
                  </a:lnTo>
                  <a:lnTo>
                    <a:pt x="57204" y="1818900"/>
                  </a:lnTo>
                  <a:lnTo>
                    <a:pt x="68077" y="1779222"/>
                  </a:lnTo>
                  <a:lnTo>
                    <a:pt x="79897" y="1739667"/>
                  </a:lnTo>
                  <a:lnTo>
                    <a:pt x="92661" y="1700248"/>
                  </a:lnTo>
                  <a:lnTo>
                    <a:pt x="106371" y="1660973"/>
                  </a:lnTo>
                  <a:lnTo>
                    <a:pt x="121027" y="1621853"/>
                  </a:lnTo>
                  <a:lnTo>
                    <a:pt x="136628" y="1582899"/>
                  </a:lnTo>
                  <a:lnTo>
                    <a:pt x="153175" y="1544121"/>
                  </a:lnTo>
                  <a:lnTo>
                    <a:pt x="170667" y="1505529"/>
                  </a:lnTo>
                  <a:lnTo>
                    <a:pt x="189105" y="1467134"/>
                  </a:lnTo>
                  <a:lnTo>
                    <a:pt x="208488" y="1428946"/>
                  </a:lnTo>
                  <a:lnTo>
                    <a:pt x="228817" y="1390975"/>
                  </a:lnTo>
                  <a:lnTo>
                    <a:pt x="250091" y="1353232"/>
                  </a:lnTo>
                  <a:lnTo>
                    <a:pt x="272311" y="1315726"/>
                  </a:lnTo>
                  <a:lnTo>
                    <a:pt x="295477" y="1278469"/>
                  </a:lnTo>
                  <a:lnTo>
                    <a:pt x="319588" y="1241471"/>
                  </a:lnTo>
                  <a:lnTo>
                    <a:pt x="344644" y="1204742"/>
                  </a:lnTo>
                  <a:lnTo>
                    <a:pt x="370646" y="1168293"/>
                  </a:lnTo>
                  <a:lnTo>
                    <a:pt x="397594" y="1132133"/>
                  </a:lnTo>
                  <a:lnTo>
                    <a:pt x="425487" y="1096273"/>
                  </a:lnTo>
                  <a:lnTo>
                    <a:pt x="454325" y="1060723"/>
                  </a:lnTo>
                  <a:lnTo>
                    <a:pt x="484109" y="1025495"/>
                  </a:lnTo>
                  <a:lnTo>
                    <a:pt x="514839" y="990598"/>
                  </a:lnTo>
                  <a:lnTo>
                    <a:pt x="546514" y="956042"/>
                  </a:lnTo>
                  <a:lnTo>
                    <a:pt x="579135" y="921838"/>
                  </a:lnTo>
                  <a:lnTo>
                    <a:pt x="612701" y="887996"/>
                  </a:lnTo>
                  <a:lnTo>
                    <a:pt x="647213" y="854527"/>
                  </a:lnTo>
                  <a:lnTo>
                    <a:pt x="682670" y="821440"/>
                  </a:lnTo>
                  <a:lnTo>
                    <a:pt x="719073" y="788747"/>
                  </a:lnTo>
                  <a:lnTo>
                    <a:pt x="756421" y="756458"/>
                  </a:lnTo>
                  <a:lnTo>
                    <a:pt x="794715" y="724582"/>
                  </a:lnTo>
                  <a:lnTo>
                    <a:pt x="833954" y="693131"/>
                  </a:lnTo>
                  <a:lnTo>
                    <a:pt x="874139" y="662114"/>
                  </a:lnTo>
                  <a:lnTo>
                    <a:pt x="911184" y="634529"/>
                  </a:lnTo>
                  <a:lnTo>
                    <a:pt x="948700" y="607531"/>
                  </a:lnTo>
                  <a:lnTo>
                    <a:pt x="986678" y="581120"/>
                  </a:lnTo>
                  <a:lnTo>
                    <a:pt x="1025106" y="555295"/>
                  </a:lnTo>
                  <a:lnTo>
                    <a:pt x="1063975" y="530058"/>
                  </a:lnTo>
                  <a:lnTo>
                    <a:pt x="1103275" y="505408"/>
                  </a:lnTo>
                  <a:lnTo>
                    <a:pt x="1142996" y="481344"/>
                  </a:lnTo>
                  <a:lnTo>
                    <a:pt x="1183127" y="457867"/>
                  </a:lnTo>
                  <a:lnTo>
                    <a:pt x="1223659" y="434978"/>
                  </a:lnTo>
                  <a:lnTo>
                    <a:pt x="1264580" y="412675"/>
                  </a:lnTo>
                  <a:lnTo>
                    <a:pt x="1305882" y="390959"/>
                  </a:lnTo>
                  <a:lnTo>
                    <a:pt x="1347554" y="369830"/>
                  </a:lnTo>
                  <a:lnTo>
                    <a:pt x="1389586" y="349288"/>
                  </a:lnTo>
                  <a:lnTo>
                    <a:pt x="1431967" y="329333"/>
                  </a:lnTo>
                  <a:lnTo>
                    <a:pt x="1474688" y="309965"/>
                  </a:lnTo>
                  <a:lnTo>
                    <a:pt x="1517738" y="291183"/>
                  </a:lnTo>
                  <a:lnTo>
                    <a:pt x="1561107" y="272989"/>
                  </a:lnTo>
                  <a:lnTo>
                    <a:pt x="1604786" y="255381"/>
                  </a:lnTo>
                  <a:lnTo>
                    <a:pt x="1648763" y="238361"/>
                  </a:lnTo>
                  <a:lnTo>
                    <a:pt x="1693030" y="221927"/>
                  </a:lnTo>
                  <a:lnTo>
                    <a:pt x="1737575" y="206081"/>
                  </a:lnTo>
                  <a:lnTo>
                    <a:pt x="1782389" y="190821"/>
                  </a:lnTo>
                  <a:lnTo>
                    <a:pt x="1827461" y="176148"/>
                  </a:lnTo>
                  <a:lnTo>
                    <a:pt x="1872782" y="162062"/>
                  </a:lnTo>
                  <a:lnTo>
                    <a:pt x="1918340" y="148563"/>
                  </a:lnTo>
                  <a:lnTo>
                    <a:pt x="1964127" y="135651"/>
                  </a:lnTo>
                  <a:lnTo>
                    <a:pt x="2010132" y="123325"/>
                  </a:lnTo>
                  <a:lnTo>
                    <a:pt x="2056344" y="111587"/>
                  </a:lnTo>
                  <a:lnTo>
                    <a:pt x="2102755" y="100436"/>
                  </a:lnTo>
                  <a:lnTo>
                    <a:pt x="2149352" y="89871"/>
                  </a:lnTo>
                  <a:lnTo>
                    <a:pt x="2196127" y="79894"/>
                  </a:lnTo>
                  <a:lnTo>
                    <a:pt x="2243070" y="70503"/>
                  </a:lnTo>
                  <a:lnTo>
                    <a:pt x="2290169" y="61699"/>
                  </a:lnTo>
                  <a:lnTo>
                    <a:pt x="2337415" y="53483"/>
                  </a:lnTo>
                  <a:lnTo>
                    <a:pt x="2384798" y="45853"/>
                  </a:lnTo>
                  <a:lnTo>
                    <a:pt x="2432308" y="38810"/>
                  </a:lnTo>
                  <a:lnTo>
                    <a:pt x="2479935" y="32354"/>
                  </a:lnTo>
                  <a:lnTo>
                    <a:pt x="2527667" y="26484"/>
                  </a:lnTo>
                  <a:lnTo>
                    <a:pt x="2575497" y="21202"/>
                  </a:lnTo>
                  <a:lnTo>
                    <a:pt x="2623412" y="16507"/>
                  </a:lnTo>
                  <a:lnTo>
                    <a:pt x="2671403" y="12398"/>
                  </a:lnTo>
                  <a:lnTo>
                    <a:pt x="2719460" y="8877"/>
                  </a:lnTo>
                  <a:lnTo>
                    <a:pt x="2767573" y="5942"/>
                  </a:lnTo>
                  <a:lnTo>
                    <a:pt x="2815732" y="3595"/>
                  </a:lnTo>
                  <a:lnTo>
                    <a:pt x="2863926" y="1834"/>
                  </a:lnTo>
                  <a:lnTo>
                    <a:pt x="2912145" y="660"/>
                  </a:lnTo>
                  <a:lnTo>
                    <a:pt x="2960380" y="73"/>
                  </a:lnTo>
                  <a:lnTo>
                    <a:pt x="3008619" y="73"/>
                  </a:lnTo>
                  <a:lnTo>
                    <a:pt x="3056854" y="660"/>
                  </a:lnTo>
                  <a:lnTo>
                    <a:pt x="3105073" y="1834"/>
                  </a:lnTo>
                  <a:lnTo>
                    <a:pt x="3153267" y="3595"/>
                  </a:lnTo>
                  <a:lnTo>
                    <a:pt x="3201426" y="5942"/>
                  </a:lnTo>
                  <a:lnTo>
                    <a:pt x="3249538" y="8877"/>
                  </a:lnTo>
                  <a:lnTo>
                    <a:pt x="3297596" y="12398"/>
                  </a:lnTo>
                  <a:lnTo>
                    <a:pt x="3345587" y="16507"/>
                  </a:lnTo>
                  <a:lnTo>
                    <a:pt x="3393502" y="21202"/>
                  </a:lnTo>
                  <a:lnTo>
                    <a:pt x="3441331" y="26484"/>
                  </a:lnTo>
                  <a:lnTo>
                    <a:pt x="3489064" y="32354"/>
                  </a:lnTo>
                  <a:lnTo>
                    <a:pt x="3536690" y="38810"/>
                  </a:lnTo>
                  <a:lnTo>
                    <a:pt x="3584200" y="45853"/>
                  </a:lnTo>
                  <a:lnTo>
                    <a:pt x="3631583" y="53483"/>
                  </a:lnTo>
                  <a:lnTo>
                    <a:pt x="3678830" y="61699"/>
                  </a:lnTo>
                  <a:lnTo>
                    <a:pt x="3725929" y="70503"/>
                  </a:lnTo>
                  <a:lnTo>
                    <a:pt x="3772871" y="79894"/>
                  </a:lnTo>
                  <a:lnTo>
                    <a:pt x="3819646" y="89871"/>
                  </a:lnTo>
                  <a:lnTo>
                    <a:pt x="3866244" y="100436"/>
                  </a:lnTo>
                  <a:lnTo>
                    <a:pt x="3912654" y="111587"/>
                  </a:lnTo>
                  <a:lnTo>
                    <a:pt x="3958867" y="123325"/>
                  </a:lnTo>
                  <a:lnTo>
                    <a:pt x="4004871" y="135651"/>
                  </a:lnTo>
                  <a:lnTo>
                    <a:pt x="4050658" y="148563"/>
                  </a:lnTo>
                  <a:lnTo>
                    <a:pt x="4096217" y="162062"/>
                  </a:lnTo>
                  <a:lnTo>
                    <a:pt x="4141537" y="176148"/>
                  </a:lnTo>
                  <a:lnTo>
                    <a:pt x="4186610" y="190821"/>
                  </a:lnTo>
                  <a:lnTo>
                    <a:pt x="4231423" y="206081"/>
                  </a:lnTo>
                  <a:lnTo>
                    <a:pt x="4275968" y="221927"/>
                  </a:lnTo>
                  <a:lnTo>
                    <a:pt x="4320235" y="238361"/>
                  </a:lnTo>
                  <a:lnTo>
                    <a:pt x="4364212" y="255381"/>
                  </a:lnTo>
                  <a:lnTo>
                    <a:pt x="4407891" y="272989"/>
                  </a:lnTo>
                  <a:lnTo>
                    <a:pt x="4451260" y="291183"/>
                  </a:lnTo>
                  <a:lnTo>
                    <a:pt x="4494311" y="309965"/>
                  </a:lnTo>
                  <a:lnTo>
                    <a:pt x="4537031" y="329333"/>
                  </a:lnTo>
                  <a:lnTo>
                    <a:pt x="4579413" y="349288"/>
                  </a:lnTo>
                  <a:lnTo>
                    <a:pt x="4621444" y="369830"/>
                  </a:lnTo>
                  <a:lnTo>
                    <a:pt x="4663116" y="390959"/>
                  </a:lnTo>
                  <a:lnTo>
                    <a:pt x="4704418" y="412675"/>
                  </a:lnTo>
                  <a:lnTo>
                    <a:pt x="4745339" y="434978"/>
                  </a:lnTo>
                  <a:lnTo>
                    <a:pt x="4785871" y="457867"/>
                  </a:lnTo>
                  <a:lnTo>
                    <a:pt x="4826002" y="481344"/>
                  </a:lnTo>
                  <a:lnTo>
                    <a:pt x="4865723" y="505408"/>
                  </a:lnTo>
                  <a:lnTo>
                    <a:pt x="4905023" y="530058"/>
                  </a:lnTo>
                  <a:lnTo>
                    <a:pt x="4943892" y="555295"/>
                  </a:lnTo>
                  <a:lnTo>
                    <a:pt x="4982320" y="581120"/>
                  </a:lnTo>
                  <a:lnTo>
                    <a:pt x="5020298" y="607531"/>
                  </a:lnTo>
                  <a:lnTo>
                    <a:pt x="5057814" y="634529"/>
                  </a:lnTo>
                  <a:lnTo>
                    <a:pt x="5094859" y="662114"/>
                  </a:lnTo>
                </a:path>
              </a:pathLst>
            </a:custGeom>
            <a:ln w="76200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pc="-5" dirty="0"/>
              <a:t>Introduction</a:t>
            </a:r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25775" y="126124"/>
            <a:ext cx="2896235" cy="441959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609600" marR="5080" indent="-597535">
              <a:lnSpc>
                <a:spcPts val="1600"/>
              </a:lnSpc>
              <a:spcBef>
                <a:spcPts val="220"/>
              </a:spcBef>
            </a:pPr>
            <a:r>
              <a:rPr sz="1400" b="1" i="1" spc="-5" dirty="0">
                <a:solidFill>
                  <a:srgbClr val="011993"/>
                </a:solidFill>
                <a:latin typeface="Georgia"/>
                <a:cs typeface="Georgia"/>
              </a:rPr>
              <a:t>Introduction </a:t>
            </a:r>
            <a:r>
              <a:rPr sz="1400" b="1" i="1" dirty="0">
                <a:solidFill>
                  <a:srgbClr val="011993"/>
                </a:solidFill>
                <a:latin typeface="Georgia"/>
                <a:cs typeface="Georgia"/>
              </a:rPr>
              <a:t>to </a:t>
            </a:r>
            <a:r>
              <a:rPr sz="1400" b="1" i="1" spc="-5" dirty="0">
                <a:solidFill>
                  <a:srgbClr val="011993"/>
                </a:solidFill>
                <a:latin typeface="Georgia"/>
                <a:cs typeface="Georgia"/>
              </a:rPr>
              <a:t>Bioinformatics  Programming </a:t>
            </a:r>
            <a:r>
              <a:rPr sz="1400" b="1" i="1" dirty="0">
                <a:solidFill>
                  <a:srgbClr val="011993"/>
                </a:solidFill>
                <a:latin typeface="Georgia"/>
                <a:cs typeface="Georgia"/>
              </a:rPr>
              <a:t>in</a:t>
            </a:r>
            <a:r>
              <a:rPr sz="1400" b="1" i="1" spc="-35" dirty="0">
                <a:solidFill>
                  <a:srgbClr val="011993"/>
                </a:solidFill>
                <a:latin typeface="Georgia"/>
                <a:cs typeface="Georgia"/>
              </a:rPr>
              <a:t> </a:t>
            </a:r>
            <a:r>
              <a:rPr sz="1400" b="1" i="1" spc="-5" dirty="0">
                <a:solidFill>
                  <a:srgbClr val="011993"/>
                </a:solidFill>
                <a:latin typeface="Georgia"/>
                <a:cs typeface="Georgia"/>
              </a:rPr>
              <a:t>Python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3598" y="991082"/>
            <a:ext cx="433197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79675" algn="l"/>
              </a:tabLst>
            </a:pPr>
            <a:r>
              <a:rPr spc="-5" dirty="0"/>
              <a:t>Co</a:t>
            </a:r>
            <a:r>
              <a:rPr dirty="0"/>
              <a:t>u</a:t>
            </a:r>
            <a:r>
              <a:rPr spc="-5" dirty="0"/>
              <a:t>rs</a:t>
            </a:r>
            <a:r>
              <a:rPr dirty="0"/>
              <a:t>e	</a:t>
            </a:r>
            <a:r>
              <a:rPr spc="-5" dirty="0"/>
              <a:t>Go</a:t>
            </a:r>
            <a:r>
              <a:rPr dirty="0"/>
              <a:t>a</a:t>
            </a:r>
            <a:r>
              <a:rPr spc="-5" dirty="0"/>
              <a:t>l</a:t>
            </a:r>
            <a:r>
              <a:rPr dirty="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5800" y="1992808"/>
            <a:ext cx="7717790" cy="23234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0975">
              <a:lnSpc>
                <a:spcPct val="114100"/>
              </a:lnSpc>
              <a:spcBef>
                <a:spcPts val="100"/>
              </a:spcBef>
              <a:tabLst>
                <a:tab pos="4121150" algn="l"/>
              </a:tabLst>
            </a:pPr>
            <a:r>
              <a:rPr sz="4400" dirty="0">
                <a:latin typeface="Georgia"/>
                <a:cs typeface="Georgia"/>
              </a:rPr>
              <a:t>Gain</a:t>
            </a:r>
            <a:r>
              <a:rPr sz="4400" spc="-5" dirty="0">
                <a:latin typeface="Georgia"/>
                <a:cs typeface="Georgia"/>
              </a:rPr>
              <a:t> </a:t>
            </a:r>
            <a:r>
              <a:rPr sz="4400" dirty="0">
                <a:latin typeface="Georgia"/>
                <a:cs typeface="Georgia"/>
              </a:rPr>
              <a:t>experie</a:t>
            </a:r>
            <a:r>
              <a:rPr sz="4400" spc="-5" dirty="0">
                <a:latin typeface="Georgia"/>
                <a:cs typeface="Georgia"/>
              </a:rPr>
              <a:t>n</a:t>
            </a:r>
            <a:r>
              <a:rPr sz="4400" dirty="0">
                <a:latin typeface="Georgia"/>
                <a:cs typeface="Georgia"/>
              </a:rPr>
              <a:t>ce	programmi</a:t>
            </a:r>
            <a:r>
              <a:rPr sz="4400" spc="-5" dirty="0">
                <a:latin typeface="Georgia"/>
                <a:cs typeface="Georgia"/>
              </a:rPr>
              <a:t>n</a:t>
            </a:r>
            <a:r>
              <a:rPr sz="4400" dirty="0">
                <a:latin typeface="Georgia"/>
                <a:cs typeface="Georgia"/>
              </a:rPr>
              <a:t>g  </a:t>
            </a:r>
            <a:r>
              <a:rPr sz="4400" spc="-5" dirty="0">
                <a:latin typeface="Georgia"/>
                <a:cs typeface="Georgia"/>
              </a:rPr>
              <a:t>Learn</a:t>
            </a:r>
            <a:r>
              <a:rPr sz="4400" spc="-10" dirty="0">
                <a:latin typeface="Georgia"/>
                <a:cs typeface="Georgia"/>
              </a:rPr>
              <a:t> </a:t>
            </a:r>
            <a:r>
              <a:rPr sz="4400" spc="-5" dirty="0">
                <a:latin typeface="Georgia"/>
                <a:cs typeface="Georgia"/>
              </a:rPr>
              <a:t>Python</a:t>
            </a:r>
            <a:endParaRPr sz="44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1833880" algn="l"/>
              </a:tabLst>
            </a:pPr>
            <a:r>
              <a:rPr sz="4400" spc="-5" dirty="0">
                <a:latin typeface="Georgia"/>
                <a:cs typeface="Georgia"/>
              </a:rPr>
              <a:t>Survey	computational</a:t>
            </a:r>
            <a:r>
              <a:rPr sz="4400" spc="-35" dirty="0">
                <a:latin typeface="Georgia"/>
                <a:cs typeface="Georgia"/>
              </a:rPr>
              <a:t> </a:t>
            </a:r>
            <a:r>
              <a:rPr sz="4400" spc="-5" dirty="0">
                <a:latin typeface="Georgia"/>
                <a:cs typeface="Georgia"/>
              </a:rPr>
              <a:t>methods</a:t>
            </a:r>
            <a:endParaRPr sz="4400" dirty="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32036" y="5802096"/>
            <a:ext cx="8625052" cy="1432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05150" y="5875225"/>
            <a:ext cx="8371205" cy="11785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1910" rIns="0" bIns="0" rtlCol="0">
            <a:spAutoFit/>
          </a:bodyPr>
          <a:lstStyle/>
          <a:p>
            <a:pPr marL="1368425" marR="113664" indent="-1247140">
              <a:lnSpc>
                <a:spcPts val="4300"/>
              </a:lnSpc>
              <a:spcBef>
                <a:spcPts val="330"/>
              </a:spcBef>
              <a:tabLst>
                <a:tab pos="2308225" algn="l"/>
                <a:tab pos="3715385" algn="l"/>
                <a:tab pos="4386580" algn="l"/>
                <a:tab pos="4695190" algn="l"/>
                <a:tab pos="4789170" algn="l"/>
              </a:tabLst>
            </a:pPr>
            <a:r>
              <a:rPr sz="3800" i="1" spc="-5" dirty="0">
                <a:solidFill>
                  <a:srgbClr val="011993"/>
                </a:solidFill>
                <a:latin typeface="Arial"/>
                <a:cs typeface="Arial"/>
              </a:rPr>
              <a:t>Improve</a:t>
            </a:r>
            <a:r>
              <a:rPr sz="3800" i="1" spc="10" dirty="0">
                <a:solidFill>
                  <a:srgbClr val="011993"/>
                </a:solidFill>
                <a:latin typeface="Arial"/>
                <a:cs typeface="Arial"/>
              </a:rPr>
              <a:t> </a:t>
            </a:r>
            <a:r>
              <a:rPr sz="3800" i="1" dirty="0">
                <a:solidFill>
                  <a:srgbClr val="011993"/>
                </a:solidFill>
                <a:latin typeface="Arial"/>
                <a:cs typeface="Arial"/>
              </a:rPr>
              <a:t>skills</a:t>
            </a:r>
            <a:r>
              <a:rPr sz="3800" i="1" spc="5" dirty="0">
                <a:solidFill>
                  <a:srgbClr val="011993"/>
                </a:solidFill>
                <a:latin typeface="Arial"/>
                <a:cs typeface="Arial"/>
              </a:rPr>
              <a:t> </a:t>
            </a:r>
            <a:r>
              <a:rPr sz="3800" i="1" spc="-5" dirty="0">
                <a:solidFill>
                  <a:srgbClr val="011993"/>
                </a:solidFill>
                <a:latin typeface="Arial"/>
                <a:cs typeface="Arial"/>
              </a:rPr>
              <a:t>to	</a:t>
            </a:r>
            <a:r>
              <a:rPr sz="3800" i="1" dirty="0">
                <a:solidFill>
                  <a:srgbClr val="011993"/>
                </a:solidFill>
                <a:latin typeface="Arial"/>
                <a:cs typeface="Arial"/>
              </a:rPr>
              <a:t>be	a		more</a:t>
            </a:r>
            <a:r>
              <a:rPr sz="3800" i="1" spc="-55" dirty="0">
                <a:solidFill>
                  <a:srgbClr val="011993"/>
                </a:solidFill>
                <a:latin typeface="Arial"/>
                <a:cs typeface="Arial"/>
              </a:rPr>
              <a:t> </a:t>
            </a:r>
            <a:r>
              <a:rPr sz="3800" i="1" spc="-5" dirty="0">
                <a:solidFill>
                  <a:srgbClr val="011993"/>
                </a:solidFill>
                <a:latin typeface="Arial"/>
                <a:cs typeface="Arial"/>
              </a:rPr>
              <a:t>productive  </a:t>
            </a:r>
            <a:r>
              <a:rPr sz="3800" i="1" dirty="0">
                <a:solidFill>
                  <a:srgbClr val="011993"/>
                </a:solidFill>
                <a:latin typeface="Arial"/>
                <a:cs typeface="Arial"/>
              </a:rPr>
              <a:t>and	</a:t>
            </a:r>
            <a:r>
              <a:rPr sz="3800" i="1" spc="-5" dirty="0">
                <a:solidFill>
                  <a:srgbClr val="011993"/>
                </a:solidFill>
                <a:latin typeface="Arial"/>
                <a:cs typeface="Arial"/>
              </a:rPr>
              <a:t>successful	</a:t>
            </a:r>
            <a:r>
              <a:rPr sz="3800" i="1" dirty="0">
                <a:solidFill>
                  <a:srgbClr val="011993"/>
                </a:solidFill>
                <a:latin typeface="Arial"/>
                <a:cs typeface="Arial"/>
              </a:rPr>
              <a:t>researcher</a:t>
            </a:r>
            <a:endParaRPr sz="3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pc="-5" dirty="0"/>
              <a:t>Introduction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486</Words>
  <Application>Microsoft Office PowerPoint</Application>
  <PresentationFormat>Custom</PresentationFormat>
  <Paragraphs>115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Georgia</vt:lpstr>
      <vt:lpstr>Times New Roman</vt:lpstr>
      <vt:lpstr>Office Theme</vt:lpstr>
      <vt:lpstr>Introduction</vt:lpstr>
      <vt:lpstr>Hybrid Instruction</vt:lpstr>
      <vt:lpstr>Zoom Etiquette</vt:lpstr>
      <vt:lpstr>“Bioinformatics”</vt:lpstr>
      <vt:lpstr>“Programming”</vt:lpstr>
      <vt:lpstr>Python</vt:lpstr>
      <vt:lpstr>PowerPoint Presentation</vt:lpstr>
      <vt:lpstr>Course Goals</vt:lpstr>
      <vt:lpstr>Course Goals</vt:lpstr>
      <vt:lpstr>Logistics</vt:lpstr>
      <vt:lpstr>Getting Help</vt:lpstr>
      <vt:lpstr>Academic Honesty</vt:lpstr>
      <vt:lpstr>Website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intro2021</dc:title>
  <cp:lastModifiedBy>Banerjee, Anupam</cp:lastModifiedBy>
  <cp:revision>10</cp:revision>
  <dcterms:created xsi:type="dcterms:W3CDTF">2022-08-29T19:58:00Z</dcterms:created>
  <dcterms:modified xsi:type="dcterms:W3CDTF">2022-08-29T20:39:36Z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2021-08-31T00:00:00Z</vt:filetime>
  </property>
  <property fmtid="{D5CDD505-2E9C-101B-9397-08002B2CF9AE}" pid="3" name="Creator">
    <vt:lpwstr>Keynote</vt:lpwstr>
  </property>
  <property fmtid="{D5CDD505-2E9C-101B-9397-08002B2CF9AE}" pid="4" name="LastSaved">
    <vt:filetime>2022-08-29T00:00:00Z</vt:filetime>
  </property>
</Properties>
</file>