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  <p:sldMasterId id="2147483655" r:id="rId5"/>
  </p:sldMasterIdLst>
  <p:notesMasterIdLst>
    <p:notesMasterId r:id="rId18"/>
  </p:notesMasterIdLst>
  <p:handoutMasterIdLst>
    <p:handoutMasterId r:id="rId19"/>
  </p:handoutMasterIdLst>
  <p:sldIdLst>
    <p:sldId id="388" r:id="rId6"/>
    <p:sldId id="440" r:id="rId7"/>
    <p:sldId id="442" r:id="rId8"/>
    <p:sldId id="441" r:id="rId9"/>
    <p:sldId id="443" r:id="rId10"/>
    <p:sldId id="444" r:id="rId11"/>
    <p:sldId id="445" r:id="rId12"/>
    <p:sldId id="446" r:id="rId13"/>
    <p:sldId id="447" r:id="rId14"/>
    <p:sldId id="448" r:id="rId15"/>
    <p:sldId id="438" r:id="rId16"/>
    <p:sldId id="423" r:id="rId1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C0C0C0"/>
    <a:srgbClr val="FF0000"/>
    <a:srgbClr val="F0F0F0"/>
    <a:srgbClr val="FFF7C5"/>
    <a:srgbClr val="FFEA69"/>
    <a:srgbClr val="84B084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6" autoAdjust="0"/>
    <p:restoredTop sz="90797" autoAdjust="0"/>
  </p:normalViewPr>
  <p:slideViewPr>
    <p:cSldViewPr>
      <p:cViewPr varScale="1">
        <p:scale>
          <a:sx n="85" d="100"/>
          <a:sy n="85" d="100"/>
        </p:scale>
        <p:origin x="165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306"/>
    </p:cViewPr>
  </p:sorterViewPr>
  <p:notesViewPr>
    <p:cSldViewPr>
      <p:cViewPr>
        <p:scale>
          <a:sx n="66" d="100"/>
          <a:sy n="66" d="100"/>
        </p:scale>
        <p:origin x="-1890" y="-19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53C77A9-5002-42DD-AC39-F51ECB79E293}" type="datetimeFigureOut">
              <a:rPr lang="en-US"/>
              <a:pPr>
                <a:defRPr/>
              </a:pPr>
              <a:t>11/5/2017</a:t>
            </a:fld>
            <a:endParaRPr lang="en-US" dirty="0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E2079D6-E93C-4556-A9FF-906C8F20A9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16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90443D7-B41C-4AFF-A1A9-4D0BD28F26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5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A7766-7482-4B7A-9B9B-5726240F8B55}" type="slidenum">
              <a:rPr lang="en-US"/>
              <a:pPr/>
              <a:t>11</a:t>
            </a:fld>
            <a:endParaRPr lang="en-US"/>
          </a:p>
        </p:txBody>
      </p:sp>
      <p:sp>
        <p:nvSpPr>
          <p:cNvPr id="166914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C806959-98EB-4581-9CC7-AE0C81B0F858}" type="slidenum">
              <a:rPr lang="en-US" sz="1200" b="0">
                <a:latin typeface="Arial" charset="0"/>
                <a:ea typeface="ヒラギノ角ゴ Pro W3" pitchFamily="-97" charset="-128"/>
              </a:rPr>
              <a:pPr algn="r"/>
              <a:t>11</a:t>
            </a:fld>
            <a:endParaRPr lang="en-US" sz="1200" b="0">
              <a:latin typeface="Arial" charset="0"/>
              <a:ea typeface="ヒラギノ角ゴ Pro W3" pitchFamily="-97" charset="-128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ltGray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1D3D4"/>
              </a:gs>
              <a:gs pos="100000">
                <a:srgbClr val="EAEBEB"/>
              </a:gs>
            </a:gsLst>
            <a:lin ang="2700000" scaled="1"/>
          </a:gradFill>
          <a:ln w="48000" cmpd="thickThin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3733800" y="1828800"/>
            <a:ext cx="5410200" cy="3200400"/>
          </a:xfrm>
          <a:prstGeom prst="rect">
            <a:avLst/>
          </a:prstGeom>
          <a:solidFill>
            <a:schemeClr val="accent1"/>
          </a:solidFill>
          <a:ln w="48000" cmpd="thickThin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6" name="Picture 11" descr="C:\Documents and Settings\Andrew Johnson\My Documents\01_Freelance_Design\INTERBRAND\JOHN DEERE\exports\JD_title_logo3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911850" y="5672138"/>
            <a:ext cx="28956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43" descr="2009_(2008_07)_PartsCounter_501269"/>
          <p:cNvPicPr>
            <a:picLocks noChangeAspect="1" noChangeArrowheads="1"/>
          </p:cNvPicPr>
          <p:nvPr userDrawn="1"/>
        </p:nvPicPr>
        <p:blipFill>
          <a:blip r:embed="rId3" cstate="print"/>
          <a:srcRect l="19600" t="3600" r="8800" b="14999"/>
          <a:stretch>
            <a:fillRect/>
          </a:stretch>
        </p:blipFill>
        <p:spPr bwMode="auto">
          <a:xfrm>
            <a:off x="-9525" y="1828800"/>
            <a:ext cx="4222750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2001838"/>
            <a:ext cx="4502150" cy="2262187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0563" y="4297363"/>
            <a:ext cx="4416425" cy="731837"/>
          </a:xfrm>
        </p:spPr>
        <p:txBody>
          <a:bodyPr/>
          <a:lstStyle>
            <a:lvl1pPr marL="0" indent="0">
              <a:lnSpc>
                <a:spcPct val="97000"/>
              </a:lnSpc>
              <a:buFontTx/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Extended Leadership Meeting – August 27th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01004-FDC8-49FA-86A0-47DFD66E75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6713" y="266700"/>
            <a:ext cx="2122487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488" y="266700"/>
            <a:ext cx="6219825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Extended Leadership Meeting – August 27th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BC91C-0C8E-4294-B8CA-12C302F1DA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1D3D4"/>
              </a:gs>
              <a:gs pos="100000">
                <a:srgbClr val="EAEBEB"/>
              </a:gs>
            </a:gsLst>
            <a:lin ang="2700000" scaled="1"/>
          </a:gradFill>
          <a:ln w="48000" cmpd="thickThin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white">
          <a:xfrm>
            <a:off x="0" y="1833563"/>
            <a:ext cx="9144000" cy="3187700"/>
          </a:xfrm>
          <a:prstGeom prst="rect">
            <a:avLst/>
          </a:prstGeom>
          <a:solidFill>
            <a:schemeClr val="tx2"/>
          </a:solidFill>
          <a:ln w="48006" cmpd="thickThin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ea typeface="ヒラギノ角ゴ Pro W3" pitchFamily="-97" charset="-128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001838"/>
            <a:ext cx="3987800" cy="2262187"/>
          </a:xfrm>
        </p:spPr>
        <p:txBody>
          <a:bodyPr tIns="45720" bIns="45720"/>
          <a:lstStyle>
            <a:lvl1pPr>
              <a:lnSpc>
                <a:spcPts val="34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2438" y="4297363"/>
            <a:ext cx="3992562" cy="731837"/>
          </a:xfrm>
        </p:spPr>
        <p:txBody>
          <a:bodyPr tIns="45720" rIns="91440" bIns="45720"/>
          <a:lstStyle>
            <a:lvl1pPr>
              <a:lnSpc>
                <a:spcPct val="97000"/>
              </a:lnSpc>
              <a:defRPr sz="1800">
                <a:solidFill>
                  <a:srgbClr val="FFDE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4" descr="JD_gy_4c_h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5530848" y="5433046"/>
            <a:ext cx="3400425" cy="10401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054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ast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JD_gy_4c_h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41438" y="2435225"/>
            <a:ext cx="6453187" cy="1974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4967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349250" y="1306513"/>
            <a:ext cx="8447088" cy="13604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88000"/>
              </a:lnSpc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349250" y="2667000"/>
            <a:ext cx="8447088" cy="342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ct val="0"/>
              </a:spcBef>
              <a:buFont typeface="Verdana" pitchFamily="34" charset="0"/>
              <a:buNone/>
              <a:defRPr sz="3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Extended Leadership Meeting – August 27th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B250A-8812-4B88-A6B7-9355870A15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Extended Leadership Meeting – August 27th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7CFB-976A-46F9-92D8-E5F2A20961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73175"/>
            <a:ext cx="4167187" cy="4670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1273175"/>
            <a:ext cx="4168775" cy="4670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Extended Leadership Meeting – August 27th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E01C9-5EA4-4925-8469-01ABC7348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Extended Leadership Meeting – August 27th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9CE2E-E95B-4392-95A0-616C5F85C5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Extended Leadership Meeting – August 27th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253AD-7CC2-48F5-A80A-D70F6455F0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Extended Leadership Meeting – August 27th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FC4FB-3C07-4BF7-924C-6ED18BCD58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Extended Leadership Meeting – August 27th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75B38-252D-4B4F-8CB6-9C08F909C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Extended Leadership Meeting – August 27th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0DCBD-09EC-4B54-BE8F-814CB086F0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543718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66666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IT Extended Leadership Meeting – August 27th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266700"/>
            <a:ext cx="8494712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73175"/>
            <a:ext cx="8488362" cy="467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7663" y="6453188"/>
            <a:ext cx="19208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666666"/>
                </a:solidFill>
                <a:latin typeface="+mn-lt"/>
              </a:defRPr>
            </a:lvl1pPr>
          </a:lstStyle>
          <a:p>
            <a:pPr>
              <a:defRPr/>
            </a:pPr>
            <a:fld id="{EACB9FB4-F41B-4E3F-8640-D191525795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2450" y="6453188"/>
            <a:ext cx="76200" cy="214312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666666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1031" name="Picture 3" descr="C:\Documents and Settings\Andrew Johnson\My Documents\01_Freelance_Design\INTERBRAND\JOHN DEERE\exports\JD_slide_bars300idx.bm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07377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JD_2in_RGB_web_logo_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46900" y="6337300"/>
            <a:ext cx="19431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93" r:id="rId12"/>
    <p:sldLayoutId id="2147483895" r:id="rId13"/>
  </p:sldLayoutIdLst>
  <p:hf hd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280988" indent="-280988" algn="l" rtl="0" eaLnBrk="0" fontAlgn="base" hangingPunct="0">
        <a:spcBef>
          <a:spcPct val="0"/>
        </a:spcBef>
        <a:spcAft>
          <a:spcPct val="40000"/>
        </a:spcAft>
        <a:buClr>
          <a:schemeClr val="tx1"/>
        </a:buClr>
        <a:buSzPct val="125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93688" algn="l" rtl="0" eaLnBrk="0" fontAlgn="base" hangingPunct="0">
        <a:spcBef>
          <a:spcPct val="0"/>
        </a:spcBef>
        <a:spcAft>
          <a:spcPct val="40000"/>
        </a:spcAft>
        <a:buClr>
          <a:schemeClr val="tx1"/>
        </a:buClr>
        <a:buSzPct val="74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2pPr>
      <a:lvl3pPr marL="1082675" indent="-279400" algn="l" rtl="0" eaLnBrk="0" fontAlgn="base" hangingPunct="0">
        <a:spcBef>
          <a:spcPct val="0"/>
        </a:spcBef>
        <a:spcAft>
          <a:spcPct val="40000"/>
        </a:spcAft>
        <a:buClr>
          <a:schemeClr val="tx1"/>
        </a:buClr>
        <a:buSzPct val="75000"/>
        <a:buFont typeface="ZapfDingbats" pitchFamily="82" charset="2"/>
        <a:buChar char="n"/>
        <a:defRPr>
          <a:solidFill>
            <a:schemeClr val="tx1"/>
          </a:solidFill>
          <a:latin typeface="+mn-lt"/>
        </a:defRPr>
      </a:lvl3pPr>
      <a:lvl4pPr marL="1435100" indent="-238125" algn="l" rtl="0" eaLnBrk="0" fontAlgn="base" hangingPunct="0">
        <a:spcBef>
          <a:spcPct val="0"/>
        </a:spcBef>
        <a:spcAft>
          <a:spcPct val="40000"/>
        </a:spcAft>
        <a:buClr>
          <a:schemeClr val="tx1"/>
        </a:buClr>
        <a:buSzPct val="125000"/>
        <a:buChar char="•"/>
        <a:defRPr sz="1600">
          <a:solidFill>
            <a:schemeClr val="tx1"/>
          </a:solidFill>
          <a:latin typeface="+mn-lt"/>
        </a:defRPr>
      </a:lvl4pPr>
      <a:lvl5pPr marL="1828800" indent="-279400" algn="l" rtl="0" eaLnBrk="0" fontAlgn="base" hangingPunct="0">
        <a:spcBef>
          <a:spcPct val="0"/>
        </a:spcBef>
        <a:spcAft>
          <a:spcPct val="50000"/>
        </a:spcAft>
        <a:buClr>
          <a:schemeClr val="tx1"/>
        </a:buClr>
        <a:buSzPct val="75000"/>
        <a:buFont typeface="Wingdings" pitchFamily="2" charset="2"/>
        <a:buChar char="u"/>
        <a:defRPr sz="1400">
          <a:solidFill>
            <a:schemeClr val="tx1"/>
          </a:solidFill>
          <a:latin typeface="+mn-lt"/>
        </a:defRPr>
      </a:lvl5pPr>
      <a:lvl6pPr marL="2286000" indent="-279400" algn="l" rtl="0" fontAlgn="base">
        <a:spcBef>
          <a:spcPct val="0"/>
        </a:spcBef>
        <a:spcAft>
          <a:spcPct val="50000"/>
        </a:spcAft>
        <a:buClr>
          <a:schemeClr val="tx1"/>
        </a:buClr>
        <a:buSzPct val="75000"/>
        <a:buFont typeface="Wingdings" pitchFamily="2" charset="2"/>
        <a:buChar char="u"/>
        <a:defRPr sz="1400">
          <a:solidFill>
            <a:schemeClr val="tx1"/>
          </a:solidFill>
          <a:latin typeface="+mn-lt"/>
        </a:defRPr>
      </a:lvl6pPr>
      <a:lvl7pPr marL="2743200" indent="-279400" algn="l" rtl="0" fontAlgn="base">
        <a:spcBef>
          <a:spcPct val="0"/>
        </a:spcBef>
        <a:spcAft>
          <a:spcPct val="50000"/>
        </a:spcAft>
        <a:buClr>
          <a:schemeClr val="tx1"/>
        </a:buClr>
        <a:buSzPct val="75000"/>
        <a:buFont typeface="Wingdings" pitchFamily="2" charset="2"/>
        <a:buChar char="u"/>
        <a:defRPr sz="1400">
          <a:solidFill>
            <a:schemeClr val="tx1"/>
          </a:solidFill>
          <a:latin typeface="+mn-lt"/>
        </a:defRPr>
      </a:lvl7pPr>
      <a:lvl8pPr marL="3200400" indent="-279400" algn="l" rtl="0" fontAlgn="base">
        <a:spcBef>
          <a:spcPct val="0"/>
        </a:spcBef>
        <a:spcAft>
          <a:spcPct val="50000"/>
        </a:spcAft>
        <a:buClr>
          <a:schemeClr val="tx1"/>
        </a:buClr>
        <a:buSzPct val="75000"/>
        <a:buFont typeface="Wingdings" pitchFamily="2" charset="2"/>
        <a:buChar char="u"/>
        <a:defRPr sz="1400">
          <a:solidFill>
            <a:schemeClr val="tx1"/>
          </a:solidFill>
          <a:latin typeface="+mn-lt"/>
        </a:defRPr>
      </a:lvl8pPr>
      <a:lvl9pPr marL="3657600" indent="-279400" algn="l" rtl="0" fontAlgn="base">
        <a:spcBef>
          <a:spcPct val="0"/>
        </a:spcBef>
        <a:spcAft>
          <a:spcPct val="50000"/>
        </a:spcAft>
        <a:buClr>
          <a:schemeClr val="tx1"/>
        </a:buClr>
        <a:buSzPct val="75000"/>
        <a:buFont typeface="Wingdings" pitchFamily="2" charset="2"/>
        <a:buChar char="u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Verdana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Verdana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Verdana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Verdana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367C2B">
                  <a:shade val="30000"/>
                  <a:satMod val="115000"/>
                </a:srgbClr>
              </a:gs>
              <a:gs pos="50000">
                <a:srgbClr val="367C2B">
                  <a:shade val="67500"/>
                  <a:satMod val="115000"/>
                </a:srgbClr>
              </a:gs>
              <a:gs pos="100000">
                <a:srgbClr val="367C2B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 err="1" smtClean="0">
              <a:latin typeface="Verdana"/>
              <a:cs typeface="Verdan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8072" y="0"/>
            <a:ext cx="5925928" cy="2224667"/>
          </a:xfrm>
          <a:prstGeom prst="rect">
            <a:avLst/>
          </a:prstGeom>
          <a:solidFill>
            <a:srgbClr val="E5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5E6E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0955" y="416316"/>
            <a:ext cx="5683045" cy="1628007"/>
          </a:xfrm>
        </p:spPr>
        <p:txBody>
          <a:bodyPr>
            <a:normAutofit/>
          </a:bodyPr>
          <a:lstStyle/>
          <a:p>
            <a:pPr algn="ctr" eaLnBrk="0" fontAlgn="base" hangingPunct="0">
              <a:lnSpc>
                <a:spcPts val="2600"/>
              </a:lnSpc>
              <a:spcAft>
                <a:spcPct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 Project Title</a:t>
            </a:r>
            <a:endParaRPr lang="en-US" sz="28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030" y="2094720"/>
            <a:ext cx="8872970" cy="73183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20000"/>
              </a:lnSpc>
            </a:pPr>
            <a:r>
              <a:rPr lang="en-US" sz="14400" dirty="0" smtClean="0">
                <a:solidFill>
                  <a:schemeClr val="tx1"/>
                </a:solidFill>
              </a:rPr>
              <a:t>Agenda:</a:t>
            </a:r>
            <a:endParaRPr lang="en-US" sz="14400" dirty="0" smtClean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8000" dirty="0" smtClean="0"/>
              <a:t>Collect tweets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8000" dirty="0" smtClean="0"/>
              <a:t>Cleanse data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8000" smtClean="0"/>
              <a:t>Word map</a:t>
            </a:r>
            <a:endParaRPr lang="en-US" sz="1200" dirty="0" smtClean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18072" cy="2224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29429"/>
            <a:ext cx="9144000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Source Analysis cont.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21" y="609600"/>
            <a:ext cx="8181579" cy="5454385"/>
          </a:xfrm>
        </p:spPr>
      </p:pic>
    </p:spTree>
    <p:extLst>
      <p:ext uri="{BB962C8B-B14F-4D97-AF65-F5344CB8AC3E}">
        <p14:creationId xmlns:p14="http://schemas.microsoft.com/office/powerpoint/2010/main" val="2366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43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and Answer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00"/>
            <a:ext cx="8001000" cy="5334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All Makes IT Dept Meeting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E47623-DB72-4E23-94D0-266493B3011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10455"/>
            <a:ext cx="8228013" cy="4522787"/>
          </a:xfrm>
        </p:spPr>
        <p:txBody>
          <a:bodyPr/>
          <a:lstStyle/>
          <a:p>
            <a:r>
              <a:rPr lang="en-US" sz="1600" dirty="0"/>
              <a:t>While researching text mining we discovered that analysis of the sentiment in text can be very telling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We compared the words in the tweets with the </a:t>
            </a:r>
            <a:r>
              <a:rPr lang="en-US" sz="1600" dirty="0" err="1"/>
              <a:t>nrc</a:t>
            </a:r>
            <a:r>
              <a:rPr lang="en-US" sz="1600" dirty="0"/>
              <a:t> sentiment lexicon dataset in the </a:t>
            </a:r>
            <a:r>
              <a:rPr lang="en-US" sz="1600" dirty="0" err="1"/>
              <a:t>tidytext</a:t>
            </a:r>
            <a:r>
              <a:rPr lang="en-US" sz="1600" dirty="0"/>
              <a:t> R package and plotted the results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The sentiment analysis of the Deere tweets were compared to positive, joy, trust, negative, anger and disgust words in the </a:t>
            </a:r>
            <a:r>
              <a:rPr lang="en-US" sz="1600" dirty="0" err="1"/>
              <a:t>nrc</a:t>
            </a:r>
            <a:r>
              <a:rPr lang="en-US" sz="1600" dirty="0"/>
              <a:t> lexicon dataset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The results showed more positive sentiment in the tweets than negative sentiment. 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greatest number of negative words in the tweets were found when comparing to the anger words in the </a:t>
            </a:r>
            <a:r>
              <a:rPr lang="en-US" sz="1600" dirty="0" err="1"/>
              <a:t>nrc</a:t>
            </a:r>
            <a:r>
              <a:rPr lang="en-US" sz="1600" dirty="0"/>
              <a:t> lexicon.  Words lawsuit and court were the most prevalent anger words in the tweets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Sentiment analysis could be used by Deere marketing to determine the feelings people have about John Deere and their products to help them tailor the focus of marketing strategies.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89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cont.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1" y="685800"/>
            <a:ext cx="7991079" cy="5327385"/>
          </a:xfrm>
        </p:spPr>
      </p:pic>
    </p:spTree>
    <p:extLst>
      <p:ext uri="{BB962C8B-B14F-4D97-AF65-F5344CB8AC3E}">
        <p14:creationId xmlns:p14="http://schemas.microsoft.com/office/powerpoint/2010/main" val="36849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Date/Time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10455"/>
            <a:ext cx="8228013" cy="4522787"/>
          </a:xfrm>
        </p:spPr>
        <p:txBody>
          <a:bodyPr/>
          <a:lstStyle/>
          <a:p>
            <a:r>
              <a:rPr lang="en-US" sz="1600" dirty="0" err="1" smtClean="0"/>
              <a:t>xxxxxx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30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Date / Time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10455"/>
            <a:ext cx="8228013" cy="4522787"/>
          </a:xfrm>
        </p:spPr>
        <p:txBody>
          <a:bodyPr/>
          <a:lstStyle/>
          <a:p>
            <a:r>
              <a:rPr lang="en-US" sz="1600" dirty="0"/>
              <a:t>The tweet data contains a column that is a date and time stamp indicating when each tweet was created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We grouped the tweets in 4 hour time blocks and plotted the count of tweets created in those blocks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We expected there would be more tweets in the middle of the day and in the evening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Our research has shown that people use Twitter most often from noon to 1:00 PM</a:t>
            </a:r>
            <a:r>
              <a:rPr lang="en-US" sz="1600" dirty="0" smtClean="0"/>
              <a:t>. </a:t>
            </a:r>
            <a:r>
              <a:rPr lang="en-US" sz="1600" dirty="0"/>
              <a:t>Our data aligns with this. </a:t>
            </a:r>
            <a:endParaRPr lang="en-US" sz="1600" dirty="0" smtClean="0"/>
          </a:p>
          <a:p>
            <a:r>
              <a:rPr lang="en-US" sz="1600" dirty="0"/>
              <a:t>John Deere could use this information to help them determine the best times of the day to </a:t>
            </a:r>
            <a:r>
              <a:rPr lang="en-US" sz="1600" dirty="0" smtClean="0"/>
              <a:t>advertise.</a:t>
            </a:r>
            <a:endParaRPr lang="en-US" sz="1600" dirty="0"/>
          </a:p>
          <a:p>
            <a:r>
              <a:rPr lang="en-US" sz="1600" dirty="0" smtClean="0"/>
              <a:t>John </a:t>
            </a:r>
            <a:r>
              <a:rPr lang="en-US" sz="1600" dirty="0"/>
              <a:t>Deere could use this information to help them determine the best times of the day to advertise.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07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Date / Time Analysis cont.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628386"/>
            <a:ext cx="8153400" cy="5435599"/>
          </a:xfrm>
        </p:spPr>
      </p:pic>
    </p:spTree>
    <p:extLst>
      <p:ext uri="{BB962C8B-B14F-4D97-AF65-F5344CB8AC3E}">
        <p14:creationId xmlns:p14="http://schemas.microsoft.com/office/powerpoint/2010/main" val="15967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Date / Time Analysis cont.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10455"/>
            <a:ext cx="8228013" cy="4522787"/>
          </a:xfrm>
        </p:spPr>
        <p:txBody>
          <a:bodyPr/>
          <a:lstStyle/>
          <a:p>
            <a:r>
              <a:rPr lang="en-US" sz="1600" dirty="0"/>
              <a:t>We also used the date time stamp data to plot the days of the week when people tweet most about John Deere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We were surprised to see that </a:t>
            </a:r>
            <a:r>
              <a:rPr lang="en-US" sz="1600" dirty="0" smtClean="0"/>
              <a:t>Wednesday is </a:t>
            </a:r>
            <a:r>
              <a:rPr lang="en-US" sz="1600" dirty="0"/>
              <a:t>the day with the greatest number of tweets.  We expected most tweets to occur on the weekends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We </a:t>
            </a:r>
            <a:r>
              <a:rPr lang="en-US" sz="1600" dirty="0"/>
              <a:t>researched this and found that Wednesday is the most common day of the week that people tweet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We wrote a function that takes a date range from the user to plot this data.  Users could use this function to see trends in the days of a week that people tweet about John Deere.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96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Date / Time Analysis cont.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21" y="609600"/>
            <a:ext cx="8181579" cy="5454385"/>
          </a:xfrm>
        </p:spPr>
      </p:pic>
    </p:spTree>
    <p:extLst>
      <p:ext uri="{BB962C8B-B14F-4D97-AF65-F5344CB8AC3E}">
        <p14:creationId xmlns:p14="http://schemas.microsoft.com/office/powerpoint/2010/main" val="25705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Source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10455"/>
            <a:ext cx="8228013" cy="4522787"/>
          </a:xfrm>
        </p:spPr>
        <p:txBody>
          <a:bodyPr/>
          <a:lstStyle/>
          <a:p>
            <a:r>
              <a:rPr lang="en-US" sz="1600" dirty="0"/>
              <a:t>The source of tweets is one of the columns of the Deere tweet data, e.g. Twitter iPhone app, Twitter Android app, Twitter web page etc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There are approximately 400 sources that tweets came from in our dataset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We counted each of the tweet sources and plotted the top 30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This data could be used by John Deere to target how and where to advertise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375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417630"/>
      </a:dk2>
      <a:lt2>
        <a:srgbClr val="D0D0D0"/>
      </a:lt2>
      <a:accent1>
        <a:srgbClr val="417630"/>
      </a:accent1>
      <a:accent2>
        <a:srgbClr val="FDDB00"/>
      </a:accent2>
      <a:accent3>
        <a:srgbClr val="FFFFFF"/>
      </a:accent3>
      <a:accent4>
        <a:srgbClr val="000000"/>
      </a:accent4>
      <a:accent5>
        <a:srgbClr val="B0BDAD"/>
      </a:accent5>
      <a:accent6>
        <a:srgbClr val="E5C600"/>
      </a:accent6>
      <a:hlink>
        <a:srgbClr val="666666"/>
      </a:hlink>
      <a:folHlink>
        <a:srgbClr val="BED7BE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417630"/>
        </a:dk2>
        <a:lt2>
          <a:srgbClr val="D0D0D0"/>
        </a:lt2>
        <a:accent1>
          <a:srgbClr val="417630"/>
        </a:accent1>
        <a:accent2>
          <a:srgbClr val="FDDB00"/>
        </a:accent2>
        <a:accent3>
          <a:srgbClr val="FFFFFF"/>
        </a:accent3>
        <a:accent4>
          <a:srgbClr val="000000"/>
        </a:accent4>
        <a:accent5>
          <a:srgbClr val="B0BDAD"/>
        </a:accent5>
        <a:accent6>
          <a:srgbClr val="E5C600"/>
        </a:accent6>
        <a:hlink>
          <a:srgbClr val="666666"/>
        </a:hlink>
        <a:folHlink>
          <a:srgbClr val="BED7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417630"/>
        </a:dk2>
        <a:lt2>
          <a:srgbClr val="F0F0F0"/>
        </a:lt2>
        <a:accent1>
          <a:srgbClr val="417630"/>
        </a:accent1>
        <a:accent2>
          <a:srgbClr val="4D8B4E"/>
        </a:accent2>
        <a:accent3>
          <a:srgbClr val="FFFFFF"/>
        </a:accent3>
        <a:accent4>
          <a:srgbClr val="000000"/>
        </a:accent4>
        <a:accent5>
          <a:srgbClr val="B0BDAD"/>
        </a:accent5>
        <a:accent6>
          <a:srgbClr val="457D46"/>
        </a:accent6>
        <a:hlink>
          <a:srgbClr val="84B084"/>
        </a:hlink>
        <a:folHlink>
          <a:srgbClr val="BED7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417630"/>
      </a:dk2>
      <a:lt2>
        <a:srgbClr val="D0D0D0"/>
      </a:lt2>
      <a:accent1>
        <a:srgbClr val="417630"/>
      </a:accent1>
      <a:accent2>
        <a:srgbClr val="FDDB00"/>
      </a:accent2>
      <a:accent3>
        <a:srgbClr val="FFFFFF"/>
      </a:accent3>
      <a:accent4>
        <a:srgbClr val="000000"/>
      </a:accent4>
      <a:accent5>
        <a:srgbClr val="B0BDAD"/>
      </a:accent5>
      <a:accent6>
        <a:srgbClr val="E5C600"/>
      </a:accent6>
      <a:hlink>
        <a:srgbClr val="666666"/>
      </a:hlink>
      <a:folHlink>
        <a:srgbClr val="BED7BE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417630"/>
        </a:dk2>
        <a:lt2>
          <a:srgbClr val="D0D0D0"/>
        </a:lt2>
        <a:accent1>
          <a:srgbClr val="417630"/>
        </a:accent1>
        <a:accent2>
          <a:srgbClr val="FDDB00"/>
        </a:accent2>
        <a:accent3>
          <a:srgbClr val="FFFFFF"/>
        </a:accent3>
        <a:accent4>
          <a:srgbClr val="000000"/>
        </a:accent4>
        <a:accent5>
          <a:srgbClr val="B0BDAD"/>
        </a:accent5>
        <a:accent6>
          <a:srgbClr val="E5C600"/>
        </a:accent6>
        <a:hlink>
          <a:srgbClr val="666666"/>
        </a:hlink>
        <a:folHlink>
          <a:srgbClr val="BED7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417630"/>
        </a:dk2>
        <a:lt2>
          <a:srgbClr val="F0F0F0"/>
        </a:lt2>
        <a:accent1>
          <a:srgbClr val="417630"/>
        </a:accent1>
        <a:accent2>
          <a:srgbClr val="4D8B4E"/>
        </a:accent2>
        <a:accent3>
          <a:srgbClr val="FFFFFF"/>
        </a:accent3>
        <a:accent4>
          <a:srgbClr val="000000"/>
        </a:accent4>
        <a:accent5>
          <a:srgbClr val="B0BDAD"/>
        </a:accent5>
        <a:accent6>
          <a:srgbClr val="457D46"/>
        </a:accent6>
        <a:hlink>
          <a:srgbClr val="84B084"/>
        </a:hlink>
        <a:folHlink>
          <a:srgbClr val="BED7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F93CE5711FD4F88E3F58118359D1B" ma:contentTypeVersion="0" ma:contentTypeDescription="Create a new document." ma:contentTypeScope="" ma:versionID="b38bd8a59497badd215b1e41b9f139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6A231C1-E3A4-4E15-A2D0-E487AAED92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4EC850-E356-4597-A02B-F98BF2BBC4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132C450-0B0B-4211-86EF-593A982211A9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19412</TotalTime>
  <Words>510</Words>
  <Application>Microsoft Office PowerPoint</Application>
  <PresentationFormat>On-screen Show (4:3)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Verdana</vt:lpstr>
      <vt:lpstr>Wingdings</vt:lpstr>
      <vt:lpstr>ZapfDingbats</vt:lpstr>
      <vt:lpstr>ヒラギノ角ゴ Pro W3</vt:lpstr>
      <vt:lpstr>Default Design</vt:lpstr>
      <vt:lpstr>1_Default Design</vt:lpstr>
      <vt:lpstr>Group Project Title</vt:lpstr>
      <vt:lpstr>Sentiment Analysis</vt:lpstr>
      <vt:lpstr>Sentiment Analysis cont.</vt:lpstr>
      <vt:lpstr>Date/Time Analysis</vt:lpstr>
      <vt:lpstr>Tweet Date / Time Analysis</vt:lpstr>
      <vt:lpstr>Tweet Date / Time Analysis cont.</vt:lpstr>
      <vt:lpstr>Tweet Date / Time Analysis cont.</vt:lpstr>
      <vt:lpstr>Tweet Date / Time Analysis cont.</vt:lpstr>
      <vt:lpstr>Tweet Source Analysis</vt:lpstr>
      <vt:lpstr>Tweet Source Analysis cont.</vt:lpstr>
      <vt:lpstr>PowerPoint Presentation</vt:lpstr>
      <vt:lpstr>Question and Answer</vt:lpstr>
    </vt:vector>
  </TitlesOfParts>
  <Company>mac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Quarterly Meeting Lightning Round template</dc:title>
  <dc:subject/>
  <dc:creator>mac user</dc:creator>
  <cp:keywords/>
  <dc:description/>
  <cp:lastModifiedBy>Coyle Michael</cp:lastModifiedBy>
  <cp:revision>461</cp:revision>
  <dcterms:created xsi:type="dcterms:W3CDTF">2008-11-03T19:29:02Z</dcterms:created>
  <dcterms:modified xsi:type="dcterms:W3CDTF">2017-11-05T18:37:21Z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rouping">
    <vt:lpwstr>Presentations</vt:lpwstr>
  </property>
  <property fmtid="{D5CDD505-2E9C-101B-9397-08002B2CF9AE}" pid="3" name="Technology">
    <vt:lpwstr>No Technology</vt:lpwstr>
  </property>
  <property fmtid="{D5CDD505-2E9C-101B-9397-08002B2CF9AE}" pid="4" name="Send Comments To">
    <vt:lpwstr/>
  </property>
  <property fmtid="{D5CDD505-2E9C-101B-9397-08002B2CF9AE}" pid="5" name="Allowed Editors">
    <vt:lpwstr>BA11435</vt:lpwstr>
  </property>
  <property fmtid="{D5CDD505-2E9C-101B-9397-08002B2CF9AE}" pid="6" name="Process Strength">
    <vt:lpwstr>Not Applicable</vt:lpwstr>
  </property>
  <property fmtid="{D5CDD505-2E9C-101B-9397-08002B2CF9AE}" pid="7" name="ContentType">
    <vt:lpwstr>Document</vt:lpwstr>
  </property>
  <property fmtid="{D5CDD505-2E9C-101B-9397-08002B2CF9AE}" pid="8" name="Document Type">
    <vt:lpwstr>No Document Type</vt:lpwstr>
  </property>
  <property fmtid="{D5CDD505-2E9C-101B-9397-08002B2CF9AE}" pid="9" name="Subject">
    <vt:lpwstr/>
  </property>
  <property fmtid="{D5CDD505-2E9C-101B-9397-08002B2CF9AE}" pid="10" name="Keywords">
    <vt:lpwstr/>
  </property>
  <property fmtid="{D5CDD505-2E9C-101B-9397-08002B2CF9AE}" pid="11" name="_Author">
    <vt:lpwstr>mac user</vt:lpwstr>
  </property>
  <property fmtid="{D5CDD505-2E9C-101B-9397-08002B2CF9AE}" pid="12" name="_Category">
    <vt:lpwstr/>
  </property>
  <property fmtid="{D5CDD505-2E9C-101B-9397-08002B2CF9AE}" pid="13" name="Slides">
    <vt:lpwstr>35</vt:lpwstr>
  </property>
  <property fmtid="{D5CDD505-2E9C-101B-9397-08002B2CF9AE}" pid="14" name="Categories">
    <vt:lpwstr/>
  </property>
  <property fmtid="{D5CDD505-2E9C-101B-9397-08002B2CF9AE}" pid="15" name="Approval Level">
    <vt:lpwstr/>
  </property>
  <property fmtid="{D5CDD505-2E9C-101B-9397-08002B2CF9AE}" pid="16" name="_Comments">
    <vt:lpwstr/>
  </property>
  <property fmtid="{D5CDD505-2E9C-101B-9397-08002B2CF9AE}" pid="17" name="Assigned To">
    <vt:lpwstr/>
  </property>
  <property fmtid="{D5CDD505-2E9C-101B-9397-08002B2CF9AE}" pid="18" name="Description0">
    <vt:lpwstr/>
  </property>
  <property fmtid="{D5CDD505-2E9C-101B-9397-08002B2CF9AE}" pid="19" name="Document Category">
    <vt:lpwstr>ppt</vt:lpwstr>
  </property>
  <property fmtid="{D5CDD505-2E9C-101B-9397-08002B2CF9AE}" pid="20" name="Message">
    <vt:lpwstr/>
  </property>
  <property fmtid="{D5CDD505-2E9C-101B-9397-08002B2CF9AE}" pid="21" name="Send Email">
    <vt:lpwstr/>
  </property>
  <property fmtid="{D5CDD505-2E9C-101B-9397-08002B2CF9AE}" pid="22" name="ContentTypeId">
    <vt:lpwstr>0x010100C05F93CE5711FD4F88E3F58118359D1B</vt:lpwstr>
  </property>
</Properties>
</file>