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4"/>
  </p:sldMasterIdLst>
  <p:notesMasterIdLst>
    <p:notesMasterId r:id="rId30"/>
  </p:notesMasterIdLst>
  <p:sldIdLst>
    <p:sldId id="357" r:id="rId5"/>
    <p:sldId id="367" r:id="rId6"/>
    <p:sldId id="368" r:id="rId7"/>
    <p:sldId id="369" r:id="rId8"/>
    <p:sldId id="370" r:id="rId9"/>
    <p:sldId id="371" r:id="rId10"/>
    <p:sldId id="373" r:id="rId11"/>
    <p:sldId id="374" r:id="rId12"/>
    <p:sldId id="375" r:id="rId13"/>
    <p:sldId id="380" r:id="rId14"/>
    <p:sldId id="358" r:id="rId15"/>
    <p:sldId id="382" r:id="rId16"/>
    <p:sldId id="359" r:id="rId17"/>
    <p:sldId id="381" r:id="rId18"/>
    <p:sldId id="362" r:id="rId19"/>
    <p:sldId id="364" r:id="rId20"/>
    <p:sldId id="366" r:id="rId21"/>
    <p:sldId id="376" r:id="rId22"/>
    <p:sldId id="383" r:id="rId23"/>
    <p:sldId id="384" r:id="rId24"/>
    <p:sldId id="385" r:id="rId25"/>
    <p:sldId id="377" r:id="rId26"/>
    <p:sldId id="378" r:id="rId27"/>
    <p:sldId id="333" r:id="rId28"/>
    <p:sldId id="379" r:id="rId29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3">
          <p15:clr>
            <a:srgbClr val="A4A3A4"/>
          </p15:clr>
        </p15:guide>
        <p15:guide id="2" orient="horz" pos="3789">
          <p15:clr>
            <a:srgbClr val="A4A3A4"/>
          </p15:clr>
        </p15:guide>
        <p15:guide id="3" orient="horz" pos="209">
          <p15:clr>
            <a:srgbClr val="A4A3A4"/>
          </p15:clr>
        </p15:guide>
        <p15:guide id="4" orient="horz" pos="688">
          <p15:clr>
            <a:srgbClr val="A4A3A4"/>
          </p15:clr>
        </p15:guide>
        <p15:guide id="5" orient="horz" pos="831">
          <p15:clr>
            <a:srgbClr val="A4A3A4"/>
          </p15:clr>
        </p15:guide>
        <p15:guide id="6" orient="horz" pos="972">
          <p15:clr>
            <a:srgbClr val="A4A3A4"/>
          </p15:clr>
        </p15:guide>
        <p15:guide id="7" orient="horz" pos="1116">
          <p15:clr>
            <a:srgbClr val="A4A3A4"/>
          </p15:clr>
        </p15:guide>
        <p15:guide id="8" orient="horz" pos="3710">
          <p15:clr>
            <a:srgbClr val="A4A3A4"/>
          </p15:clr>
        </p15:guide>
        <p15:guide id="9" orient="horz" pos="3907">
          <p15:clr>
            <a:srgbClr val="A4A3A4"/>
          </p15:clr>
        </p15:guide>
        <p15:guide id="10" pos="5091">
          <p15:clr>
            <a:srgbClr val="A4A3A4"/>
          </p15:clr>
        </p15:guide>
        <p15:guide id="11" pos="331">
          <p15:clr>
            <a:srgbClr val="A4A3A4"/>
          </p15:clr>
        </p15:guide>
        <p15:guide id="12" pos="7347">
          <p15:clr>
            <a:srgbClr val="A4A3A4"/>
          </p15:clr>
        </p15:guide>
        <p15:guide id="13" pos="3775">
          <p15:clr>
            <a:srgbClr val="A4A3A4"/>
          </p15:clr>
        </p15:guide>
        <p15:guide id="14" pos="3903">
          <p15:clr>
            <a:srgbClr val="A4A3A4"/>
          </p15:clr>
        </p15:guide>
        <p15:guide id="15" pos="2714">
          <p15:clr>
            <a:srgbClr val="A4A3A4"/>
          </p15:clr>
        </p15:guide>
        <p15:guide id="16" pos="2588">
          <p15:clr>
            <a:srgbClr val="A4A3A4"/>
          </p15:clr>
        </p15:guide>
        <p15:guide id="17" pos="4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333333"/>
    <a:srgbClr val="CCCCCC"/>
    <a:srgbClr val="FFF5A2"/>
    <a:srgbClr val="FFF173"/>
    <a:srgbClr val="666666"/>
    <a:srgbClr val="000000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5" autoAdjust="0"/>
    <p:restoredTop sz="78505" autoAdjust="0"/>
  </p:normalViewPr>
  <p:slideViewPr>
    <p:cSldViewPr snapToGrid="0" snapToObjects="1" showGuides="1">
      <p:cViewPr varScale="1">
        <p:scale>
          <a:sx n="56" d="100"/>
          <a:sy n="56" d="100"/>
        </p:scale>
        <p:origin x="456" y="66"/>
      </p:cViewPr>
      <p:guideLst>
        <p:guide orient="horz" pos="4113"/>
        <p:guide orient="horz" pos="3789"/>
        <p:guide orient="horz" pos="209"/>
        <p:guide orient="horz" pos="688"/>
        <p:guide orient="horz" pos="831"/>
        <p:guide orient="horz" pos="972"/>
        <p:guide orient="horz" pos="1116"/>
        <p:guide orient="horz" pos="3710"/>
        <p:guide orient="horz" pos="3907"/>
        <p:guide pos="5091"/>
        <p:guide pos="331"/>
        <p:guide pos="7347"/>
        <p:guide pos="3775"/>
        <p:guide pos="3903"/>
        <p:guide pos="2714"/>
        <p:guide pos="2588"/>
        <p:guide pos="4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F00EBA6F-7B3C-40A0-A697-58A807823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1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Sentiment analysis could be used by Deere marketing to determine the feelings people have about John Deere and their products to help them tailor the focus of marketing strategies.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EBA6F-7B3C-40A0-A697-58A8078237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1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greatest number of negative words in the tweets were found when comparing to the anger words in the </a:t>
            </a:r>
            <a:r>
              <a:rPr lang="en-US" dirty="0" err="1" smtClean="0"/>
              <a:t>nrc</a:t>
            </a:r>
            <a:r>
              <a:rPr lang="en-US" dirty="0" smtClean="0"/>
              <a:t> lexicon.  Words lawsuit and court were the most prevalent anger words in the tweets.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EBA6F-7B3C-40A0-A697-58A8078237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We grouped the tweets in 4 hour time blocks and plotted the count of tweets created in those blocks.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We expected there would be more tweets in the middle of the day and in the evening.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Our research has shown that people use Twitter most often from noon to 1:00 PM. Our data aligns with this.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John Deere could use this information to help them determine the best times of the day to advertise.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John Deere could use this information to help them determine the best times of the day to advertise.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EBA6F-7B3C-40A0-A697-58A8078237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We also used the date time stamp data to plot the days of the week when people tweet most about John Deere.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We were surprised to see that Wednesday is the day with the greatest number of tweets.  We expected most tweets to occur on the weekends.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We researched this and found that Wednesday is the most common day of the week that people tweet.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We wrote a function that takes a date range from the user to plot this data.  Users could use this function to see trends in the days of a week that people tweet about John Deere.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EBA6F-7B3C-40A0-A697-58A8078237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2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The source of tweets is one of the columns of the Deere tweet data, e.g. Twitter iPhone app, Twitter Android app, Twitter web page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There are approximately 400 sources that tweets came from in our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We counted each of the tweet sources and plotted the top 30.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This data could be used by John Deere to target how and where to advertise.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EBA6F-7B3C-40A0-A697-58A8078237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26896_RGB_Adjusted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0" y="1501774"/>
            <a:ext cx="12188823" cy="5356226"/>
          </a:xfrm>
          <a:prstGeom prst="rect">
            <a:avLst/>
          </a:prstGeom>
        </p:spPr>
      </p:pic>
      <p:pic>
        <p:nvPicPr>
          <p:cNvPr id="14" name="Picture 13" descr="JD_Gray_Gradient_10x1-4in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7" y="-1"/>
            <a:ext cx="12188447" cy="1318456"/>
          </a:xfrm>
          <a:prstGeom prst="rect">
            <a:avLst/>
          </a:prstGeom>
        </p:spPr>
      </p:pic>
      <p:pic>
        <p:nvPicPr>
          <p:cNvPr id="9" name="Picture 19" descr="JD_gy_RGB_screen_h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671747" y="581232"/>
            <a:ext cx="2148844" cy="658369"/>
          </a:xfrm>
          <a:prstGeom prst="rect">
            <a:avLst/>
          </a:prstGeom>
          <a:noFill/>
        </p:spPr>
      </p:pic>
      <p:pic>
        <p:nvPicPr>
          <p:cNvPr id="10" name="Picture 9" descr="JD_bar_gy_4c_10in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1311191"/>
            <a:ext cx="12188823" cy="233361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17215" y="910003"/>
            <a:ext cx="7356783" cy="231775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513134" y="294411"/>
            <a:ext cx="7360865" cy="594360"/>
          </a:xfrm>
        </p:spPr>
        <p:txBody>
          <a:bodyPr>
            <a:normAutofit/>
          </a:bodyPr>
          <a:lstStyle>
            <a:lvl1pPr algn="l">
              <a:lnSpc>
                <a:spcPts val="2600"/>
              </a:lnSpc>
              <a:defRPr sz="2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63" y="292608"/>
            <a:ext cx="11137900" cy="812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25463" y="1444983"/>
            <a:ext cx="11137900" cy="46783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63" y="292608"/>
            <a:ext cx="11137900" cy="812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25463" y="1478235"/>
            <a:ext cx="5467350" cy="46783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6013" y="1478235"/>
            <a:ext cx="5467350" cy="4678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63" y="292608"/>
            <a:ext cx="11137900" cy="812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5463" y="1478235"/>
            <a:ext cx="11137900" cy="46783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5462" y="269876"/>
            <a:ext cx="7348537" cy="2262308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600" b="1" cap="none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5462" y="2682475"/>
            <a:ext cx="7348537" cy="2346725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JD_gy_4c_h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2860676" y="2435665"/>
            <a:ext cx="6453186" cy="197397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JD_Gray_Gradient_10x1-4in.pn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7" y="-1"/>
            <a:ext cx="12188447" cy="1318456"/>
          </a:xfrm>
          <a:prstGeom prst="rect">
            <a:avLst/>
          </a:prstGeom>
        </p:spPr>
      </p:pic>
      <p:pic>
        <p:nvPicPr>
          <p:cNvPr id="3" name="Picture 19" descr="JD_gy_RGB_screen_h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9671747" y="581232"/>
            <a:ext cx="2148844" cy="658369"/>
          </a:xfrm>
          <a:prstGeom prst="rect">
            <a:avLst/>
          </a:prstGeom>
          <a:noFill/>
        </p:spPr>
      </p:pic>
      <p:pic>
        <p:nvPicPr>
          <p:cNvPr id="4" name="Picture 3" descr="JD_bar_gy_4c_10i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311191"/>
            <a:ext cx="12188823" cy="233361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25462" y="876751"/>
            <a:ext cx="5866606" cy="231775"/>
          </a:xfrm>
        </p:spPr>
        <p:txBody>
          <a:bodyPr/>
          <a:lstStyle>
            <a:lvl1pPr>
              <a:lnSpc>
                <a:spcPts val="1800"/>
              </a:lnSpc>
              <a:spcBef>
                <a:spcPts val="0"/>
              </a:spcBef>
              <a:defRPr sz="1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25462" y="1733550"/>
            <a:ext cx="7348538" cy="944648"/>
          </a:xfrm>
        </p:spPr>
        <p:txBody>
          <a:bodyPr>
            <a:normAutofit/>
          </a:bodyPr>
          <a:lstStyle>
            <a:lvl1pPr algn="l">
              <a:lnSpc>
                <a:spcPts val="2600"/>
              </a:lnSpc>
              <a:defRPr sz="2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25462" y="2678198"/>
            <a:ext cx="7348538" cy="849801"/>
          </a:xfrm>
        </p:spPr>
        <p:txBody>
          <a:bodyPr/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3" y="1482032"/>
            <a:ext cx="11137900" cy="4432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463" y="1478235"/>
            <a:ext cx="5467350" cy="46783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013" y="1478235"/>
            <a:ext cx="5467350" cy="46783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463" y="1478235"/>
            <a:ext cx="3582987" cy="46783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8475" y="1478235"/>
            <a:ext cx="3565525" cy="46783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8081963" y="1481410"/>
            <a:ext cx="3565525" cy="46783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463" y="1478235"/>
            <a:ext cx="3582987" cy="46783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8475" y="1478235"/>
            <a:ext cx="7354888" cy="46783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76" y="1265238"/>
            <a:ext cx="3582987" cy="46783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63" y="1265238"/>
            <a:ext cx="7354888" cy="46783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JD_Gray_Gradient_10x-78in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375" y="6202363"/>
            <a:ext cx="12188449" cy="713173"/>
          </a:xfrm>
          <a:prstGeom prst="rect">
            <a:avLst/>
          </a:prstGeom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92608"/>
            <a:ext cx="111379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5463" y="1482032"/>
            <a:ext cx="11137900" cy="4407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0" lvl="0" indent="-227013" algn="l" rtl="0" fontAlgn="base"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Char char="ü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9" name="Picture 19" descr="JD_gy_RGB_screen_h"/>
          <p:cNvPicPr>
            <a:picLocks noChangeAspect="1" noChangeArrowheads="1"/>
          </p:cNvPicPr>
          <p:nvPr userDrawn="1"/>
        </p:nvPicPr>
        <p:blipFill>
          <a:blip r:embed="rId17" cstate="print"/>
          <a:stretch>
            <a:fillRect/>
          </a:stretch>
        </p:blipFill>
        <p:spPr bwMode="auto">
          <a:xfrm>
            <a:off x="10168830" y="6281706"/>
            <a:ext cx="1611633" cy="493777"/>
          </a:xfrm>
          <a:prstGeom prst="rect">
            <a:avLst/>
          </a:prstGeom>
          <a:noFill/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02018" y="6375645"/>
            <a:ext cx="5029200" cy="27622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400" cap="none" spc="5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r>
              <a:rPr kumimoji="0" lang="en-US" sz="800" b="0" i="0" u="none" strike="noStrike" kern="400" cap="none" spc="5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Deere Tweet Analysis | November 2017</a:t>
            </a:r>
            <a:endParaRPr kumimoji="0" lang="en-US" sz="800" b="0" i="0" u="none" strike="noStrike" kern="400" cap="none" spc="5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8327" y="6375645"/>
            <a:ext cx="336550" cy="27622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4AB324-2015-404C-B61B-562C7B72081B}" type="slidenum">
              <a:rPr kumimoji="0" lang="en-US" sz="800" b="0" i="0" u="none" strike="noStrike" kern="400" cap="none" spc="5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400" cap="none" spc="5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4" r:id="rId2"/>
    <p:sldLayoutId id="2147483659" r:id="rId3"/>
    <p:sldLayoutId id="2147483661" r:id="rId4"/>
    <p:sldLayoutId id="2147483695" r:id="rId5"/>
    <p:sldLayoutId id="2147483696" r:id="rId6"/>
    <p:sldLayoutId id="2147483697" r:id="rId7"/>
    <p:sldLayoutId id="2147483663" r:id="rId8"/>
    <p:sldLayoutId id="2147483664" r:id="rId9"/>
    <p:sldLayoutId id="2147483691" r:id="rId10"/>
    <p:sldLayoutId id="2147483692" r:id="rId11"/>
    <p:sldLayoutId id="2147483693" r:id="rId12"/>
    <p:sldLayoutId id="2147483698" r:id="rId13"/>
    <p:sldLayoutId id="2147483699" r:id="rId14"/>
  </p:sldLayoutIdLst>
  <p:hf hdr="0" dt="0"/>
  <p:txStyles>
    <p:titleStyle>
      <a:lvl1pPr algn="l" rtl="0" fontAlgn="base">
        <a:lnSpc>
          <a:spcPts val="2600"/>
        </a:lnSpc>
        <a:spcBef>
          <a:spcPct val="0"/>
        </a:spcBef>
        <a:spcAft>
          <a:spcPct val="0"/>
        </a:spcAft>
        <a:defRPr sz="2400" b="1">
          <a:solidFill>
            <a:srgbClr val="367C2B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67C2B"/>
          </a:solidFill>
          <a:latin typeface="Verdana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67C2B"/>
          </a:solidFill>
          <a:latin typeface="Verdana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67C2B"/>
          </a:solidFill>
          <a:latin typeface="Verdana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67C2B"/>
          </a:solidFill>
          <a:latin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67C2B"/>
          </a:solidFill>
          <a:latin typeface="Verdana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67C2B"/>
          </a:solidFill>
          <a:latin typeface="Verdana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67C2B"/>
          </a:solidFill>
          <a:latin typeface="Verdana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67C2B"/>
          </a:solidFill>
          <a:latin typeface="Verdana" pitchFamily="34" charset="0"/>
        </a:defRPr>
      </a:lvl9pPr>
    </p:titleStyle>
    <p:bodyStyle>
      <a:lvl1pPr marL="227013" indent="-227013" algn="l" rtl="0" fontAlgn="base">
        <a:spcBef>
          <a:spcPct val="0"/>
        </a:spcBef>
        <a:spcAft>
          <a:spcPct val="30000"/>
        </a:spcAft>
        <a:buSzPct val="85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7013" algn="l" rtl="0" fontAlgn="base">
        <a:spcBef>
          <a:spcPct val="0"/>
        </a:spcBef>
        <a:spcAft>
          <a:spcPct val="3000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682625" indent="-227013" algn="l" rtl="0" fontAlgn="base">
        <a:spcBef>
          <a:spcPct val="0"/>
        </a:spcBef>
        <a:spcAft>
          <a:spcPct val="30000"/>
        </a:spcAft>
        <a:buFont typeface="Arial" panose="020B0604020202020204" pitchFamily="34" charset="0"/>
        <a:buChar char="•"/>
        <a:defRPr lang="en-US" dirty="0" smtClean="0">
          <a:solidFill>
            <a:schemeClr val="bg1">
              <a:lumMod val="50000"/>
            </a:schemeClr>
          </a:solidFill>
          <a:latin typeface="+mn-lt"/>
        </a:defRPr>
      </a:lvl3pPr>
      <a:lvl4pPr marL="968375" indent="-171450" algn="l" rtl="0" fontAlgn="base">
        <a:spcBef>
          <a:spcPct val="0"/>
        </a:spcBef>
        <a:spcAft>
          <a:spcPct val="30000"/>
        </a:spcAft>
        <a:buFont typeface="Verdana" pitchFamily="34" charset="0"/>
        <a:buChar char="–"/>
        <a:defRPr sz="1600">
          <a:solidFill>
            <a:schemeClr val="bg1">
              <a:lumMod val="65000"/>
            </a:schemeClr>
          </a:solidFill>
          <a:latin typeface="+mn-lt"/>
        </a:defRPr>
      </a:lvl4pPr>
      <a:lvl5pPr marL="1254125" indent="-171450" algn="l" rtl="0" fontAlgn="base">
        <a:spcBef>
          <a:spcPct val="0"/>
        </a:spcBef>
        <a:spcAft>
          <a:spcPct val="3000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</a:defRPr>
      </a:lvl5pPr>
      <a:lvl6pPr marL="1711325" indent="-171450" algn="l" rtl="0" fontAlgn="base">
        <a:spcBef>
          <a:spcPct val="0"/>
        </a:spcBef>
        <a:spcAft>
          <a:spcPct val="3000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168525" indent="-171450" algn="l" rtl="0" fontAlgn="base">
        <a:spcBef>
          <a:spcPct val="0"/>
        </a:spcBef>
        <a:spcAft>
          <a:spcPct val="3000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2625725" indent="-171450" algn="l" rtl="0" fontAlgn="base">
        <a:spcBef>
          <a:spcPct val="0"/>
        </a:spcBef>
        <a:spcAft>
          <a:spcPct val="3000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082925" indent="-171450" algn="l" rtl="0" fontAlgn="base">
        <a:spcBef>
          <a:spcPct val="0"/>
        </a:spcBef>
        <a:spcAft>
          <a:spcPct val="3000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13134" y="294410"/>
            <a:ext cx="7360865" cy="797789"/>
          </a:xfrm>
        </p:spPr>
        <p:txBody>
          <a:bodyPr>
            <a:noAutofit/>
          </a:bodyPr>
          <a:lstStyle/>
          <a:p>
            <a:r>
              <a:rPr lang="en-US" dirty="0" smtClean="0"/>
              <a:t>John Deere Tweet Analysis</a:t>
            </a:r>
            <a:br>
              <a:rPr lang="en-US" dirty="0" smtClean="0"/>
            </a:br>
            <a:r>
              <a:rPr lang="en-US" sz="1600" b="0" i="1" dirty="0" smtClean="0"/>
              <a:t>Programming in R</a:t>
            </a:r>
            <a:endParaRPr lang="en-US" sz="1600" b="0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7215" y="910003"/>
            <a:ext cx="7356783" cy="294543"/>
          </a:xfrm>
        </p:spPr>
        <p:txBody>
          <a:bodyPr/>
          <a:lstStyle/>
          <a:p>
            <a:r>
              <a:rPr lang="en-US" i="1" dirty="0" smtClean="0"/>
              <a:t>Lee Goodlove, Michael Coyle, Matt Knabel, Austin Cappaert &amp; Reed Harris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Hashtags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03" y="848687"/>
            <a:ext cx="9798922" cy="5276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0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3327" y="1354919"/>
            <a:ext cx="10459130" cy="45227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Analysis </a:t>
            </a:r>
            <a:r>
              <a:rPr lang="en-US" sz="2400" dirty="0"/>
              <a:t>of the </a:t>
            </a:r>
            <a:r>
              <a:rPr lang="en-US" sz="2400" dirty="0" smtClean="0"/>
              <a:t>Sentiment </a:t>
            </a:r>
            <a:r>
              <a:rPr lang="en-US" sz="2400" dirty="0"/>
              <a:t>in </a:t>
            </a:r>
            <a:r>
              <a:rPr lang="en-US" sz="2400" dirty="0" smtClean="0"/>
              <a:t>text </a:t>
            </a:r>
            <a:r>
              <a:rPr lang="en-US" sz="2400" dirty="0"/>
              <a:t>can be very </a:t>
            </a:r>
            <a:r>
              <a:rPr lang="en-US" sz="2400" dirty="0" smtClean="0"/>
              <a:t>telling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Used the </a:t>
            </a:r>
            <a:r>
              <a:rPr lang="en-US" sz="2400" dirty="0" err="1" smtClean="0"/>
              <a:t>tidytext</a:t>
            </a:r>
            <a:r>
              <a:rPr lang="en-US" sz="2400" dirty="0" smtClean="0"/>
              <a:t> R package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nrc</a:t>
            </a:r>
            <a:r>
              <a:rPr lang="en-US" sz="2400" dirty="0" smtClean="0"/>
              <a:t> </a:t>
            </a:r>
            <a:r>
              <a:rPr lang="en-US" sz="2400" dirty="0"/>
              <a:t>sentiment lexicon </a:t>
            </a:r>
            <a:r>
              <a:rPr lang="en-US" sz="2400" dirty="0" smtClean="0"/>
              <a:t>dataset &amp; plotted results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</a:t>
            </a:r>
            <a:r>
              <a:rPr lang="en-US" sz="2400" dirty="0" smtClean="0"/>
              <a:t>nalyzed </a:t>
            </a:r>
            <a:r>
              <a:rPr lang="en-US" sz="2400" dirty="0"/>
              <a:t>to positive, joy, trust, negative, anger and disgust </a:t>
            </a:r>
            <a:r>
              <a:rPr lang="en-US" sz="2400" dirty="0" smtClean="0"/>
              <a:t>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More positive </a:t>
            </a:r>
            <a:r>
              <a:rPr lang="en-US" sz="2400" dirty="0"/>
              <a:t>sentiment </a:t>
            </a:r>
            <a:r>
              <a:rPr lang="en-US" sz="2400" dirty="0" smtClean="0"/>
              <a:t>than </a:t>
            </a:r>
            <a:r>
              <a:rPr lang="en-US" sz="2400" dirty="0"/>
              <a:t>negative </a:t>
            </a:r>
            <a:r>
              <a:rPr lang="en-US" sz="2400" dirty="0" smtClean="0"/>
              <a:t>sentiment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Sentiment Analysis is very subjective &amp; challenging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197" y="708533"/>
            <a:ext cx="6478422" cy="54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60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463" y="191008"/>
            <a:ext cx="11137900" cy="831850"/>
          </a:xfrm>
        </p:spPr>
        <p:txBody>
          <a:bodyPr/>
          <a:lstStyle/>
          <a:p>
            <a:r>
              <a:rPr lang="en-US" dirty="0" smtClean="0"/>
              <a:t>Sentiment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21" y="606933"/>
            <a:ext cx="8333837" cy="5555890"/>
          </a:xfrm>
        </p:spPr>
      </p:pic>
    </p:spTree>
    <p:extLst>
      <p:ext uri="{BB962C8B-B14F-4D97-AF65-F5344CB8AC3E}">
        <p14:creationId xmlns:p14="http://schemas.microsoft.com/office/powerpoint/2010/main" val="15875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65" y="739372"/>
            <a:ext cx="8013438" cy="53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Date / Time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86" y="708533"/>
            <a:ext cx="8153400" cy="5435599"/>
          </a:xfrm>
        </p:spPr>
      </p:pic>
    </p:spTree>
    <p:extLst>
      <p:ext uri="{BB962C8B-B14F-4D97-AF65-F5344CB8AC3E}">
        <p14:creationId xmlns:p14="http://schemas.microsoft.com/office/powerpoint/2010/main" val="23572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Date / Time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34" y="708533"/>
            <a:ext cx="8181579" cy="5454385"/>
          </a:xfrm>
        </p:spPr>
      </p:pic>
    </p:spTree>
    <p:extLst>
      <p:ext uri="{BB962C8B-B14F-4D97-AF65-F5344CB8AC3E}">
        <p14:creationId xmlns:p14="http://schemas.microsoft.com/office/powerpoint/2010/main" val="28100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Source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34" y="708533"/>
            <a:ext cx="8181579" cy="5454385"/>
          </a:xfrm>
        </p:spPr>
      </p:pic>
    </p:spTree>
    <p:extLst>
      <p:ext uri="{BB962C8B-B14F-4D97-AF65-F5344CB8AC3E}">
        <p14:creationId xmlns:p14="http://schemas.microsoft.com/office/powerpoint/2010/main" val="27656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3" y="1124458"/>
            <a:ext cx="11137900" cy="44323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Gained additional insight by translating other languages to English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Translated top 6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French, Spanish, Portuguese, Dutch, German &amp; Japanese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Google Translate API has limitations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translate 1 million characters per 100 seconds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Service would cost company $20 for every 1 million characters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Process: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Subset each language into separate </a:t>
            </a:r>
            <a:r>
              <a:rPr lang="en-US" dirty="0" err="1" smtClean="0"/>
              <a:t>df’s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rbind</a:t>
            </a:r>
            <a:r>
              <a:rPr lang="en-US" dirty="0" smtClean="0"/>
              <a:t> the translated </a:t>
            </a:r>
            <a:r>
              <a:rPr lang="en-US" dirty="0" err="1" smtClean="0"/>
              <a:t>df’s</a:t>
            </a:r>
            <a:r>
              <a:rPr lang="en-US" dirty="0" smtClean="0"/>
              <a:t> in a separate </a:t>
            </a:r>
            <a:r>
              <a:rPr lang="en-US" dirty="0" err="1" smtClean="0"/>
              <a:t>df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rbind</a:t>
            </a:r>
            <a:r>
              <a:rPr lang="en-US" dirty="0" smtClean="0"/>
              <a:t> translated </a:t>
            </a:r>
            <a:r>
              <a:rPr lang="en-US" dirty="0" err="1" smtClean="0"/>
              <a:t>df</a:t>
            </a:r>
            <a:r>
              <a:rPr lang="en-US" dirty="0" smtClean="0"/>
              <a:t> into </a:t>
            </a:r>
            <a:r>
              <a:rPr lang="en-US" dirty="0" err="1" smtClean="0"/>
              <a:t>df</a:t>
            </a:r>
            <a:r>
              <a:rPr lang="en-US" dirty="0" smtClean="0"/>
              <a:t> without translated text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Used translated </a:t>
            </a:r>
            <a:r>
              <a:rPr lang="en-US" dirty="0" err="1" smtClean="0"/>
              <a:t>df</a:t>
            </a:r>
            <a:r>
              <a:rPr lang="en-US" dirty="0" smtClean="0"/>
              <a:t> to build graphs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4" name="Picture 2" descr="Top Languages 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57" y="708533"/>
            <a:ext cx="8039356" cy="545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2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3" y="1736998"/>
            <a:ext cx="11440564" cy="448600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The Initiation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The Investigation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Data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Transformation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Research &amp; Insight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 smtClean="0"/>
              <a:t>Conclusion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Challenges &amp; Constraints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we had more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1028" name="Picture 4" descr="Image result for twitt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478" y="905148"/>
            <a:ext cx="2857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eer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6" t="12343" r="9165" b="14510"/>
          <a:stretch/>
        </p:blipFill>
        <p:spPr bwMode="auto">
          <a:xfrm>
            <a:off x="7266288" y="2769156"/>
            <a:ext cx="4699739" cy="324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455" y="156443"/>
            <a:ext cx="9720600" cy="59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18" y="292608"/>
            <a:ext cx="8252585" cy="57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3" y="1344009"/>
            <a:ext cx="11137900" cy="4432300"/>
          </a:xfrm>
        </p:spPr>
        <p:txBody>
          <a:bodyPr/>
          <a:lstStyle/>
          <a:p>
            <a:r>
              <a:rPr lang="en-US" sz="2400" i="1" dirty="0" smtClean="0"/>
              <a:t>Challenges &amp; Constraints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Limitation of Free Twitter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10 Day Tweet Limit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18,000 Tweets per 15 Minutes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Reliability of Twitter’s API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JSON calls not having the same number of rows in each column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Packages &amp; Different Versions of 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003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63" y="1157252"/>
            <a:ext cx="11137900" cy="4432300"/>
          </a:xfrm>
        </p:spPr>
        <p:txBody>
          <a:bodyPr/>
          <a:lstStyle/>
          <a:p>
            <a:r>
              <a:rPr lang="en-US" sz="2400" i="1" dirty="0" smtClean="0"/>
              <a:t>If We Had More Time…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Better understanding of Twitter’s API &amp; </a:t>
            </a:r>
            <a:r>
              <a:rPr lang="en-US" sz="2400" dirty="0" err="1" smtClean="0"/>
              <a:t>rtweet</a:t>
            </a:r>
            <a:r>
              <a:rPr lang="en-US" sz="2400" dirty="0" smtClean="0"/>
              <a:t> earlier in the process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Would have lead to a larger data set to work from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Could have seen spikes during harvest or planting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Emoji Analysis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Translation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Could have completed more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Japanese Unicode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Refine Code &amp; Reports to present within John Deere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7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3913" y="7620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77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22" y="1238192"/>
            <a:ext cx="10919778" cy="44323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Social Media Allows for Free &amp; Instant Communication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What information is being shared about </a:t>
            </a:r>
            <a:r>
              <a:rPr lang="en-US" i="1" dirty="0" smtClean="0"/>
              <a:t>John Deere </a:t>
            </a:r>
            <a:r>
              <a:rPr lang="en-US" dirty="0" smtClean="0"/>
              <a:t>on </a:t>
            </a:r>
            <a:r>
              <a:rPr lang="en-US" i="1" dirty="0" smtClean="0"/>
              <a:t>Twitter</a:t>
            </a:r>
            <a:r>
              <a:rPr lang="en-US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Created a simple app that uses Twitter’s APIs that calls Deere’s Twitter mentions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Team has completed an investigation on the following topics: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Word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Hashtags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Sentiment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Tweet Time &amp;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Translation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AutoShape 2" descr="Image result for facebook global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8" name="Picture 6" descr="Image result for facebook global commun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64" y="3109863"/>
            <a:ext cx="5906799" cy="295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4" y="1279445"/>
            <a:ext cx="4884736" cy="4432300"/>
          </a:xfrm>
        </p:spPr>
        <p:txBody>
          <a:bodyPr/>
          <a:lstStyle/>
          <a:p>
            <a:r>
              <a:rPr lang="en-US" sz="2800" i="1" dirty="0" smtClean="0"/>
              <a:t>Data Source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i="1" dirty="0" smtClean="0"/>
              <a:t>Twitter’s Free API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i="1" dirty="0" smtClean="0"/>
              <a:t>Register as a Developer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i="1" dirty="0" smtClean="0"/>
              <a:t>Creating an APP to Generate a key &amp; Secret Key through OAuth Token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i="1" dirty="0" smtClean="0"/>
              <a:t>Tweets pulled from 10 days at a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1" dirty="0" smtClean="0"/>
              <a:t>Used 3 different data sets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i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11" r="21286"/>
          <a:stretch/>
        </p:blipFill>
        <p:spPr>
          <a:xfrm>
            <a:off x="5214485" y="1541342"/>
            <a:ext cx="6819815" cy="2560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4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22559" y="1699738"/>
            <a:ext cx="14812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12" y="994658"/>
            <a:ext cx="8942583" cy="48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&amp; Insight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Word Network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Hashtags Analysis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Sentiment Analysis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Tweet Timing Analysis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Tweet Source Analysis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Translation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Network</a:t>
            </a:r>
            <a:br>
              <a:rPr lang="en-US" dirty="0" smtClean="0"/>
            </a:br>
            <a:r>
              <a:rPr lang="en-US" b="0" i="1" dirty="0"/>
              <a:t>How do unique words sequence together?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Process: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 package to </a:t>
            </a:r>
            <a:r>
              <a:rPr lang="en-US" dirty="0" err="1" smtClean="0"/>
              <a:t>unnest</a:t>
            </a:r>
            <a:r>
              <a:rPr lang="en-US" dirty="0" smtClean="0"/>
              <a:t> each word in own row in a new </a:t>
            </a:r>
            <a:r>
              <a:rPr lang="en-US" dirty="0" err="1" smtClean="0"/>
              <a:t>df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Remove punctuation &amp; move to lowercase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Pair unique words together user </a:t>
            </a:r>
            <a:r>
              <a:rPr lang="en-US" dirty="0" err="1" smtClean="0"/>
              <a:t>tidyr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Strong connection between ‘John’  &amp; ‘Deere’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Update all occurrences of </a:t>
            </a:r>
            <a:r>
              <a:rPr lang="en-US" dirty="0"/>
              <a:t>John’  </a:t>
            </a:r>
            <a:r>
              <a:rPr lang="en-US" dirty="0" smtClean="0"/>
              <a:t>to </a:t>
            </a:r>
            <a:r>
              <a:rPr lang="en-US" dirty="0"/>
              <a:t>‘Deere’</a:t>
            </a:r>
            <a:endParaRPr lang="en-US" dirty="0" smtClean="0"/>
          </a:p>
        </p:txBody>
      </p:sp>
      <p:pic>
        <p:nvPicPr>
          <p:cNvPr id="4098" name="Picture 2" descr="https://lh5.googleusercontent.com/_p05lpRTrOMUq6yzKzUPVqIuitZJ1uEibww4K2i7zGcKgaSnextjXE-qBy0D-xhSE5CkEGujvdio0VCpIbq2C2fWsFBpxr4XTS8q2LwBphL0O-sVP-3ctnVY_PgCKnEbJ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36" y="1643708"/>
            <a:ext cx="5992812" cy="39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Network</a:t>
            </a:r>
            <a:br>
              <a:rPr lang="en-US" dirty="0"/>
            </a:br>
            <a:r>
              <a:rPr lang="en-US" b="0" i="1" dirty="0"/>
              <a:t>How do unique words sequence together?</a:t>
            </a:r>
            <a:endParaRPr lang="en-US" dirty="0"/>
          </a:p>
        </p:txBody>
      </p:sp>
      <p:pic>
        <p:nvPicPr>
          <p:cNvPr id="5122" name="Picture 2" descr="Deere Word Network_03Nov_Af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4"/>
          <a:stretch/>
        </p:blipFill>
        <p:spPr bwMode="auto">
          <a:xfrm>
            <a:off x="2043952" y="987180"/>
            <a:ext cx="8078993" cy="52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Hashtags</a:t>
            </a:r>
            <a:br>
              <a:rPr lang="en-US" dirty="0" smtClean="0"/>
            </a:br>
            <a:r>
              <a:rPr lang="en-US" b="0" dirty="0" smtClean="0"/>
              <a:t>catchy</a:t>
            </a:r>
            <a:r>
              <a:rPr lang="en-US" b="0" dirty="0"/>
              <a:t>, short/concise, clear and </a:t>
            </a:r>
            <a:r>
              <a:rPr lang="en-US" b="0" dirty="0" smtClean="0"/>
              <a:t>relatable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Process: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6,200 unique hashtags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Exist as a column in data frame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Removed NA’s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Had to separate by ‘ ’ for tweets with multiple hashtags per tweet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Analysis from each time frame tells a different story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6164" name="Picture 20" descr="https://lh3.googleusercontent.com/b2ZIZXGvFrzwHt4r_45tDf6NZPSZxxyOSFL40SrcCGKeKiT2zXrG2xyukFMMRLsxg8Ke7iT7fRF1zPrcXrsQriBY49NwfUFlyej3x9AXZSRpPnbeWoC4MFZ6PMUt1IgM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32" y="441064"/>
            <a:ext cx="4601004" cy="571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 descr="https://lh4.googleusercontent.com/Gv2TSBFt2ydUgDlFVg1r2Efq0kiS1q5N0PhDf4uYcdn5dVgSwybeCDB71rV40O5WNLaLwYRe2HKOExK9YnfP3xokQiJ9fG8XmBA0DwA52moEOQYrJaAvPhJOsIiyP2It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962" y="441064"/>
            <a:ext cx="4646774" cy="571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s://lh3.googleusercontent.com/DeIM8-GlhUZxqKuuMkXhkqOB4Kvbysm_vel9hNB8k2qwzJDiRgIoZg2h_88Ptm1oxXsK8gwzy0JRWww2t8v5nuDA-PzYfT4s80hA0uOfi2GwOdZ3kPjqwDRo2dwgwQs8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32" y="381020"/>
            <a:ext cx="4601004" cy="583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1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d_ppt_blackyellow_template">
  <a:themeElements>
    <a:clrScheme name="John Deere">
      <a:dk1>
        <a:sysClr val="windowText" lastClr="000000"/>
      </a:dk1>
      <a:lt1>
        <a:sysClr val="window" lastClr="FFFFFF"/>
      </a:lt1>
      <a:dk2>
        <a:srgbClr val="367C2B"/>
      </a:dk2>
      <a:lt2>
        <a:srgbClr val="FFDE00"/>
      </a:lt2>
      <a:accent1>
        <a:srgbClr val="367C2B"/>
      </a:accent1>
      <a:accent2>
        <a:srgbClr val="FFDE00"/>
      </a:accent2>
      <a:accent3>
        <a:srgbClr val="333333"/>
      </a:accent3>
      <a:accent4>
        <a:srgbClr val="86B080"/>
      </a:accent4>
      <a:accent5>
        <a:srgbClr val="FFF173"/>
      </a:accent5>
      <a:accent6>
        <a:srgbClr val="CCCCCC"/>
      </a:accent6>
      <a:hlink>
        <a:srgbClr val="367C2B"/>
      </a:hlink>
      <a:folHlink>
        <a:srgbClr val="367C2B"/>
      </a:folHlink>
    </a:clrScheme>
    <a:fontScheme name="jd_ppt_blackyellow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jd_ppt_blackyellow_template 1">
        <a:dk1>
          <a:srgbClr val="000000"/>
        </a:dk1>
        <a:lt1>
          <a:srgbClr val="FFFFFF"/>
        </a:lt1>
        <a:dk2>
          <a:srgbClr val="367C2B"/>
        </a:dk2>
        <a:lt2>
          <a:srgbClr val="CCCCCC"/>
        </a:lt2>
        <a:accent1>
          <a:srgbClr val="367C2B"/>
        </a:accent1>
        <a:accent2>
          <a:srgbClr val="FFDE00"/>
        </a:accent2>
        <a:accent3>
          <a:srgbClr val="FFFFFF"/>
        </a:accent3>
        <a:accent4>
          <a:srgbClr val="000000"/>
        </a:accent4>
        <a:accent5>
          <a:srgbClr val="AEBFAC"/>
        </a:accent5>
        <a:accent6>
          <a:srgbClr val="E7C900"/>
        </a:accent6>
        <a:hlink>
          <a:srgbClr val="367C2B"/>
        </a:hlink>
        <a:folHlink>
          <a:srgbClr val="367C2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8B7549712C448B41B31D7049DA7A2" ma:contentTypeVersion="0" ma:contentTypeDescription="Create a new document." ma:contentTypeScope="" ma:versionID="26e7608014657590e93b5b88592acf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5595e360691b9e85c2887f0be7568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0A0C27-8966-4F96-B26B-E57AAF0276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4FD838-0CDB-4CA5-A151-DDD02412DE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EFE437D-4F0E-447F-BE91-718250F95EA1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12258</TotalTime>
  <Words>796</Words>
  <Application>Microsoft Office PowerPoint</Application>
  <PresentationFormat>Custom</PresentationFormat>
  <Paragraphs>123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Verdana</vt:lpstr>
      <vt:lpstr>Wingdings</vt:lpstr>
      <vt:lpstr>jd_ppt_blackyellow_template</vt:lpstr>
      <vt:lpstr>John Deere Tweet Analysis Programming in R</vt:lpstr>
      <vt:lpstr>Agenda </vt:lpstr>
      <vt:lpstr>Problem Statement</vt:lpstr>
      <vt:lpstr>Investigation</vt:lpstr>
      <vt:lpstr>Investigation</vt:lpstr>
      <vt:lpstr>Research &amp; Insight</vt:lpstr>
      <vt:lpstr>Word Network How do unique words sequence together? </vt:lpstr>
      <vt:lpstr>Word Network How do unique words sequence together?</vt:lpstr>
      <vt:lpstr>Hashtags catchy, short/concise, clear and relatable </vt:lpstr>
      <vt:lpstr>Hashtags</vt:lpstr>
      <vt:lpstr>Sentiment Analysis</vt:lpstr>
      <vt:lpstr>Sentiment Analysis</vt:lpstr>
      <vt:lpstr>Sentiment Analysis</vt:lpstr>
      <vt:lpstr>Sentiment Analysis </vt:lpstr>
      <vt:lpstr>Tweet Date / Time Analysis</vt:lpstr>
      <vt:lpstr>Tweet Date / Time Analysis</vt:lpstr>
      <vt:lpstr>Tweet Source Analysis</vt:lpstr>
      <vt:lpstr>Translation  </vt:lpstr>
      <vt:lpstr>Translation</vt:lpstr>
      <vt:lpstr>Translation </vt:lpstr>
      <vt:lpstr>Translation</vt:lpstr>
      <vt:lpstr>Conclusion</vt:lpstr>
      <vt:lpstr>Conclusion</vt:lpstr>
      <vt:lpstr>PowerPoint Presentation</vt:lpstr>
      <vt:lpstr>Question &amp; Answer</vt:lpstr>
    </vt:vector>
  </TitlesOfParts>
  <Company>Silver Oaks 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 PowerPoint</dc:title>
  <dc:creator>Cappaert Austin J</dc:creator>
  <cp:lastModifiedBy>Cappaert Austin J</cp:lastModifiedBy>
  <cp:revision>267</cp:revision>
  <dcterms:created xsi:type="dcterms:W3CDTF">2009-03-04T16:24:17Z</dcterms:created>
  <dcterms:modified xsi:type="dcterms:W3CDTF">2017-11-07T01:21:33Z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0x010100E3C8B7549712C448B41B31D7049DA7A2</vt:lpwstr>
  </property>
</Properties>
</file>