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297" r:id="rId4"/>
    <p:sldId id="296" r:id="rId5"/>
    <p:sldId id="298" r:id="rId6"/>
    <p:sldId id="299" r:id="rId7"/>
    <p:sldId id="303" r:id="rId8"/>
    <p:sldId id="305" r:id="rId9"/>
    <p:sldId id="306" r:id="rId10"/>
    <p:sldId id="300" r:id="rId11"/>
    <p:sldId id="301" r:id="rId12"/>
    <p:sldId id="304" r:id="rId13"/>
    <p:sldId id="302" r:id="rId14"/>
    <p:sldId id="307" r:id="rId15"/>
    <p:sldId id="308" r:id="rId16"/>
    <p:sldId id="294" r:id="rId17"/>
    <p:sldId id="279" r:id="rId18"/>
  </p:sldIdLst>
  <p:sldSz cx="9144000" cy="5143500" type="screen16x9"/>
  <p:notesSz cx="6858000" cy="9144000"/>
  <p:embeddedFontLst>
    <p:embeddedFont>
      <p:font typeface="News Cycle" panose="020B0604020202020204" charset="2"/>
      <p:regular r:id="rId20"/>
      <p:bold r:id="rId21"/>
    </p:embeddedFont>
    <p:embeddedFont>
      <p:font typeface="Montserrat" panose="02000505000000020004" pitchFamily="2" charset="0"/>
      <p:regular r:id="rId22"/>
      <p:bold r:id="rId23"/>
      <p:italic r:id="rId24"/>
      <p:boldItalic r:id="rId25"/>
    </p:embeddedFont>
    <p:embeddedFont>
      <p:font typeface="Oswald" panose="02000503000000000000" pitchFamily="2" charset="0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5681E7-3F6B-493A-A081-50176DB923CF}">
  <a:tblStyle styleId="{6B5681E7-3F6B-493A-A081-50176DB923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1EFF09-86D4-41D1-8CD3-602A2CEEB6E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992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783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630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1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45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943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434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83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674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918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673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228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163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50500" y="2435625"/>
            <a:ext cx="3638700" cy="22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13106" y="0"/>
            <a:ext cx="892296" cy="3225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795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650209" y="0"/>
            <a:ext cx="563814" cy="169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0304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359415" y="609095"/>
            <a:ext cx="1314792" cy="21191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5821031" y="991483"/>
            <a:ext cx="1845234" cy="4159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73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4359415" y="2643735"/>
            <a:ext cx="1314792" cy="25101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046"/>
                </a:lnTo>
                <a:lnTo>
                  <a:pt x="0" y="21600"/>
                </a:lnTo>
                <a:close/>
              </a:path>
            </a:pathLst>
          </a:custGeom>
          <a:solidFill>
            <a:srgbClr val="002035">
              <a:alpha val="1732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7813106" y="306930"/>
            <a:ext cx="892296" cy="2977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002035">
              <a:alpha val="1732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5821031" y="0"/>
            <a:ext cx="1845234" cy="116105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5393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7813106" y="3277330"/>
            <a:ext cx="892296" cy="11659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6963076" y="3274552"/>
            <a:ext cx="359208" cy="18689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753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6963076" y="977835"/>
            <a:ext cx="359208" cy="439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401"/>
                </a:lnTo>
                <a:lnTo>
                  <a:pt x="21600" y="0"/>
                </a:lnTo>
                <a:lnTo>
                  <a:pt x="0" y="319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6963076" y="1"/>
            <a:ext cx="359208" cy="9541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0125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7415771" y="1034367"/>
            <a:ext cx="837702" cy="29625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107"/>
                </a:lnTo>
                <a:lnTo>
                  <a:pt x="0" y="21600"/>
                </a:lnTo>
                <a:lnTo>
                  <a:pt x="21600" y="20492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7415771" y="0"/>
            <a:ext cx="837702" cy="10920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596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8346880" y="1552004"/>
            <a:ext cx="568512" cy="11402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647"/>
                </a:lnTo>
                <a:lnTo>
                  <a:pt x="21600" y="0"/>
                </a:lnTo>
                <a:lnTo>
                  <a:pt x="0" y="195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8346880" y="4574477"/>
            <a:ext cx="568512" cy="5689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391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8346880" y="2682241"/>
            <a:ext cx="568512" cy="1902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170"/>
                </a:lnTo>
                <a:lnTo>
                  <a:pt x="0" y="21600"/>
                </a:lnTo>
                <a:lnTo>
                  <a:pt x="21600" y="20429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2853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2"/>
          </p:nvPr>
        </p:nvSpPr>
        <p:spPr>
          <a:xfrm>
            <a:off x="3804472" y="1353950"/>
            <a:ext cx="2853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69" name="Google Shape;69;p7"/>
          <p:cNvGrpSpPr/>
          <p:nvPr/>
        </p:nvGrpSpPr>
        <p:grpSpPr>
          <a:xfrm>
            <a:off x="6963076" y="0"/>
            <a:ext cx="1952316" cy="5143493"/>
            <a:chOff x="6963076" y="0"/>
            <a:chExt cx="1952316" cy="5143493"/>
          </a:xfrm>
        </p:grpSpPr>
        <p:sp>
          <p:nvSpPr>
            <p:cNvPr id="70" name="Google Shape;70;p7"/>
            <p:cNvSpPr/>
            <p:nvPr/>
          </p:nvSpPr>
          <p:spPr>
            <a:xfrm>
              <a:off x="6963076" y="3274552"/>
              <a:ext cx="359208" cy="18689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753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6963076" y="977835"/>
              <a:ext cx="359208" cy="4399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8401"/>
                  </a:lnTo>
                  <a:lnTo>
                    <a:pt x="21600" y="0"/>
                  </a:lnTo>
                  <a:lnTo>
                    <a:pt x="0" y="319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6963076" y="1"/>
              <a:ext cx="359208" cy="9541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012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7415771" y="1034367"/>
              <a:ext cx="837702" cy="296254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1107"/>
                  </a:lnTo>
                  <a:lnTo>
                    <a:pt x="0" y="21600"/>
                  </a:lnTo>
                  <a:lnTo>
                    <a:pt x="21600" y="2049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7415771" y="0"/>
              <a:ext cx="837702" cy="1092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8596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8346880" y="1552004"/>
              <a:ext cx="568512" cy="114021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9647"/>
                  </a:lnTo>
                  <a:lnTo>
                    <a:pt x="21600" y="0"/>
                  </a:lnTo>
                  <a:lnTo>
                    <a:pt x="0" y="195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8346880" y="4574477"/>
              <a:ext cx="568512" cy="56899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391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8346880" y="2682241"/>
              <a:ext cx="568512" cy="190225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1170"/>
                  </a:lnTo>
                  <a:lnTo>
                    <a:pt x="0" y="21600"/>
                  </a:lnTo>
                  <a:lnTo>
                    <a:pt x="21600" y="2042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 flipH="1">
            <a:off x="8556137" y="3512673"/>
            <a:ext cx="359208" cy="1630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863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1"/>
          <p:cNvSpPr txBox="1">
            <a:spLocks noGrp="1"/>
          </p:cNvSpPr>
          <p:nvPr>
            <p:ph type="sldNum" idx="12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17" name="Google Shape;117;p11"/>
          <p:cNvSpPr/>
          <p:nvPr/>
        </p:nvSpPr>
        <p:spPr>
          <a:xfrm flipH="1">
            <a:off x="8556137" y="977835"/>
            <a:ext cx="359208" cy="9638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140"/>
                </a:lnTo>
                <a:lnTo>
                  <a:pt x="21600" y="0"/>
                </a:lnTo>
                <a:lnTo>
                  <a:pt x="0" y="146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1"/>
          <p:cNvSpPr/>
          <p:nvPr/>
        </p:nvSpPr>
        <p:spPr>
          <a:xfrm flipH="1">
            <a:off x="8556137" y="0"/>
            <a:ext cx="359208" cy="9541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0125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1"/>
          <p:cNvSpPr/>
          <p:nvPr/>
        </p:nvSpPr>
        <p:spPr>
          <a:xfrm flipH="1">
            <a:off x="7896852" y="456628"/>
            <a:ext cx="568512" cy="7116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470"/>
                </a:lnTo>
                <a:lnTo>
                  <a:pt x="21600" y="0"/>
                </a:lnTo>
                <a:lnTo>
                  <a:pt x="0" y="313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1"/>
          <p:cNvSpPr/>
          <p:nvPr/>
        </p:nvSpPr>
        <p:spPr>
          <a:xfrm flipH="1">
            <a:off x="7896852" y="4574472"/>
            <a:ext cx="568512" cy="5690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391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1"/>
          <p:cNvSpPr/>
          <p:nvPr/>
        </p:nvSpPr>
        <p:spPr>
          <a:xfrm flipH="1">
            <a:off x="7896852" y="1158238"/>
            <a:ext cx="568512" cy="34262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650"/>
                </a:lnTo>
                <a:lnTo>
                  <a:pt x="0" y="21600"/>
                </a:lnTo>
                <a:lnTo>
                  <a:pt x="21600" y="2095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▸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▹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nsplash.com/&amp;utm_source=slidescarniv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>
            <a:spLocks noGrp="1"/>
          </p:cNvSpPr>
          <p:nvPr>
            <p:ph type="ctrTitle"/>
          </p:nvPr>
        </p:nvSpPr>
        <p:spPr>
          <a:xfrm>
            <a:off x="550500" y="2435625"/>
            <a:ext cx="3638700" cy="22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POO EN C#</a:t>
            </a:r>
            <a:endParaRPr dirty="0"/>
          </a:p>
        </p:txBody>
      </p:sp>
      <p:pic>
        <p:nvPicPr>
          <p:cNvPr id="127" name="Google Shape;127;p12"/>
          <p:cNvPicPr preferRelativeResize="0"/>
          <p:nvPr/>
        </p:nvPicPr>
        <p:blipFill rotWithShape="1">
          <a:blip r:embed="rId3">
            <a:alphaModFix amt="77000"/>
          </a:blip>
          <a:srcRect l="6585" t="22310" b="9773"/>
          <a:stretch/>
        </p:blipFill>
        <p:spPr>
          <a:xfrm>
            <a:off x="3651758" y="0"/>
            <a:ext cx="5053644" cy="51435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7154"/>
                </a:lnTo>
                <a:lnTo>
                  <a:pt x="2410" y="6725"/>
                </a:lnTo>
                <a:lnTo>
                  <a:pt x="2410" y="0"/>
                </a:lnTo>
                <a:lnTo>
                  <a:pt x="0" y="0"/>
                </a:lnTo>
                <a:close/>
                <a:moveTo>
                  <a:pt x="9278" y="0"/>
                </a:moveTo>
                <a:lnTo>
                  <a:pt x="9278" y="4888"/>
                </a:lnTo>
                <a:lnTo>
                  <a:pt x="17160" y="3482"/>
                </a:lnTo>
                <a:lnTo>
                  <a:pt x="17160" y="0"/>
                </a:lnTo>
                <a:lnTo>
                  <a:pt x="9278" y="0"/>
                </a:lnTo>
                <a:close/>
                <a:moveTo>
                  <a:pt x="17788" y="0"/>
                </a:moveTo>
                <a:lnTo>
                  <a:pt x="17788" y="1358"/>
                </a:lnTo>
                <a:lnTo>
                  <a:pt x="21600" y="679"/>
                </a:lnTo>
                <a:lnTo>
                  <a:pt x="21600" y="0"/>
                </a:lnTo>
                <a:lnTo>
                  <a:pt x="17788" y="0"/>
                </a:lnTo>
                <a:close/>
                <a:moveTo>
                  <a:pt x="21600" y="1291"/>
                </a:moveTo>
                <a:lnTo>
                  <a:pt x="17790" y="1971"/>
                </a:lnTo>
                <a:lnTo>
                  <a:pt x="17788" y="13824"/>
                </a:lnTo>
                <a:lnTo>
                  <a:pt x="21600" y="13144"/>
                </a:lnTo>
                <a:lnTo>
                  <a:pt x="21600" y="1291"/>
                </a:lnTo>
                <a:close/>
                <a:moveTo>
                  <a:pt x="8652" y="2564"/>
                </a:moveTo>
                <a:lnTo>
                  <a:pt x="3036" y="3564"/>
                </a:lnTo>
                <a:lnTo>
                  <a:pt x="3036" y="11482"/>
                </a:lnTo>
                <a:lnTo>
                  <a:pt x="8652" y="10482"/>
                </a:lnTo>
                <a:lnTo>
                  <a:pt x="8652" y="2564"/>
                </a:lnTo>
                <a:close/>
                <a:moveTo>
                  <a:pt x="17160" y="4161"/>
                </a:moveTo>
                <a:lnTo>
                  <a:pt x="9278" y="5565"/>
                </a:lnTo>
                <a:lnTo>
                  <a:pt x="9278" y="21600"/>
                </a:lnTo>
                <a:lnTo>
                  <a:pt x="17160" y="21600"/>
                </a:lnTo>
                <a:lnTo>
                  <a:pt x="17160" y="4161"/>
                </a:lnTo>
                <a:close/>
                <a:moveTo>
                  <a:pt x="8651" y="11102"/>
                </a:moveTo>
                <a:lnTo>
                  <a:pt x="3036" y="12104"/>
                </a:lnTo>
                <a:lnTo>
                  <a:pt x="3036" y="21600"/>
                </a:lnTo>
                <a:lnTo>
                  <a:pt x="8651" y="21600"/>
                </a:lnTo>
                <a:lnTo>
                  <a:pt x="8651" y="11102"/>
                </a:lnTo>
                <a:close/>
                <a:moveTo>
                  <a:pt x="21600" y="13758"/>
                </a:moveTo>
                <a:lnTo>
                  <a:pt x="17788" y="14436"/>
                </a:lnTo>
                <a:lnTo>
                  <a:pt x="17788" y="18665"/>
                </a:lnTo>
                <a:lnTo>
                  <a:pt x="21600" y="17985"/>
                </a:lnTo>
                <a:lnTo>
                  <a:pt x="21600" y="1375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8" name="Google Shape;128;p12"/>
          <p:cNvSpPr/>
          <p:nvPr/>
        </p:nvSpPr>
        <p:spPr>
          <a:xfrm>
            <a:off x="3650209" y="0"/>
            <a:ext cx="563814" cy="169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0304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DB8CC">
              <a:alpha val="435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4359415" y="609095"/>
            <a:ext cx="1314792" cy="21191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rgbClr val="FFA604">
              <a:alpha val="4581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7813106" y="3277330"/>
            <a:ext cx="892296" cy="11659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rgbClr val="FFD104">
              <a:alpha val="4860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2"/>
          <p:cNvSpPr/>
          <p:nvPr/>
        </p:nvSpPr>
        <p:spPr>
          <a:xfrm>
            <a:off x="7813106" y="306930"/>
            <a:ext cx="892296" cy="2977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0DB8CC">
              <a:alpha val="435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" dirty="0" smtClean="0"/>
              <a:t>Herencia</a:t>
            </a:r>
            <a:endParaRPr dirty="0"/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6350030" cy="22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dirty="0" smtClean="0"/>
              <a:t>La </a:t>
            </a:r>
            <a:r>
              <a:rPr lang="es-ES" dirty="0"/>
              <a:t>herencia es un concepto importante en la programación orientada a objetos que permite a las clases heredar propiedades y métodos de otras clases. La clase que se hereda se llama clase base o clase padre, y la clase que hereda se llama clase derivada o clase hija.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" dirty="0" smtClean="0"/>
              <a:t>Herencia</a:t>
            </a:r>
            <a:endParaRPr dirty="0"/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6350030" cy="22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r>
              <a:rPr lang="es-ES" sz="1100" dirty="0" err="1"/>
              <a:t>class</a:t>
            </a:r>
            <a:r>
              <a:rPr lang="es-ES" sz="1100" dirty="0"/>
              <a:t> Animal {</a:t>
            </a:r>
          </a:p>
          <a:p>
            <a:pPr marL="101600" indent="0">
              <a:buNone/>
            </a:pPr>
            <a:r>
              <a:rPr lang="es-ES" sz="1100" dirty="0"/>
              <a:t>    </a:t>
            </a:r>
            <a:r>
              <a:rPr lang="es-ES" sz="1100" dirty="0" err="1"/>
              <a:t>public</a:t>
            </a:r>
            <a:r>
              <a:rPr lang="es-ES" sz="1100" dirty="0"/>
              <a:t> </a:t>
            </a:r>
            <a:r>
              <a:rPr lang="es-ES" sz="1100" dirty="0" err="1"/>
              <a:t>void</a:t>
            </a:r>
            <a:r>
              <a:rPr lang="es-ES" sz="1100" dirty="0"/>
              <a:t> Comer() {</a:t>
            </a:r>
          </a:p>
          <a:p>
            <a:pPr marL="101600" indent="0">
              <a:buNone/>
            </a:pPr>
            <a:r>
              <a:rPr lang="es-ES" sz="1100" dirty="0"/>
              <a:t>        </a:t>
            </a:r>
            <a:r>
              <a:rPr lang="es-ES" sz="1100" dirty="0" err="1"/>
              <a:t>Console.WriteLine</a:t>
            </a:r>
            <a:r>
              <a:rPr lang="es-ES" sz="1100" dirty="0"/>
              <a:t>("Estoy comiendo.");</a:t>
            </a:r>
          </a:p>
          <a:p>
            <a:pPr marL="101600" indent="0">
              <a:buNone/>
            </a:pPr>
            <a:r>
              <a:rPr lang="es-ES" sz="1100" dirty="0"/>
              <a:t>    }</a:t>
            </a:r>
          </a:p>
          <a:p>
            <a:pPr marL="101600" indent="0">
              <a:buNone/>
            </a:pPr>
            <a:r>
              <a:rPr lang="es-ES" sz="1100" dirty="0"/>
              <a:t>}</a:t>
            </a:r>
          </a:p>
          <a:p>
            <a:pPr marL="101600" indent="0">
              <a:buNone/>
            </a:pPr>
            <a:endParaRPr lang="es-ES" sz="1100" dirty="0"/>
          </a:p>
          <a:p>
            <a:pPr marL="101600" indent="0">
              <a:buNone/>
            </a:pPr>
            <a:r>
              <a:rPr lang="es-ES" sz="1100" dirty="0" err="1"/>
              <a:t>class</a:t>
            </a:r>
            <a:r>
              <a:rPr lang="es-ES" sz="1100" dirty="0"/>
              <a:t> Perro : Animal {</a:t>
            </a:r>
          </a:p>
          <a:p>
            <a:pPr marL="101600" indent="0">
              <a:buNone/>
            </a:pPr>
            <a:r>
              <a:rPr lang="es-ES" sz="1100" dirty="0"/>
              <a:t>    </a:t>
            </a:r>
            <a:r>
              <a:rPr lang="es-ES" sz="1100" dirty="0" err="1"/>
              <a:t>public</a:t>
            </a:r>
            <a:r>
              <a:rPr lang="es-ES" sz="1100" dirty="0"/>
              <a:t> </a:t>
            </a:r>
            <a:r>
              <a:rPr lang="es-ES" sz="1100" dirty="0" err="1"/>
              <a:t>void</a:t>
            </a:r>
            <a:r>
              <a:rPr lang="es-ES" sz="1100" dirty="0"/>
              <a:t> Ladrar() {</a:t>
            </a:r>
          </a:p>
          <a:p>
            <a:pPr marL="101600" indent="0">
              <a:buNone/>
            </a:pPr>
            <a:r>
              <a:rPr lang="es-ES" sz="1100" dirty="0"/>
              <a:t>        </a:t>
            </a:r>
            <a:r>
              <a:rPr lang="es-ES" sz="1100" dirty="0" err="1"/>
              <a:t>Console.WriteLine</a:t>
            </a:r>
            <a:r>
              <a:rPr lang="es-ES" sz="1100" dirty="0"/>
              <a:t>("Guau guau.");</a:t>
            </a:r>
          </a:p>
          <a:p>
            <a:pPr marL="101600" indent="0">
              <a:buNone/>
            </a:pPr>
            <a:r>
              <a:rPr lang="es-ES" sz="1100" dirty="0"/>
              <a:t>    }</a:t>
            </a:r>
          </a:p>
          <a:p>
            <a:pPr marL="101600" indent="0">
              <a:buNone/>
            </a:pPr>
            <a:r>
              <a:rPr lang="es-ES" sz="1100" dirty="0"/>
              <a:t>}</a:t>
            </a:r>
          </a:p>
          <a:p>
            <a:pPr marL="101600" indent="0">
              <a:buNone/>
            </a:pPr>
            <a:endParaRPr lang="es-ES" sz="1100" dirty="0"/>
          </a:p>
          <a:p>
            <a:pPr marL="101600" indent="0">
              <a:buNone/>
            </a:pPr>
            <a:r>
              <a:rPr lang="es-ES" sz="1100" dirty="0"/>
              <a:t>Perro p = new Perro();</a:t>
            </a:r>
          </a:p>
          <a:p>
            <a:pPr marL="101600" indent="0">
              <a:buNone/>
            </a:pPr>
            <a:r>
              <a:rPr lang="es-ES" sz="1100" dirty="0" err="1"/>
              <a:t>p.Comer</a:t>
            </a:r>
            <a:r>
              <a:rPr lang="es-ES" sz="1100" dirty="0"/>
              <a:t>(); // Estoy comiendo.</a:t>
            </a:r>
          </a:p>
          <a:p>
            <a:pPr marL="101600" indent="0">
              <a:buNone/>
            </a:pPr>
            <a:r>
              <a:rPr lang="es-ES" sz="1100" dirty="0" err="1"/>
              <a:t>p.Ladrar</a:t>
            </a:r>
            <a:r>
              <a:rPr lang="es-ES" sz="1100" dirty="0"/>
              <a:t>(); // Guau </a:t>
            </a:r>
            <a:r>
              <a:rPr lang="es-ES" sz="1100" dirty="0" err="1"/>
              <a:t>guau</a:t>
            </a:r>
            <a:r>
              <a:rPr lang="es-ES" sz="1100" dirty="0"/>
              <a:t>.</a:t>
            </a:r>
          </a:p>
          <a:p>
            <a:pPr marL="101600" indent="0">
              <a:buNone/>
            </a:pPr>
            <a:endParaRPr lang="es-ES" sz="1100" dirty="0"/>
          </a:p>
          <a:p>
            <a:pPr marL="101600" indent="0">
              <a:buNone/>
            </a:pPr>
            <a:endParaRPr lang="es-ES" sz="1100" dirty="0"/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66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" dirty="0" err="1"/>
              <a:t>Override</a:t>
            </a:r>
            <a:r>
              <a:rPr lang="es-ES" dirty="0"/>
              <a:t> de </a:t>
            </a:r>
            <a:r>
              <a:rPr lang="es-ES" dirty="0" smtClean="0"/>
              <a:t>métodos</a:t>
            </a:r>
            <a:r>
              <a:rPr lang="es-ES" b="1" dirty="0" smtClean="0"/>
              <a:t> </a:t>
            </a:r>
            <a:endParaRPr dirty="0"/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6350030" cy="22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1600" dirty="0" smtClean="0"/>
              <a:t>El </a:t>
            </a:r>
            <a:r>
              <a:rPr lang="es-ES" sz="1600" dirty="0" err="1"/>
              <a:t>override</a:t>
            </a:r>
            <a:r>
              <a:rPr lang="es-ES" sz="1600" dirty="0"/>
              <a:t> de métodos es un concepto importante en la programación orientada a objetos que permite a las clases derivadas reemplazar la implementación de un método de la clase base.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680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dirty="0" err="1"/>
              <a:t>Override</a:t>
            </a:r>
            <a:r>
              <a:rPr lang="es-ES" dirty="0"/>
              <a:t> de métodos</a:t>
            </a:r>
            <a:r>
              <a:rPr lang="es-ES" b="1" dirty="0"/>
              <a:t> </a:t>
            </a:r>
            <a:endParaRPr dirty="0"/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6350030" cy="22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class Animal {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    public virtual void </a:t>
            </a:r>
            <a:r>
              <a:rPr lang="en-US" sz="900" b="1" dirty="0" err="1"/>
              <a:t>Sonido</a:t>
            </a:r>
            <a:r>
              <a:rPr lang="en-US" sz="900" b="1" dirty="0"/>
              <a:t>() {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Console.WriteLine</a:t>
            </a:r>
            <a:r>
              <a:rPr lang="en-US" sz="900" b="1" dirty="0"/>
              <a:t>("El animal </a:t>
            </a:r>
            <a:r>
              <a:rPr lang="en-US" sz="900" b="1" dirty="0" err="1"/>
              <a:t>hace</a:t>
            </a:r>
            <a:r>
              <a:rPr lang="en-US" sz="900" b="1" dirty="0"/>
              <a:t> un </a:t>
            </a:r>
            <a:r>
              <a:rPr lang="en-US" sz="900" b="1" dirty="0" err="1"/>
              <a:t>sonido</a:t>
            </a:r>
            <a:r>
              <a:rPr lang="en-US" sz="900" b="1" dirty="0"/>
              <a:t>.");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    }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}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900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class </a:t>
            </a:r>
            <a:r>
              <a:rPr lang="en-US" sz="900" b="1" dirty="0" err="1"/>
              <a:t>Perro</a:t>
            </a:r>
            <a:r>
              <a:rPr lang="en-US" sz="900" b="1" dirty="0"/>
              <a:t> : Animal {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    public override void </a:t>
            </a:r>
            <a:r>
              <a:rPr lang="en-US" sz="900" b="1" dirty="0" err="1"/>
              <a:t>Sonido</a:t>
            </a:r>
            <a:r>
              <a:rPr lang="en-US" sz="900" b="1" dirty="0"/>
              <a:t>() {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Console.WriteLine</a:t>
            </a:r>
            <a:r>
              <a:rPr lang="en-US" sz="900" b="1" dirty="0"/>
              <a:t>("El </a:t>
            </a:r>
            <a:r>
              <a:rPr lang="en-US" sz="900" b="1" dirty="0" err="1"/>
              <a:t>perro</a:t>
            </a:r>
            <a:r>
              <a:rPr lang="en-US" sz="900" b="1" dirty="0"/>
              <a:t> </a:t>
            </a:r>
            <a:r>
              <a:rPr lang="en-US" sz="900" b="1" dirty="0" err="1"/>
              <a:t>ladra</a:t>
            </a:r>
            <a:r>
              <a:rPr lang="en-US" sz="900" b="1" dirty="0"/>
              <a:t>.");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    }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}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900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Animal a = new Animal();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 err="1"/>
              <a:t>a.Sonido</a:t>
            </a:r>
            <a:r>
              <a:rPr lang="en-US" sz="900" b="1" dirty="0"/>
              <a:t>(); // El animal </a:t>
            </a:r>
            <a:r>
              <a:rPr lang="en-US" sz="900" b="1" dirty="0" err="1"/>
              <a:t>hace</a:t>
            </a:r>
            <a:r>
              <a:rPr lang="en-US" sz="900" b="1" dirty="0"/>
              <a:t> un </a:t>
            </a:r>
            <a:r>
              <a:rPr lang="en-US" sz="900" b="1" dirty="0" err="1"/>
              <a:t>sonido</a:t>
            </a:r>
            <a:r>
              <a:rPr lang="en-US" sz="900" b="1" dirty="0"/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900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 err="1"/>
              <a:t>Perro</a:t>
            </a:r>
            <a:r>
              <a:rPr lang="en-US" sz="900" b="1" dirty="0"/>
              <a:t> p = new </a:t>
            </a:r>
            <a:r>
              <a:rPr lang="en-US" sz="900" b="1" dirty="0" err="1"/>
              <a:t>Perro</a:t>
            </a:r>
            <a:r>
              <a:rPr lang="en-US" sz="900" b="1" dirty="0"/>
              <a:t>();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 err="1"/>
              <a:t>p.Sonido</a:t>
            </a:r>
            <a:r>
              <a:rPr lang="en-US" sz="900" b="1" dirty="0"/>
              <a:t>(); // El </a:t>
            </a:r>
            <a:r>
              <a:rPr lang="en-US" sz="900" b="1" dirty="0" err="1"/>
              <a:t>perro</a:t>
            </a:r>
            <a:r>
              <a:rPr lang="en-US" sz="900" b="1" dirty="0"/>
              <a:t> </a:t>
            </a:r>
            <a:r>
              <a:rPr lang="en-US" sz="900" b="1" dirty="0" err="1"/>
              <a:t>ladra</a:t>
            </a:r>
            <a:r>
              <a:rPr lang="en-US" sz="900" b="1" dirty="0"/>
              <a:t>.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2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" dirty="0"/>
              <a:t>Modificador </a:t>
            </a:r>
            <a:r>
              <a:rPr lang="es-ES" dirty="0" smtClean="0"/>
              <a:t>base</a:t>
            </a:r>
            <a:r>
              <a:rPr lang="es-ES" b="1" dirty="0" smtClean="0"/>
              <a:t> </a:t>
            </a:r>
            <a:endParaRPr dirty="0"/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6350030" cy="22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1600" dirty="0" smtClean="0"/>
              <a:t>La palabra </a:t>
            </a:r>
            <a:r>
              <a:rPr lang="es-ES" sz="1600" dirty="0"/>
              <a:t>clave “base” se utiliza para acceder a los miembros de la clase base desde una clase </a:t>
            </a:r>
            <a:r>
              <a:rPr lang="es-ES" sz="1600" dirty="0" smtClean="0"/>
              <a:t>derivada. </a:t>
            </a:r>
            <a:r>
              <a:rPr lang="es-ES" sz="1600" dirty="0"/>
              <a:t>Solo se permite el acceso a la clase base en un constructor, en un método de instancia y en un descriptor de acceso de propiedad de </a:t>
            </a:r>
            <a:r>
              <a:rPr lang="es-ES" sz="1600" dirty="0" smtClean="0"/>
              <a:t>instancia. </a:t>
            </a:r>
            <a:r>
              <a:rPr lang="es-ES" sz="1600" dirty="0"/>
              <a:t>El uso de la palabra clave “base” desde dentro de un método estático dará un </a:t>
            </a:r>
            <a:r>
              <a:rPr lang="es-ES" sz="1600" dirty="0" smtClean="0"/>
              <a:t>error.</a:t>
            </a:r>
            <a:endParaRPr lang="es-ES" sz="1600" dirty="0"/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399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dirty="0" smtClean="0"/>
              <a:t>Modificador base</a:t>
            </a:r>
            <a:r>
              <a:rPr lang="es-ES" b="1" dirty="0" smtClean="0"/>
              <a:t> </a:t>
            </a:r>
            <a:endParaRPr dirty="0"/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6350030" cy="22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class Animal {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    public string </a:t>
            </a:r>
            <a:r>
              <a:rPr lang="en-US" sz="900" b="1" dirty="0" err="1"/>
              <a:t>Nombre</a:t>
            </a:r>
            <a:r>
              <a:rPr lang="en-US" sz="900" b="1" dirty="0"/>
              <a:t> { get; set; }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   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    public Animal(string n) {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Nombre</a:t>
            </a:r>
            <a:r>
              <a:rPr lang="en-US" sz="900" b="1" dirty="0"/>
              <a:t> = n;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    }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}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900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class </a:t>
            </a:r>
            <a:r>
              <a:rPr lang="en-US" sz="900" b="1" dirty="0" err="1"/>
              <a:t>Perro</a:t>
            </a:r>
            <a:r>
              <a:rPr lang="en-US" sz="900" b="1" dirty="0"/>
              <a:t> : Animal {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    public </a:t>
            </a:r>
            <a:r>
              <a:rPr lang="en-US" sz="900" b="1" dirty="0" err="1"/>
              <a:t>Perro</a:t>
            </a:r>
            <a:r>
              <a:rPr lang="en-US" sz="900" b="1" dirty="0"/>
              <a:t>(string n) : base(n) {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        // </a:t>
            </a:r>
            <a:r>
              <a:rPr lang="en-US" sz="900" b="1" dirty="0" err="1"/>
              <a:t>hacer</a:t>
            </a:r>
            <a:r>
              <a:rPr lang="en-US" sz="900" b="1" dirty="0"/>
              <a:t> </a:t>
            </a:r>
            <a:r>
              <a:rPr lang="en-US" sz="900" b="1" dirty="0" err="1"/>
              <a:t>algo</a:t>
            </a:r>
            <a:r>
              <a:rPr lang="en-US" sz="900" b="1" dirty="0"/>
              <a:t> </a:t>
            </a:r>
            <a:r>
              <a:rPr lang="en-US" sz="900" b="1" dirty="0" err="1"/>
              <a:t>más</a:t>
            </a:r>
            <a:r>
              <a:rPr lang="en-US" sz="900" b="1" dirty="0"/>
              <a:t> para </a:t>
            </a:r>
            <a:r>
              <a:rPr lang="en-US" sz="900" b="1" dirty="0" err="1"/>
              <a:t>inicializar</a:t>
            </a:r>
            <a:r>
              <a:rPr lang="en-US" sz="900" b="1" dirty="0"/>
              <a:t> la </a:t>
            </a:r>
            <a:r>
              <a:rPr lang="en-US" sz="900" b="1" dirty="0" err="1"/>
              <a:t>clase</a:t>
            </a:r>
            <a:r>
              <a:rPr lang="en-US" sz="900" b="1" dirty="0"/>
              <a:t> </a:t>
            </a:r>
            <a:r>
              <a:rPr lang="en-US" sz="900" b="1" dirty="0" err="1"/>
              <a:t>Perro</a:t>
            </a:r>
            <a:endParaRPr lang="en-US" sz="900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    }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}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900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 err="1"/>
              <a:t>Perro</a:t>
            </a:r>
            <a:r>
              <a:rPr lang="en-US" sz="900" b="1" dirty="0"/>
              <a:t> p = new </a:t>
            </a:r>
            <a:r>
              <a:rPr lang="en-US" sz="900" b="1" dirty="0" err="1"/>
              <a:t>Perro</a:t>
            </a:r>
            <a:r>
              <a:rPr lang="en-US" sz="900" b="1" dirty="0"/>
              <a:t>("Fido");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 err="1"/>
              <a:t>Console.WriteLine</a:t>
            </a:r>
            <a:r>
              <a:rPr lang="en-US" sz="900" b="1" dirty="0"/>
              <a:t>(</a:t>
            </a:r>
            <a:r>
              <a:rPr lang="en-US" sz="900" b="1" dirty="0" err="1"/>
              <a:t>p.Nombre</a:t>
            </a:r>
            <a:r>
              <a:rPr lang="en-US" sz="900" b="1" dirty="0"/>
              <a:t>); // Fido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50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50"/>
          <p:cNvSpPr txBox="1"/>
          <p:nvPr/>
        </p:nvSpPr>
        <p:spPr>
          <a:xfrm>
            <a:off x="595737" y="2156336"/>
            <a:ext cx="6931800" cy="74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Preguntas</a:t>
            </a:r>
            <a:r>
              <a:rPr lang="es-ES" sz="36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36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4" name="Google Shape;394;p35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▸"/>
            </a:pPr>
            <a:r>
              <a:rPr lang="en" sz="2400" dirty="0"/>
              <a:t>Presentation template by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SlidesCarnival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 dirty="0"/>
              <a:t>Photographs by 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Unsplash</a:t>
            </a:r>
            <a:endParaRPr sz="2400" dirty="0"/>
          </a:p>
        </p:txBody>
      </p:sp>
      <p:sp>
        <p:nvSpPr>
          <p:cNvPr id="395" name="Google Shape;395;p35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" b="1" dirty="0" smtClean="0"/>
              <a:t>Introducción </a:t>
            </a:r>
            <a:endParaRPr dirty="0"/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6350030" cy="22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dirty="0" smtClean="0"/>
              <a:t>En </a:t>
            </a:r>
            <a:r>
              <a:rPr lang="es-ES" dirty="0"/>
              <a:t>esta clase, vamos a hablar sobre los conceptos fundamentales de la programación orientada a objetos en C#. Cubriremos los siguientes temas:</a:t>
            </a:r>
          </a:p>
          <a:p>
            <a:pPr lvl="1"/>
            <a:r>
              <a:rPr lang="es-ES" dirty="0"/>
              <a:t>Clases y objetos</a:t>
            </a:r>
          </a:p>
          <a:p>
            <a:pPr lvl="1"/>
            <a:r>
              <a:rPr lang="es-ES" dirty="0"/>
              <a:t>Métodos y constructores</a:t>
            </a:r>
          </a:p>
          <a:p>
            <a:pPr lvl="1"/>
            <a:r>
              <a:rPr lang="es-ES" dirty="0"/>
              <a:t>Herencia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" dirty="0" smtClean="0"/>
              <a:t>Clases </a:t>
            </a:r>
            <a:r>
              <a:rPr lang="es-ES" dirty="0"/>
              <a:t>y </a:t>
            </a:r>
            <a:r>
              <a:rPr lang="es-ES" dirty="0" smtClean="0"/>
              <a:t>objetos</a:t>
            </a:r>
            <a:r>
              <a:rPr lang="es-ES" b="1" dirty="0" smtClean="0"/>
              <a:t> </a:t>
            </a:r>
            <a:endParaRPr dirty="0"/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6350030" cy="22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dirty="0" smtClean="0"/>
              <a:t>En </a:t>
            </a:r>
            <a:r>
              <a:rPr lang="es-ES" dirty="0"/>
              <a:t>C#, las clases son plantillas que se utilizan para crear objetos. Un objeto es una instancia de una clase. Las clases se definen utilizando la palabra clave </a:t>
            </a:r>
            <a:r>
              <a:rPr lang="es-ES" dirty="0" err="1"/>
              <a:t>class</a:t>
            </a:r>
            <a:r>
              <a:rPr lang="es-ES" dirty="0"/>
              <a:t>, seguida del nombre de la clase y un conjunto de llaves que contienen las propiedades y métodos de la clase.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512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dirty="0"/>
              <a:t>Clases y objetos</a:t>
            </a:r>
            <a:r>
              <a:rPr lang="es-ES" b="1" dirty="0"/>
              <a:t> </a:t>
            </a:r>
            <a:endParaRPr dirty="0"/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6350030" cy="22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class Persona {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    public string </a:t>
            </a:r>
            <a:r>
              <a:rPr lang="en-US" sz="900" b="1" dirty="0" err="1"/>
              <a:t>nombre</a:t>
            </a:r>
            <a:r>
              <a:rPr lang="en-US" sz="900" b="1" dirty="0"/>
              <a:t>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    public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edad</a:t>
            </a:r>
            <a:r>
              <a:rPr lang="en-US" sz="900" b="1" dirty="0"/>
              <a:t>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   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    public void </a:t>
            </a:r>
            <a:r>
              <a:rPr lang="en-US" sz="900" b="1" dirty="0" err="1"/>
              <a:t>Saludar</a:t>
            </a:r>
            <a:r>
              <a:rPr lang="en-US" sz="900" b="1" dirty="0"/>
              <a:t>() {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Console.WriteLine</a:t>
            </a:r>
            <a:r>
              <a:rPr lang="en-US" sz="900" b="1" dirty="0"/>
              <a:t>("</a:t>
            </a:r>
            <a:r>
              <a:rPr lang="en-US" sz="900" b="1" dirty="0" err="1"/>
              <a:t>Hola</a:t>
            </a:r>
            <a:r>
              <a:rPr lang="en-US" sz="900" b="1" dirty="0"/>
              <a:t>, mi </a:t>
            </a:r>
            <a:r>
              <a:rPr lang="en-US" sz="900" b="1" dirty="0" err="1"/>
              <a:t>nombre</a:t>
            </a:r>
            <a:r>
              <a:rPr lang="en-US" sz="900" b="1" dirty="0"/>
              <a:t> </a:t>
            </a:r>
            <a:r>
              <a:rPr lang="en-US" sz="900" b="1" dirty="0" err="1"/>
              <a:t>es</a:t>
            </a:r>
            <a:r>
              <a:rPr lang="en-US" sz="900" b="1" dirty="0"/>
              <a:t> " + </a:t>
            </a:r>
            <a:r>
              <a:rPr lang="en-US" sz="900" b="1" dirty="0" err="1"/>
              <a:t>nombre</a:t>
            </a:r>
            <a:r>
              <a:rPr lang="en-US" sz="900" b="1" dirty="0"/>
              <a:t> + " y </a:t>
            </a:r>
            <a:r>
              <a:rPr lang="en-US" sz="900" b="1" dirty="0" err="1"/>
              <a:t>tengo</a:t>
            </a:r>
            <a:r>
              <a:rPr lang="en-US" sz="900" b="1" dirty="0"/>
              <a:t> " + </a:t>
            </a:r>
            <a:r>
              <a:rPr lang="en-US" sz="900" b="1" dirty="0" err="1"/>
              <a:t>edad</a:t>
            </a:r>
            <a:r>
              <a:rPr lang="en-US" sz="900" b="1" dirty="0"/>
              <a:t> + " </a:t>
            </a:r>
            <a:r>
              <a:rPr lang="en-US" sz="900" b="1" dirty="0" err="1"/>
              <a:t>años</a:t>
            </a:r>
            <a:r>
              <a:rPr lang="en-US" sz="900" b="1" dirty="0"/>
              <a:t>.");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    }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}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900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Persona p = new Persona();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 err="1"/>
              <a:t>p.nombre</a:t>
            </a:r>
            <a:r>
              <a:rPr lang="en-US" sz="900" b="1" dirty="0"/>
              <a:t> = "Juan";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 err="1"/>
              <a:t>p.edad</a:t>
            </a:r>
            <a:r>
              <a:rPr lang="en-US" sz="900" b="1" dirty="0"/>
              <a:t> = 30;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 err="1"/>
              <a:t>p.Saludar</a:t>
            </a:r>
            <a:r>
              <a:rPr lang="en-US" sz="900" b="1" dirty="0"/>
              <a:t>(); // </a:t>
            </a:r>
            <a:r>
              <a:rPr lang="en-US" sz="900" b="1" dirty="0" err="1"/>
              <a:t>Hola</a:t>
            </a:r>
            <a:r>
              <a:rPr lang="en-US" sz="900" b="1" dirty="0"/>
              <a:t>, mi </a:t>
            </a:r>
            <a:r>
              <a:rPr lang="en-US" sz="900" b="1" dirty="0" err="1"/>
              <a:t>nombre</a:t>
            </a:r>
            <a:r>
              <a:rPr lang="en-US" sz="900" b="1" dirty="0"/>
              <a:t> </a:t>
            </a:r>
            <a:r>
              <a:rPr lang="en-US" sz="900" b="1" dirty="0" err="1"/>
              <a:t>es</a:t>
            </a:r>
            <a:r>
              <a:rPr lang="en-US" sz="900" b="1" dirty="0"/>
              <a:t> Juan y </a:t>
            </a:r>
            <a:r>
              <a:rPr lang="en-US" sz="900" b="1" dirty="0" err="1"/>
              <a:t>tengo</a:t>
            </a:r>
            <a:r>
              <a:rPr lang="en-US" sz="900" b="1" dirty="0"/>
              <a:t> 30 </a:t>
            </a:r>
            <a:r>
              <a:rPr lang="en-US" sz="900" b="1" dirty="0" err="1"/>
              <a:t>años</a:t>
            </a:r>
            <a:r>
              <a:rPr lang="en-US" sz="900" b="1" dirty="0"/>
              <a:t>.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830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" dirty="0" smtClean="0"/>
              <a:t>Métodos </a:t>
            </a:r>
            <a:r>
              <a:rPr lang="es-ES" dirty="0"/>
              <a:t>y </a:t>
            </a:r>
            <a:r>
              <a:rPr lang="es-ES" dirty="0" smtClean="0"/>
              <a:t>constructores</a:t>
            </a:r>
            <a:endParaRPr dirty="0"/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6350030" cy="22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dirty="0" smtClean="0"/>
              <a:t>Los </a:t>
            </a:r>
            <a:r>
              <a:rPr lang="es-ES" dirty="0"/>
              <a:t>métodos son funciones que se definen en una clase y se utilizan para realizar acciones en objetos de esa clase. Los constructores son métodos especiales que se utilizan para inicializar objetos de una clase.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135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" dirty="0" smtClean="0"/>
              <a:t>Métodos </a:t>
            </a:r>
            <a:r>
              <a:rPr lang="es-ES" dirty="0"/>
              <a:t>y </a:t>
            </a:r>
            <a:r>
              <a:rPr lang="es-ES" dirty="0" smtClean="0"/>
              <a:t>constructores</a:t>
            </a:r>
            <a:endParaRPr dirty="0"/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6350030" cy="22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r>
              <a:rPr lang="es-ES" sz="1100" dirty="0" err="1"/>
              <a:t>class</a:t>
            </a:r>
            <a:r>
              <a:rPr lang="es-ES" sz="1100" dirty="0"/>
              <a:t> Circulo {</a:t>
            </a:r>
          </a:p>
          <a:p>
            <a:pPr marL="101600" indent="0">
              <a:buNone/>
            </a:pPr>
            <a:r>
              <a:rPr lang="es-ES" sz="1100" dirty="0"/>
              <a:t>    </a:t>
            </a:r>
            <a:r>
              <a:rPr lang="es-ES" sz="1100" dirty="0" err="1"/>
              <a:t>public</a:t>
            </a:r>
            <a:r>
              <a:rPr lang="es-ES" sz="1100" dirty="0"/>
              <a:t> </a:t>
            </a:r>
            <a:r>
              <a:rPr lang="es-ES" sz="1100" dirty="0" err="1"/>
              <a:t>double</a:t>
            </a:r>
            <a:r>
              <a:rPr lang="es-ES" sz="1100" dirty="0"/>
              <a:t> radio;</a:t>
            </a:r>
          </a:p>
          <a:p>
            <a:pPr marL="101600" indent="0">
              <a:buNone/>
            </a:pPr>
            <a:r>
              <a:rPr lang="es-ES" sz="1100" dirty="0"/>
              <a:t>    </a:t>
            </a:r>
          </a:p>
          <a:p>
            <a:pPr marL="101600" indent="0">
              <a:buNone/>
            </a:pPr>
            <a:r>
              <a:rPr lang="es-ES" sz="1100" dirty="0"/>
              <a:t>    </a:t>
            </a:r>
            <a:r>
              <a:rPr lang="es-ES" sz="1100" dirty="0" err="1"/>
              <a:t>public</a:t>
            </a:r>
            <a:r>
              <a:rPr lang="es-ES" sz="1100" dirty="0"/>
              <a:t> Circulo(</a:t>
            </a:r>
            <a:r>
              <a:rPr lang="es-ES" sz="1100" dirty="0" err="1"/>
              <a:t>double</a:t>
            </a:r>
            <a:r>
              <a:rPr lang="es-ES" sz="1100" dirty="0"/>
              <a:t> r) {</a:t>
            </a:r>
          </a:p>
          <a:p>
            <a:pPr marL="101600" indent="0">
              <a:buNone/>
            </a:pPr>
            <a:r>
              <a:rPr lang="es-ES" sz="1100" dirty="0"/>
              <a:t>        radio = r;</a:t>
            </a:r>
          </a:p>
          <a:p>
            <a:pPr marL="101600" indent="0">
              <a:buNone/>
            </a:pPr>
            <a:r>
              <a:rPr lang="es-ES" sz="1100" dirty="0"/>
              <a:t>    }</a:t>
            </a:r>
          </a:p>
          <a:p>
            <a:pPr marL="101600" indent="0">
              <a:buNone/>
            </a:pPr>
            <a:r>
              <a:rPr lang="es-ES" sz="1100" dirty="0"/>
              <a:t>    </a:t>
            </a:r>
          </a:p>
          <a:p>
            <a:pPr marL="101600" indent="0">
              <a:buNone/>
            </a:pPr>
            <a:r>
              <a:rPr lang="es-ES" sz="1100" dirty="0"/>
              <a:t>    </a:t>
            </a:r>
            <a:r>
              <a:rPr lang="es-ES" sz="1100" dirty="0" err="1"/>
              <a:t>public</a:t>
            </a:r>
            <a:r>
              <a:rPr lang="es-ES" sz="1100" dirty="0"/>
              <a:t> </a:t>
            </a:r>
            <a:r>
              <a:rPr lang="es-ES" sz="1100" dirty="0" err="1"/>
              <a:t>double</a:t>
            </a:r>
            <a:r>
              <a:rPr lang="es-ES" sz="1100" dirty="0"/>
              <a:t> </a:t>
            </a:r>
            <a:r>
              <a:rPr lang="es-ES" sz="1100" dirty="0" err="1"/>
              <a:t>Area</a:t>
            </a:r>
            <a:r>
              <a:rPr lang="es-ES" sz="1100" dirty="0"/>
              <a:t>() {</a:t>
            </a:r>
          </a:p>
          <a:p>
            <a:pPr marL="101600" indent="0">
              <a:buNone/>
            </a:pPr>
            <a:r>
              <a:rPr lang="es-ES" sz="1100" dirty="0"/>
              <a:t>        </a:t>
            </a:r>
            <a:r>
              <a:rPr lang="es-ES" sz="1100" dirty="0" err="1"/>
              <a:t>return</a:t>
            </a:r>
            <a:r>
              <a:rPr lang="es-ES" sz="1100" dirty="0"/>
              <a:t> </a:t>
            </a:r>
            <a:r>
              <a:rPr lang="es-ES" sz="1100" dirty="0" err="1"/>
              <a:t>Math.PI</a:t>
            </a:r>
            <a:r>
              <a:rPr lang="es-ES" sz="1100" dirty="0"/>
              <a:t> * radio * radio;</a:t>
            </a:r>
          </a:p>
          <a:p>
            <a:pPr marL="101600" indent="0">
              <a:buNone/>
            </a:pPr>
            <a:r>
              <a:rPr lang="es-ES" sz="1100" dirty="0"/>
              <a:t>    }</a:t>
            </a:r>
          </a:p>
          <a:p>
            <a:pPr marL="101600" indent="0">
              <a:buNone/>
            </a:pPr>
            <a:r>
              <a:rPr lang="es-ES" sz="1100" dirty="0"/>
              <a:t>}</a:t>
            </a:r>
          </a:p>
          <a:p>
            <a:pPr marL="101600" indent="0">
              <a:buNone/>
            </a:pPr>
            <a:endParaRPr lang="es-ES" sz="1100" dirty="0"/>
          </a:p>
          <a:p>
            <a:pPr marL="101600" indent="0">
              <a:buNone/>
            </a:pPr>
            <a:r>
              <a:rPr lang="es-ES" sz="1100" dirty="0"/>
              <a:t>Circulo c = new Circulo(5);</a:t>
            </a:r>
          </a:p>
          <a:p>
            <a:pPr marL="101600" indent="0">
              <a:buNone/>
            </a:pPr>
            <a:r>
              <a:rPr lang="es-ES" sz="1100" dirty="0" err="1"/>
              <a:t>Console.WriteLine</a:t>
            </a:r>
            <a:r>
              <a:rPr lang="es-ES" sz="1100" dirty="0"/>
              <a:t>("El área del círculo es " + </a:t>
            </a:r>
            <a:r>
              <a:rPr lang="es-ES" sz="1100" dirty="0" err="1"/>
              <a:t>c.Area</a:t>
            </a:r>
            <a:r>
              <a:rPr lang="es-ES" sz="1100" dirty="0"/>
              <a:t>()); // El área del círculo es 78.53981633974483</a:t>
            </a:r>
          </a:p>
          <a:p>
            <a:pPr marL="101600" indent="0">
              <a:buNone/>
            </a:pPr>
            <a:endParaRPr lang="es-ES" sz="1100" dirty="0"/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472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" dirty="0"/>
              <a:t>Modificadores de </a:t>
            </a:r>
            <a:r>
              <a:rPr lang="es-ES" dirty="0" smtClean="0"/>
              <a:t>acceso</a:t>
            </a:r>
            <a:r>
              <a:rPr lang="es-ES" b="1" dirty="0" smtClean="0"/>
              <a:t> </a:t>
            </a:r>
            <a:endParaRPr dirty="0"/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6350030" cy="22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1400" dirty="0" smtClean="0"/>
              <a:t>En </a:t>
            </a:r>
            <a:r>
              <a:rPr lang="es-ES" sz="1400" dirty="0"/>
              <a:t>C#, los modificadores de acceso son palabras clave que se utilizan para determinar el nivel de acceso a las propiedades y métodos de una clase. Los </a:t>
            </a:r>
            <a:r>
              <a:rPr lang="es-ES" sz="1400" dirty="0" smtClean="0"/>
              <a:t>modificadores </a:t>
            </a:r>
            <a:r>
              <a:rPr lang="es-ES" sz="1400" dirty="0"/>
              <a:t>de acceso son </a:t>
            </a:r>
            <a:r>
              <a:rPr lang="es-ES" sz="1400" dirty="0" err="1"/>
              <a:t>public</a:t>
            </a:r>
            <a:r>
              <a:rPr lang="es-ES" sz="1400" dirty="0"/>
              <a:t>, </a:t>
            </a:r>
            <a:r>
              <a:rPr lang="es-ES" sz="1400" dirty="0" err="1" smtClean="0"/>
              <a:t>private</a:t>
            </a:r>
            <a:r>
              <a:rPr lang="es-ES" sz="1400" dirty="0" smtClean="0"/>
              <a:t>, </a:t>
            </a:r>
            <a:r>
              <a:rPr lang="es-ES" sz="1400" dirty="0" err="1" smtClean="0"/>
              <a:t>protected</a:t>
            </a:r>
            <a:r>
              <a:rPr lang="es-ES" sz="1400" dirty="0" smtClean="0"/>
              <a:t>, </a:t>
            </a:r>
            <a:r>
              <a:rPr lang="es-ES" sz="1400" dirty="0" err="1" smtClean="0"/>
              <a:t>internal</a:t>
            </a:r>
            <a:r>
              <a:rPr lang="es-ES" sz="1400" dirty="0" smtClean="0"/>
              <a:t> y </a:t>
            </a:r>
            <a:r>
              <a:rPr lang="es-ES" sz="1400" dirty="0" err="1"/>
              <a:t>protected</a:t>
            </a:r>
            <a:r>
              <a:rPr lang="es-ES" sz="1400" dirty="0"/>
              <a:t> </a:t>
            </a:r>
            <a:r>
              <a:rPr lang="es-ES" sz="1400" dirty="0" err="1"/>
              <a:t>internal</a:t>
            </a:r>
            <a:r>
              <a:rPr lang="es-ES" sz="1400" dirty="0" smtClean="0"/>
              <a:t>.</a:t>
            </a:r>
            <a:endParaRPr lang="es-ES" sz="1400" dirty="0"/>
          </a:p>
          <a:p>
            <a:endParaRPr lang="es-ES" sz="1400" dirty="0"/>
          </a:p>
          <a:p>
            <a:pPr lvl="1"/>
            <a:r>
              <a:rPr lang="es-ES" sz="1200" dirty="0" err="1"/>
              <a:t>public</a:t>
            </a:r>
            <a:r>
              <a:rPr lang="es-ES" sz="1200" dirty="0"/>
              <a:t>: Puede obtener acceso al tipo o miembro cualquier otro código del mismo ensamblado o de otro ensamblado que haga referencia a </a:t>
            </a:r>
            <a:r>
              <a:rPr lang="es-ES" sz="1200" dirty="0" smtClean="0"/>
              <a:t>éste.</a:t>
            </a:r>
            <a:endParaRPr lang="es-ES" sz="1200" dirty="0"/>
          </a:p>
          <a:p>
            <a:pPr lvl="1"/>
            <a:r>
              <a:rPr lang="es-ES" sz="1200" dirty="0" err="1"/>
              <a:t>protected</a:t>
            </a:r>
            <a:r>
              <a:rPr lang="es-ES" sz="1200" dirty="0"/>
              <a:t>: Puede obtener acceso al tipo o miembro solo dentro de su propia clase o en las clases </a:t>
            </a:r>
            <a:r>
              <a:rPr lang="es-ES" sz="1200" dirty="0" smtClean="0"/>
              <a:t>derivadas.</a:t>
            </a:r>
            <a:endParaRPr lang="es-ES" sz="1200" dirty="0"/>
          </a:p>
          <a:p>
            <a:pPr lvl="1"/>
            <a:r>
              <a:rPr lang="es-ES" sz="1200" dirty="0" err="1"/>
              <a:t>internal</a:t>
            </a:r>
            <a:r>
              <a:rPr lang="es-ES" sz="1200" dirty="0"/>
              <a:t>: Puede obtener acceso al tipo o miembro solo dentro del mismo </a:t>
            </a:r>
            <a:r>
              <a:rPr lang="es-ES" sz="1200" dirty="0" smtClean="0"/>
              <a:t>ensamblado.</a:t>
            </a:r>
            <a:endParaRPr lang="es-ES" sz="1200" dirty="0"/>
          </a:p>
          <a:p>
            <a:pPr lvl="1"/>
            <a:r>
              <a:rPr lang="es-ES" sz="1200" dirty="0" err="1"/>
              <a:t>private</a:t>
            </a:r>
            <a:r>
              <a:rPr lang="es-ES" sz="1200" dirty="0"/>
              <a:t>: Puede obtener acceso al tipo o miembro solo dentro de la misma clase o </a:t>
            </a:r>
            <a:r>
              <a:rPr lang="es-ES" sz="1200" dirty="0" smtClean="0"/>
              <a:t>estructura.</a:t>
            </a:r>
            <a:endParaRPr lang="es-ES" sz="1200" dirty="0"/>
          </a:p>
          <a:p>
            <a:pPr lvl="1"/>
            <a:r>
              <a:rPr lang="es-ES" sz="1200" dirty="0" err="1"/>
              <a:t>protected</a:t>
            </a:r>
            <a:r>
              <a:rPr lang="es-ES" sz="1200" dirty="0"/>
              <a:t> </a:t>
            </a:r>
            <a:r>
              <a:rPr lang="es-ES" sz="1200" dirty="0" err="1"/>
              <a:t>internal</a:t>
            </a:r>
            <a:r>
              <a:rPr lang="es-ES" sz="1200" dirty="0"/>
              <a:t>: Puede obtener acceso al tipo o miembro dentro del mismo ensamblado o en las clases derivadas fuera del </a:t>
            </a:r>
            <a:r>
              <a:rPr lang="es-ES" sz="1200" dirty="0" smtClean="0"/>
              <a:t>ensamblado.</a:t>
            </a:r>
            <a:endParaRPr lang="es-ES" sz="1200" dirty="0"/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577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dirty="0"/>
              <a:t>Modificadores de acceso</a:t>
            </a:r>
            <a:r>
              <a:rPr lang="es-ES" b="1" dirty="0"/>
              <a:t> </a:t>
            </a:r>
            <a:endParaRPr dirty="0"/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6350030" cy="22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class </a:t>
            </a:r>
            <a:r>
              <a:rPr lang="en-US" sz="900" b="1" dirty="0" err="1"/>
              <a:t>Estudiante</a:t>
            </a:r>
            <a:r>
              <a:rPr lang="en-US" sz="900" b="1" dirty="0"/>
              <a:t> : Persona {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    public void </a:t>
            </a:r>
            <a:r>
              <a:rPr lang="en-US" sz="900" b="1" dirty="0" err="1"/>
              <a:t>CambiarNombre</a:t>
            </a:r>
            <a:r>
              <a:rPr lang="en-US" sz="900" b="1" dirty="0"/>
              <a:t>(string n) {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SetNombre</a:t>
            </a:r>
            <a:r>
              <a:rPr lang="en-US" sz="900" b="1" dirty="0"/>
              <a:t>(n);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    }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/>
              <a:t>}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900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 err="1"/>
              <a:t>Estudiante</a:t>
            </a:r>
            <a:r>
              <a:rPr lang="en-US" sz="900" b="1" dirty="0"/>
              <a:t> e = new </a:t>
            </a:r>
            <a:r>
              <a:rPr lang="en-US" sz="900" b="1" dirty="0" err="1"/>
              <a:t>Estudiante</a:t>
            </a:r>
            <a:r>
              <a:rPr lang="en-US" sz="900" b="1" dirty="0"/>
              <a:t>();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 err="1"/>
              <a:t>e.CambiarNombre</a:t>
            </a:r>
            <a:r>
              <a:rPr lang="en-US" sz="900" b="1" dirty="0"/>
              <a:t>("Juan");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b="1" dirty="0" err="1"/>
              <a:t>Console.WriteLine</a:t>
            </a:r>
            <a:r>
              <a:rPr lang="en-US" sz="900" b="1" dirty="0"/>
              <a:t>(</a:t>
            </a:r>
            <a:r>
              <a:rPr lang="en-US" sz="900" b="1" dirty="0" err="1"/>
              <a:t>e.GetNombre</a:t>
            </a:r>
            <a:r>
              <a:rPr lang="en-US" sz="900" b="1" dirty="0"/>
              <a:t>()); // Juan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831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" dirty="0"/>
              <a:t>Modificadores de </a:t>
            </a:r>
            <a:r>
              <a:rPr lang="es-ES" dirty="0" smtClean="0"/>
              <a:t>acceso</a:t>
            </a:r>
            <a:r>
              <a:rPr lang="es-ES" b="1" dirty="0" smtClean="0"/>
              <a:t> </a:t>
            </a:r>
            <a:endParaRPr dirty="0"/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6350030" cy="22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1400" dirty="0"/>
              <a:t>Un ensamblado en C# es un archivo que contiene código compilado, recursos y metadatos que describen el contenido del ensamblado1. Los ensamblados se utilizan para agrupar y distribuir código de manera lógica y reutilizable.</a:t>
            </a:r>
          </a:p>
          <a:p>
            <a:endParaRPr lang="es-ES" sz="1400" dirty="0"/>
          </a:p>
          <a:p>
            <a:r>
              <a:rPr lang="es-ES" sz="1400" dirty="0"/>
              <a:t>U</a:t>
            </a:r>
            <a:r>
              <a:rPr lang="es-ES" sz="1400" dirty="0" smtClean="0"/>
              <a:t>na </a:t>
            </a:r>
            <a:r>
              <a:rPr lang="es-ES" sz="1400" dirty="0"/>
              <a:t>aplicación o una DLL son ejemplos de ensamblados en C</a:t>
            </a:r>
            <a:r>
              <a:rPr lang="es-ES" sz="1400" dirty="0" smtClean="0"/>
              <a:t>#. </a:t>
            </a:r>
          </a:p>
          <a:p>
            <a:r>
              <a:rPr lang="es-ES" sz="1400" dirty="0"/>
              <a:t>El modificador de acceso “</a:t>
            </a:r>
            <a:r>
              <a:rPr lang="es-ES" sz="1400" dirty="0" err="1"/>
              <a:t>internal</a:t>
            </a:r>
            <a:r>
              <a:rPr lang="es-ES" sz="1400" dirty="0"/>
              <a:t>” se utiliza para establecer que un tipo o miembro solo puede ser accedido dentro del mismo </a:t>
            </a:r>
            <a:r>
              <a:rPr lang="es-ES" sz="1400" dirty="0" smtClean="0"/>
              <a:t>ensamblado.</a:t>
            </a:r>
          </a:p>
          <a:p>
            <a:r>
              <a:rPr lang="es-ES" sz="1400" dirty="0"/>
              <a:t>El modificador de acceso </a:t>
            </a:r>
            <a:r>
              <a:rPr lang="es-ES" sz="1400" dirty="0" err="1"/>
              <a:t>protected</a:t>
            </a:r>
            <a:r>
              <a:rPr lang="es-ES" sz="1400" dirty="0"/>
              <a:t> </a:t>
            </a:r>
            <a:r>
              <a:rPr lang="es-ES" sz="1400" dirty="0" err="1"/>
              <a:t>internal</a:t>
            </a:r>
            <a:r>
              <a:rPr lang="es-ES" sz="1400" dirty="0"/>
              <a:t> es una combinación de los modificadores de acceso </a:t>
            </a:r>
            <a:r>
              <a:rPr lang="es-ES" sz="1400" dirty="0" err="1"/>
              <a:t>protected</a:t>
            </a:r>
            <a:r>
              <a:rPr lang="es-ES" sz="1400" dirty="0"/>
              <a:t> e </a:t>
            </a:r>
            <a:r>
              <a:rPr lang="es-ES" sz="1400" dirty="0" err="1" smtClean="0"/>
              <a:t>internal</a:t>
            </a:r>
            <a:r>
              <a:rPr lang="es-ES" sz="1400" dirty="0" smtClean="0"/>
              <a:t>. </a:t>
            </a:r>
            <a:r>
              <a:rPr lang="es-ES" sz="1400" dirty="0"/>
              <a:t>Un miembro con el modificador </a:t>
            </a:r>
            <a:r>
              <a:rPr lang="es-ES" sz="1400" dirty="0" err="1"/>
              <a:t>protected</a:t>
            </a:r>
            <a:r>
              <a:rPr lang="es-ES" sz="1400" dirty="0"/>
              <a:t> </a:t>
            </a:r>
            <a:r>
              <a:rPr lang="es-ES" sz="1400" dirty="0" err="1"/>
              <a:t>internal</a:t>
            </a:r>
            <a:r>
              <a:rPr lang="es-ES" sz="1400" dirty="0"/>
              <a:t> es accesible desde el ensamblado actual y desde cualquier tipo derivado de la clase </a:t>
            </a:r>
            <a:r>
              <a:rPr lang="es-ES" sz="1400" dirty="0" smtClean="0"/>
              <a:t>contenedora.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32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essica template">
  <a:themeElements>
    <a:clrScheme name="Custom 347">
      <a:dk1>
        <a:srgbClr val="062133"/>
      </a:dk1>
      <a:lt1>
        <a:srgbClr val="FFFFFF"/>
      </a:lt1>
      <a:dk2>
        <a:srgbClr val="878E92"/>
      </a:dk2>
      <a:lt2>
        <a:srgbClr val="E9EEF0"/>
      </a:lt2>
      <a:accent1>
        <a:srgbClr val="0DB8CC"/>
      </a:accent1>
      <a:accent2>
        <a:srgbClr val="FFA604"/>
      </a:accent2>
      <a:accent3>
        <a:srgbClr val="00799E"/>
      </a:accent3>
      <a:accent4>
        <a:srgbClr val="32E4C8"/>
      </a:accent4>
      <a:accent5>
        <a:srgbClr val="FFD104"/>
      </a:accent5>
      <a:accent6>
        <a:srgbClr val="2EC9FF"/>
      </a:accent6>
      <a:hlink>
        <a:srgbClr val="00799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981</Words>
  <Application>Microsoft Office PowerPoint</Application>
  <PresentationFormat>Presentación en pantalla (16:9)</PresentationFormat>
  <Paragraphs>140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News Cycle</vt:lpstr>
      <vt:lpstr>Montserrat</vt:lpstr>
      <vt:lpstr>Oswald</vt:lpstr>
      <vt:lpstr>Calibri</vt:lpstr>
      <vt:lpstr>Arial</vt:lpstr>
      <vt:lpstr>Jessica template</vt:lpstr>
      <vt:lpstr>POO EN C#</vt:lpstr>
      <vt:lpstr>Introducción </vt:lpstr>
      <vt:lpstr>Clases y objetos </vt:lpstr>
      <vt:lpstr>Clases y objetos </vt:lpstr>
      <vt:lpstr>Métodos y constructores</vt:lpstr>
      <vt:lpstr>Métodos y constructores</vt:lpstr>
      <vt:lpstr>Modificadores de acceso </vt:lpstr>
      <vt:lpstr>Modificadores de acceso </vt:lpstr>
      <vt:lpstr>Modificadores de acceso </vt:lpstr>
      <vt:lpstr>Herencia</vt:lpstr>
      <vt:lpstr>Herencia</vt:lpstr>
      <vt:lpstr>Override de métodos </vt:lpstr>
      <vt:lpstr>Override de métodos </vt:lpstr>
      <vt:lpstr>Modificador base </vt:lpstr>
      <vt:lpstr>Modificador base </vt:lpstr>
      <vt:lpstr>Presentación de PowerPoint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LENOVO</cp:lastModifiedBy>
  <cp:revision>14</cp:revision>
  <dcterms:modified xsi:type="dcterms:W3CDTF">2023-04-05T20:26:52Z</dcterms:modified>
</cp:coreProperties>
</file>