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8"/>
  </p:notesMasterIdLst>
  <p:sldIdLst>
    <p:sldId id="256" r:id="rId2"/>
    <p:sldId id="257" r:id="rId3"/>
    <p:sldId id="297" r:id="rId4"/>
    <p:sldId id="298" r:id="rId5"/>
    <p:sldId id="299" r:id="rId6"/>
    <p:sldId id="300" r:id="rId7"/>
    <p:sldId id="312" r:id="rId8"/>
    <p:sldId id="313" r:id="rId9"/>
    <p:sldId id="323" r:id="rId10"/>
    <p:sldId id="314" r:id="rId11"/>
    <p:sldId id="315" r:id="rId12"/>
    <p:sldId id="316" r:id="rId13"/>
    <p:sldId id="317" r:id="rId14"/>
    <p:sldId id="318" r:id="rId15"/>
    <p:sldId id="320" r:id="rId16"/>
    <p:sldId id="321" r:id="rId17"/>
    <p:sldId id="319" r:id="rId18"/>
    <p:sldId id="324" r:id="rId19"/>
    <p:sldId id="325" r:id="rId20"/>
    <p:sldId id="328" r:id="rId21"/>
    <p:sldId id="326" r:id="rId22"/>
    <p:sldId id="327" r:id="rId23"/>
    <p:sldId id="322" r:id="rId24"/>
    <p:sldId id="301" r:id="rId25"/>
    <p:sldId id="302" r:id="rId26"/>
    <p:sldId id="303" r:id="rId27"/>
    <p:sldId id="304" r:id="rId28"/>
    <p:sldId id="305" r:id="rId29"/>
    <p:sldId id="306" r:id="rId30"/>
    <p:sldId id="307" r:id="rId31"/>
    <p:sldId id="308" r:id="rId32"/>
    <p:sldId id="309" r:id="rId33"/>
    <p:sldId id="310" r:id="rId34"/>
    <p:sldId id="311" r:id="rId35"/>
    <p:sldId id="294" r:id="rId36"/>
    <p:sldId id="279"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News Cycle" panose="020B0604020202020204" charset="2"/>
      <p:regular r:id="rId43"/>
      <p:bold r:id="rId44"/>
    </p:embeddedFont>
    <p:embeddedFont>
      <p:font typeface="Oswald" panose="02000503000000000000" pitchFamily="2" charset="0"/>
      <p:regular r:id="rId45"/>
      <p:bold r:id="rId46"/>
    </p:embeddedFont>
    <p:embeddedFont>
      <p:font typeface="Montserrat" panose="02000505000000020004"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681E7-3F6B-493A-A081-50176DB923CF}">
  <a:tblStyle styleId="{6B5681E7-3F6B-493A-A081-50176DB923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EFF09-86D4-41D1-8CD3-602A2CEEB6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78"/>
      </p:cViewPr>
      <p:guideLst/>
    </p:cSldViewPr>
  </p:slideViewPr>
  <p:notesTextViewPr>
    <p:cViewPr>
      <p:scale>
        <a:sx n="1" d="1"/>
        <a:sy n="1" d="1"/>
      </p:scale>
      <p:origin x="0" y="0"/>
    </p:cViewPr>
  </p:notesTextViewPr>
  <p:sorterViewPr>
    <p:cViewPr>
      <p:scale>
        <a:sx n="100" d="100"/>
        <a:sy n="100" d="100"/>
      </p:scale>
      <p:origin x="0" y="-13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78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83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89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884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36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981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623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5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690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25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601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431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208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49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149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185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243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569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926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03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434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811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221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84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622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351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18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947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14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74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785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9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0500" y="2435625"/>
            <a:ext cx="3638700" cy="2240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11" name="Google Shape;11;p2"/>
          <p:cNvSpPr/>
          <p:nvPr/>
        </p:nvSpPr>
        <p:spPr>
          <a:xfrm>
            <a:off x="78131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58210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43594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58210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5"/>
          <p:cNvSpPr txBox="1">
            <a:spLocks noGrp="1"/>
          </p:cNvSpPr>
          <p:nvPr>
            <p:ph type="body" idx="1"/>
          </p:nvPr>
        </p:nvSpPr>
        <p:spPr>
          <a:xfrm>
            <a:off x="550500" y="1353948"/>
            <a:ext cx="61077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4" name="Google Shape;44;p5"/>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
        <p:nvSpPr>
          <p:cNvPr id="45" name="Google Shape;45;p5"/>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 name="Google Shape;46;p5"/>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 name="Google Shape;47;p5"/>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 name="Google Shape;48;p5"/>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 name="Google Shape;49;p5"/>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5"/>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5"/>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 name="Google Shape;52;p5"/>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6" name="Google Shape;66;p7"/>
          <p:cNvSpPr txBox="1">
            <a:spLocks noGrp="1"/>
          </p:cNvSpPr>
          <p:nvPr>
            <p:ph type="body" idx="1"/>
          </p:nvPr>
        </p:nvSpPr>
        <p:spPr>
          <a:xfrm>
            <a:off x="550500" y="1353950"/>
            <a:ext cx="28536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67" name="Google Shape;67;p7"/>
          <p:cNvSpPr txBox="1">
            <a:spLocks noGrp="1"/>
          </p:cNvSpPr>
          <p:nvPr>
            <p:ph type="body" idx="2"/>
          </p:nvPr>
        </p:nvSpPr>
        <p:spPr>
          <a:xfrm>
            <a:off x="3804472" y="1353950"/>
            <a:ext cx="28536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68" name="Google Shape;68;p7"/>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9" name="Google Shape;69;p7"/>
          <p:cNvGrpSpPr/>
          <p:nvPr/>
        </p:nvGrpSpPr>
        <p:grpSpPr>
          <a:xfrm>
            <a:off x="6963076" y="0"/>
            <a:ext cx="1952316" cy="5143493"/>
            <a:chOff x="6963076" y="0"/>
            <a:chExt cx="1952316" cy="5143493"/>
          </a:xfrm>
        </p:grpSpPr>
        <p:sp>
          <p:nvSpPr>
            <p:cNvPr id="70" name="Google Shape;70;p7"/>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 name="Google Shape;71;p7"/>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 name="Google Shape;72;p7"/>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 name="Google Shape;73;p7"/>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 name="Google Shape;74;p7"/>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 name="Google Shape;75;p7"/>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 name="Google Shape;76;p7"/>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 name="Google Shape;77;p7"/>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1"/>
          <p:cNvSpPr/>
          <p:nvPr/>
        </p:nvSpPr>
        <p:spPr>
          <a:xfrm flipH="1">
            <a:off x="8556137" y="3512673"/>
            <a:ext cx="359208" cy="1630800"/>
          </a:xfrm>
          <a:custGeom>
            <a:avLst/>
            <a:gdLst/>
            <a:ahLst/>
            <a:cxnLst/>
            <a:rect l="l" t="t" r="r" b="b"/>
            <a:pathLst>
              <a:path w="21600" h="21600" extrusionOk="0">
                <a:moveTo>
                  <a:pt x="21600" y="21600"/>
                </a:moveTo>
                <a:lnTo>
                  <a:pt x="21600" y="0"/>
                </a:lnTo>
                <a:lnTo>
                  <a:pt x="0" y="86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6" name="Google Shape;116;p11"/>
          <p:cNvSpPr txBox="1">
            <a:spLocks noGrp="1"/>
          </p:cNvSpPr>
          <p:nvPr>
            <p:ph type="sldNum" idx="12"/>
          </p:nvPr>
        </p:nvSpPr>
        <p:spPr>
          <a:xfrm>
            <a:off x="8556125" y="4688650"/>
            <a:ext cx="35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
        <p:nvSpPr>
          <p:cNvPr id="117" name="Google Shape;117;p11"/>
          <p:cNvSpPr/>
          <p:nvPr/>
        </p:nvSpPr>
        <p:spPr>
          <a:xfrm flipH="1">
            <a:off x="8556137" y="977835"/>
            <a:ext cx="359208" cy="963846"/>
          </a:xfrm>
          <a:custGeom>
            <a:avLst/>
            <a:gdLst/>
            <a:ahLst/>
            <a:cxnLst/>
            <a:rect l="l" t="t" r="r" b="b"/>
            <a:pathLst>
              <a:path w="21600" h="21600" extrusionOk="0">
                <a:moveTo>
                  <a:pt x="0" y="21600"/>
                </a:moveTo>
                <a:lnTo>
                  <a:pt x="21600" y="20140"/>
                </a:lnTo>
                <a:lnTo>
                  <a:pt x="21600" y="0"/>
                </a:lnTo>
                <a:lnTo>
                  <a:pt x="0" y="146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8" name="Google Shape;118;p11"/>
          <p:cNvSpPr/>
          <p:nvPr/>
        </p:nvSpPr>
        <p:spPr>
          <a:xfrm flipH="1">
            <a:off x="8556137" y="0"/>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9" name="Google Shape;119;p11"/>
          <p:cNvSpPr/>
          <p:nvPr/>
        </p:nvSpPr>
        <p:spPr>
          <a:xfrm flipH="1">
            <a:off x="7896852" y="456628"/>
            <a:ext cx="568512" cy="711612"/>
          </a:xfrm>
          <a:custGeom>
            <a:avLst/>
            <a:gdLst/>
            <a:ahLst/>
            <a:cxnLst/>
            <a:rect l="l" t="t" r="r" b="b"/>
            <a:pathLst>
              <a:path w="21600" h="21600" extrusionOk="0">
                <a:moveTo>
                  <a:pt x="0" y="21600"/>
                </a:moveTo>
                <a:lnTo>
                  <a:pt x="21600" y="18470"/>
                </a:lnTo>
                <a:lnTo>
                  <a:pt x="21600" y="0"/>
                </a:lnTo>
                <a:lnTo>
                  <a:pt x="0" y="3130"/>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0" name="Google Shape;120;p11"/>
          <p:cNvSpPr/>
          <p:nvPr/>
        </p:nvSpPr>
        <p:spPr>
          <a:xfrm flipH="1">
            <a:off x="7896852" y="4574472"/>
            <a:ext cx="568512" cy="569052"/>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1" name="Google Shape;121;p11"/>
          <p:cNvSpPr/>
          <p:nvPr/>
        </p:nvSpPr>
        <p:spPr>
          <a:xfrm flipH="1">
            <a:off x="7896852" y="1158238"/>
            <a:ext cx="568512" cy="3426246"/>
          </a:xfrm>
          <a:custGeom>
            <a:avLst/>
            <a:gdLst/>
            <a:ahLst/>
            <a:cxnLst/>
            <a:rect l="l" t="t" r="r" b="b"/>
            <a:pathLst>
              <a:path w="21600" h="21600" extrusionOk="0">
                <a:moveTo>
                  <a:pt x="21600" y="0"/>
                </a:moveTo>
                <a:lnTo>
                  <a:pt x="0" y="650"/>
                </a:lnTo>
                <a:lnTo>
                  <a:pt x="0" y="21600"/>
                </a:lnTo>
                <a:lnTo>
                  <a:pt x="21600" y="20950"/>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0500" y="759800"/>
            <a:ext cx="61077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1pPr>
            <a:lvl2pPr lvl="1"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2pPr>
            <a:lvl3pPr lvl="2"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3pPr>
            <a:lvl4pPr lvl="3"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4pPr>
            <a:lvl5pPr lvl="4"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5pPr>
            <a:lvl6pPr lvl="5"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6pPr>
            <a:lvl7pPr lvl="6"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7pPr>
            <a:lvl8pPr lvl="7"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8pPr>
            <a:lvl9pPr lvl="8"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550500" y="1353948"/>
            <a:ext cx="61077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1pPr>
            <a:lvl2pPr marL="914400" lvl="1"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2pPr>
            <a:lvl3pPr marL="1371600" lvl="2"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3pPr>
            <a:lvl4pPr marL="1828800" lvl="3"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4pPr>
            <a:lvl5pPr marL="2286000" lvl="4"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marL="2743200" lvl="5"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marL="3200400" lvl="6"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marL="3657600" lvl="7"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marL="4114800" lvl="8" indent="-381000" rtl="0">
              <a:lnSpc>
                <a:spcPct val="115000"/>
              </a:lnSpc>
              <a:spcBef>
                <a:spcPts val="800"/>
              </a:spcBef>
              <a:spcAft>
                <a:spcPts val="80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346250" y="4688650"/>
            <a:ext cx="569100" cy="454800"/>
          </a:xfrm>
          <a:prstGeom prst="rect">
            <a:avLst/>
          </a:prstGeom>
          <a:noFill/>
          <a:ln>
            <a:noFill/>
          </a:ln>
        </p:spPr>
        <p:txBody>
          <a:bodyPr spcFirstLastPara="1" wrap="square" lIns="0" tIns="0" rIns="0" bIns="0" anchor="ctr" anchorCtr="0">
            <a:noAutofit/>
          </a:bodyPr>
          <a:lstStyle>
            <a:lvl1pPr lvl="0" algn="ctr" rtl="0">
              <a:buNone/>
              <a:defRPr sz="1300">
                <a:solidFill>
                  <a:schemeClr val="lt1"/>
                </a:solidFill>
                <a:latin typeface="Oswald"/>
                <a:ea typeface="Oswald"/>
                <a:cs typeface="Oswald"/>
                <a:sym typeface="Oswald"/>
              </a:defRPr>
            </a:lvl1pPr>
            <a:lvl2pPr lvl="1" algn="ctr" rtl="0">
              <a:buNone/>
              <a:defRPr sz="1300">
                <a:solidFill>
                  <a:schemeClr val="lt1"/>
                </a:solidFill>
                <a:latin typeface="Oswald"/>
                <a:ea typeface="Oswald"/>
                <a:cs typeface="Oswald"/>
                <a:sym typeface="Oswald"/>
              </a:defRPr>
            </a:lvl2pPr>
            <a:lvl3pPr lvl="2" algn="ctr" rtl="0">
              <a:buNone/>
              <a:defRPr sz="1300">
                <a:solidFill>
                  <a:schemeClr val="lt1"/>
                </a:solidFill>
                <a:latin typeface="Oswald"/>
                <a:ea typeface="Oswald"/>
                <a:cs typeface="Oswald"/>
                <a:sym typeface="Oswald"/>
              </a:defRPr>
            </a:lvl3pPr>
            <a:lvl4pPr lvl="3" algn="ctr" rtl="0">
              <a:buNone/>
              <a:defRPr sz="1300">
                <a:solidFill>
                  <a:schemeClr val="lt1"/>
                </a:solidFill>
                <a:latin typeface="Oswald"/>
                <a:ea typeface="Oswald"/>
                <a:cs typeface="Oswald"/>
                <a:sym typeface="Oswald"/>
              </a:defRPr>
            </a:lvl4pPr>
            <a:lvl5pPr lvl="4" algn="ctr" rtl="0">
              <a:buNone/>
              <a:defRPr sz="1300">
                <a:solidFill>
                  <a:schemeClr val="lt1"/>
                </a:solidFill>
                <a:latin typeface="Oswald"/>
                <a:ea typeface="Oswald"/>
                <a:cs typeface="Oswald"/>
                <a:sym typeface="Oswald"/>
              </a:defRPr>
            </a:lvl5pPr>
            <a:lvl6pPr lvl="5" algn="ctr" rtl="0">
              <a:buNone/>
              <a:defRPr sz="1300">
                <a:solidFill>
                  <a:schemeClr val="lt1"/>
                </a:solidFill>
                <a:latin typeface="Oswald"/>
                <a:ea typeface="Oswald"/>
                <a:cs typeface="Oswald"/>
                <a:sym typeface="Oswald"/>
              </a:defRPr>
            </a:lvl6pPr>
            <a:lvl7pPr lvl="6" algn="ctr" rtl="0">
              <a:buNone/>
              <a:defRPr sz="1300">
                <a:solidFill>
                  <a:schemeClr val="lt1"/>
                </a:solidFill>
                <a:latin typeface="Oswald"/>
                <a:ea typeface="Oswald"/>
                <a:cs typeface="Oswald"/>
                <a:sym typeface="Oswald"/>
              </a:defRPr>
            </a:lvl7pPr>
            <a:lvl8pPr lvl="7" algn="ctr" rtl="0">
              <a:buNone/>
              <a:defRPr sz="1300">
                <a:solidFill>
                  <a:schemeClr val="lt1"/>
                </a:solidFill>
                <a:latin typeface="Oswald"/>
                <a:ea typeface="Oswald"/>
                <a:cs typeface="Oswald"/>
                <a:sym typeface="Oswald"/>
              </a:defRPr>
            </a:lvl8pPr>
            <a:lvl9pPr lvl="8" algn="ctr" rtl="0">
              <a:buNone/>
              <a:defRPr sz="1300">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unsplash.com/&amp;utm_source=slidescarniva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12"/>
          <p:cNvPicPr preferRelativeResize="0"/>
          <p:nvPr/>
        </p:nvPicPr>
        <p:blipFill rotWithShape="1">
          <a:blip r:embed="rId3">
            <a:alphaModFix amt="77000"/>
          </a:blip>
          <a:srcRect l="6585" t="22310" b="9773"/>
          <a:stretch/>
        </p:blipFill>
        <p:spPr>
          <a:xfrm>
            <a:off x="3651758" y="0"/>
            <a:ext cx="5053644" cy="5143500"/>
          </a:xfrm>
          <a:custGeom>
            <a:avLst/>
            <a:gdLst/>
            <a:ahLst/>
            <a:cxnLst/>
            <a:rect l="l" t="t" r="r" b="b"/>
            <a:pathLst>
              <a:path w="21600" h="21600" extrusionOk="0">
                <a:moveTo>
                  <a:pt x="0" y="0"/>
                </a:moveTo>
                <a:lnTo>
                  <a:pt x="0" y="7154"/>
                </a:lnTo>
                <a:lnTo>
                  <a:pt x="2410" y="6725"/>
                </a:lnTo>
                <a:lnTo>
                  <a:pt x="2410" y="0"/>
                </a:lnTo>
                <a:lnTo>
                  <a:pt x="0" y="0"/>
                </a:lnTo>
                <a:close/>
                <a:moveTo>
                  <a:pt x="9278" y="0"/>
                </a:moveTo>
                <a:lnTo>
                  <a:pt x="9278" y="4888"/>
                </a:lnTo>
                <a:lnTo>
                  <a:pt x="17160" y="3482"/>
                </a:lnTo>
                <a:lnTo>
                  <a:pt x="17160" y="0"/>
                </a:lnTo>
                <a:lnTo>
                  <a:pt x="9278" y="0"/>
                </a:lnTo>
                <a:close/>
                <a:moveTo>
                  <a:pt x="17788" y="0"/>
                </a:moveTo>
                <a:lnTo>
                  <a:pt x="17788" y="1358"/>
                </a:lnTo>
                <a:lnTo>
                  <a:pt x="21600" y="679"/>
                </a:lnTo>
                <a:lnTo>
                  <a:pt x="21600" y="0"/>
                </a:lnTo>
                <a:lnTo>
                  <a:pt x="17788" y="0"/>
                </a:lnTo>
                <a:close/>
                <a:moveTo>
                  <a:pt x="21600" y="1291"/>
                </a:moveTo>
                <a:lnTo>
                  <a:pt x="17790" y="1971"/>
                </a:lnTo>
                <a:lnTo>
                  <a:pt x="17788" y="13824"/>
                </a:lnTo>
                <a:lnTo>
                  <a:pt x="21600" y="13144"/>
                </a:lnTo>
                <a:lnTo>
                  <a:pt x="21600" y="1291"/>
                </a:lnTo>
                <a:close/>
                <a:moveTo>
                  <a:pt x="8652" y="2564"/>
                </a:moveTo>
                <a:lnTo>
                  <a:pt x="3036" y="3564"/>
                </a:lnTo>
                <a:lnTo>
                  <a:pt x="3036" y="11482"/>
                </a:lnTo>
                <a:lnTo>
                  <a:pt x="8652" y="10482"/>
                </a:lnTo>
                <a:lnTo>
                  <a:pt x="8652" y="2564"/>
                </a:lnTo>
                <a:close/>
                <a:moveTo>
                  <a:pt x="17160" y="4161"/>
                </a:moveTo>
                <a:lnTo>
                  <a:pt x="9278" y="5565"/>
                </a:lnTo>
                <a:lnTo>
                  <a:pt x="9278" y="21600"/>
                </a:lnTo>
                <a:lnTo>
                  <a:pt x="17160" y="21600"/>
                </a:lnTo>
                <a:lnTo>
                  <a:pt x="17160" y="4161"/>
                </a:lnTo>
                <a:close/>
                <a:moveTo>
                  <a:pt x="8651" y="11102"/>
                </a:moveTo>
                <a:lnTo>
                  <a:pt x="3036" y="12104"/>
                </a:lnTo>
                <a:lnTo>
                  <a:pt x="3036" y="21600"/>
                </a:lnTo>
                <a:lnTo>
                  <a:pt x="8651" y="21600"/>
                </a:lnTo>
                <a:lnTo>
                  <a:pt x="8651" y="11102"/>
                </a:lnTo>
                <a:close/>
                <a:moveTo>
                  <a:pt x="21600" y="13758"/>
                </a:moveTo>
                <a:lnTo>
                  <a:pt x="17788" y="14436"/>
                </a:lnTo>
                <a:lnTo>
                  <a:pt x="17788" y="18665"/>
                </a:lnTo>
                <a:lnTo>
                  <a:pt x="21600" y="17985"/>
                </a:lnTo>
                <a:lnTo>
                  <a:pt x="21600" y="13758"/>
                </a:lnTo>
                <a:close/>
              </a:path>
            </a:pathLst>
          </a:custGeom>
          <a:noFill/>
          <a:ln>
            <a:noFill/>
          </a:ln>
        </p:spPr>
      </p:pic>
      <p:sp>
        <p:nvSpPr>
          <p:cNvPr id="128" name="Google Shape;128;p12"/>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rgbClr val="0DB8CC">
              <a:alpha val="435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9" name="Google Shape;129;p12"/>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rgbClr val="FFA604">
              <a:alpha val="4581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0" name="Google Shape;130;p12"/>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rgbClr val="FFD104">
              <a:alpha val="486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1" name="Google Shape;131;p12"/>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DB8CC">
              <a:alpha val="435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 name="Google Shape;126;p12"/>
          <p:cNvSpPr txBox="1">
            <a:spLocks/>
          </p:cNvSpPr>
          <p:nvPr/>
        </p:nvSpPr>
        <p:spPr>
          <a:xfrm>
            <a:off x="444152" y="2815835"/>
            <a:ext cx="4418315" cy="2240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1pPr>
            <a:lvl2pPr marR="0" lvl="1"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2pPr>
            <a:lvl3pPr marR="0" lvl="2"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3pPr>
            <a:lvl4pPr marR="0" lvl="3"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4pPr>
            <a:lvl5pPr marR="0" lvl="4"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5pPr>
            <a:lvl6pPr marR="0" lvl="5"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6pPr>
            <a:lvl7pPr marR="0" lvl="6"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7pPr>
            <a:lvl8pPr marR="0" lvl="7"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8pPr>
            <a:lvl9pPr marR="0" lvl="8"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9pPr>
          </a:lstStyle>
          <a:p>
            <a:r>
              <a:rPr lang="es-ES" dirty="0" smtClean="0"/>
              <a:t>INTERFACES E INYECCION DE DEPENDENCIAS EN C#</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sz="1400" dirty="0"/>
              <a:t>// Declaración de la interfaz</a:t>
            </a:r>
          </a:p>
          <a:p>
            <a:r>
              <a:rPr lang="es-ES" sz="1400" dirty="0" err="1"/>
              <a:t>public</a:t>
            </a:r>
            <a:r>
              <a:rPr lang="es-ES" sz="1400" dirty="0"/>
              <a:t> interface </a:t>
            </a:r>
            <a:r>
              <a:rPr lang="es-ES" sz="1400" dirty="0" err="1"/>
              <a:t>IJugador</a:t>
            </a:r>
            <a:endParaRPr lang="es-ES" sz="1400" dirty="0"/>
          </a:p>
          <a:p>
            <a:r>
              <a:rPr lang="es-ES" sz="1400" dirty="0"/>
              <a:t>{</a:t>
            </a:r>
          </a:p>
          <a:p>
            <a:r>
              <a:rPr lang="es-ES" sz="1400" dirty="0"/>
              <a:t>    </a:t>
            </a:r>
            <a:r>
              <a:rPr lang="es-ES" sz="1400" dirty="0" err="1"/>
              <a:t>void</a:t>
            </a:r>
            <a:r>
              <a:rPr lang="es-ES" sz="1400" dirty="0"/>
              <a:t> Correr();</a:t>
            </a:r>
          </a:p>
          <a:p>
            <a:r>
              <a:rPr lang="es-ES" sz="1400" dirty="0"/>
              <a:t>    </a:t>
            </a:r>
            <a:r>
              <a:rPr lang="es-ES" sz="1400" dirty="0" err="1"/>
              <a:t>void</a:t>
            </a:r>
            <a:r>
              <a:rPr lang="es-ES" sz="1400" dirty="0"/>
              <a:t> Pasar();</a:t>
            </a:r>
          </a:p>
          <a:p>
            <a:r>
              <a:rPr lang="es-ES" sz="1400" dirty="0"/>
              <a:t>}</a:t>
            </a:r>
          </a:p>
          <a:p>
            <a:endParaRPr lang="es-ES" sz="1400" dirty="0"/>
          </a:p>
          <a:p>
            <a:r>
              <a:rPr lang="es-ES" sz="1400" dirty="0"/>
              <a:t>// Clase base abstracta que implementa la interfaz</a:t>
            </a:r>
          </a:p>
          <a:p>
            <a:r>
              <a:rPr lang="es-ES" sz="1400" dirty="0" err="1"/>
              <a:t>public</a:t>
            </a:r>
            <a:r>
              <a:rPr lang="es-ES" sz="1400" dirty="0"/>
              <a:t> </a:t>
            </a:r>
            <a:r>
              <a:rPr lang="es-ES" sz="1400" dirty="0" err="1"/>
              <a:t>abstract</a:t>
            </a:r>
            <a:r>
              <a:rPr lang="es-ES" sz="1400" dirty="0"/>
              <a:t> </a:t>
            </a:r>
            <a:r>
              <a:rPr lang="es-ES" sz="1400" dirty="0" err="1"/>
              <a:t>class</a:t>
            </a:r>
            <a:r>
              <a:rPr lang="es-ES" sz="1400" dirty="0"/>
              <a:t> Deporte : </a:t>
            </a:r>
            <a:r>
              <a:rPr lang="es-ES" sz="1400" dirty="0" err="1"/>
              <a:t>IJugador</a:t>
            </a:r>
            <a:endParaRPr lang="es-ES" sz="1400" dirty="0"/>
          </a:p>
          <a:p>
            <a:r>
              <a:rPr lang="es-ES" sz="1400" dirty="0"/>
              <a:t>{</a:t>
            </a:r>
          </a:p>
          <a:p>
            <a:r>
              <a:rPr lang="es-ES" sz="1400" dirty="0"/>
              <a:t>    </a:t>
            </a:r>
            <a:r>
              <a:rPr lang="es-ES" sz="1400" dirty="0" err="1"/>
              <a:t>public</a:t>
            </a:r>
            <a:r>
              <a:rPr lang="es-ES" sz="1400" dirty="0"/>
              <a:t> </a:t>
            </a:r>
            <a:r>
              <a:rPr lang="es-ES" sz="1400" dirty="0" err="1"/>
              <a:t>abstract</a:t>
            </a:r>
            <a:r>
              <a:rPr lang="es-ES" sz="1400" dirty="0"/>
              <a:t> </a:t>
            </a:r>
            <a:r>
              <a:rPr lang="es-ES" sz="1400" dirty="0" err="1"/>
              <a:t>void</a:t>
            </a:r>
            <a:r>
              <a:rPr lang="es-ES" sz="1400" dirty="0"/>
              <a:t> Correr();</a:t>
            </a:r>
          </a:p>
          <a:p>
            <a:r>
              <a:rPr lang="es-ES" sz="1400" dirty="0"/>
              <a:t>    </a:t>
            </a:r>
            <a:r>
              <a:rPr lang="es-ES" sz="1400" dirty="0" err="1"/>
              <a:t>public</a:t>
            </a:r>
            <a:r>
              <a:rPr lang="es-ES" sz="1400" dirty="0"/>
              <a:t> </a:t>
            </a:r>
            <a:r>
              <a:rPr lang="es-ES" sz="1400" dirty="0" err="1"/>
              <a:t>abstract</a:t>
            </a:r>
            <a:r>
              <a:rPr lang="es-ES" sz="1400" dirty="0"/>
              <a:t> </a:t>
            </a:r>
            <a:r>
              <a:rPr lang="es-ES" sz="1400" dirty="0" err="1"/>
              <a:t>void</a:t>
            </a:r>
            <a:r>
              <a:rPr lang="es-ES" sz="1400" dirty="0"/>
              <a:t> Pasar();</a:t>
            </a:r>
          </a:p>
          <a:p>
            <a:r>
              <a:rPr lang="es-ES" sz="1400" dirty="0"/>
              <a:t>}</a:t>
            </a:r>
            <a:endParaRPr lang="es-ES" sz="1400"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946050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sz="1400" dirty="0"/>
              <a:t>// Clases que heredan de la clase base y la interfaz</a:t>
            </a:r>
          </a:p>
          <a:p>
            <a:r>
              <a:rPr lang="es-ES" sz="1400" dirty="0" err="1"/>
              <a:t>public</a:t>
            </a:r>
            <a:r>
              <a:rPr lang="es-ES" sz="1400" dirty="0"/>
              <a:t> </a:t>
            </a:r>
            <a:r>
              <a:rPr lang="es-ES" sz="1400" dirty="0" err="1"/>
              <a:t>class</a:t>
            </a:r>
            <a:r>
              <a:rPr lang="es-ES" sz="1400" dirty="0"/>
              <a:t> Futbol : Deporte</a:t>
            </a:r>
          </a:p>
          <a:p>
            <a:r>
              <a:rPr lang="es-ES" sz="1400" dirty="0"/>
              <a:t>{</a:t>
            </a:r>
          </a:p>
          <a:p>
            <a:r>
              <a:rPr lang="es-ES" sz="1400" dirty="0"/>
              <a:t>    </a:t>
            </a:r>
            <a:r>
              <a:rPr lang="es-ES" sz="1400" dirty="0" err="1"/>
              <a:t>public</a:t>
            </a:r>
            <a:r>
              <a:rPr lang="es-ES" sz="1400" dirty="0"/>
              <a:t> </a:t>
            </a:r>
            <a:r>
              <a:rPr lang="es-ES" sz="1400" dirty="0" err="1"/>
              <a:t>override</a:t>
            </a:r>
            <a:r>
              <a:rPr lang="es-ES" sz="1400" dirty="0"/>
              <a:t> </a:t>
            </a:r>
            <a:r>
              <a:rPr lang="es-ES" sz="1400" dirty="0" err="1"/>
              <a:t>void</a:t>
            </a:r>
            <a:r>
              <a:rPr lang="es-ES" sz="1400" dirty="0"/>
              <a:t> Correr()</a:t>
            </a:r>
          </a:p>
          <a:p>
            <a:r>
              <a:rPr lang="es-ES" sz="1400" dirty="0"/>
              <a:t>    {</a:t>
            </a:r>
          </a:p>
          <a:p>
            <a:r>
              <a:rPr lang="es-ES" sz="1400" dirty="0"/>
              <a:t>        </a:t>
            </a:r>
            <a:r>
              <a:rPr lang="es-ES" sz="1400" dirty="0" err="1"/>
              <a:t>Console.WriteLine</a:t>
            </a:r>
            <a:r>
              <a:rPr lang="es-ES" sz="1400" dirty="0"/>
              <a:t>("Corriendo en el campo de fútbol");</a:t>
            </a:r>
          </a:p>
          <a:p>
            <a:r>
              <a:rPr lang="es-ES" sz="1400" dirty="0"/>
              <a:t>    }</a:t>
            </a:r>
          </a:p>
          <a:p>
            <a:endParaRPr lang="es-ES" sz="1400" dirty="0"/>
          </a:p>
          <a:p>
            <a:r>
              <a:rPr lang="es-ES" sz="1400" dirty="0"/>
              <a:t>    </a:t>
            </a:r>
            <a:r>
              <a:rPr lang="es-ES" sz="1400" dirty="0" err="1"/>
              <a:t>public</a:t>
            </a:r>
            <a:r>
              <a:rPr lang="es-ES" sz="1400" dirty="0"/>
              <a:t> </a:t>
            </a:r>
            <a:r>
              <a:rPr lang="es-ES" sz="1400" dirty="0" err="1"/>
              <a:t>override</a:t>
            </a:r>
            <a:r>
              <a:rPr lang="es-ES" sz="1400" dirty="0"/>
              <a:t> </a:t>
            </a:r>
            <a:r>
              <a:rPr lang="es-ES" sz="1400" dirty="0" err="1"/>
              <a:t>void</a:t>
            </a:r>
            <a:r>
              <a:rPr lang="es-ES" sz="1400" dirty="0"/>
              <a:t> Pasar()</a:t>
            </a:r>
          </a:p>
          <a:p>
            <a:r>
              <a:rPr lang="es-ES" sz="1400" dirty="0"/>
              <a:t>    {</a:t>
            </a:r>
          </a:p>
          <a:p>
            <a:r>
              <a:rPr lang="es-ES" sz="1400" dirty="0"/>
              <a:t>        </a:t>
            </a:r>
            <a:r>
              <a:rPr lang="es-ES" sz="1400" dirty="0" err="1"/>
              <a:t>Console.WriteLine</a:t>
            </a:r>
            <a:r>
              <a:rPr lang="es-ES" sz="1400" dirty="0"/>
              <a:t>("Pasando la pelota a un compañero");</a:t>
            </a:r>
          </a:p>
          <a:p>
            <a:r>
              <a:rPr lang="es-ES" sz="1400" dirty="0"/>
              <a:t>    }</a:t>
            </a:r>
          </a:p>
          <a:p>
            <a:r>
              <a:rPr lang="es-ES" sz="1400" dirty="0"/>
              <a:t>}</a:t>
            </a:r>
          </a:p>
          <a:p>
            <a:endParaRPr lang="es-ES" sz="1400" dirty="0"/>
          </a:p>
          <a:p>
            <a:r>
              <a:rPr lang="es-ES" sz="1400" dirty="0" err="1"/>
              <a:t>public</a:t>
            </a:r>
            <a:r>
              <a:rPr lang="es-ES" sz="1400" dirty="0"/>
              <a:t> </a:t>
            </a:r>
            <a:r>
              <a:rPr lang="es-ES" sz="1400" dirty="0" err="1"/>
              <a:t>class</a:t>
            </a:r>
            <a:r>
              <a:rPr lang="es-ES" sz="1400" dirty="0"/>
              <a:t> Baloncesto : Deporte</a:t>
            </a:r>
          </a:p>
          <a:p>
            <a:r>
              <a:rPr lang="es-ES" sz="1400" dirty="0"/>
              <a:t>{</a:t>
            </a:r>
          </a:p>
          <a:p>
            <a:r>
              <a:rPr lang="es-ES" sz="1400" dirty="0"/>
              <a:t>    </a:t>
            </a:r>
            <a:r>
              <a:rPr lang="es-ES" sz="1400" dirty="0" err="1"/>
              <a:t>public</a:t>
            </a:r>
            <a:r>
              <a:rPr lang="es-ES" sz="1400" dirty="0"/>
              <a:t> </a:t>
            </a:r>
            <a:r>
              <a:rPr lang="es-ES" sz="1400" dirty="0" err="1"/>
              <a:t>override</a:t>
            </a:r>
            <a:r>
              <a:rPr lang="es-ES" sz="1400" dirty="0"/>
              <a:t> </a:t>
            </a:r>
            <a:r>
              <a:rPr lang="es-ES" sz="1400" dirty="0" err="1"/>
              <a:t>void</a:t>
            </a:r>
            <a:r>
              <a:rPr lang="es-ES" sz="1400" dirty="0"/>
              <a:t> Correr()</a:t>
            </a:r>
          </a:p>
          <a:p>
            <a:r>
              <a:rPr lang="es-ES" sz="1400" dirty="0"/>
              <a:t>    {</a:t>
            </a:r>
          </a:p>
          <a:p>
            <a:r>
              <a:rPr lang="es-ES" sz="1400" dirty="0"/>
              <a:t>        </a:t>
            </a:r>
            <a:r>
              <a:rPr lang="es-ES" sz="1400" dirty="0" err="1"/>
              <a:t>Console.WriteLine</a:t>
            </a:r>
            <a:r>
              <a:rPr lang="es-ES" sz="1400" dirty="0"/>
              <a:t>("Corriendo en la cancha de baloncesto");</a:t>
            </a:r>
          </a:p>
          <a:p>
            <a:r>
              <a:rPr lang="es-ES" sz="1400" dirty="0"/>
              <a:t>    }</a:t>
            </a:r>
          </a:p>
          <a:p>
            <a:endParaRPr lang="es-ES" sz="1400" dirty="0"/>
          </a:p>
          <a:p>
            <a:r>
              <a:rPr lang="es-ES" sz="1400" dirty="0"/>
              <a:t>    </a:t>
            </a:r>
            <a:r>
              <a:rPr lang="es-ES" sz="1400" dirty="0" err="1"/>
              <a:t>public</a:t>
            </a:r>
            <a:r>
              <a:rPr lang="es-ES" sz="1400" dirty="0"/>
              <a:t> </a:t>
            </a:r>
            <a:r>
              <a:rPr lang="es-ES" sz="1400" dirty="0" err="1"/>
              <a:t>override</a:t>
            </a:r>
            <a:r>
              <a:rPr lang="es-ES" sz="1400" dirty="0"/>
              <a:t> </a:t>
            </a:r>
            <a:r>
              <a:rPr lang="es-ES" sz="1400" dirty="0" err="1"/>
              <a:t>void</a:t>
            </a:r>
            <a:r>
              <a:rPr lang="es-ES" sz="1400" dirty="0"/>
              <a:t> Pasar()</a:t>
            </a:r>
          </a:p>
          <a:p>
            <a:r>
              <a:rPr lang="es-ES" sz="1400" dirty="0"/>
              <a:t>    {</a:t>
            </a:r>
          </a:p>
          <a:p>
            <a:r>
              <a:rPr lang="es-ES" sz="1400" dirty="0"/>
              <a:t>        </a:t>
            </a:r>
            <a:r>
              <a:rPr lang="es-ES" sz="1400" dirty="0" err="1"/>
              <a:t>Console.WriteLine</a:t>
            </a:r>
            <a:r>
              <a:rPr lang="es-ES" sz="1400" dirty="0"/>
              <a:t>("Pasando el balón a un compañero");</a:t>
            </a:r>
          </a:p>
          <a:p>
            <a:r>
              <a:rPr lang="es-ES" sz="1400" dirty="0"/>
              <a:t>    }</a:t>
            </a:r>
          </a:p>
          <a:p>
            <a:r>
              <a:rPr lang="es-ES" sz="1400" dirty="0"/>
              <a:t>}</a:t>
            </a:r>
            <a:endParaRPr lang="es-ES" sz="1400"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312701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sz="1400" dirty="0"/>
              <a:t>// Clases que heredan de la clase base y la interfaz</a:t>
            </a:r>
          </a:p>
          <a:p>
            <a:r>
              <a:rPr lang="es-ES" sz="1400" dirty="0" err="1" smtClean="0"/>
              <a:t>public</a:t>
            </a:r>
            <a:r>
              <a:rPr lang="es-ES" sz="1400" dirty="0" smtClean="0"/>
              <a:t> </a:t>
            </a:r>
            <a:r>
              <a:rPr lang="es-ES" sz="1400" dirty="0" err="1"/>
              <a:t>class</a:t>
            </a:r>
            <a:r>
              <a:rPr lang="es-ES" sz="1400" dirty="0"/>
              <a:t> Baloncesto : Deporte</a:t>
            </a:r>
          </a:p>
          <a:p>
            <a:r>
              <a:rPr lang="es-ES" sz="1400" dirty="0"/>
              <a:t>{</a:t>
            </a:r>
          </a:p>
          <a:p>
            <a:r>
              <a:rPr lang="es-ES" sz="1400" dirty="0"/>
              <a:t>    </a:t>
            </a:r>
            <a:r>
              <a:rPr lang="es-ES" sz="1400" dirty="0" err="1"/>
              <a:t>public</a:t>
            </a:r>
            <a:r>
              <a:rPr lang="es-ES" sz="1400" dirty="0"/>
              <a:t> </a:t>
            </a:r>
            <a:r>
              <a:rPr lang="es-ES" sz="1400" dirty="0" err="1"/>
              <a:t>override</a:t>
            </a:r>
            <a:r>
              <a:rPr lang="es-ES" sz="1400" dirty="0"/>
              <a:t> </a:t>
            </a:r>
            <a:r>
              <a:rPr lang="es-ES" sz="1400" dirty="0" err="1"/>
              <a:t>void</a:t>
            </a:r>
            <a:r>
              <a:rPr lang="es-ES" sz="1400" dirty="0"/>
              <a:t> Correr()</a:t>
            </a:r>
          </a:p>
          <a:p>
            <a:r>
              <a:rPr lang="es-ES" sz="1400" dirty="0"/>
              <a:t>    {</a:t>
            </a:r>
          </a:p>
          <a:p>
            <a:r>
              <a:rPr lang="es-ES" sz="1400" dirty="0"/>
              <a:t>        </a:t>
            </a:r>
            <a:r>
              <a:rPr lang="es-ES" sz="1400" dirty="0" err="1"/>
              <a:t>Console.WriteLine</a:t>
            </a:r>
            <a:r>
              <a:rPr lang="es-ES" sz="1400" dirty="0"/>
              <a:t>("Corriendo en la cancha de baloncesto");</a:t>
            </a:r>
          </a:p>
          <a:p>
            <a:r>
              <a:rPr lang="es-ES" sz="1400" dirty="0"/>
              <a:t>    }</a:t>
            </a:r>
          </a:p>
          <a:p>
            <a:endParaRPr lang="es-ES" sz="1400" dirty="0"/>
          </a:p>
          <a:p>
            <a:r>
              <a:rPr lang="es-ES" sz="1400" dirty="0"/>
              <a:t>    </a:t>
            </a:r>
            <a:r>
              <a:rPr lang="es-ES" sz="1400" dirty="0" err="1"/>
              <a:t>public</a:t>
            </a:r>
            <a:r>
              <a:rPr lang="es-ES" sz="1400" dirty="0"/>
              <a:t> </a:t>
            </a:r>
            <a:r>
              <a:rPr lang="es-ES" sz="1400" dirty="0" err="1"/>
              <a:t>override</a:t>
            </a:r>
            <a:r>
              <a:rPr lang="es-ES" sz="1400" dirty="0"/>
              <a:t> </a:t>
            </a:r>
            <a:r>
              <a:rPr lang="es-ES" sz="1400" dirty="0" err="1"/>
              <a:t>void</a:t>
            </a:r>
            <a:r>
              <a:rPr lang="es-ES" sz="1400" dirty="0"/>
              <a:t> Pasar()</a:t>
            </a:r>
          </a:p>
          <a:p>
            <a:r>
              <a:rPr lang="es-ES" sz="1400" dirty="0"/>
              <a:t>    {</a:t>
            </a:r>
          </a:p>
          <a:p>
            <a:r>
              <a:rPr lang="es-ES" sz="1400" dirty="0"/>
              <a:t>        </a:t>
            </a:r>
            <a:r>
              <a:rPr lang="es-ES" sz="1400" dirty="0" err="1"/>
              <a:t>Console.WriteLine</a:t>
            </a:r>
            <a:r>
              <a:rPr lang="es-ES" sz="1400" dirty="0"/>
              <a:t>("Pasando el balón a un compañero");</a:t>
            </a:r>
          </a:p>
          <a:p>
            <a:r>
              <a:rPr lang="es-ES" sz="1400" dirty="0"/>
              <a:t>    }</a:t>
            </a:r>
          </a:p>
          <a:p>
            <a:r>
              <a:rPr lang="es-ES" sz="1400" dirty="0"/>
              <a:t>}</a:t>
            </a:r>
            <a:endParaRPr lang="es-ES" sz="1400"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60107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sz="1400" dirty="0"/>
              <a:t>// Clase que utiliza la interfaz para llamar a los métodos comunes</a:t>
            </a:r>
          </a:p>
          <a:p>
            <a:r>
              <a:rPr lang="es-ES" sz="1400" dirty="0" err="1"/>
              <a:t>public</a:t>
            </a:r>
            <a:r>
              <a:rPr lang="es-ES" sz="1400" dirty="0"/>
              <a:t> </a:t>
            </a:r>
            <a:r>
              <a:rPr lang="es-ES" sz="1400" dirty="0" err="1"/>
              <a:t>class</a:t>
            </a:r>
            <a:r>
              <a:rPr lang="es-ES" sz="1400" dirty="0"/>
              <a:t> Equipo</a:t>
            </a:r>
          </a:p>
          <a:p>
            <a:r>
              <a:rPr lang="es-ES" sz="1400" dirty="0"/>
              <a:t>{</a:t>
            </a:r>
          </a:p>
          <a:p>
            <a:r>
              <a:rPr lang="es-ES" sz="1400" dirty="0"/>
              <a:t>    </a:t>
            </a:r>
            <a:r>
              <a:rPr lang="es-ES" sz="1400" dirty="0" err="1"/>
              <a:t>public</a:t>
            </a:r>
            <a:r>
              <a:rPr lang="es-ES" sz="1400" dirty="0"/>
              <a:t> </a:t>
            </a:r>
            <a:r>
              <a:rPr lang="es-ES" sz="1400" dirty="0" err="1"/>
              <a:t>void</a:t>
            </a:r>
            <a:r>
              <a:rPr lang="es-ES" sz="1400" dirty="0"/>
              <a:t> Entrenar(</a:t>
            </a:r>
            <a:r>
              <a:rPr lang="es-ES" sz="1400" dirty="0" err="1"/>
              <a:t>IJugador</a:t>
            </a:r>
            <a:r>
              <a:rPr lang="es-ES" sz="1400" dirty="0"/>
              <a:t> jugador)</a:t>
            </a:r>
          </a:p>
          <a:p>
            <a:r>
              <a:rPr lang="es-ES" sz="1400" dirty="0"/>
              <a:t>    {</a:t>
            </a:r>
          </a:p>
          <a:p>
            <a:r>
              <a:rPr lang="es-ES" sz="1400" dirty="0"/>
              <a:t>        </a:t>
            </a:r>
            <a:r>
              <a:rPr lang="es-ES" sz="1400" dirty="0" err="1"/>
              <a:t>jugador.Correr</a:t>
            </a:r>
            <a:r>
              <a:rPr lang="es-ES" sz="1400" dirty="0"/>
              <a:t>();</a:t>
            </a:r>
          </a:p>
          <a:p>
            <a:r>
              <a:rPr lang="es-ES" sz="1400" dirty="0"/>
              <a:t>        </a:t>
            </a:r>
            <a:r>
              <a:rPr lang="es-ES" sz="1400" dirty="0" err="1"/>
              <a:t>jugador.Pasar</a:t>
            </a:r>
            <a:r>
              <a:rPr lang="es-ES" sz="1400" dirty="0"/>
              <a:t>();</a:t>
            </a:r>
          </a:p>
          <a:p>
            <a:r>
              <a:rPr lang="es-ES" sz="1400" dirty="0"/>
              <a:t>    }</a:t>
            </a:r>
          </a:p>
          <a:p>
            <a:r>
              <a:rPr lang="es-ES" sz="1400" dirty="0"/>
              <a:t>}</a:t>
            </a:r>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962129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sz="1400" dirty="0"/>
              <a:t>// Ejemplo de uso</a:t>
            </a:r>
          </a:p>
          <a:p>
            <a:r>
              <a:rPr lang="es-ES" sz="1400" dirty="0" err="1"/>
              <a:t>var</a:t>
            </a:r>
            <a:r>
              <a:rPr lang="es-ES" sz="1400" dirty="0"/>
              <a:t> </a:t>
            </a:r>
            <a:r>
              <a:rPr lang="es-ES" sz="1400" dirty="0" err="1"/>
              <a:t>equipoFutbol</a:t>
            </a:r>
            <a:r>
              <a:rPr lang="es-ES" sz="1400" dirty="0"/>
              <a:t> = new Futbol();</a:t>
            </a:r>
          </a:p>
          <a:p>
            <a:r>
              <a:rPr lang="es-ES" sz="1400" dirty="0" err="1"/>
              <a:t>var</a:t>
            </a:r>
            <a:r>
              <a:rPr lang="es-ES" sz="1400" dirty="0"/>
              <a:t> </a:t>
            </a:r>
            <a:r>
              <a:rPr lang="es-ES" sz="1400" dirty="0" err="1"/>
              <a:t>equipoBaloncesto</a:t>
            </a:r>
            <a:r>
              <a:rPr lang="es-ES" sz="1400" dirty="0"/>
              <a:t> = new Baloncesto();</a:t>
            </a:r>
          </a:p>
          <a:p>
            <a:endParaRPr lang="es-ES" sz="1400" dirty="0"/>
          </a:p>
          <a:p>
            <a:r>
              <a:rPr lang="es-ES" sz="1400" dirty="0" err="1"/>
              <a:t>var</a:t>
            </a:r>
            <a:r>
              <a:rPr lang="es-ES" sz="1400" dirty="0"/>
              <a:t> equipo = new Equipo();</a:t>
            </a:r>
          </a:p>
          <a:p>
            <a:r>
              <a:rPr lang="es-ES" sz="1400" dirty="0" err="1"/>
              <a:t>equipo.Entrenar</a:t>
            </a:r>
            <a:r>
              <a:rPr lang="es-ES" sz="1400" dirty="0"/>
              <a:t>(</a:t>
            </a:r>
            <a:r>
              <a:rPr lang="es-ES" sz="1400" dirty="0" err="1"/>
              <a:t>equipoFutbol</a:t>
            </a:r>
            <a:r>
              <a:rPr lang="es-ES" sz="1400" dirty="0"/>
              <a:t>);</a:t>
            </a:r>
          </a:p>
          <a:p>
            <a:r>
              <a:rPr lang="es-ES" sz="1400" dirty="0" err="1"/>
              <a:t>equipo.Entrenar</a:t>
            </a:r>
            <a:r>
              <a:rPr lang="es-ES" sz="1400" dirty="0"/>
              <a:t>(</a:t>
            </a:r>
            <a:r>
              <a:rPr lang="es-ES" sz="1400" dirty="0" err="1"/>
              <a:t>equipoBaloncesto</a:t>
            </a:r>
            <a:r>
              <a:rPr lang="es-ES" sz="1400" dirty="0"/>
              <a:t>);</a:t>
            </a:r>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608356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37"/>
        <p:cNvGrpSpPr/>
        <p:nvPr/>
      </p:nvGrpSpPr>
      <p:grpSpPr>
        <a:xfrm>
          <a:off x="0" y="0"/>
          <a:ext cx="0" cy="0"/>
          <a:chOff x="0" y="0"/>
          <a:chExt cx="0" cy="0"/>
        </a:xfrm>
      </p:grpSpPr>
      <p:sp>
        <p:nvSpPr>
          <p:cNvPr id="1439" name="Google Shape;1439;p50"/>
          <p:cNvSpPr txBox="1"/>
          <p:nvPr/>
        </p:nvSpPr>
        <p:spPr>
          <a:xfrm>
            <a:off x="664748" y="293030"/>
            <a:ext cx="6931800" cy="746351"/>
          </a:xfrm>
          <a:prstGeom prst="rect">
            <a:avLst/>
          </a:prstGeom>
          <a:noFill/>
          <a:ln>
            <a:noFill/>
          </a:ln>
        </p:spPr>
        <p:txBody>
          <a:bodyPr spcFirstLastPara="1" wrap="square" lIns="0" tIns="0" rIns="0" bIns="0" anchor="t" anchorCtr="0">
            <a:noAutofit/>
          </a:bodyPr>
          <a:lstStyle/>
          <a:p>
            <a:pPr lvl="0" algn="ctr"/>
            <a:r>
              <a:rPr lang="es-ES" sz="2000" b="1" dirty="0">
                <a:solidFill>
                  <a:srgbClr val="434343"/>
                </a:solidFill>
                <a:latin typeface="Montserrat"/>
                <a:ea typeface="Montserrat"/>
                <a:cs typeface="Montserrat"/>
                <a:sym typeface="Montserrat"/>
              </a:rPr>
              <a:t>Vehículos: supongamos que tienes una aplicación que tiene una clase llamada "</a:t>
            </a:r>
            <a:r>
              <a:rPr lang="es-ES" sz="2000" b="1" dirty="0" err="1">
                <a:solidFill>
                  <a:srgbClr val="434343"/>
                </a:solidFill>
                <a:latin typeface="Montserrat"/>
                <a:ea typeface="Montserrat"/>
                <a:cs typeface="Montserrat"/>
                <a:sym typeface="Montserrat"/>
              </a:rPr>
              <a:t>Vehicle</a:t>
            </a:r>
            <a:r>
              <a:rPr lang="es-ES" sz="2000" b="1" dirty="0">
                <a:solidFill>
                  <a:srgbClr val="434343"/>
                </a:solidFill>
                <a:latin typeface="Montserrat"/>
                <a:ea typeface="Montserrat"/>
                <a:cs typeface="Montserrat"/>
                <a:sym typeface="Montserrat"/>
              </a:rPr>
              <a:t>". Podrías crear una interfaz llamada "</a:t>
            </a:r>
            <a:r>
              <a:rPr lang="es-ES" sz="2000" b="1" dirty="0" err="1">
                <a:solidFill>
                  <a:srgbClr val="434343"/>
                </a:solidFill>
                <a:latin typeface="Montserrat"/>
                <a:ea typeface="Montserrat"/>
                <a:cs typeface="Montserrat"/>
                <a:sym typeface="Montserrat"/>
              </a:rPr>
              <a:t>IDriveable</a:t>
            </a:r>
            <a:r>
              <a:rPr lang="es-ES" sz="2000" b="1" dirty="0">
                <a:solidFill>
                  <a:srgbClr val="434343"/>
                </a:solidFill>
                <a:latin typeface="Montserrat"/>
                <a:ea typeface="Montserrat"/>
                <a:cs typeface="Montserrat"/>
                <a:sym typeface="Montserrat"/>
              </a:rPr>
              <a:t>" que tenga un método "Drive()" que todos los vehículos deberían implementar. De esta manera, podrías crear diferentes tipos de vehículos (automóviles, motocicletas, camiones, etc.) que tengan su propia implementación del método "Drive</a:t>
            </a:r>
            <a:r>
              <a:rPr lang="es-ES" sz="2000" b="1" dirty="0" smtClean="0">
                <a:solidFill>
                  <a:srgbClr val="434343"/>
                </a:solidFill>
                <a:latin typeface="Montserrat"/>
                <a:ea typeface="Montserrat"/>
                <a:cs typeface="Montserrat"/>
                <a:sym typeface="Montserrat"/>
              </a:rPr>
              <a:t>()".</a:t>
            </a:r>
          </a:p>
        </p:txBody>
      </p:sp>
    </p:spTree>
    <p:extLst>
      <p:ext uri="{BB962C8B-B14F-4D97-AF65-F5344CB8AC3E}">
        <p14:creationId xmlns:p14="http://schemas.microsoft.com/office/powerpoint/2010/main" val="2483051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37"/>
        <p:cNvGrpSpPr/>
        <p:nvPr/>
      </p:nvGrpSpPr>
      <p:grpSpPr>
        <a:xfrm>
          <a:off x="0" y="0"/>
          <a:ext cx="0" cy="0"/>
          <a:chOff x="0" y="0"/>
          <a:chExt cx="0" cy="0"/>
        </a:xfrm>
      </p:grpSpPr>
      <p:sp>
        <p:nvSpPr>
          <p:cNvPr id="1439" name="Google Shape;1439;p50"/>
          <p:cNvSpPr txBox="1"/>
          <p:nvPr/>
        </p:nvSpPr>
        <p:spPr>
          <a:xfrm>
            <a:off x="664748" y="293030"/>
            <a:ext cx="6931800" cy="746351"/>
          </a:xfrm>
          <a:prstGeom prst="rect">
            <a:avLst/>
          </a:prstGeom>
          <a:noFill/>
          <a:ln>
            <a:noFill/>
          </a:ln>
        </p:spPr>
        <p:txBody>
          <a:bodyPr spcFirstLastPara="1" wrap="square" lIns="0" tIns="0" rIns="0" bIns="0" anchor="t" anchorCtr="0">
            <a:noAutofit/>
          </a:bodyPr>
          <a:lstStyle/>
          <a:p>
            <a:pPr lvl="0" algn="ctr"/>
            <a:endParaRPr lang="es-ES" sz="2000" b="1" dirty="0" smtClean="0">
              <a:solidFill>
                <a:srgbClr val="434343"/>
              </a:solidFill>
              <a:latin typeface="Montserrat"/>
              <a:ea typeface="Montserrat"/>
              <a:cs typeface="Montserrat"/>
              <a:sym typeface="Montserrat"/>
            </a:endParaRPr>
          </a:p>
          <a:p>
            <a:pPr lvl="0" algn="ctr"/>
            <a:r>
              <a:rPr lang="es-ES" sz="2000" b="1" dirty="0" smtClean="0">
                <a:solidFill>
                  <a:srgbClr val="434343"/>
                </a:solidFill>
                <a:latin typeface="Montserrat"/>
                <a:ea typeface="Montserrat"/>
                <a:cs typeface="Montserrat"/>
                <a:sym typeface="Montserrat"/>
              </a:rPr>
              <a:t>Animales: podrías tener una interfaz llamada "</a:t>
            </a:r>
            <a:r>
              <a:rPr lang="es-ES" sz="2000" b="1" dirty="0" err="1" smtClean="0">
                <a:solidFill>
                  <a:srgbClr val="434343"/>
                </a:solidFill>
                <a:latin typeface="Montserrat"/>
                <a:ea typeface="Montserrat"/>
                <a:cs typeface="Montserrat"/>
                <a:sym typeface="Montserrat"/>
              </a:rPr>
              <a:t>IAnimal</a:t>
            </a:r>
            <a:r>
              <a:rPr lang="es-ES" sz="2000" b="1" dirty="0" smtClean="0">
                <a:solidFill>
                  <a:srgbClr val="434343"/>
                </a:solidFill>
                <a:latin typeface="Montserrat"/>
                <a:ea typeface="Montserrat"/>
                <a:cs typeface="Montserrat"/>
                <a:sym typeface="Montserrat"/>
              </a:rPr>
              <a:t>" que tenga un método "</a:t>
            </a:r>
            <a:r>
              <a:rPr lang="es-ES" sz="2000" b="1" dirty="0" err="1" smtClean="0">
                <a:solidFill>
                  <a:srgbClr val="434343"/>
                </a:solidFill>
                <a:latin typeface="Montserrat"/>
                <a:ea typeface="Montserrat"/>
                <a:cs typeface="Montserrat"/>
                <a:sym typeface="Montserrat"/>
              </a:rPr>
              <a:t>MakeSound</a:t>
            </a:r>
            <a:r>
              <a:rPr lang="es-ES" sz="2000" b="1" dirty="0" smtClean="0">
                <a:solidFill>
                  <a:srgbClr val="434343"/>
                </a:solidFill>
                <a:latin typeface="Montserrat"/>
                <a:ea typeface="Montserrat"/>
                <a:cs typeface="Montserrat"/>
                <a:sym typeface="Montserrat"/>
              </a:rPr>
              <a:t>()" que todos los animales deberían implementar. Luego, podrías crear diferentes tipos de animales (gatos, perros, vacas, etc.) que tengan su propia implementación del método "</a:t>
            </a:r>
            <a:r>
              <a:rPr lang="es-ES" sz="2000" b="1" dirty="0" err="1" smtClean="0">
                <a:solidFill>
                  <a:srgbClr val="434343"/>
                </a:solidFill>
                <a:latin typeface="Montserrat"/>
                <a:ea typeface="Montserrat"/>
                <a:cs typeface="Montserrat"/>
                <a:sym typeface="Montserrat"/>
              </a:rPr>
              <a:t>MakeSound</a:t>
            </a:r>
            <a:r>
              <a:rPr lang="es-ES" sz="2000" b="1" dirty="0" smtClean="0">
                <a:solidFill>
                  <a:srgbClr val="434343"/>
                </a:solidFill>
                <a:latin typeface="Montserrat"/>
                <a:ea typeface="Montserrat"/>
                <a:cs typeface="Montserrat"/>
                <a:sym typeface="Montserrat"/>
              </a:rPr>
              <a:t>()".</a:t>
            </a:r>
            <a:endParaRPr sz="2000" b="1" dirty="0">
              <a:solidFill>
                <a:srgbClr val="434343"/>
              </a:solidFill>
              <a:latin typeface="Montserrat"/>
              <a:ea typeface="Montserrat"/>
              <a:cs typeface="Montserrat"/>
              <a:sym typeface="Montserrat"/>
            </a:endParaRPr>
          </a:p>
        </p:txBody>
      </p:sp>
    </p:spTree>
    <p:extLst>
      <p:ext uri="{BB962C8B-B14F-4D97-AF65-F5344CB8AC3E}">
        <p14:creationId xmlns:p14="http://schemas.microsoft.com/office/powerpoint/2010/main" val="2623636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dirty="0"/>
              <a:t>DEFINICIÓN La inyección de dependencia es un conjunto de principios y patrones de diseño de </a:t>
            </a:r>
            <a:r>
              <a:rPr lang="es-ES" dirty="0" smtClean="0"/>
              <a:t>software que </a:t>
            </a:r>
            <a:r>
              <a:rPr lang="es-ES" dirty="0"/>
              <a:t>nos permiten desarrollar código poco acoplado.</a:t>
            </a:r>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758423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dirty="0"/>
              <a:t>La DI (Inyección de Dependencias) no es un objetivo final en sí mismo, sino un medio para lograr otros objetivos.</a:t>
            </a:r>
          </a:p>
          <a:p>
            <a:r>
              <a:rPr lang="es-ES" dirty="0"/>
              <a:t>La DI permite el acoplamiento débil, lo que hace que el código sea más </a:t>
            </a:r>
            <a:r>
              <a:rPr lang="es-ES" dirty="0" err="1"/>
              <a:t>mantenible</a:t>
            </a:r>
            <a:r>
              <a:rPr lang="es-ES" dirty="0" smtClean="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2322863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dirty="0"/>
              <a:t>En el desarrollo de software, estamos aprendiendo aún cómo implementar una buena arquitectura, pero otras profesiones, como la construcción, ya han encontrado soluciones a problemas similares.</a:t>
            </a:r>
          </a:p>
          <a:p>
            <a:r>
              <a:rPr lang="es-ES" dirty="0"/>
              <a:t>El acoplamiento estrecho (</a:t>
            </a:r>
            <a:r>
              <a:rPr lang="es-ES" dirty="0" err="1"/>
              <a:t>tightly</a:t>
            </a:r>
            <a:r>
              <a:rPr lang="es-ES" dirty="0"/>
              <a:t> </a:t>
            </a:r>
            <a:r>
              <a:rPr lang="es-ES" dirty="0" err="1"/>
              <a:t>coupled</a:t>
            </a:r>
            <a:r>
              <a:rPr lang="es-ES" dirty="0"/>
              <a:t>) es como conectar directamente un secador de pelo a la pared, lo que dificulta la modificación de uno sin afectar al otro</a:t>
            </a:r>
            <a:r>
              <a:rPr lang="es-ES" dirty="0" smtClean="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1792887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b="1" dirty="0" smtClean="0"/>
              <a:t>Introducción </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En esta clase, vamos a ampliar nuestros conocimientos de programación orientada a objetos en C# y vamos a enfocarnos en dos conceptos importantes: interfaces e inyección de dependencias. </a:t>
            </a:r>
            <a:endParaRPr lang="es-ES" dirty="0" smtClean="0"/>
          </a:p>
          <a:p>
            <a:r>
              <a:rPr lang="es-ES" dirty="0" smtClean="0"/>
              <a:t>Estos </a:t>
            </a:r>
            <a:r>
              <a:rPr lang="es-ES" dirty="0"/>
              <a:t>conceptos nos ayudarán a escribir código más modular, reutilizable y fácil de mantener. </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3" name="Imagen 2"/>
          <p:cNvPicPr>
            <a:picLocks noChangeAspect="1"/>
          </p:cNvPicPr>
          <p:nvPr/>
        </p:nvPicPr>
        <p:blipFill>
          <a:blip r:embed="rId3"/>
          <a:stretch>
            <a:fillRect/>
          </a:stretch>
        </p:blipFill>
        <p:spPr>
          <a:xfrm>
            <a:off x="794475" y="1151825"/>
            <a:ext cx="5619750" cy="2952750"/>
          </a:xfrm>
          <a:prstGeom prst="rect">
            <a:avLst/>
          </a:prstGeom>
        </p:spPr>
      </p:pic>
    </p:spTree>
    <p:extLst>
      <p:ext uri="{BB962C8B-B14F-4D97-AF65-F5344CB8AC3E}">
        <p14:creationId xmlns:p14="http://schemas.microsoft.com/office/powerpoint/2010/main" val="2147824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dirty="0"/>
              <a:t>El acoplamiento débil (</a:t>
            </a:r>
            <a:r>
              <a:rPr lang="es-ES" dirty="0" err="1"/>
              <a:t>loosely</a:t>
            </a:r>
            <a:r>
              <a:rPr lang="es-ES" dirty="0"/>
              <a:t> </a:t>
            </a:r>
            <a:r>
              <a:rPr lang="es-ES" dirty="0" err="1"/>
              <a:t>coupled</a:t>
            </a:r>
            <a:r>
              <a:rPr lang="es-ES" dirty="0"/>
              <a:t>) se parece más a la conexión de electrodomésticos con enchufes y tomas de corriente. Esto permite conectar dispositivos de diferentes tipos de forma flexible.</a:t>
            </a:r>
          </a:p>
          <a:p>
            <a:r>
              <a:rPr lang="es-ES" dirty="0"/>
              <a:t>Los enchufes y tomas de corriente pueden compararse a patrones de diseño de software conocidos, como el principio de sustitución de </a:t>
            </a:r>
            <a:r>
              <a:rPr lang="es-ES" dirty="0" err="1"/>
              <a:t>Liskov</a:t>
            </a:r>
            <a:r>
              <a:rPr lang="es-ES" dirty="0" smtClean="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358931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dirty="0"/>
              <a:t>La flexibilidad de las tomas de corriente y enchufes permite adaptarse a necesidades futuras que no se habían previsto originalmente.</a:t>
            </a:r>
          </a:p>
          <a:p>
            <a:r>
              <a:rPr lang="es-ES" dirty="0"/>
              <a:t>La utilización de enchufes y tomas de corriente es un ejemplo de cómo se pueden aplicar principios de diseño en diferentes campos.</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155399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err="1" smtClean="0"/>
              <a:t>Inyecci</a:t>
            </a:r>
            <a:r>
              <a:rPr lang="es-AR" dirty="0" err="1" smtClean="0"/>
              <a:t>ón</a:t>
            </a:r>
            <a:r>
              <a:rPr lang="es-AR" dirty="0" smtClean="0"/>
              <a:t> de dependencias</a:t>
            </a:r>
            <a:endParaRPr dirty="0"/>
          </a:p>
        </p:txBody>
      </p:sp>
      <p:sp>
        <p:nvSpPr>
          <p:cNvPr id="138" name="Google Shape;138;p13"/>
          <p:cNvSpPr txBox="1">
            <a:spLocks noGrp="1"/>
          </p:cNvSpPr>
          <p:nvPr>
            <p:ph type="body" idx="1"/>
          </p:nvPr>
        </p:nvSpPr>
        <p:spPr>
          <a:xfrm>
            <a:off x="550500" y="1104180"/>
            <a:ext cx="6350030" cy="2296929"/>
          </a:xfrm>
          <a:prstGeom prst="rect">
            <a:avLst/>
          </a:prstGeom>
        </p:spPr>
        <p:txBody>
          <a:bodyPr spcFirstLastPara="1" wrap="square" lIns="0" tIns="0" rIns="0" bIns="0" anchor="t" anchorCtr="0">
            <a:noAutofit/>
          </a:bodyPr>
          <a:lstStyle/>
          <a:p>
            <a:r>
              <a:rPr lang="es-ES" dirty="0" smtClean="0"/>
              <a:t>Inyección de dependencias en el constructor</a:t>
            </a:r>
          </a:p>
          <a:p>
            <a:r>
              <a:rPr lang="es-ES" dirty="0" smtClean="0"/>
              <a:t>Inyección de dependencias en métodos</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3970172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Encapsulación</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La encapsulación es importante para prevenir la duplicación de código.</a:t>
            </a:r>
          </a:p>
          <a:p>
            <a:r>
              <a:rPr lang="es-ES" dirty="0"/>
              <a:t>La encapsulación también ayuda a proteger tus clases de cambios innecesarios.</a:t>
            </a:r>
          </a:p>
          <a:p>
            <a:r>
              <a:rPr lang="es-ES" dirty="0"/>
              <a:t>Si tienes comportamientos en tu aplicación que probablemente cambiarán, debes separarlos de las partes que no cambiarán con tanta frecuencia</a:t>
            </a:r>
            <a:r>
              <a:rPr lang="es-ES" dirty="0" smtClean="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2853019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Encapsulación</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La encapsulación implica separar y ocultar la complejidad de una clase, y exponer solo la interfaz necesaria para trabajar con ella.</a:t>
            </a:r>
          </a:p>
          <a:p>
            <a:r>
              <a:rPr lang="es-ES" dirty="0"/>
              <a:t>Al encapsular correctamente, puedes hacer que tu código sea más </a:t>
            </a:r>
            <a:r>
              <a:rPr lang="es-ES" dirty="0" err="1"/>
              <a:t>mantenible</a:t>
            </a:r>
            <a:r>
              <a:rPr lang="es-ES" dirty="0"/>
              <a:t> y escalable en el futuro.</a:t>
            </a:r>
          </a:p>
          <a:p>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165208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Encapsulación</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La encapsulación implica separar y ocultar la complejidad de una clase, y exponer solo la interfaz necesaria para trabajar con ella.</a:t>
            </a:r>
          </a:p>
          <a:p>
            <a:r>
              <a:rPr lang="es-ES" dirty="0"/>
              <a:t>Al encapsular correctamente, puedes hacer que tu código sea más </a:t>
            </a:r>
            <a:r>
              <a:rPr lang="es-ES" dirty="0" err="1"/>
              <a:t>mantenible</a:t>
            </a:r>
            <a:r>
              <a:rPr lang="es-ES" dirty="0"/>
              <a:t> y escalable en el futuro.</a:t>
            </a:r>
          </a:p>
          <a:p>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663908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a:t>Encapsulación</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3" name="Imagen 2"/>
          <p:cNvPicPr>
            <a:picLocks noChangeAspect="1"/>
          </p:cNvPicPr>
          <p:nvPr/>
        </p:nvPicPr>
        <p:blipFill>
          <a:blip r:embed="rId3"/>
          <a:stretch>
            <a:fillRect/>
          </a:stretch>
        </p:blipFill>
        <p:spPr>
          <a:xfrm>
            <a:off x="904012" y="1156100"/>
            <a:ext cx="5400675" cy="2705100"/>
          </a:xfrm>
          <a:prstGeom prst="rect">
            <a:avLst/>
          </a:prstGeom>
        </p:spPr>
      </p:pic>
    </p:spTree>
    <p:extLst>
      <p:ext uri="{BB962C8B-B14F-4D97-AF65-F5344CB8AC3E}">
        <p14:creationId xmlns:p14="http://schemas.microsoft.com/office/powerpoint/2010/main" val="1896317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Encapsulación</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Parece que la clase Pintor tiene dos métodos que son bastante estables, pero el método </a:t>
            </a:r>
            <a:r>
              <a:rPr lang="es-ES" dirty="0" err="1"/>
              <a:t>paint</a:t>
            </a:r>
            <a:r>
              <a:rPr lang="es-ES" dirty="0"/>
              <a:t>() va a variar mucho en su implementación. Así que encapsulemos lo que varía y movamos la implementación de cómo un pintor pinta fuera de la clase Pintor.</a:t>
            </a:r>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1791092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a:t>Encapsulación</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2" name="Imagen 1"/>
          <p:cNvPicPr>
            <a:picLocks noChangeAspect="1"/>
          </p:cNvPicPr>
          <p:nvPr/>
        </p:nvPicPr>
        <p:blipFill>
          <a:blip r:embed="rId3"/>
          <a:stretch>
            <a:fillRect/>
          </a:stretch>
        </p:blipFill>
        <p:spPr>
          <a:xfrm>
            <a:off x="1017916" y="1156100"/>
            <a:ext cx="6533790" cy="3147375"/>
          </a:xfrm>
          <a:prstGeom prst="rect">
            <a:avLst/>
          </a:prstGeom>
        </p:spPr>
      </p:pic>
    </p:spTree>
    <p:extLst>
      <p:ext uri="{BB962C8B-B14F-4D97-AF65-F5344CB8AC3E}">
        <p14:creationId xmlns:p14="http://schemas.microsoft.com/office/powerpoint/2010/main" val="2976470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u="sng" dirty="0" smtClean="0"/>
              <a:t>Interfaces</a:t>
            </a:r>
            <a:endParaRPr u="sng"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smtClean="0"/>
              <a:t>En </a:t>
            </a:r>
            <a:r>
              <a:rPr lang="es-ES" dirty="0"/>
              <a:t>C#, </a:t>
            </a:r>
            <a:r>
              <a:rPr lang="es-ES" dirty="0" smtClean="0"/>
              <a:t>u</a:t>
            </a:r>
            <a:r>
              <a:rPr lang="es-ES" dirty="0" smtClean="0"/>
              <a:t>na </a:t>
            </a:r>
            <a:r>
              <a:rPr lang="es-ES" dirty="0"/>
              <a:t>interfaz es una estructura que se compone de métodos y </a:t>
            </a:r>
            <a:r>
              <a:rPr lang="es-ES" dirty="0" smtClean="0"/>
              <a:t>constantes.</a:t>
            </a:r>
          </a:p>
          <a:p>
            <a:r>
              <a:rPr lang="es-ES" dirty="0" smtClean="0"/>
              <a:t> </a:t>
            </a:r>
            <a:r>
              <a:rPr lang="es-ES" dirty="0"/>
              <a:t>Los métodos de una interfaz son declarados pero no </a:t>
            </a:r>
            <a:r>
              <a:rPr lang="es-ES" dirty="0" smtClean="0"/>
              <a:t>implementados.</a:t>
            </a:r>
          </a:p>
          <a:p>
            <a:r>
              <a:rPr lang="es-ES" dirty="0" smtClean="0"/>
              <a:t>La interfaz indica </a:t>
            </a:r>
            <a:r>
              <a:rPr lang="es-ES" dirty="0"/>
              <a:t>qué métodos debe obligatoriamente implementar una </a:t>
            </a:r>
            <a:r>
              <a:rPr lang="es-ES" dirty="0" smtClean="0"/>
              <a:t>clase.</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465120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El cambio</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El cambio es la única constante en el software.</a:t>
            </a:r>
          </a:p>
          <a:p>
            <a:r>
              <a:rPr lang="es-ES" dirty="0"/>
              <a:t>El software mal diseñado se desmorona al primer signo de cambio, mientras que el gran software puede cambiar fácilmente.</a:t>
            </a:r>
          </a:p>
          <a:p>
            <a:r>
              <a:rPr lang="es-ES" dirty="0"/>
              <a:t>La forma más fácil de hacer que el software sea resistente al cambio es asegurarse de que cada clase tenga solo una razón para cambiar</a:t>
            </a:r>
            <a:r>
              <a:rPr lang="es-ES" dirty="0" smtClean="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844046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El cambio</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smtClean="0"/>
              <a:t>Al </a:t>
            </a:r>
            <a:r>
              <a:rPr lang="es-ES" dirty="0"/>
              <a:t>reducir el número de cosas en una clase que pueden causar que cambie, se minimiza la posibilidad de que la clase tenga que cambiar.</a:t>
            </a:r>
          </a:p>
          <a:p>
            <a:r>
              <a:rPr lang="es-ES" dirty="0"/>
              <a:t>Cada clase debe tener una sola responsabilidad y no tener múltiples razones para cambiar.</a:t>
            </a:r>
          </a:p>
          <a:p>
            <a:r>
              <a:rPr lang="es-ES" dirty="0"/>
              <a:t>Si una clase tiene múltiples razones para cambiar, su diseño puede ser mejorado para reducir la dependencia de la clase.</a:t>
            </a:r>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267208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El cambio</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3" name="Imagen 2"/>
          <p:cNvPicPr>
            <a:picLocks noChangeAspect="1"/>
          </p:cNvPicPr>
          <p:nvPr/>
        </p:nvPicPr>
        <p:blipFill>
          <a:blip r:embed="rId3"/>
          <a:stretch>
            <a:fillRect/>
          </a:stretch>
        </p:blipFill>
        <p:spPr>
          <a:xfrm>
            <a:off x="789856" y="1156100"/>
            <a:ext cx="6115050" cy="2933700"/>
          </a:xfrm>
          <a:prstGeom prst="rect">
            <a:avLst/>
          </a:prstGeom>
        </p:spPr>
      </p:pic>
    </p:spTree>
    <p:extLst>
      <p:ext uri="{BB962C8B-B14F-4D97-AF65-F5344CB8AC3E}">
        <p14:creationId xmlns:p14="http://schemas.microsoft.com/office/powerpoint/2010/main" val="905005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El cambio</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Cuando ves una clase que tiene más de una razón para cambiar, probablemente está tratando de hacer demasiadas cosas. Intenta dividir la funcionalidad en varias clases, donde cada clase individual hace solo una cosa, y por lo tanto solo tiene una razón para cambiar.</a:t>
            </a:r>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15739291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AR" dirty="0" smtClean="0"/>
              <a:t>El cambio</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2" name="Imagen 1"/>
          <p:cNvPicPr>
            <a:picLocks noChangeAspect="1"/>
          </p:cNvPicPr>
          <p:nvPr/>
        </p:nvPicPr>
        <p:blipFill>
          <a:blip r:embed="rId3"/>
          <a:stretch>
            <a:fillRect/>
          </a:stretch>
        </p:blipFill>
        <p:spPr>
          <a:xfrm>
            <a:off x="604837" y="1281112"/>
            <a:ext cx="7934325" cy="2581275"/>
          </a:xfrm>
          <a:prstGeom prst="rect">
            <a:avLst/>
          </a:prstGeom>
        </p:spPr>
      </p:pic>
    </p:spTree>
    <p:extLst>
      <p:ext uri="{BB962C8B-B14F-4D97-AF65-F5344CB8AC3E}">
        <p14:creationId xmlns:p14="http://schemas.microsoft.com/office/powerpoint/2010/main" val="3215247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37"/>
        <p:cNvGrpSpPr/>
        <p:nvPr/>
      </p:nvGrpSpPr>
      <p:grpSpPr>
        <a:xfrm>
          <a:off x="0" y="0"/>
          <a:ext cx="0" cy="0"/>
          <a:chOff x="0" y="0"/>
          <a:chExt cx="0" cy="0"/>
        </a:xfrm>
      </p:grpSpPr>
      <p:sp>
        <p:nvSpPr>
          <p:cNvPr id="1439" name="Google Shape;1439;p50"/>
          <p:cNvSpPr txBox="1"/>
          <p:nvPr/>
        </p:nvSpPr>
        <p:spPr>
          <a:xfrm>
            <a:off x="595737" y="2156336"/>
            <a:ext cx="6931800" cy="74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600" b="1" dirty="0" smtClean="0">
                <a:solidFill>
                  <a:srgbClr val="434343"/>
                </a:solidFill>
                <a:latin typeface="Montserrat"/>
                <a:ea typeface="Montserrat"/>
                <a:cs typeface="Montserrat"/>
                <a:sym typeface="Montserrat"/>
              </a:rPr>
              <a:t>Preguntas</a:t>
            </a:r>
            <a:r>
              <a:rPr lang="es-ES" sz="3600" b="1" dirty="0" smtClean="0">
                <a:solidFill>
                  <a:srgbClr val="434343"/>
                </a:solidFill>
                <a:latin typeface="Montserrat"/>
                <a:ea typeface="Montserrat"/>
                <a:cs typeface="Montserrat"/>
                <a:sym typeface="Montserrat"/>
              </a:rPr>
              <a:t>?</a:t>
            </a:r>
            <a:endParaRPr sz="3600" b="1"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5"/>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94" name="Google Shape;394;p35"/>
          <p:cNvSpPr txBox="1">
            <a:spLocks noGrp="1"/>
          </p:cNvSpPr>
          <p:nvPr>
            <p:ph type="body" idx="1"/>
          </p:nvPr>
        </p:nvSpPr>
        <p:spPr>
          <a:xfrm>
            <a:off x="550500" y="1353948"/>
            <a:ext cx="61077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800"/>
              </a:spcBef>
              <a:spcAft>
                <a:spcPts val="0"/>
              </a:spcAft>
              <a:buSzPts val="2400"/>
              <a:buChar char="▸"/>
            </a:pPr>
            <a:r>
              <a:rPr lang="en" sz="2400" dirty="0"/>
              <a:t>Presentation template by </a:t>
            </a:r>
            <a:r>
              <a:rPr lang="en" sz="2400" u="sng" dirty="0">
                <a:solidFill>
                  <a:schemeClr val="hlink"/>
                </a:solidFill>
                <a:hlinkClick r:id="rId3"/>
              </a:rPr>
              <a:t>SlidesCarnival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 sz="2400" u="sng" dirty="0">
                <a:solidFill>
                  <a:schemeClr val="hlink"/>
                </a:solidFill>
                <a:hlinkClick r:id="rId4"/>
              </a:rPr>
              <a:t>Unsplash</a:t>
            </a:r>
            <a:endParaRPr sz="2400" dirty="0"/>
          </a:p>
        </p:txBody>
      </p:sp>
      <p:sp>
        <p:nvSpPr>
          <p:cNvPr id="395" name="Google Shape;395;p35"/>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3" name="Imagen 2"/>
          <p:cNvPicPr>
            <a:picLocks noChangeAspect="1"/>
          </p:cNvPicPr>
          <p:nvPr/>
        </p:nvPicPr>
        <p:blipFill>
          <a:blip r:embed="rId3"/>
          <a:stretch>
            <a:fillRect/>
          </a:stretch>
        </p:blipFill>
        <p:spPr>
          <a:xfrm>
            <a:off x="961162" y="1371978"/>
            <a:ext cx="5286375" cy="2724150"/>
          </a:xfrm>
          <a:prstGeom prst="rect">
            <a:avLst/>
          </a:prstGeom>
        </p:spPr>
      </p:pic>
    </p:spTree>
    <p:extLst>
      <p:ext uri="{BB962C8B-B14F-4D97-AF65-F5344CB8AC3E}">
        <p14:creationId xmlns:p14="http://schemas.microsoft.com/office/powerpoint/2010/main" val="3006945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pic>
        <p:nvPicPr>
          <p:cNvPr id="2" name="Imagen 1"/>
          <p:cNvPicPr>
            <a:picLocks noChangeAspect="1"/>
          </p:cNvPicPr>
          <p:nvPr/>
        </p:nvPicPr>
        <p:blipFill>
          <a:blip r:embed="rId3"/>
          <a:stretch>
            <a:fillRect/>
          </a:stretch>
        </p:blipFill>
        <p:spPr>
          <a:xfrm>
            <a:off x="1016389" y="1458762"/>
            <a:ext cx="4695825" cy="2343150"/>
          </a:xfrm>
          <a:prstGeom prst="rect">
            <a:avLst/>
          </a:prstGeom>
        </p:spPr>
      </p:pic>
    </p:spTree>
    <p:extLst>
      <p:ext uri="{BB962C8B-B14F-4D97-AF65-F5344CB8AC3E}">
        <p14:creationId xmlns:p14="http://schemas.microsoft.com/office/powerpoint/2010/main" val="3182903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¿Por qué es tan importante? Porque le da flexibilidad a tu aplicación. En lugar de que tu código solo pueda trabajar con una subclase específica, como </a:t>
            </a:r>
            <a:r>
              <a:rPr lang="es-ES" dirty="0" err="1"/>
              <a:t>BaseballPlayer</a:t>
            </a:r>
            <a:r>
              <a:rPr lang="es-ES" dirty="0"/>
              <a:t>, puedes trabajar con algo más genérico, como </a:t>
            </a:r>
            <a:r>
              <a:rPr lang="es-ES" dirty="0" err="1"/>
              <a:t>Athlete</a:t>
            </a:r>
            <a:r>
              <a:rPr lang="es-ES" dirty="0"/>
              <a:t>. Esto significa que tu código funcionará con cualquier subclase de </a:t>
            </a:r>
            <a:r>
              <a:rPr lang="es-ES" dirty="0" err="1"/>
              <a:t>Athlete</a:t>
            </a:r>
            <a:r>
              <a:rPr lang="es-ES" dirty="0"/>
              <a:t>, como </a:t>
            </a:r>
            <a:r>
              <a:rPr lang="es-ES" dirty="0" err="1"/>
              <a:t>HockeyPlayer</a:t>
            </a:r>
            <a:r>
              <a:rPr lang="es-ES" dirty="0"/>
              <a:t> o </a:t>
            </a:r>
            <a:r>
              <a:rPr lang="es-ES" dirty="0" err="1"/>
              <a:t>TennisPlayer</a:t>
            </a:r>
            <a:r>
              <a:rPr lang="es-ES" dirty="0"/>
              <a:t>, e incluso con subclases que aún no han sido diseñadas (¿alguien dijo </a:t>
            </a:r>
            <a:r>
              <a:rPr lang="es-ES" dirty="0" err="1"/>
              <a:t>CricketPlayerP</a:t>
            </a:r>
            <a:r>
              <a:rPr lang="es-ES" dirty="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71120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a:t>En este ejemplo, se define una interfaz </a:t>
            </a:r>
            <a:r>
              <a:rPr lang="es-ES" dirty="0" err="1"/>
              <a:t>IJugador</a:t>
            </a:r>
            <a:r>
              <a:rPr lang="es-ES" dirty="0"/>
              <a:t> que tiene dos métodos comunes a cualquier deporte que implique jugar en equipo: Correr() y Pasar(). Luego, se define una clase base abstracta Deporte que implementa la interfaz y dos clases concretas Futbol y Baloncesto que heredan de la clase base y la interfaz</a:t>
            </a:r>
            <a:r>
              <a:rPr lang="es-ES" dirty="0" smtClean="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128018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38" name="Google Shape;138;p13"/>
          <p:cNvSpPr txBox="1">
            <a:spLocks noGrp="1"/>
          </p:cNvSpPr>
          <p:nvPr>
            <p:ph type="body" idx="1"/>
          </p:nvPr>
        </p:nvSpPr>
        <p:spPr>
          <a:xfrm>
            <a:off x="550500" y="1353950"/>
            <a:ext cx="6350030" cy="2288700"/>
          </a:xfrm>
          <a:prstGeom prst="rect">
            <a:avLst/>
          </a:prstGeom>
        </p:spPr>
        <p:txBody>
          <a:bodyPr spcFirstLastPara="1" wrap="square" lIns="0" tIns="0" rIns="0" bIns="0" anchor="t" anchorCtr="0">
            <a:noAutofit/>
          </a:bodyPr>
          <a:lstStyle/>
          <a:p>
            <a:r>
              <a:rPr lang="es-ES" dirty="0" smtClean="0"/>
              <a:t>Finalmente</a:t>
            </a:r>
            <a:r>
              <a:rPr lang="es-ES" dirty="0"/>
              <a:t>, se muestra un ejemplo de cómo se puede utilizar la interfaz para llamar a los métodos comunes de cualquier deporte en la clase Equipo, que recibe como parámetro un objeto que implemente la interfaz </a:t>
            </a:r>
            <a:r>
              <a:rPr lang="es-ES" dirty="0" err="1"/>
              <a:t>IJugador</a:t>
            </a:r>
            <a:r>
              <a:rPr lang="es-ES" dirty="0"/>
              <a:t>.</a:t>
            </a:r>
            <a:endParaRPr lang="es-ES"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5" name="Google Shape;402;p36"/>
          <p:cNvSpPr txBox="1"/>
          <p:nvPr/>
        </p:nvSpPr>
        <p:spPr>
          <a:xfrm>
            <a:off x="550500" y="4104575"/>
            <a:ext cx="61077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s-ES" sz="1000" dirty="0" smtClean="0">
                <a:solidFill>
                  <a:schemeClr val="accent3"/>
                </a:solidFill>
                <a:latin typeface="News Cycle"/>
                <a:ea typeface="News Cycle"/>
                <a:cs typeface="News Cycle"/>
                <a:sym typeface="News Cycle"/>
              </a:rPr>
              <a:t>Fuente:</a:t>
            </a:r>
          </a:p>
          <a:p>
            <a:pPr lvl="0">
              <a:lnSpc>
                <a:spcPct val="115000"/>
              </a:lnSpc>
            </a:pPr>
            <a:r>
              <a:rPr lang="en-US" sz="1000" dirty="0">
                <a:solidFill>
                  <a:schemeClr val="accent3"/>
                </a:solidFill>
                <a:latin typeface="News Cycle"/>
                <a:ea typeface="News Cycle"/>
                <a:cs typeface="News Cycle"/>
                <a:sym typeface="News Cycle"/>
              </a:rPr>
              <a:t>McLaughlin, B., </a:t>
            </a:r>
            <a:r>
              <a:rPr lang="en-US" sz="1000" dirty="0" err="1">
                <a:solidFill>
                  <a:schemeClr val="accent3"/>
                </a:solidFill>
                <a:latin typeface="News Cycle"/>
                <a:ea typeface="News Cycle"/>
                <a:cs typeface="News Cycle"/>
                <a:sym typeface="News Cycle"/>
              </a:rPr>
              <a:t>Pollice</a:t>
            </a:r>
            <a:r>
              <a:rPr lang="en-US" sz="1000" dirty="0">
                <a:solidFill>
                  <a:schemeClr val="accent3"/>
                </a:solidFill>
                <a:latin typeface="News Cycle"/>
                <a:ea typeface="News Cycle"/>
                <a:cs typeface="News Cycle"/>
                <a:sym typeface="News Cycle"/>
              </a:rPr>
              <a:t>, G., &amp; West, D. (2007). Head First Object-Oriented Analysis and Design: A Brain Friendly Guide to OOA&amp;D. " O'Reilly Media, Inc.".</a:t>
            </a: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0"/>
              </a:spcAft>
              <a:buNone/>
            </a:pPr>
            <a:endParaRPr sz="1000" dirty="0">
              <a:solidFill>
                <a:schemeClr val="accent3"/>
              </a:solidFill>
              <a:latin typeface="News Cycle"/>
              <a:ea typeface="News Cycle"/>
              <a:cs typeface="News Cycle"/>
              <a:sym typeface="News Cycle"/>
            </a:endParaRPr>
          </a:p>
          <a:p>
            <a:pPr marL="0" marR="0" lvl="0" indent="0" algn="l" rtl="0">
              <a:lnSpc>
                <a:spcPct val="115000"/>
              </a:lnSpc>
              <a:spcBef>
                <a:spcPts val="800"/>
              </a:spcBef>
              <a:spcAft>
                <a:spcPts val="800"/>
              </a:spcAft>
              <a:buNone/>
            </a:pPr>
            <a:endParaRPr sz="1000" dirty="0">
              <a:solidFill>
                <a:schemeClr val="accent3"/>
              </a:solidFill>
              <a:latin typeface="News Cycle"/>
              <a:ea typeface="News Cycle"/>
              <a:cs typeface="News Cycle"/>
              <a:sym typeface="News Cycle"/>
            </a:endParaRPr>
          </a:p>
        </p:txBody>
      </p:sp>
    </p:spTree>
    <p:extLst>
      <p:ext uri="{BB962C8B-B14F-4D97-AF65-F5344CB8AC3E}">
        <p14:creationId xmlns:p14="http://schemas.microsoft.com/office/powerpoint/2010/main" val="3496199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p>
            <a:r>
              <a:rPr lang="es-ES" dirty="0" smtClean="0"/>
              <a:t>Interfaces - Ejemplo</a:t>
            </a:r>
            <a:endParaRPr dirty="0"/>
          </a:p>
        </p:txBody>
      </p:sp>
      <p:sp>
        <p:nvSpPr>
          <p:cNvPr id="140" name="Google Shape;140;p13"/>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Imagen 2"/>
          <p:cNvPicPr>
            <a:picLocks noChangeAspect="1"/>
          </p:cNvPicPr>
          <p:nvPr/>
        </p:nvPicPr>
        <p:blipFill>
          <a:blip r:embed="rId3"/>
          <a:stretch>
            <a:fillRect/>
          </a:stretch>
        </p:blipFill>
        <p:spPr>
          <a:xfrm>
            <a:off x="550500" y="1286717"/>
            <a:ext cx="6846570" cy="3086808"/>
          </a:xfrm>
          <a:prstGeom prst="rect">
            <a:avLst/>
          </a:prstGeom>
        </p:spPr>
      </p:pic>
    </p:spTree>
    <p:extLst>
      <p:ext uri="{BB962C8B-B14F-4D97-AF65-F5344CB8AC3E}">
        <p14:creationId xmlns:p14="http://schemas.microsoft.com/office/powerpoint/2010/main" val="2138317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1633</TotalTime>
  <Words>2429</Words>
  <Application>Microsoft Office PowerPoint</Application>
  <PresentationFormat>Presentación en pantalla (16:9)</PresentationFormat>
  <Paragraphs>230</Paragraphs>
  <Slides>36</Slides>
  <Notes>36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Calibri</vt:lpstr>
      <vt:lpstr>News Cycle</vt:lpstr>
      <vt:lpstr>Oswald</vt:lpstr>
      <vt:lpstr>Montserrat</vt:lpstr>
      <vt:lpstr>Arial</vt:lpstr>
      <vt:lpstr>Jessica template</vt:lpstr>
      <vt:lpstr>Presentación de PowerPoint</vt:lpstr>
      <vt:lpstr>Introducción </vt:lpstr>
      <vt:lpstr>Interfaces</vt:lpstr>
      <vt:lpstr>Interfaces</vt:lpstr>
      <vt:lpstr>Interfaces</vt:lpstr>
      <vt:lpstr>Interfaces</vt:lpstr>
      <vt:lpstr>Interfaces - Ejemplo</vt:lpstr>
      <vt:lpstr>Interfaces - Ejemplo</vt:lpstr>
      <vt:lpstr>Interfaces - Ejemplo</vt:lpstr>
      <vt:lpstr>Interfaces - Ejemplo</vt:lpstr>
      <vt:lpstr>Interfaces - Ejemplo</vt:lpstr>
      <vt:lpstr>Interfaces - Ejemplo</vt:lpstr>
      <vt:lpstr>Interfaces - Ejemplo</vt:lpstr>
      <vt:lpstr>Interfaces - Ejemplo</vt:lpstr>
      <vt:lpstr>Presentación de PowerPoint</vt:lpstr>
      <vt:lpstr>Presentación de PowerPoint</vt:lpstr>
      <vt:lpstr>Inyección de dependencias</vt:lpstr>
      <vt:lpstr>Inyección de dependencias</vt:lpstr>
      <vt:lpstr>Inyección de dependencias</vt:lpstr>
      <vt:lpstr>Inyección de dependencias</vt:lpstr>
      <vt:lpstr>Inyección de dependencias</vt:lpstr>
      <vt:lpstr>Inyección de dependencias</vt:lpstr>
      <vt:lpstr>Inyección de dependencias</vt:lpstr>
      <vt:lpstr>Encapsulación</vt:lpstr>
      <vt:lpstr>Encapsulación</vt:lpstr>
      <vt:lpstr>Encapsulación</vt:lpstr>
      <vt:lpstr>Encapsulación</vt:lpstr>
      <vt:lpstr>Encapsulación</vt:lpstr>
      <vt:lpstr>Encapsulación</vt:lpstr>
      <vt:lpstr>El cambio</vt:lpstr>
      <vt:lpstr>El cambio</vt:lpstr>
      <vt:lpstr>El cambio</vt:lpstr>
      <vt:lpstr>El cambio</vt:lpstr>
      <vt:lpstr>El cambio</vt:lpstr>
      <vt:lpstr>Presentación de PowerPoint</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LENOVO</cp:lastModifiedBy>
  <cp:revision>27</cp:revision>
  <dcterms:modified xsi:type="dcterms:W3CDTF">2023-04-19T23:57:35Z</dcterms:modified>
</cp:coreProperties>
</file>