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8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96" y="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3CC5-DFBF-29F0-FFAD-1E416F7F5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09B95-A4AA-AA00-9B92-841802BB5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429F6-6BD1-B7F7-8C88-4BC45364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4649-BFBD-4619-9D91-AA9047FE726C}" type="datetimeFigureOut">
              <a:rPr lang="bg-BG" smtClean="0"/>
              <a:t>13.12.2022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A6C90-967D-1474-6CD0-86F88A49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7FBE0-DF85-D0A5-FE40-BACA54B1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D9FE-5CD6-4EAC-8EA5-EAA62FE58C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327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A35E-BD3F-62EC-82A2-6D3E6A87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91FF1-187D-5317-58D1-905051837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D58E2-70CB-9BCB-BDAD-8981CC9F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4649-BFBD-4619-9D91-AA9047FE726C}" type="datetimeFigureOut">
              <a:rPr lang="bg-BG" smtClean="0"/>
              <a:t>13.12.2022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225D1-A5CC-6FBE-53F9-86DFAA88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22E1A-F5F6-F86A-0620-CD44993E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D9FE-5CD6-4EAC-8EA5-EAA62FE58C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143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E3F115-3A19-DA84-7B7E-344BF3F2A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B160D-6567-1D73-0263-95A983761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6A6D5-8B79-112C-A94C-571BAFCF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4649-BFBD-4619-9D91-AA9047FE726C}" type="datetimeFigureOut">
              <a:rPr lang="bg-BG" smtClean="0"/>
              <a:t>13.12.2022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F3A06-5123-0D7D-FDB4-15C70AF69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F2D9D-FDE4-7585-9108-ADD40205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D9FE-5CD6-4EAC-8EA5-EAA62FE58C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7532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DD70-06A0-21A6-95C5-877F5F47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BE6DF-D95D-FAE5-BC7E-49E82E5D5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0ACAF-BE60-E539-E05A-61FF64CA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4649-BFBD-4619-9D91-AA9047FE726C}" type="datetimeFigureOut">
              <a:rPr lang="bg-BG" smtClean="0"/>
              <a:t>13.12.2022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06EE0-3474-7C9B-E46F-EDF046EA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DD619-2BA4-16C6-0393-4C37DD54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D9FE-5CD6-4EAC-8EA5-EAA62FE58C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934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A6ED-F978-B304-6BB5-2E0A3DD9A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ADB4A-A057-F78E-041C-864FDC667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5BC13-CD36-8CBC-D709-F3C573B9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4649-BFBD-4619-9D91-AA9047FE726C}" type="datetimeFigureOut">
              <a:rPr lang="bg-BG" smtClean="0"/>
              <a:t>13.12.2022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6C230-0FB2-A9B9-08B2-6E15A4A7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1DA0E-906A-D2E2-D0A5-AF5B8CE5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D9FE-5CD6-4EAC-8EA5-EAA62FE58C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964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152A-4BA5-D7F0-B1C8-43B9C3F3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E9C52-A5A7-6411-A590-BDD3BB9E0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0E31B-2EFD-E145-D184-26EA1F05D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0CEAE-6243-A41F-58E5-E1A40EA0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4649-BFBD-4619-9D91-AA9047FE726C}" type="datetimeFigureOut">
              <a:rPr lang="bg-BG" smtClean="0"/>
              <a:t>13.12.2022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931F4-DCE3-EF69-39EA-5FA1D58B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F9017-905F-04AA-9B08-7FF20B88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D9FE-5CD6-4EAC-8EA5-EAA62FE58C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74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56C5-9929-B183-6A8D-420D6376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0AFF8-6126-A33A-F5BD-08AD70780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14E9A-7D38-D600-8128-B2150E039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29E4E-91C0-42B6-6D3B-DCBFFE89A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0582C-02D5-356D-BB7B-DD5328DFF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6E0B5C-5EC8-0CFB-3FC6-A3BE2177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4649-BFBD-4619-9D91-AA9047FE726C}" type="datetimeFigureOut">
              <a:rPr lang="bg-BG" smtClean="0"/>
              <a:t>13.12.2022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45B1F-EB32-AF68-F3D6-CCBFB11B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9A7784-56E0-2FF1-5593-1FA092D7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D9FE-5CD6-4EAC-8EA5-EAA62FE58C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21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D57C-5C82-E778-D861-9C9C156D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BDEF91-AFCB-0905-B692-0D528FDC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4649-BFBD-4619-9D91-AA9047FE726C}" type="datetimeFigureOut">
              <a:rPr lang="bg-BG" smtClean="0"/>
              <a:t>13.12.2022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82019-7CCA-51DC-C657-747D322F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13D39-50EE-C47B-B715-E048CFE8C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D9FE-5CD6-4EAC-8EA5-EAA62FE58C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10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A37E2-927F-EF6D-2439-8E336D97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4649-BFBD-4619-9D91-AA9047FE726C}" type="datetimeFigureOut">
              <a:rPr lang="bg-BG" smtClean="0"/>
              <a:t>13.12.2022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9C1E7-1E7B-8DF0-3EDA-27F6A575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3E783-2C7C-BBCE-E34B-D988D844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D9FE-5CD6-4EAC-8EA5-EAA62FE58C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450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AC22-67B4-51CC-1989-2B9775F51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266C7-3E4E-1A02-694C-A1D6F56C9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DB6FF-E2B0-FDE7-ACF5-F141ABF14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A522E-559C-8152-A2FC-06FCC696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4649-BFBD-4619-9D91-AA9047FE726C}" type="datetimeFigureOut">
              <a:rPr lang="bg-BG" smtClean="0"/>
              <a:t>13.12.2022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433A7-1AD1-77EB-DFF5-F572A3AA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FC285-4D57-DE8F-0657-B81A92D6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D9FE-5CD6-4EAC-8EA5-EAA62FE58C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586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F178-7B81-9EE2-8350-182CA3485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E5DE1D-0100-19AD-E85F-E499518D30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32C88-146D-DFD1-25A1-D7FEC9C54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CCFEF-B836-D3D4-6E0A-5BC81E6E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4649-BFBD-4619-9D91-AA9047FE726C}" type="datetimeFigureOut">
              <a:rPr lang="bg-BG" smtClean="0"/>
              <a:t>13.12.2022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AF796-787E-1FA6-4EE3-D9353E88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E66BF-A4D5-DEF2-B03B-A88050936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D9FE-5CD6-4EAC-8EA5-EAA62FE58C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939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5647F-6464-E2CF-E1F4-3A8E8A6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227D2-BDB0-D6DA-7AF2-D50F6A1B4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F074F-C058-AB76-88FD-43F6B58DA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54649-BFBD-4619-9D91-AA9047FE726C}" type="datetimeFigureOut">
              <a:rPr lang="bg-BG" smtClean="0"/>
              <a:t>13.12.2022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54389-D85B-AD7C-000B-1E7A260D0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FD75F-DA4F-4684-719F-0BBF604B1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2D9FE-5CD6-4EAC-8EA5-EAA62FE58C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303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8.svg"/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12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12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4.jpeg"/><Relationship Id="rId5" Type="http://schemas.openxmlformats.org/officeDocument/2006/relationships/image" Target="../media/image4.svg"/><Relationship Id="rId10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37C843-419A-2309-72B2-91ED382E1494}"/>
              </a:ext>
            </a:extLst>
          </p:cNvPr>
          <p:cNvSpPr/>
          <p:nvPr/>
        </p:nvSpPr>
        <p:spPr>
          <a:xfrm>
            <a:off x="2727960" y="1412239"/>
            <a:ext cx="6527800" cy="154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D954A-5641-99B4-578E-A6F1CCECA385}"/>
              </a:ext>
            </a:extLst>
          </p:cNvPr>
          <p:cNvSpPr txBox="1"/>
          <p:nvPr/>
        </p:nvSpPr>
        <p:spPr>
          <a:xfrm>
            <a:off x="2727960" y="1584234"/>
            <a:ext cx="652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Bauhaus 93" panose="04030905020B02020C02" pitchFamily="82" charset="0"/>
              </a:rPr>
              <a:t>BRAIN  P</a:t>
            </a:r>
            <a:endParaRPr lang="bg-BG" sz="7200" dirty="0"/>
          </a:p>
        </p:txBody>
      </p:sp>
      <p:pic>
        <p:nvPicPr>
          <p:cNvPr id="13" name="Graphic 12" descr="Arrow: Horizontal U-turn with solid fill">
            <a:extLst>
              <a:ext uri="{FF2B5EF4-FFF2-40B4-BE49-F238E27FC236}">
                <a16:creationId xmlns:a16="http://schemas.microsoft.com/office/drawing/2014/main" id="{FBB1C220-232B-D879-CE29-03414AF3C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604000" y="1777999"/>
            <a:ext cx="807357" cy="807357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6D0B0E2-603A-025C-604F-6599788180EA}"/>
              </a:ext>
            </a:extLst>
          </p:cNvPr>
          <p:cNvSpPr/>
          <p:nvPr/>
        </p:nvSpPr>
        <p:spPr>
          <a:xfrm>
            <a:off x="6604000" y="4856480"/>
            <a:ext cx="5588000" cy="20015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5767A0-3A5E-3DA4-889B-AC943E6F738E}"/>
              </a:ext>
            </a:extLst>
          </p:cNvPr>
          <p:cNvSpPr txBox="1"/>
          <p:nvPr/>
        </p:nvSpPr>
        <p:spPr>
          <a:xfrm>
            <a:off x="6604000" y="5195520"/>
            <a:ext cx="558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masis MT Pro Medium" panose="02040604050005020304" pitchFamily="18" charset="0"/>
              </a:rPr>
              <a:t>Made by the Mathventures team</a:t>
            </a:r>
          </a:p>
          <a:p>
            <a:pPr algn="ctr"/>
            <a:r>
              <a:rPr lang="en-US" sz="2000" dirty="0">
                <a:latin typeface="Amasis MT Pro Medium" panose="02040604050005020304" pitchFamily="18" charset="0"/>
              </a:rPr>
              <a:t>Miroslav Chobanov - Scrum Trainer, Miroslav Ivanov – Front-End Developer , Yavor Penkov and Sergey Toptunov – Back-End Developers</a:t>
            </a:r>
            <a:endParaRPr lang="bg-BG" sz="2000" dirty="0"/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C2F2D72F-7E9A-6957-ECDD-1ADC3A8DB954}"/>
              </a:ext>
            </a:extLst>
          </p:cNvPr>
          <p:cNvSpPr/>
          <p:nvPr/>
        </p:nvSpPr>
        <p:spPr>
          <a:xfrm rot="18090404">
            <a:off x="-2176378" y="216080"/>
            <a:ext cx="6277462" cy="2392316"/>
          </a:xfrm>
          <a:prstGeom prst="mathMinu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25" name="Graphic 24" descr="Artificial Intelligence outline">
            <a:extLst>
              <a:ext uri="{FF2B5EF4-FFF2-40B4-BE49-F238E27FC236}">
                <a16:creationId xmlns:a16="http://schemas.microsoft.com/office/drawing/2014/main" id="{1B9F554A-2B98-2275-BA79-02B303940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1632" y="1477877"/>
            <a:ext cx="1407599" cy="1407599"/>
          </a:xfrm>
          <a:prstGeom prst="rect">
            <a:avLst/>
          </a:prstGeom>
        </p:spPr>
      </p:pic>
      <p:pic>
        <p:nvPicPr>
          <p:cNvPr id="27" name="Graphic 26" descr="Right And Left Brain with solid fill">
            <a:extLst>
              <a:ext uri="{FF2B5EF4-FFF2-40B4-BE49-F238E27FC236}">
                <a16:creationId xmlns:a16="http://schemas.microsoft.com/office/drawing/2014/main" id="{D98BA78D-918E-7077-00B6-FBD182AA09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32999" y="136721"/>
            <a:ext cx="1864799" cy="1864799"/>
          </a:xfrm>
          <a:prstGeom prst="rect">
            <a:avLst/>
          </a:prstGeom>
        </p:spPr>
      </p:pic>
      <p:sp>
        <p:nvSpPr>
          <p:cNvPr id="28" name="Minus Sign 27">
            <a:extLst>
              <a:ext uri="{FF2B5EF4-FFF2-40B4-BE49-F238E27FC236}">
                <a16:creationId xmlns:a16="http://schemas.microsoft.com/office/drawing/2014/main" id="{09A3EADE-B893-573F-8CAA-8BB2FDC7B5FD}"/>
              </a:ext>
            </a:extLst>
          </p:cNvPr>
          <p:cNvSpPr/>
          <p:nvPr/>
        </p:nvSpPr>
        <p:spPr>
          <a:xfrm rot="12860900">
            <a:off x="-5445655" y="3517206"/>
            <a:ext cx="6277462" cy="2392316"/>
          </a:xfrm>
          <a:prstGeom prst="mathMinu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0467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83D954A-5641-99B4-578E-A6F1CCECA385}"/>
              </a:ext>
            </a:extLst>
          </p:cNvPr>
          <p:cNvSpPr txBox="1"/>
          <p:nvPr/>
        </p:nvSpPr>
        <p:spPr>
          <a:xfrm rot="21323219">
            <a:off x="2832100" y="3082371"/>
            <a:ext cx="652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Bauhaus 93" panose="04030905020B02020C02" pitchFamily="82" charset="0"/>
              </a:rPr>
              <a:t>WORDIST</a:t>
            </a:r>
            <a:endParaRPr lang="bg-BG" sz="7200" dirty="0"/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C2F2D72F-7E9A-6957-ECDD-1ADC3A8DB954}"/>
              </a:ext>
            </a:extLst>
          </p:cNvPr>
          <p:cNvSpPr/>
          <p:nvPr/>
        </p:nvSpPr>
        <p:spPr>
          <a:xfrm rot="18090404">
            <a:off x="-2176378" y="216080"/>
            <a:ext cx="6277462" cy="2392316"/>
          </a:xfrm>
          <a:prstGeom prst="mathMinu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27" name="Graphic 26" descr="Right And Left Brain with solid fill">
            <a:extLst>
              <a:ext uri="{FF2B5EF4-FFF2-40B4-BE49-F238E27FC236}">
                <a16:creationId xmlns:a16="http://schemas.microsoft.com/office/drawing/2014/main" id="{D98BA78D-918E-7077-00B6-FBD182AA0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7719" y="0"/>
            <a:ext cx="1224281" cy="1224281"/>
          </a:xfrm>
          <a:prstGeom prst="rect">
            <a:avLst/>
          </a:prstGeom>
        </p:spPr>
      </p:pic>
      <p:sp>
        <p:nvSpPr>
          <p:cNvPr id="3" name="Minus Sign 2">
            <a:extLst>
              <a:ext uri="{FF2B5EF4-FFF2-40B4-BE49-F238E27FC236}">
                <a16:creationId xmlns:a16="http://schemas.microsoft.com/office/drawing/2014/main" id="{F274A4D3-DEC5-40D2-F2F1-F63BFF3C4DC7}"/>
              </a:ext>
            </a:extLst>
          </p:cNvPr>
          <p:cNvSpPr/>
          <p:nvPr/>
        </p:nvSpPr>
        <p:spPr>
          <a:xfrm rot="13229740">
            <a:off x="-2073138" y="5360809"/>
            <a:ext cx="6277462" cy="2392316"/>
          </a:xfrm>
          <a:prstGeom prst="mathMinu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7A63B7-D85C-4035-5578-0FA4C846402E}"/>
              </a:ext>
            </a:extLst>
          </p:cNvPr>
          <p:cNvSpPr/>
          <p:nvPr/>
        </p:nvSpPr>
        <p:spPr>
          <a:xfrm rot="390487">
            <a:off x="2832100" y="1259757"/>
            <a:ext cx="6527800" cy="154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239041-512E-4B9B-92C7-3867EA71A65A}"/>
              </a:ext>
            </a:extLst>
          </p:cNvPr>
          <p:cNvSpPr txBox="1"/>
          <p:nvPr/>
        </p:nvSpPr>
        <p:spPr>
          <a:xfrm rot="412943">
            <a:off x="2858449" y="1431886"/>
            <a:ext cx="6490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Bauhaus 93" panose="04030905020B02020C02" pitchFamily="82" charset="0"/>
              </a:rPr>
              <a:t>GAME ONE</a:t>
            </a:r>
            <a:endParaRPr lang="bg-BG" sz="7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37C843-419A-2309-72B2-91ED382E1494}"/>
              </a:ext>
            </a:extLst>
          </p:cNvPr>
          <p:cNvSpPr/>
          <p:nvPr/>
        </p:nvSpPr>
        <p:spPr>
          <a:xfrm rot="21350382">
            <a:off x="2814661" y="2918482"/>
            <a:ext cx="6442529" cy="15861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2C05A-B1A4-CD54-56BF-3C6D0B68E384}"/>
              </a:ext>
            </a:extLst>
          </p:cNvPr>
          <p:cNvSpPr txBox="1"/>
          <p:nvPr/>
        </p:nvSpPr>
        <p:spPr>
          <a:xfrm rot="21323219">
            <a:off x="2832099" y="3062585"/>
            <a:ext cx="652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Bauhaus 93" panose="04030905020B02020C02" pitchFamily="82" charset="0"/>
              </a:rPr>
              <a:t>WORDIST</a:t>
            </a:r>
            <a:endParaRPr lang="bg-BG" sz="7200" dirty="0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9B452548-7F5D-26FA-31FE-C68ADEC30460}"/>
              </a:ext>
            </a:extLst>
          </p:cNvPr>
          <p:cNvSpPr/>
          <p:nvPr/>
        </p:nvSpPr>
        <p:spPr>
          <a:xfrm rot="21340628">
            <a:off x="6795843" y="3144670"/>
            <a:ext cx="368192" cy="774262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8E12E09-299A-C15A-95C2-2CB257C54713}"/>
              </a:ext>
            </a:extLst>
          </p:cNvPr>
          <p:cNvSpPr/>
          <p:nvPr/>
        </p:nvSpPr>
        <p:spPr>
          <a:xfrm rot="21339508">
            <a:off x="7726618" y="3109982"/>
            <a:ext cx="426468" cy="360896"/>
          </a:xfrm>
          <a:prstGeom prst="rightArrow">
            <a:avLst>
              <a:gd name="adj1" fmla="val 3937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25" name="Graphic 24" descr="Artificial Intelligence outline">
            <a:extLst>
              <a:ext uri="{FF2B5EF4-FFF2-40B4-BE49-F238E27FC236}">
                <a16:creationId xmlns:a16="http://schemas.microsoft.com/office/drawing/2014/main" id="{1B9F554A-2B98-2275-BA79-02B303940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7407" y="1405232"/>
            <a:ext cx="2678443" cy="2678443"/>
          </a:xfrm>
          <a:prstGeom prst="rect">
            <a:avLst/>
          </a:prstGeom>
        </p:spPr>
      </p:pic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4E0566FD-37BF-9B93-E704-5A1B3B72F35F}"/>
              </a:ext>
            </a:extLst>
          </p:cNvPr>
          <p:cNvSpPr/>
          <p:nvPr/>
        </p:nvSpPr>
        <p:spPr>
          <a:xfrm>
            <a:off x="6979939" y="7280329"/>
            <a:ext cx="457200" cy="4572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BF49E0DE-B50D-F166-0535-EA2FA737CB4E}"/>
              </a:ext>
            </a:extLst>
          </p:cNvPr>
          <p:cNvSpPr/>
          <p:nvPr/>
        </p:nvSpPr>
        <p:spPr>
          <a:xfrm>
            <a:off x="6981766" y="8548606"/>
            <a:ext cx="457200" cy="4572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EB6F9E0-7FDF-02BE-741E-2988D219C458}"/>
              </a:ext>
            </a:extLst>
          </p:cNvPr>
          <p:cNvSpPr/>
          <p:nvPr/>
        </p:nvSpPr>
        <p:spPr>
          <a:xfrm>
            <a:off x="6979939" y="9588283"/>
            <a:ext cx="457200" cy="4572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A2CE5824-DBA8-B931-F102-345231978476}"/>
              </a:ext>
            </a:extLst>
          </p:cNvPr>
          <p:cNvSpPr/>
          <p:nvPr/>
        </p:nvSpPr>
        <p:spPr>
          <a:xfrm>
            <a:off x="1247407" y="7280329"/>
            <a:ext cx="457200" cy="4572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08A2F3B1-5884-D894-0B3E-9F14D0E605F5}"/>
              </a:ext>
            </a:extLst>
          </p:cNvPr>
          <p:cNvSpPr/>
          <p:nvPr/>
        </p:nvSpPr>
        <p:spPr>
          <a:xfrm>
            <a:off x="1247407" y="8548606"/>
            <a:ext cx="457200" cy="4572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E0C86CFE-5AF0-117C-3F1C-C4697A11D5ED}"/>
              </a:ext>
            </a:extLst>
          </p:cNvPr>
          <p:cNvSpPr/>
          <p:nvPr/>
        </p:nvSpPr>
        <p:spPr>
          <a:xfrm>
            <a:off x="1247407" y="9588283"/>
            <a:ext cx="457200" cy="4572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pic>
        <p:nvPicPr>
          <p:cNvPr id="29" name="Graphic 28" descr="Safety Pin with solid fill">
            <a:extLst>
              <a:ext uri="{FF2B5EF4-FFF2-40B4-BE49-F238E27FC236}">
                <a16:creationId xmlns:a16="http://schemas.microsoft.com/office/drawing/2014/main" id="{CF678084-06E5-DAD9-C0DB-F8103742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27663" y="25595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06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inus Sign 20">
            <a:extLst>
              <a:ext uri="{FF2B5EF4-FFF2-40B4-BE49-F238E27FC236}">
                <a16:creationId xmlns:a16="http://schemas.microsoft.com/office/drawing/2014/main" id="{C2F2D72F-7E9A-6957-ECDD-1ADC3A8DB954}"/>
              </a:ext>
            </a:extLst>
          </p:cNvPr>
          <p:cNvSpPr/>
          <p:nvPr/>
        </p:nvSpPr>
        <p:spPr>
          <a:xfrm rot="18090404">
            <a:off x="-2176378" y="216080"/>
            <a:ext cx="6277462" cy="2392316"/>
          </a:xfrm>
          <a:prstGeom prst="mathMinu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27" name="Graphic 26" descr="Right And Left Brain with solid fill">
            <a:extLst>
              <a:ext uri="{FF2B5EF4-FFF2-40B4-BE49-F238E27FC236}">
                <a16:creationId xmlns:a16="http://schemas.microsoft.com/office/drawing/2014/main" id="{D98BA78D-918E-7077-00B6-FBD182AA0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7719" y="0"/>
            <a:ext cx="1224281" cy="1224281"/>
          </a:xfrm>
          <a:prstGeom prst="rect">
            <a:avLst/>
          </a:prstGeom>
        </p:spPr>
      </p:pic>
      <p:sp>
        <p:nvSpPr>
          <p:cNvPr id="3" name="Minus Sign 2">
            <a:extLst>
              <a:ext uri="{FF2B5EF4-FFF2-40B4-BE49-F238E27FC236}">
                <a16:creationId xmlns:a16="http://schemas.microsoft.com/office/drawing/2014/main" id="{F274A4D3-DEC5-40D2-F2F1-F63BFF3C4DC7}"/>
              </a:ext>
            </a:extLst>
          </p:cNvPr>
          <p:cNvSpPr/>
          <p:nvPr/>
        </p:nvSpPr>
        <p:spPr>
          <a:xfrm rot="13229740">
            <a:off x="1161932" y="6554151"/>
            <a:ext cx="2602195" cy="2392316"/>
          </a:xfrm>
          <a:prstGeom prst="mathMinu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7A63B7-D85C-4035-5578-0FA4C846402E}"/>
              </a:ext>
            </a:extLst>
          </p:cNvPr>
          <p:cNvSpPr/>
          <p:nvPr/>
        </p:nvSpPr>
        <p:spPr>
          <a:xfrm>
            <a:off x="2268414" y="240526"/>
            <a:ext cx="7678615" cy="154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239041-512E-4B9B-92C7-3867EA71A65A}"/>
              </a:ext>
            </a:extLst>
          </p:cNvPr>
          <p:cNvSpPr txBox="1"/>
          <p:nvPr/>
        </p:nvSpPr>
        <p:spPr>
          <a:xfrm>
            <a:off x="2151184" y="415549"/>
            <a:ext cx="7913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Bauhaus 93" panose="04030905020B02020C02" pitchFamily="82" charset="0"/>
              </a:rPr>
              <a:t>AIM    F THE GAME</a:t>
            </a:r>
            <a:endParaRPr lang="bg-BG" sz="7200" dirty="0"/>
          </a:p>
        </p:txBody>
      </p:sp>
      <p:pic>
        <p:nvPicPr>
          <p:cNvPr id="25" name="Graphic 24" descr="Artificial Intelligence outline">
            <a:extLst>
              <a:ext uri="{FF2B5EF4-FFF2-40B4-BE49-F238E27FC236}">
                <a16:creationId xmlns:a16="http://schemas.microsoft.com/office/drawing/2014/main" id="{1B9F554A-2B98-2275-BA79-02B303940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16838" y="-99469"/>
            <a:ext cx="1788870" cy="1788870"/>
          </a:xfrm>
          <a:prstGeom prst="rect">
            <a:avLst/>
          </a:prstGeom>
        </p:spPr>
      </p:pic>
      <p:pic>
        <p:nvPicPr>
          <p:cNvPr id="9" name="Graphic 8" descr="Bullseye with solid fill">
            <a:extLst>
              <a:ext uri="{FF2B5EF4-FFF2-40B4-BE49-F238E27FC236}">
                <a16:creationId xmlns:a16="http://schemas.microsoft.com/office/drawing/2014/main" id="{FE19983D-C27D-8EDE-91D3-2EE32F708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29231" y="555486"/>
            <a:ext cx="914400" cy="914400"/>
          </a:xfrm>
          <a:prstGeom prst="rect">
            <a:avLst/>
          </a:prstGeom>
        </p:spPr>
      </p:pic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4297FC20-3DBC-91A6-6B50-49A9D6931FF7}"/>
              </a:ext>
            </a:extLst>
          </p:cNvPr>
          <p:cNvSpPr/>
          <p:nvPr/>
        </p:nvSpPr>
        <p:spPr>
          <a:xfrm>
            <a:off x="962353" y="2971800"/>
            <a:ext cx="457200" cy="4572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uhaus 93" panose="04030905020B02020C02" pitchFamily="82" charset="0"/>
              </a:rPr>
              <a:t>1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E699BFB-774D-E34C-EB99-943410EF7DB6}"/>
              </a:ext>
            </a:extLst>
          </p:cNvPr>
          <p:cNvSpPr/>
          <p:nvPr/>
        </p:nvSpPr>
        <p:spPr>
          <a:xfrm>
            <a:off x="962353" y="4185799"/>
            <a:ext cx="457200" cy="4572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uhaus 93" panose="04030905020B02020C02" pitchFamily="82" charset="0"/>
              </a:rPr>
              <a:t>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41B0B20-71E6-2099-79F8-EFDC067DF9CC}"/>
              </a:ext>
            </a:extLst>
          </p:cNvPr>
          <p:cNvSpPr/>
          <p:nvPr/>
        </p:nvSpPr>
        <p:spPr>
          <a:xfrm>
            <a:off x="962353" y="5353878"/>
            <a:ext cx="457200" cy="4572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uhaus 93" panose="04030905020B02020C02" pitchFamily="82" charset="0"/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F4B00BC1-8CDD-FE25-3912-3401AB4FA988}"/>
              </a:ext>
            </a:extLst>
          </p:cNvPr>
          <p:cNvSpPr/>
          <p:nvPr/>
        </p:nvSpPr>
        <p:spPr>
          <a:xfrm>
            <a:off x="6488510" y="2974565"/>
            <a:ext cx="457200" cy="4572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uhaus 93" panose="04030905020B02020C02" pitchFamily="82" charset="0"/>
              </a:rPr>
              <a:t>4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4AC72C5F-BFC6-8ED2-5F99-685FBB9DCECC}"/>
              </a:ext>
            </a:extLst>
          </p:cNvPr>
          <p:cNvSpPr/>
          <p:nvPr/>
        </p:nvSpPr>
        <p:spPr>
          <a:xfrm>
            <a:off x="6488510" y="5340626"/>
            <a:ext cx="457200" cy="4572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uhaus 93" panose="04030905020B02020C02" pitchFamily="82" charset="0"/>
              </a:rPr>
              <a:t>6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A6E4C982-7B19-0B34-7B09-B131C155578E}"/>
              </a:ext>
            </a:extLst>
          </p:cNvPr>
          <p:cNvSpPr/>
          <p:nvPr/>
        </p:nvSpPr>
        <p:spPr>
          <a:xfrm>
            <a:off x="6489459" y="4185799"/>
            <a:ext cx="457200" cy="4572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uhaus 93" panose="04030905020B02020C02" pitchFamily="82" charset="0"/>
              </a:rPr>
              <a:t>5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79BC81-8CFD-8297-8C71-20E602C4D168}"/>
              </a:ext>
            </a:extLst>
          </p:cNvPr>
          <p:cNvSpPr txBox="1"/>
          <p:nvPr/>
        </p:nvSpPr>
        <p:spPr>
          <a:xfrm>
            <a:off x="1556143" y="4145193"/>
            <a:ext cx="455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 Medium" panose="02040604050005020304" pitchFamily="18" charset="0"/>
              </a:rPr>
              <a:t>After you have picked a category, a word will generate. Now you can start guessing.</a:t>
            </a:r>
            <a:endParaRPr lang="bg-B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25E957-1277-42D4-4277-E3DD5FF04D84}"/>
              </a:ext>
            </a:extLst>
          </p:cNvPr>
          <p:cNvSpPr txBox="1"/>
          <p:nvPr/>
        </p:nvSpPr>
        <p:spPr>
          <a:xfrm>
            <a:off x="1544422" y="5317116"/>
            <a:ext cx="455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 Medium" panose="02040604050005020304" pitchFamily="18" charset="0"/>
              </a:rPr>
              <a:t>You have only 15 guesses, so take your time!</a:t>
            </a:r>
            <a:endParaRPr lang="bg-B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C414F3-A7C2-5E73-B3BA-FE3B1691CF75}"/>
              </a:ext>
            </a:extLst>
          </p:cNvPr>
          <p:cNvSpPr txBox="1"/>
          <p:nvPr/>
        </p:nvSpPr>
        <p:spPr>
          <a:xfrm>
            <a:off x="7209727" y="2935037"/>
            <a:ext cx="455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 Medium" panose="02040604050005020304" pitchFamily="18" charset="0"/>
              </a:rPr>
              <a:t>If you guess the word between </a:t>
            </a:r>
            <a:r>
              <a:rPr lang="en-US">
                <a:latin typeface="Amasis MT Pro Medium" panose="02040604050005020304" pitchFamily="18" charset="0"/>
              </a:rPr>
              <a:t>the 15 </a:t>
            </a:r>
            <a:r>
              <a:rPr lang="en-US" dirty="0">
                <a:latin typeface="Amasis MT Pro Medium" panose="02040604050005020304" pitchFamily="18" charset="0"/>
              </a:rPr>
              <a:t>tries, good job! You have won the game!</a:t>
            </a:r>
            <a:endParaRPr lang="bg-B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84ADEA-3525-3C8F-9CC5-9448A41804C7}"/>
              </a:ext>
            </a:extLst>
          </p:cNvPr>
          <p:cNvSpPr txBox="1"/>
          <p:nvPr/>
        </p:nvSpPr>
        <p:spPr>
          <a:xfrm>
            <a:off x="1556143" y="2935037"/>
            <a:ext cx="455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 Medium" panose="02040604050005020304" pitchFamily="18" charset="0"/>
              </a:rPr>
              <a:t>Pick a category that you like. Choose wisely!</a:t>
            </a:r>
            <a:endParaRPr lang="bg-B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8D4C28-42B0-1604-CD79-6FFEF2466F8E}"/>
              </a:ext>
            </a:extLst>
          </p:cNvPr>
          <p:cNvSpPr txBox="1"/>
          <p:nvPr/>
        </p:nvSpPr>
        <p:spPr>
          <a:xfrm>
            <a:off x="7209727" y="4185799"/>
            <a:ext cx="4551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 Medium" panose="02040604050005020304" pitchFamily="18" charset="0"/>
              </a:rPr>
              <a:t>Did you like the game? If so you can play again. You can choose the same category or pick from the other two. </a:t>
            </a:r>
            <a:endParaRPr lang="bg-B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3BA1B2-F429-BE37-CF5C-A82344965CB3}"/>
              </a:ext>
            </a:extLst>
          </p:cNvPr>
          <p:cNvSpPr txBox="1"/>
          <p:nvPr/>
        </p:nvSpPr>
        <p:spPr>
          <a:xfrm>
            <a:off x="7209727" y="5314341"/>
            <a:ext cx="455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 Medium" panose="02040604050005020304" pitchFamily="18" charset="0"/>
              </a:rPr>
              <a:t>If you don’t want to play again, you can play our other game – bulls &amp; cows.</a:t>
            </a:r>
            <a:endParaRPr lang="bg-BG" dirty="0"/>
          </a:p>
        </p:txBody>
      </p:sp>
      <p:pic>
        <p:nvPicPr>
          <p:cNvPr id="28" name="Graphic 27" descr="Puzzle pieces outline">
            <a:extLst>
              <a:ext uri="{FF2B5EF4-FFF2-40B4-BE49-F238E27FC236}">
                <a16:creationId xmlns:a16="http://schemas.microsoft.com/office/drawing/2014/main" id="{F5F381A0-EE67-D771-879B-004A8B3124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67648" y="-2501254"/>
            <a:ext cx="2558279" cy="255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2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83D954A-5641-99B4-578E-A6F1CCECA385}"/>
              </a:ext>
            </a:extLst>
          </p:cNvPr>
          <p:cNvSpPr txBox="1"/>
          <p:nvPr/>
        </p:nvSpPr>
        <p:spPr>
          <a:xfrm rot="21323219">
            <a:off x="2832100" y="3082371"/>
            <a:ext cx="652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Bauhaus 93" panose="04030905020B02020C02" pitchFamily="82" charset="0"/>
              </a:rPr>
              <a:t>WORDIST</a:t>
            </a:r>
            <a:endParaRPr lang="bg-BG" sz="7200" dirty="0"/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C2F2D72F-7E9A-6957-ECDD-1ADC3A8DB954}"/>
              </a:ext>
            </a:extLst>
          </p:cNvPr>
          <p:cNvSpPr/>
          <p:nvPr/>
        </p:nvSpPr>
        <p:spPr>
          <a:xfrm rot="18090404">
            <a:off x="-2176378" y="216080"/>
            <a:ext cx="6277462" cy="2392316"/>
          </a:xfrm>
          <a:prstGeom prst="mathMinu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27" name="Graphic 26" descr="Right And Left Brain with solid fill">
            <a:extLst>
              <a:ext uri="{FF2B5EF4-FFF2-40B4-BE49-F238E27FC236}">
                <a16:creationId xmlns:a16="http://schemas.microsoft.com/office/drawing/2014/main" id="{D98BA78D-918E-7077-00B6-FBD182AA0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7719" y="0"/>
            <a:ext cx="1224281" cy="1224281"/>
          </a:xfrm>
          <a:prstGeom prst="rect">
            <a:avLst/>
          </a:prstGeom>
        </p:spPr>
      </p:pic>
      <p:sp>
        <p:nvSpPr>
          <p:cNvPr id="3" name="Minus Sign 2">
            <a:extLst>
              <a:ext uri="{FF2B5EF4-FFF2-40B4-BE49-F238E27FC236}">
                <a16:creationId xmlns:a16="http://schemas.microsoft.com/office/drawing/2014/main" id="{F274A4D3-DEC5-40D2-F2F1-F63BFF3C4DC7}"/>
              </a:ext>
            </a:extLst>
          </p:cNvPr>
          <p:cNvSpPr/>
          <p:nvPr/>
        </p:nvSpPr>
        <p:spPr>
          <a:xfrm rot="13229740">
            <a:off x="-2073138" y="5360809"/>
            <a:ext cx="6277462" cy="2392316"/>
          </a:xfrm>
          <a:prstGeom prst="mathMinu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7A63B7-D85C-4035-5578-0FA4C846402E}"/>
              </a:ext>
            </a:extLst>
          </p:cNvPr>
          <p:cNvSpPr/>
          <p:nvPr/>
        </p:nvSpPr>
        <p:spPr>
          <a:xfrm rot="390487">
            <a:off x="2871817" y="1301823"/>
            <a:ext cx="6485691" cy="15045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239041-512E-4B9B-92C7-3867EA71A65A}"/>
              </a:ext>
            </a:extLst>
          </p:cNvPr>
          <p:cNvSpPr txBox="1"/>
          <p:nvPr/>
        </p:nvSpPr>
        <p:spPr>
          <a:xfrm rot="412943">
            <a:off x="2858449" y="1431886"/>
            <a:ext cx="6490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Bauhaus 93" panose="04030905020B02020C02" pitchFamily="82" charset="0"/>
              </a:rPr>
              <a:t>GAME TWO</a:t>
            </a:r>
            <a:endParaRPr lang="bg-BG" sz="7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37C843-419A-2309-72B2-91ED382E1494}"/>
              </a:ext>
            </a:extLst>
          </p:cNvPr>
          <p:cNvSpPr/>
          <p:nvPr/>
        </p:nvSpPr>
        <p:spPr>
          <a:xfrm rot="21350382">
            <a:off x="2814661" y="2918482"/>
            <a:ext cx="6442529" cy="15861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Bauhaus 93" panose="04030905020B02020C02" pitchFamily="82" charset="0"/>
              </a:rPr>
              <a:t>BULLS &amp; COWS</a:t>
            </a:r>
            <a:endParaRPr lang="bg-BG" sz="7200" dirty="0">
              <a:solidFill>
                <a:schemeClr val="tx1"/>
              </a:solidFill>
            </a:endParaRP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4E0566FD-37BF-9B93-E704-5A1B3B72F35F}"/>
              </a:ext>
            </a:extLst>
          </p:cNvPr>
          <p:cNvSpPr/>
          <p:nvPr/>
        </p:nvSpPr>
        <p:spPr>
          <a:xfrm>
            <a:off x="6979939" y="7280329"/>
            <a:ext cx="457200" cy="4572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BF49E0DE-B50D-F166-0535-EA2FA737CB4E}"/>
              </a:ext>
            </a:extLst>
          </p:cNvPr>
          <p:cNvSpPr/>
          <p:nvPr/>
        </p:nvSpPr>
        <p:spPr>
          <a:xfrm>
            <a:off x="6981766" y="8548606"/>
            <a:ext cx="457200" cy="4572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EB6F9E0-7FDF-02BE-741E-2988D219C458}"/>
              </a:ext>
            </a:extLst>
          </p:cNvPr>
          <p:cNvSpPr/>
          <p:nvPr/>
        </p:nvSpPr>
        <p:spPr>
          <a:xfrm>
            <a:off x="6979939" y="9588283"/>
            <a:ext cx="457200" cy="4572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A2CE5824-DBA8-B931-F102-345231978476}"/>
              </a:ext>
            </a:extLst>
          </p:cNvPr>
          <p:cNvSpPr/>
          <p:nvPr/>
        </p:nvSpPr>
        <p:spPr>
          <a:xfrm>
            <a:off x="1247407" y="7280329"/>
            <a:ext cx="457200" cy="4572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08A2F3B1-5884-D894-0B3E-9F14D0E605F5}"/>
              </a:ext>
            </a:extLst>
          </p:cNvPr>
          <p:cNvSpPr/>
          <p:nvPr/>
        </p:nvSpPr>
        <p:spPr>
          <a:xfrm>
            <a:off x="1247407" y="8548606"/>
            <a:ext cx="457200" cy="4572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E0C86CFE-5AF0-117C-3F1C-C4697A11D5ED}"/>
              </a:ext>
            </a:extLst>
          </p:cNvPr>
          <p:cNvSpPr/>
          <p:nvPr/>
        </p:nvSpPr>
        <p:spPr>
          <a:xfrm>
            <a:off x="1247407" y="9588283"/>
            <a:ext cx="457200" cy="4572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pic>
        <p:nvPicPr>
          <p:cNvPr id="9" name="Graphic 8" descr="Bull with solid fill">
            <a:extLst>
              <a:ext uri="{FF2B5EF4-FFF2-40B4-BE49-F238E27FC236}">
                <a16:creationId xmlns:a16="http://schemas.microsoft.com/office/drawing/2014/main" id="{84B5B84B-D556-1FE9-2DB0-3CB1225AF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1017" y="4656271"/>
            <a:ext cx="1283467" cy="1283467"/>
          </a:xfrm>
          <a:prstGeom prst="rect">
            <a:avLst/>
          </a:prstGeom>
        </p:spPr>
      </p:pic>
      <p:pic>
        <p:nvPicPr>
          <p:cNvPr id="13" name="Graphic 12" descr="Cow with solid fill">
            <a:extLst>
              <a:ext uri="{FF2B5EF4-FFF2-40B4-BE49-F238E27FC236}">
                <a16:creationId xmlns:a16="http://schemas.microsoft.com/office/drawing/2014/main" id="{E1473B73-DA7D-2354-3101-A3F55E8B3A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 flipV="1">
            <a:off x="7527518" y="4636991"/>
            <a:ext cx="1283466" cy="1322026"/>
          </a:xfrm>
          <a:prstGeom prst="rect">
            <a:avLst/>
          </a:prstGeom>
        </p:spPr>
      </p:pic>
      <p:pic>
        <p:nvPicPr>
          <p:cNvPr id="15" name="Graphic 14" descr="Back with solid fill">
            <a:extLst>
              <a:ext uri="{FF2B5EF4-FFF2-40B4-BE49-F238E27FC236}">
                <a16:creationId xmlns:a16="http://schemas.microsoft.com/office/drawing/2014/main" id="{098D6EE8-03F9-328C-3384-64D8436D96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7285646" y="2974041"/>
            <a:ext cx="737522" cy="737522"/>
          </a:xfrm>
          <a:prstGeom prst="rect">
            <a:avLst/>
          </a:prstGeom>
        </p:spPr>
      </p:pic>
      <p:pic>
        <p:nvPicPr>
          <p:cNvPr id="17" name="Graphic 16" descr="Back with solid fill">
            <a:extLst>
              <a:ext uri="{FF2B5EF4-FFF2-40B4-BE49-F238E27FC236}">
                <a16:creationId xmlns:a16="http://schemas.microsoft.com/office/drawing/2014/main" id="{B993FBB3-CDF2-C3D4-B000-8407722A49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5493621">
            <a:off x="6852617" y="3037223"/>
            <a:ext cx="623434" cy="623434"/>
          </a:xfrm>
          <a:prstGeom prst="rect">
            <a:avLst/>
          </a:prstGeom>
        </p:spPr>
      </p:pic>
      <p:pic>
        <p:nvPicPr>
          <p:cNvPr id="34" name="Graphic 33" descr="Safety Pin with solid fill">
            <a:extLst>
              <a:ext uri="{FF2B5EF4-FFF2-40B4-BE49-F238E27FC236}">
                <a16:creationId xmlns:a16="http://schemas.microsoft.com/office/drawing/2014/main" id="{EB327144-58F6-E106-039C-8FFB67A4CA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27663" y="2559547"/>
            <a:ext cx="914400" cy="914400"/>
          </a:xfrm>
          <a:prstGeom prst="rect">
            <a:avLst/>
          </a:prstGeom>
        </p:spPr>
      </p:pic>
      <p:pic>
        <p:nvPicPr>
          <p:cNvPr id="35" name="Graphic 34" descr="Artificial Intelligence outline">
            <a:extLst>
              <a:ext uri="{FF2B5EF4-FFF2-40B4-BE49-F238E27FC236}">
                <a16:creationId xmlns:a16="http://schemas.microsoft.com/office/drawing/2014/main" id="{9E0042BB-508D-8A6B-615E-DFBCC85C552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750162" y="44678"/>
            <a:ext cx="1788870" cy="178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47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inus Sign 20">
            <a:extLst>
              <a:ext uri="{FF2B5EF4-FFF2-40B4-BE49-F238E27FC236}">
                <a16:creationId xmlns:a16="http://schemas.microsoft.com/office/drawing/2014/main" id="{C2F2D72F-7E9A-6957-ECDD-1ADC3A8DB954}"/>
              </a:ext>
            </a:extLst>
          </p:cNvPr>
          <p:cNvSpPr/>
          <p:nvPr/>
        </p:nvSpPr>
        <p:spPr>
          <a:xfrm rot="18090404">
            <a:off x="-2176378" y="216080"/>
            <a:ext cx="6277462" cy="2392316"/>
          </a:xfrm>
          <a:prstGeom prst="mathMinu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27" name="Graphic 26" descr="Right And Left Brain with solid fill">
            <a:extLst>
              <a:ext uri="{FF2B5EF4-FFF2-40B4-BE49-F238E27FC236}">
                <a16:creationId xmlns:a16="http://schemas.microsoft.com/office/drawing/2014/main" id="{D98BA78D-918E-7077-00B6-FBD182AA0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7719" y="0"/>
            <a:ext cx="1224281" cy="1224281"/>
          </a:xfrm>
          <a:prstGeom prst="rect">
            <a:avLst/>
          </a:prstGeom>
        </p:spPr>
      </p:pic>
      <p:sp>
        <p:nvSpPr>
          <p:cNvPr id="3" name="Minus Sign 2">
            <a:extLst>
              <a:ext uri="{FF2B5EF4-FFF2-40B4-BE49-F238E27FC236}">
                <a16:creationId xmlns:a16="http://schemas.microsoft.com/office/drawing/2014/main" id="{F274A4D3-DEC5-40D2-F2F1-F63BFF3C4DC7}"/>
              </a:ext>
            </a:extLst>
          </p:cNvPr>
          <p:cNvSpPr/>
          <p:nvPr/>
        </p:nvSpPr>
        <p:spPr>
          <a:xfrm rot="13229740">
            <a:off x="1161932" y="6554151"/>
            <a:ext cx="2602195" cy="2392316"/>
          </a:xfrm>
          <a:prstGeom prst="mathMinu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7A63B7-D85C-4035-5578-0FA4C846402E}"/>
              </a:ext>
            </a:extLst>
          </p:cNvPr>
          <p:cNvSpPr/>
          <p:nvPr/>
        </p:nvSpPr>
        <p:spPr>
          <a:xfrm>
            <a:off x="2268414" y="240526"/>
            <a:ext cx="7678615" cy="154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239041-512E-4B9B-92C7-3867EA71A65A}"/>
              </a:ext>
            </a:extLst>
          </p:cNvPr>
          <p:cNvSpPr txBox="1"/>
          <p:nvPr/>
        </p:nvSpPr>
        <p:spPr>
          <a:xfrm>
            <a:off x="2151184" y="415549"/>
            <a:ext cx="7913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Bauhaus 93" panose="04030905020B02020C02" pitchFamily="82" charset="0"/>
              </a:rPr>
              <a:t>AIM    F THE GAME</a:t>
            </a:r>
            <a:endParaRPr lang="bg-BG" sz="7200" dirty="0"/>
          </a:p>
        </p:txBody>
      </p:sp>
      <p:pic>
        <p:nvPicPr>
          <p:cNvPr id="25" name="Graphic 24" descr="Artificial Intelligence outline">
            <a:extLst>
              <a:ext uri="{FF2B5EF4-FFF2-40B4-BE49-F238E27FC236}">
                <a16:creationId xmlns:a16="http://schemas.microsoft.com/office/drawing/2014/main" id="{1B9F554A-2B98-2275-BA79-02B303940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16838" y="-99469"/>
            <a:ext cx="1788870" cy="1788870"/>
          </a:xfrm>
          <a:prstGeom prst="rect">
            <a:avLst/>
          </a:prstGeom>
        </p:spPr>
      </p:pic>
      <p:pic>
        <p:nvPicPr>
          <p:cNvPr id="9" name="Graphic 8" descr="Bullseye with solid fill">
            <a:extLst>
              <a:ext uri="{FF2B5EF4-FFF2-40B4-BE49-F238E27FC236}">
                <a16:creationId xmlns:a16="http://schemas.microsoft.com/office/drawing/2014/main" id="{FE19983D-C27D-8EDE-91D3-2EE32F708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29231" y="555486"/>
            <a:ext cx="914400" cy="914400"/>
          </a:xfrm>
          <a:prstGeom prst="rect">
            <a:avLst/>
          </a:prstGeom>
        </p:spPr>
      </p:pic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4297FC20-3DBC-91A6-6B50-49A9D6931FF7}"/>
              </a:ext>
            </a:extLst>
          </p:cNvPr>
          <p:cNvSpPr/>
          <p:nvPr/>
        </p:nvSpPr>
        <p:spPr>
          <a:xfrm>
            <a:off x="962353" y="2971800"/>
            <a:ext cx="457200" cy="4572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uhaus 93" panose="04030905020B02020C02" pitchFamily="82" charset="0"/>
              </a:rPr>
              <a:t>1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E699BFB-774D-E34C-EB99-943410EF7DB6}"/>
              </a:ext>
            </a:extLst>
          </p:cNvPr>
          <p:cNvSpPr/>
          <p:nvPr/>
        </p:nvSpPr>
        <p:spPr>
          <a:xfrm>
            <a:off x="962353" y="4185799"/>
            <a:ext cx="457200" cy="4572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uhaus 93" panose="04030905020B02020C02" pitchFamily="82" charset="0"/>
              </a:rPr>
              <a:t>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41B0B20-71E6-2099-79F8-EFDC067DF9CC}"/>
              </a:ext>
            </a:extLst>
          </p:cNvPr>
          <p:cNvSpPr/>
          <p:nvPr/>
        </p:nvSpPr>
        <p:spPr>
          <a:xfrm>
            <a:off x="962353" y="5353878"/>
            <a:ext cx="457200" cy="4572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uhaus 93" panose="04030905020B02020C02" pitchFamily="82" charset="0"/>
              </a:rPr>
              <a:t>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F4B00BC1-8CDD-FE25-3912-3401AB4FA988}"/>
              </a:ext>
            </a:extLst>
          </p:cNvPr>
          <p:cNvSpPr/>
          <p:nvPr/>
        </p:nvSpPr>
        <p:spPr>
          <a:xfrm>
            <a:off x="6488510" y="2974565"/>
            <a:ext cx="457200" cy="4572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uhaus 93" panose="04030905020B02020C02" pitchFamily="82" charset="0"/>
              </a:rPr>
              <a:t>4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4AC72C5F-BFC6-8ED2-5F99-685FBB9DCECC}"/>
              </a:ext>
            </a:extLst>
          </p:cNvPr>
          <p:cNvSpPr/>
          <p:nvPr/>
        </p:nvSpPr>
        <p:spPr>
          <a:xfrm>
            <a:off x="6488510" y="5340626"/>
            <a:ext cx="457200" cy="4572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uhaus 93" panose="04030905020B02020C02" pitchFamily="82" charset="0"/>
              </a:rPr>
              <a:t>6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A6E4C982-7B19-0B34-7B09-B131C155578E}"/>
              </a:ext>
            </a:extLst>
          </p:cNvPr>
          <p:cNvSpPr/>
          <p:nvPr/>
        </p:nvSpPr>
        <p:spPr>
          <a:xfrm>
            <a:off x="6489459" y="4185799"/>
            <a:ext cx="457200" cy="4572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uhaus 93" panose="04030905020B02020C02" pitchFamily="82" charset="0"/>
              </a:rPr>
              <a:t>5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79BC81-8CFD-8297-8C71-20E602C4D168}"/>
              </a:ext>
            </a:extLst>
          </p:cNvPr>
          <p:cNvSpPr txBox="1"/>
          <p:nvPr/>
        </p:nvSpPr>
        <p:spPr>
          <a:xfrm>
            <a:off x="1556143" y="4145193"/>
            <a:ext cx="455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 Medium" panose="02040604050005020304" pitchFamily="18" charset="0"/>
              </a:rPr>
              <a:t>After a number generates you can start by guessing a 4-digit number.</a:t>
            </a:r>
            <a:endParaRPr lang="bg-B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25E957-1277-42D4-4277-E3DD5FF04D84}"/>
              </a:ext>
            </a:extLst>
          </p:cNvPr>
          <p:cNvSpPr txBox="1"/>
          <p:nvPr/>
        </p:nvSpPr>
        <p:spPr>
          <a:xfrm>
            <a:off x="1544422" y="5317116"/>
            <a:ext cx="4551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 Medium" panose="02040604050005020304" pitchFamily="18" charset="0"/>
              </a:rPr>
              <a:t>If any cows show up, that means that one or more of the digits that you guessed is in the number, but not in the right place.</a:t>
            </a:r>
            <a:endParaRPr lang="bg-B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C414F3-A7C2-5E73-B3BA-FE3B1691CF75}"/>
              </a:ext>
            </a:extLst>
          </p:cNvPr>
          <p:cNvSpPr txBox="1"/>
          <p:nvPr/>
        </p:nvSpPr>
        <p:spPr>
          <a:xfrm>
            <a:off x="7209727" y="2935037"/>
            <a:ext cx="4551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 Medium" panose="02040604050005020304" pitchFamily="18" charset="0"/>
              </a:rPr>
              <a:t>If any cows show up, that means that one or more of the digits that you guessed is in the number and in the right place.</a:t>
            </a:r>
            <a:endParaRPr lang="bg-B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84ADEA-3525-3C8F-9CC5-9448A41804C7}"/>
              </a:ext>
            </a:extLst>
          </p:cNvPr>
          <p:cNvSpPr txBox="1"/>
          <p:nvPr/>
        </p:nvSpPr>
        <p:spPr>
          <a:xfrm>
            <a:off x="1556143" y="2935037"/>
            <a:ext cx="455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 Medium" panose="02040604050005020304" pitchFamily="18" charset="0"/>
              </a:rPr>
              <a:t>Your task is to guess a 4-digit number in no more than 15 tries.</a:t>
            </a:r>
            <a:endParaRPr lang="bg-B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8D4C28-42B0-1604-CD79-6FFEF2466F8E}"/>
              </a:ext>
            </a:extLst>
          </p:cNvPr>
          <p:cNvSpPr txBox="1"/>
          <p:nvPr/>
        </p:nvSpPr>
        <p:spPr>
          <a:xfrm>
            <a:off x="7209727" y="4185799"/>
            <a:ext cx="455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 Medium" panose="02040604050005020304" pitchFamily="18" charset="0"/>
              </a:rPr>
              <a:t>You must think logically to progress with each try!</a:t>
            </a:r>
            <a:endParaRPr lang="bg-B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3BA1B2-F429-BE37-CF5C-A82344965CB3}"/>
              </a:ext>
            </a:extLst>
          </p:cNvPr>
          <p:cNvSpPr txBox="1"/>
          <p:nvPr/>
        </p:nvSpPr>
        <p:spPr>
          <a:xfrm>
            <a:off x="7209727" y="5314341"/>
            <a:ext cx="455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 Medium" panose="02040604050005020304" pitchFamily="18" charset="0"/>
              </a:rPr>
              <a:t>The game ends once you have guessed all 4 bulls or if your tries expire.</a:t>
            </a:r>
            <a:endParaRPr lang="bg-BG" dirty="0"/>
          </a:p>
        </p:txBody>
      </p:sp>
      <p:pic>
        <p:nvPicPr>
          <p:cNvPr id="28" name="Graphic 27" descr="Puzzle pieces outline">
            <a:extLst>
              <a:ext uri="{FF2B5EF4-FFF2-40B4-BE49-F238E27FC236}">
                <a16:creationId xmlns:a16="http://schemas.microsoft.com/office/drawing/2014/main" id="{F5F381A0-EE67-D771-879B-004A8B3124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67648" y="-2501254"/>
            <a:ext cx="2558279" cy="255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31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phic 26" descr="Right And Left Brain with solid fill">
            <a:extLst>
              <a:ext uri="{FF2B5EF4-FFF2-40B4-BE49-F238E27FC236}">
                <a16:creationId xmlns:a16="http://schemas.microsoft.com/office/drawing/2014/main" id="{D98BA78D-918E-7077-00B6-FBD182AA0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7719" y="0"/>
            <a:ext cx="1224281" cy="1224281"/>
          </a:xfrm>
          <a:prstGeom prst="rect">
            <a:avLst/>
          </a:prstGeom>
        </p:spPr>
      </p:pic>
      <p:sp>
        <p:nvSpPr>
          <p:cNvPr id="3" name="Minus Sign 2">
            <a:extLst>
              <a:ext uri="{FF2B5EF4-FFF2-40B4-BE49-F238E27FC236}">
                <a16:creationId xmlns:a16="http://schemas.microsoft.com/office/drawing/2014/main" id="{F274A4D3-DEC5-40D2-F2F1-F63BFF3C4DC7}"/>
              </a:ext>
            </a:extLst>
          </p:cNvPr>
          <p:cNvSpPr/>
          <p:nvPr/>
        </p:nvSpPr>
        <p:spPr>
          <a:xfrm rot="13229740">
            <a:off x="1161932" y="6554151"/>
            <a:ext cx="2602195" cy="2392316"/>
          </a:xfrm>
          <a:prstGeom prst="mathMinu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7A63B7-D85C-4035-5578-0FA4C846402E}"/>
              </a:ext>
            </a:extLst>
          </p:cNvPr>
          <p:cNvSpPr/>
          <p:nvPr/>
        </p:nvSpPr>
        <p:spPr>
          <a:xfrm>
            <a:off x="2018270" y="89416"/>
            <a:ext cx="8155460" cy="15272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Bauhaus 93" panose="04030905020B02020C02" pitchFamily="82" charset="0"/>
              </a:rPr>
              <a:t>USED TECHNOLOGIES</a:t>
            </a:r>
            <a:endParaRPr lang="bg-BG" sz="6600" dirty="0">
              <a:solidFill>
                <a:schemeClr val="tx1"/>
              </a:solidFill>
            </a:endParaRPr>
          </a:p>
        </p:txBody>
      </p:sp>
      <p:pic>
        <p:nvPicPr>
          <p:cNvPr id="25" name="Graphic 24" descr="Artificial Intelligence outline">
            <a:extLst>
              <a:ext uri="{FF2B5EF4-FFF2-40B4-BE49-F238E27FC236}">
                <a16:creationId xmlns:a16="http://schemas.microsoft.com/office/drawing/2014/main" id="{1B9F554A-2B98-2275-BA79-02B303940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21366" y="-19719"/>
            <a:ext cx="1224282" cy="1224282"/>
          </a:xfrm>
          <a:prstGeom prst="rect">
            <a:avLst/>
          </a:prstGeom>
        </p:spPr>
      </p:pic>
      <p:pic>
        <p:nvPicPr>
          <p:cNvPr id="28" name="Graphic 27" descr="Puzzle pieces outline">
            <a:extLst>
              <a:ext uri="{FF2B5EF4-FFF2-40B4-BE49-F238E27FC236}">
                <a16:creationId xmlns:a16="http://schemas.microsoft.com/office/drawing/2014/main" id="{F5F381A0-EE67-D771-879B-004A8B312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67648" y="-2501254"/>
            <a:ext cx="2558279" cy="25582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4FADFF-45F9-C22C-0A67-1131CCE5B2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8636" y="2139414"/>
            <a:ext cx="1874896" cy="206368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291FFBF-3717-5275-9F72-717768A25D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8979" y="2139413"/>
            <a:ext cx="2129444" cy="21097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8674C2A-1530-0D8D-C44B-7271008450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97530" y="2139414"/>
            <a:ext cx="2165666" cy="2109727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08D3C0E-FF8F-8BD9-64C1-D9834FC0B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76" y="4344433"/>
            <a:ext cx="2165666" cy="216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0C75641-F737-7040-F4CB-9D7674F1CB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45049" y="4249140"/>
            <a:ext cx="1886947" cy="221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19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phic 26" descr="Right And Left Brain with solid fill">
            <a:extLst>
              <a:ext uri="{FF2B5EF4-FFF2-40B4-BE49-F238E27FC236}">
                <a16:creationId xmlns:a16="http://schemas.microsoft.com/office/drawing/2014/main" id="{D98BA78D-918E-7077-00B6-FBD182AA0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7719" y="0"/>
            <a:ext cx="1224281" cy="1224281"/>
          </a:xfrm>
          <a:prstGeom prst="rect">
            <a:avLst/>
          </a:prstGeom>
        </p:spPr>
      </p:pic>
      <p:sp>
        <p:nvSpPr>
          <p:cNvPr id="3" name="Minus Sign 2">
            <a:extLst>
              <a:ext uri="{FF2B5EF4-FFF2-40B4-BE49-F238E27FC236}">
                <a16:creationId xmlns:a16="http://schemas.microsoft.com/office/drawing/2014/main" id="{F274A4D3-DEC5-40D2-F2F1-F63BFF3C4DC7}"/>
              </a:ext>
            </a:extLst>
          </p:cNvPr>
          <p:cNvSpPr/>
          <p:nvPr/>
        </p:nvSpPr>
        <p:spPr>
          <a:xfrm rot="13229740">
            <a:off x="1161932" y="6554151"/>
            <a:ext cx="2602195" cy="2392316"/>
          </a:xfrm>
          <a:prstGeom prst="mathMinu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7A63B7-D85C-4035-5578-0FA4C846402E}"/>
              </a:ext>
            </a:extLst>
          </p:cNvPr>
          <p:cNvSpPr/>
          <p:nvPr/>
        </p:nvSpPr>
        <p:spPr>
          <a:xfrm>
            <a:off x="2018270" y="89416"/>
            <a:ext cx="8155460" cy="17602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Bauhaus 93" panose="04030905020B02020C02" pitchFamily="82" charset="0"/>
              </a:rPr>
              <a:t>THANK YOU FOR YOUR ATTENTION!</a:t>
            </a:r>
            <a:endParaRPr lang="bg-BG" sz="6600" dirty="0">
              <a:solidFill>
                <a:schemeClr val="tx1"/>
              </a:solidFill>
            </a:endParaRPr>
          </a:p>
        </p:txBody>
      </p:sp>
      <p:pic>
        <p:nvPicPr>
          <p:cNvPr id="25" name="Graphic 24" descr="Artificial Intelligence outline">
            <a:extLst>
              <a:ext uri="{FF2B5EF4-FFF2-40B4-BE49-F238E27FC236}">
                <a16:creationId xmlns:a16="http://schemas.microsoft.com/office/drawing/2014/main" id="{1B9F554A-2B98-2275-BA79-02B303940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21366" y="-19719"/>
            <a:ext cx="1224282" cy="1224282"/>
          </a:xfrm>
          <a:prstGeom prst="rect">
            <a:avLst/>
          </a:prstGeom>
        </p:spPr>
      </p:pic>
      <p:pic>
        <p:nvPicPr>
          <p:cNvPr id="28" name="Graphic 27" descr="Puzzle pieces outline">
            <a:extLst>
              <a:ext uri="{FF2B5EF4-FFF2-40B4-BE49-F238E27FC236}">
                <a16:creationId xmlns:a16="http://schemas.microsoft.com/office/drawing/2014/main" id="{F5F381A0-EE67-D771-879B-004A8B312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67648" y="-2501254"/>
            <a:ext cx="2558279" cy="25582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F595ED-0E60-14A7-3628-AA13FF69BC3C}"/>
              </a:ext>
            </a:extLst>
          </p:cNvPr>
          <p:cNvSpPr txBox="1"/>
          <p:nvPr/>
        </p:nvSpPr>
        <p:spPr>
          <a:xfrm>
            <a:off x="1967648" y="2919470"/>
            <a:ext cx="820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masis MT Pro Medium" panose="02040604050005020304" pitchFamily="18" charset="0"/>
              </a:rPr>
              <a:t>Let’s continue with the game!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2757170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286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Amasis MT Pro Medium</vt:lpstr>
      <vt:lpstr>Arial</vt:lpstr>
      <vt:lpstr>Bauhaus 93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Мирослав С. Чобанов</dc:creator>
  <cp:lastModifiedBy>Мирослав С. Чобанов</cp:lastModifiedBy>
  <cp:revision>2</cp:revision>
  <dcterms:created xsi:type="dcterms:W3CDTF">2022-12-10T18:31:59Z</dcterms:created>
  <dcterms:modified xsi:type="dcterms:W3CDTF">2022-12-13T17:04:37Z</dcterms:modified>
</cp:coreProperties>
</file>