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63B-ED79-4253-9EF3-DFAC231D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F3DE2-B279-4E46-86B6-B6B36A60D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04DA-E513-4BFF-8C74-3E6F9306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631-7C90-40AB-B28F-A495B03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FBB-AC04-4648-8D77-18A491A8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06E4-DC9B-4971-ACEA-3CF460F0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E169-2FAD-4B87-AAB0-C088033C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AAFD-17ED-46E2-96F4-F73CBF0F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9F1F-A2E2-4614-8DAA-4D19CEC4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527B-81BE-461E-AA1F-A977CCE5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E2FEE-9E9E-4BA2-B888-2A0C4149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20810-6678-4E3B-A78C-0A641953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4E77-9085-46A7-9633-25F0899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55B0-4F95-4BBD-8629-5950B4A3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3E3F-5C6D-4D97-8226-8A2485C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5710-80E0-4875-8FF9-FEA599BD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1993-EDF7-4613-BE98-045FA056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8B06-3A19-4651-89F5-65E19CE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8368-293B-4FEA-9804-7C9A0E6F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0E71-6E41-4AC1-A36A-D4415E5E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0C8-0E2B-4943-A8EF-AE0673A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E235-A867-48A4-A266-D836B50D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CBB0-BE9F-4661-A6BC-DA4FC854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50D3-BBC5-4C4E-A66B-3A122E5D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938C-2E35-4169-B087-B8397F97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0AB-4B2C-42EE-A3D6-5B9C57FC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7B00-5968-483C-BBCF-61848DCE1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76D-A414-4AD8-A49B-55E83C08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F20C-2369-4DA2-9DF5-F73B5AE4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F36E-7BE2-404E-9E46-AB2B33C3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80C6E-3139-43A1-8116-5256C708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AF55-F0FF-4247-9AA1-C752494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4254-B5AB-4D17-AF01-8DECF7F0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AA777-896E-4394-8E36-ED56DB86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BBBF5-087E-461E-BEDD-7DB1C7339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0E074-A007-48C5-99C5-5918DDB76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B3606-6A1E-4CE2-926A-7B4C2E01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148-653C-4899-8ED3-D39CD36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96F0-DDCC-411A-80E1-584B8034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50B3-608E-433F-9C7F-D557F53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BF630-A945-488E-83E6-9D9FF5E2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C1525-FF04-4B13-BDFD-3EC6821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7AD9-BC93-422B-A104-A8EC04E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3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F590-3E8E-4D9E-89BC-5A610892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AFA28-E81B-4B3E-B250-0196083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4D85-7197-4071-A38E-5B7E44B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CC0A-82AB-4985-8BDB-40E6E786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E00D-1B42-4F3E-9BD6-C4E77E14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05F4-3E02-459A-880C-36AF58FD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9197-2371-4542-A2F3-F1C1AAB5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F856-4ED3-4B0A-8E46-84A1024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93A-1436-4066-B962-6ACBA00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4A3A-0F36-486E-91EA-ADA48D64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12257-8A62-40B4-B10A-E6BE4DE1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D918-8F9A-4098-89C7-1F4CAAEB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E9FA-3FCD-4584-B7C0-D7BA9E0E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6882-092C-4C90-A919-E26A05BF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9898-EF51-4785-84A6-C94A841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CBEF0-4E46-4D21-9E66-21279285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31BF-88C5-4E2E-A1BA-4D31CE36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B64D-3908-41D9-A29A-E6DCEAF2F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066-964D-46C3-8074-B61AD3298C5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79F6-7BC1-4E3A-898E-BC203E9E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E13-7C0A-445D-8C46-8A162973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78F-9D64-481A-A355-CC94B1C7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170B-72C3-458D-A064-ADC7D3B4C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Inputs to the TDOA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5E04-80F4-4828-9224-684D26D5E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deVries</a:t>
            </a:r>
          </a:p>
        </p:txBody>
      </p:sp>
    </p:spTree>
    <p:extLst>
      <p:ext uri="{BB962C8B-B14F-4D97-AF65-F5344CB8AC3E}">
        <p14:creationId xmlns:p14="http://schemas.microsoft.com/office/powerpoint/2010/main" val="9958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6A9177-CF4F-49F0-899E-AF2F7CE22AE5}"/>
              </a:ext>
            </a:extLst>
          </p:cNvPr>
          <p:cNvSpPr txBox="1"/>
          <p:nvPr/>
        </p:nvSpPr>
        <p:spPr>
          <a:xfrm>
            <a:off x="339013" y="4676450"/>
            <a:ext cx="189411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timeDiff.m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3AD31-111D-45CE-9079-69826782EEBC}"/>
              </a:ext>
            </a:extLst>
          </p:cNvPr>
          <p:cNvSpPr txBox="1"/>
          <p:nvPr/>
        </p:nvSpPr>
        <p:spPr>
          <a:xfrm>
            <a:off x="339013" y="2521084"/>
            <a:ext cx="1894114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getStruct.m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6CCE-25DF-4493-BBB7-40A89D6E7C66}"/>
              </a:ext>
            </a:extLst>
          </p:cNvPr>
          <p:cNvSpPr txBox="1"/>
          <p:nvPr/>
        </p:nvSpPr>
        <p:spPr>
          <a:xfrm>
            <a:off x="8929010" y="5687875"/>
            <a:ext cx="189411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dist2time.m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3A4FD-97F4-4D01-A049-BAB9C9C35437}"/>
              </a:ext>
            </a:extLst>
          </p:cNvPr>
          <p:cNvSpPr txBox="1"/>
          <p:nvPr/>
        </p:nvSpPr>
        <p:spPr>
          <a:xfrm>
            <a:off x="5966542" y="4676446"/>
            <a:ext cx="1894114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gnd2sat.m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65D6-05D4-4014-BB26-B684381E9B25}"/>
              </a:ext>
            </a:extLst>
          </p:cNvPr>
          <p:cNvSpPr txBox="1"/>
          <p:nvPr/>
        </p:nvSpPr>
        <p:spPr>
          <a:xfrm>
            <a:off x="4691742" y="2929353"/>
            <a:ext cx="1894114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geo2rect.m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6EC6E-4DC6-473B-AEB5-A5136264B012}"/>
              </a:ext>
            </a:extLst>
          </p:cNvPr>
          <p:cNvSpPr txBox="1"/>
          <p:nvPr/>
        </p:nvSpPr>
        <p:spPr>
          <a:xfrm>
            <a:off x="339013" y="71266"/>
            <a:ext cx="11513974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Inputs:</a:t>
            </a:r>
          </a:p>
          <a:p>
            <a:pPr algn="ctr"/>
            <a:r>
              <a:rPr lang="en-US" sz="2400" dirty="0"/>
              <a:t>1: Array of Latitudes, Longitudes and Elevations for G ground stations</a:t>
            </a:r>
          </a:p>
          <a:p>
            <a:pPr algn="ctr"/>
            <a:r>
              <a:rPr lang="en-US" sz="2400" dirty="0"/>
              <a:t>2. Array of Latitude, Longitude, Elevation and Time Sync Errors for G ground stations</a:t>
            </a:r>
          </a:p>
          <a:p>
            <a:pPr algn="ctr"/>
            <a:r>
              <a:rPr lang="en-US" sz="2400" dirty="0"/>
              <a:t>3. Array of Latitudes, Longitudes and Elevations for S satellites</a:t>
            </a:r>
          </a:p>
          <a:p>
            <a:pPr algn="ctr"/>
            <a:r>
              <a:rPr lang="en-US" sz="2400" dirty="0"/>
              <a:t>4. Array of Latitude, Longitude and Elevation Errors for S satellites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A97C5E-EA38-4285-8150-E80505EF8F20}"/>
              </a:ext>
            </a:extLst>
          </p:cNvPr>
          <p:cNvCxnSpPr>
            <a:cxnSpLocks/>
          </p:cNvCxnSpPr>
          <p:nvPr/>
        </p:nvCxnSpPr>
        <p:spPr>
          <a:xfrm>
            <a:off x="1286070" y="2010258"/>
            <a:ext cx="0" cy="5621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85A7CD-129D-435E-8D46-FBCF080ED636}"/>
              </a:ext>
            </a:extLst>
          </p:cNvPr>
          <p:cNvSpPr txBox="1"/>
          <p:nvPr/>
        </p:nvSpPr>
        <p:spPr>
          <a:xfrm>
            <a:off x="161731" y="3391018"/>
            <a:ext cx="2740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GND (1xG ground stations)</a:t>
            </a:r>
          </a:p>
          <a:p>
            <a:r>
              <a:rPr lang="en-US" dirty="0"/>
              <a:t>SAT (1xS satellites)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8C661-99A9-492F-B63B-CB59A5FB6BCF}"/>
              </a:ext>
            </a:extLst>
          </p:cNvPr>
          <p:cNvCxnSpPr>
            <a:cxnSpLocks/>
          </p:cNvCxnSpPr>
          <p:nvPr/>
        </p:nvCxnSpPr>
        <p:spPr>
          <a:xfrm>
            <a:off x="1410478" y="2984579"/>
            <a:ext cx="0" cy="409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B2E54F-BC2B-4589-B7B4-B5C538AE7DBC}"/>
              </a:ext>
            </a:extLst>
          </p:cNvPr>
          <p:cNvSpPr txBox="1"/>
          <p:nvPr/>
        </p:nvSpPr>
        <p:spPr>
          <a:xfrm>
            <a:off x="2662733" y="2306567"/>
            <a:ext cx="7213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Fields: </a:t>
            </a:r>
            <a:r>
              <a:rPr lang="en-US" dirty="0" err="1"/>
              <a:t>lat</a:t>
            </a:r>
            <a:r>
              <a:rPr lang="en-US" dirty="0"/>
              <a:t>, long, </a:t>
            </a:r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lat_er</a:t>
            </a:r>
            <a:r>
              <a:rPr lang="en-US" dirty="0"/>
              <a:t>, </a:t>
            </a:r>
            <a:r>
              <a:rPr lang="en-US" dirty="0" err="1"/>
              <a:t>long_er</a:t>
            </a:r>
            <a:r>
              <a:rPr lang="en-US" dirty="0"/>
              <a:t>, </a:t>
            </a:r>
            <a:r>
              <a:rPr lang="en-US" dirty="0" err="1"/>
              <a:t>elev_er</a:t>
            </a:r>
            <a:r>
              <a:rPr lang="en-US" dirty="0"/>
              <a:t>, </a:t>
            </a:r>
            <a:r>
              <a:rPr lang="en-US" dirty="0" err="1"/>
              <a:t>coord</a:t>
            </a:r>
            <a:r>
              <a:rPr lang="en-US" dirty="0"/>
              <a:t>[1x3], </a:t>
            </a:r>
            <a:r>
              <a:rPr lang="en-US" dirty="0" err="1"/>
              <a:t>coord_er</a:t>
            </a:r>
            <a:r>
              <a:rPr lang="en-US" dirty="0"/>
              <a:t>[1x3], </a:t>
            </a:r>
            <a:r>
              <a:rPr lang="en-US" dirty="0" err="1"/>
              <a:t>clk</a:t>
            </a:r>
            <a:r>
              <a:rPr lang="en-US" dirty="0"/>
              <a:t>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3D1FD-0C47-49F2-842E-3DCEF2C5ACA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22506" y="2666793"/>
            <a:ext cx="1069236" cy="49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941D6-28F2-49FE-82A0-D69D2A58C5F1}"/>
              </a:ext>
            </a:extLst>
          </p:cNvPr>
          <p:cNvCxnSpPr>
            <a:cxnSpLocks/>
          </p:cNvCxnSpPr>
          <p:nvPr/>
        </p:nvCxnSpPr>
        <p:spPr>
          <a:xfrm>
            <a:off x="3957341" y="2628304"/>
            <a:ext cx="734401" cy="39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47336-603A-45C8-B6F7-B06815A63A3B}"/>
              </a:ext>
            </a:extLst>
          </p:cNvPr>
          <p:cNvCxnSpPr>
            <a:cxnSpLocks/>
          </p:cNvCxnSpPr>
          <p:nvPr/>
        </p:nvCxnSpPr>
        <p:spPr>
          <a:xfrm>
            <a:off x="4574043" y="2666793"/>
            <a:ext cx="224027" cy="23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22807-85C5-4D8C-A5E1-6C9AA037A0C3}"/>
              </a:ext>
            </a:extLst>
          </p:cNvPr>
          <p:cNvCxnSpPr>
            <a:cxnSpLocks/>
          </p:cNvCxnSpPr>
          <p:nvPr/>
        </p:nvCxnSpPr>
        <p:spPr>
          <a:xfrm flipH="1">
            <a:off x="5047074" y="2667147"/>
            <a:ext cx="1758" cy="2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B6D62F-AB41-4668-98DF-F26EEAC353E7}"/>
              </a:ext>
            </a:extLst>
          </p:cNvPr>
          <p:cNvCxnSpPr>
            <a:cxnSpLocks/>
          </p:cNvCxnSpPr>
          <p:nvPr/>
        </p:nvCxnSpPr>
        <p:spPr>
          <a:xfrm>
            <a:off x="5441301" y="2601163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CF681E-9CB0-406F-AA21-C9515E52C428}"/>
              </a:ext>
            </a:extLst>
          </p:cNvPr>
          <p:cNvCxnSpPr>
            <a:cxnSpLocks/>
          </p:cNvCxnSpPr>
          <p:nvPr/>
        </p:nvCxnSpPr>
        <p:spPr>
          <a:xfrm>
            <a:off x="6110781" y="2612700"/>
            <a:ext cx="0" cy="32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21C530-E7BB-4154-A205-D6D7D9AB44C2}"/>
              </a:ext>
            </a:extLst>
          </p:cNvPr>
          <p:cNvCxnSpPr>
            <a:cxnSpLocks/>
          </p:cNvCxnSpPr>
          <p:nvPr/>
        </p:nvCxnSpPr>
        <p:spPr>
          <a:xfrm flipH="1" flipV="1">
            <a:off x="7410628" y="2702754"/>
            <a:ext cx="1" cy="2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C724E-4BEA-49BD-93CA-5A76A1A23603}"/>
              </a:ext>
            </a:extLst>
          </p:cNvPr>
          <p:cNvCxnSpPr>
            <a:cxnSpLocks/>
          </p:cNvCxnSpPr>
          <p:nvPr/>
        </p:nvCxnSpPr>
        <p:spPr>
          <a:xfrm flipV="1">
            <a:off x="8522729" y="2658803"/>
            <a:ext cx="134331" cy="3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7F65AF-19B4-449F-A32B-1B7FCFB9E5F0}"/>
              </a:ext>
            </a:extLst>
          </p:cNvPr>
          <p:cNvSpPr txBox="1"/>
          <p:nvPr/>
        </p:nvSpPr>
        <p:spPr>
          <a:xfrm>
            <a:off x="7372731" y="2975518"/>
            <a:ext cx="2911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[X Y Z], [</a:t>
            </a:r>
            <a:r>
              <a:rPr lang="en-US" dirty="0" err="1"/>
              <a:t>Xerror</a:t>
            </a:r>
            <a:r>
              <a:rPr lang="en-US" dirty="0"/>
              <a:t> </a:t>
            </a:r>
            <a:r>
              <a:rPr lang="en-US" dirty="0" err="1"/>
              <a:t>Yerror</a:t>
            </a:r>
            <a:r>
              <a:rPr lang="en-US" dirty="0"/>
              <a:t> </a:t>
            </a:r>
            <a:r>
              <a:rPr lang="en-US" dirty="0" err="1"/>
              <a:t>Zerror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D5543A-2739-4714-B95C-15C03CEB97C4}"/>
              </a:ext>
            </a:extLst>
          </p:cNvPr>
          <p:cNvCxnSpPr>
            <a:cxnSpLocks/>
          </p:cNvCxnSpPr>
          <p:nvPr/>
        </p:nvCxnSpPr>
        <p:spPr>
          <a:xfrm>
            <a:off x="6624009" y="3160184"/>
            <a:ext cx="748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A54C687-E913-4DAE-91BC-08BBAB9267EF}"/>
              </a:ext>
            </a:extLst>
          </p:cNvPr>
          <p:cNvCxnSpPr>
            <a:cxnSpLocks/>
            <a:stCxn id="21" idx="3"/>
            <a:endCxn id="18" idx="3"/>
          </p:cNvCxnSpPr>
          <p:nvPr/>
        </p:nvCxnSpPr>
        <p:spPr>
          <a:xfrm flipH="1">
            <a:off x="2901820" y="2491233"/>
            <a:ext cx="6974247" cy="1222951"/>
          </a:xfrm>
          <a:prstGeom prst="bentConnector3">
            <a:avLst>
              <a:gd name="adj1" fmla="val -9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200E994-824B-4501-8835-8B78C9541FAB}"/>
              </a:ext>
            </a:extLst>
          </p:cNvPr>
          <p:cNvCxnSpPr>
            <a:stCxn id="8" idx="3"/>
            <a:endCxn id="21" idx="0"/>
          </p:cNvCxnSpPr>
          <p:nvPr/>
        </p:nvCxnSpPr>
        <p:spPr>
          <a:xfrm flipV="1">
            <a:off x="2233127" y="2306567"/>
            <a:ext cx="4036273" cy="445350"/>
          </a:xfrm>
          <a:prstGeom prst="bentConnector4">
            <a:avLst>
              <a:gd name="adj1" fmla="val 5322"/>
              <a:gd name="adj2" fmla="val 151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BFCA05-41F2-48E5-B4AA-C4CDAF0F7C07}"/>
              </a:ext>
            </a:extLst>
          </p:cNvPr>
          <p:cNvCxnSpPr>
            <a:cxnSpLocks/>
          </p:cNvCxnSpPr>
          <p:nvPr/>
        </p:nvCxnSpPr>
        <p:spPr>
          <a:xfrm>
            <a:off x="950168" y="4037345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535085-D727-4EE1-A2FD-F493FB70393B}"/>
              </a:ext>
            </a:extLst>
          </p:cNvPr>
          <p:cNvSpPr txBox="1"/>
          <p:nvPr/>
        </p:nvSpPr>
        <p:spPr>
          <a:xfrm>
            <a:off x="2782078" y="4584116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Loop through each Ground Station Pair for every satellite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8F14BA-61D4-411F-8427-CBBAB084BA6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233127" y="4907281"/>
            <a:ext cx="54895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0B3176-C07A-4EA2-B2A7-A249AF82A6D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88428" y="4907279"/>
            <a:ext cx="57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F452D1-FD99-4693-BAB3-656171187F75}"/>
              </a:ext>
            </a:extLst>
          </p:cNvPr>
          <p:cNvSpPr txBox="1"/>
          <p:nvPr/>
        </p:nvSpPr>
        <p:spPr>
          <a:xfrm>
            <a:off x="8572892" y="4445614"/>
            <a:ext cx="2606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Distances between each ground station and the satellite (also input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1EDF2B-C70A-47E5-98DE-F2DA05509977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>
            <a:off x="7860656" y="4907279"/>
            <a:ext cx="71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223BC7-B21D-4168-9131-B69C95E5345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76067" y="5368944"/>
            <a:ext cx="0" cy="31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E80531-9E80-49D3-8FFD-A7D848311664}"/>
              </a:ext>
            </a:extLst>
          </p:cNvPr>
          <p:cNvSpPr txBox="1"/>
          <p:nvPr/>
        </p:nvSpPr>
        <p:spPr>
          <a:xfrm>
            <a:off x="5778760" y="5599776"/>
            <a:ext cx="2606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Differences for each pair for each satellite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BCD4FF-9966-4AE4-9EAB-CA5C971D3786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385110" y="5918707"/>
            <a:ext cx="543900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A3FE0E5-467C-4260-9D75-808130BA81AF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1286070" y="4676451"/>
            <a:ext cx="9893172" cy="1934757"/>
          </a:xfrm>
          <a:prstGeom prst="bentConnector4">
            <a:avLst>
              <a:gd name="adj1" fmla="val -6187"/>
              <a:gd name="adj2" fmla="val 121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CAB9614-F345-4D3A-A586-5D772354896C}"/>
              </a:ext>
            </a:extLst>
          </p:cNvPr>
          <p:cNvCxnSpPr>
            <a:stCxn id="73" idx="2"/>
          </p:cNvCxnSpPr>
          <p:nvPr/>
        </p:nvCxnSpPr>
        <p:spPr>
          <a:xfrm rot="16200000" flipH="1">
            <a:off x="8948037" y="4380004"/>
            <a:ext cx="365102" cy="40973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93EB40-643D-4B8E-A70B-119A63C071DF}"/>
              </a:ext>
            </a:extLst>
          </p:cNvPr>
          <p:cNvCxnSpPr>
            <a:cxnSpLocks/>
          </p:cNvCxnSpPr>
          <p:nvPr/>
        </p:nvCxnSpPr>
        <p:spPr>
          <a:xfrm>
            <a:off x="1286070" y="5138111"/>
            <a:ext cx="0" cy="63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E5AEA8-45C9-4151-AC9E-88A620534372}"/>
              </a:ext>
            </a:extLst>
          </p:cNvPr>
          <p:cNvSpPr txBox="1"/>
          <p:nvPr/>
        </p:nvSpPr>
        <p:spPr>
          <a:xfrm>
            <a:off x="73869" y="5769983"/>
            <a:ext cx="27400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Outputs:</a:t>
            </a:r>
          </a:p>
          <a:p>
            <a:pPr algn="ctr"/>
            <a:r>
              <a:rPr lang="en-US" dirty="0"/>
              <a:t>1: Time Differences </a:t>
            </a:r>
          </a:p>
          <a:p>
            <a:pPr algn="ctr"/>
            <a:r>
              <a:rPr lang="en-US" dirty="0"/>
              <a:t>2: Time Difference Errors</a:t>
            </a:r>
          </a:p>
        </p:txBody>
      </p:sp>
    </p:spTree>
    <p:extLst>
      <p:ext uri="{BB962C8B-B14F-4D97-AF65-F5344CB8AC3E}">
        <p14:creationId xmlns:p14="http://schemas.microsoft.com/office/powerpoint/2010/main" val="292764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 [s]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490B3A-9D81-4B33-B9E7-A8641A1CA9C8}"/>
              </a:ext>
            </a:extLst>
          </p:cNvPr>
          <p:cNvSpPr txBox="1"/>
          <p:nvPr/>
        </p:nvSpPr>
        <p:spPr>
          <a:xfrm>
            <a:off x="619125" y="39052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Inputs:</a:t>
            </a:r>
          </a:p>
        </p:txBody>
      </p:sp>
    </p:spTree>
    <p:extLst>
      <p:ext uri="{BB962C8B-B14F-4D97-AF65-F5344CB8AC3E}">
        <p14:creationId xmlns:p14="http://schemas.microsoft.com/office/powerpoint/2010/main" val="383501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0C0E86-23CB-4D5D-BE46-952573AD667C}"/>
              </a:ext>
            </a:extLst>
          </p:cNvPr>
          <p:cNvSpPr/>
          <p:nvPr/>
        </p:nvSpPr>
        <p:spPr>
          <a:xfrm>
            <a:off x="-3007567" y="1714501"/>
            <a:ext cx="9760792" cy="8185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DFD35AE-69F6-4282-A97E-5F8997A596A0}"/>
              </a:ext>
            </a:extLst>
          </p:cNvPr>
          <p:cNvSpPr/>
          <p:nvPr/>
        </p:nvSpPr>
        <p:spPr>
          <a:xfrm>
            <a:off x="405710" y="1784509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DF8-484D-4874-B78C-8B4E4EEEE2A0}"/>
              </a:ext>
            </a:extLst>
          </p:cNvPr>
          <p:cNvSpPr txBox="1"/>
          <p:nvPr/>
        </p:nvSpPr>
        <p:spPr>
          <a:xfrm>
            <a:off x="454623" y="2049059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733EAAE-392D-4E27-B38E-4D6C0727E573}"/>
              </a:ext>
            </a:extLst>
          </p:cNvPr>
          <p:cNvSpPr/>
          <p:nvPr/>
        </p:nvSpPr>
        <p:spPr>
          <a:xfrm>
            <a:off x="2837331" y="241935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362A6-449D-4BBE-BEC2-262F72586A3C}"/>
              </a:ext>
            </a:extLst>
          </p:cNvPr>
          <p:cNvSpPr txBox="1"/>
          <p:nvPr/>
        </p:nvSpPr>
        <p:spPr>
          <a:xfrm>
            <a:off x="2869939" y="265652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C75475F-FE35-4A1D-A926-2301466FF7C5}"/>
              </a:ext>
            </a:extLst>
          </p:cNvPr>
          <p:cNvSpPr/>
          <p:nvPr/>
        </p:nvSpPr>
        <p:spPr>
          <a:xfrm>
            <a:off x="4061293" y="4448176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D33FE-7E5B-4D28-8CA6-B7C67394F3F0}"/>
              </a:ext>
            </a:extLst>
          </p:cNvPr>
          <p:cNvSpPr txBox="1"/>
          <p:nvPr/>
        </p:nvSpPr>
        <p:spPr>
          <a:xfrm>
            <a:off x="4093901" y="4685347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A77D9F7-EAE7-4A31-9F28-796892C44369}"/>
              </a:ext>
            </a:extLst>
          </p:cNvPr>
          <p:cNvSpPr/>
          <p:nvPr/>
        </p:nvSpPr>
        <p:spPr>
          <a:xfrm>
            <a:off x="875181" y="4199571"/>
            <a:ext cx="2447925" cy="2162174"/>
          </a:xfrm>
          <a:prstGeom prst="donut">
            <a:avLst>
              <a:gd name="adj" fmla="val 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A95C1-F7FA-40F1-9F10-146D4F6D93EF}"/>
              </a:ext>
            </a:extLst>
          </p:cNvPr>
          <p:cNvSpPr txBox="1"/>
          <p:nvPr/>
        </p:nvSpPr>
        <p:spPr>
          <a:xfrm>
            <a:off x="907789" y="4436742"/>
            <a:ext cx="238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  <a:p>
            <a:pPr algn="ctr"/>
            <a:r>
              <a:rPr lang="en-US" dirty="0" err="1"/>
              <a:t>Clk</a:t>
            </a:r>
            <a:r>
              <a:rPr lang="en-US" dirty="0"/>
              <a:t> sync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3F865-E52E-4C26-BC2E-DC271F192AB3}"/>
              </a:ext>
            </a:extLst>
          </p:cNvPr>
          <p:cNvSpPr txBox="1"/>
          <p:nvPr/>
        </p:nvSpPr>
        <p:spPr>
          <a:xfrm>
            <a:off x="6753225" y="1266825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GND structure!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2413D-2D02-4426-80AE-A434FBC9D5B0}"/>
              </a:ext>
            </a:extLst>
          </p:cNvPr>
          <p:cNvCxnSpPr/>
          <p:nvPr/>
        </p:nvCxnSpPr>
        <p:spPr>
          <a:xfrm flipH="1">
            <a:off x="6444000" y="2246894"/>
            <a:ext cx="1419616" cy="8698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BB544-2064-4BA1-8975-120B2E9C9F48}"/>
              </a:ext>
            </a:extLst>
          </p:cNvPr>
          <p:cNvGrpSpPr/>
          <p:nvPr/>
        </p:nvGrpSpPr>
        <p:grpSpPr>
          <a:xfrm rot="21193489">
            <a:off x="5115695" y="710760"/>
            <a:ext cx="2272441" cy="800099"/>
            <a:chOff x="6896100" y="1171575"/>
            <a:chExt cx="1381125" cy="1343025"/>
          </a:xfrm>
        </p:grpSpPr>
        <p:sp>
          <p:nvSpPr>
            <p:cNvPr id="19" name="Flowchart: Collate 18">
              <a:extLst>
                <a:ext uri="{FF2B5EF4-FFF2-40B4-BE49-F238E27FC236}">
                  <a16:creationId xmlns:a16="http://schemas.microsoft.com/office/drawing/2014/main" id="{0D4C2D04-B8E3-4888-84BD-2942FBCDD4EA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087C1F-6F0B-49E6-B619-80E359A1A53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AAE68-93B8-4C4D-9E0F-74BE62188468}"/>
              </a:ext>
            </a:extLst>
          </p:cNvPr>
          <p:cNvGrpSpPr/>
          <p:nvPr/>
        </p:nvGrpSpPr>
        <p:grpSpPr>
          <a:xfrm rot="1731362">
            <a:off x="7739832" y="4330821"/>
            <a:ext cx="2272441" cy="800099"/>
            <a:chOff x="6896100" y="1171575"/>
            <a:chExt cx="1381125" cy="1343025"/>
          </a:xfrm>
        </p:grpSpPr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0722E62F-3F3B-4BA9-9616-09C4B5BE5E7C}"/>
                </a:ext>
              </a:extLst>
            </p:cNvPr>
            <p:cNvSpPr/>
            <p:nvPr/>
          </p:nvSpPr>
          <p:spPr>
            <a:xfrm rot="18849093">
              <a:off x="6915150" y="1152525"/>
              <a:ext cx="1343025" cy="1381125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B87E3B9-145C-45EE-AC17-1C1ECD4C6FF0}"/>
                </a:ext>
              </a:extLst>
            </p:cNvPr>
            <p:cNvSpPr/>
            <p:nvPr/>
          </p:nvSpPr>
          <p:spPr>
            <a:xfrm>
              <a:off x="7419975" y="1590675"/>
              <a:ext cx="342900" cy="3609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1E497CC-E9C1-4E31-B120-68225BD31D8B}"/>
              </a:ext>
            </a:extLst>
          </p:cNvPr>
          <p:cNvSpPr txBox="1"/>
          <p:nvPr/>
        </p:nvSpPr>
        <p:spPr>
          <a:xfrm>
            <a:off x="6476609" y="6224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580B78-EBBC-423F-A459-B7367D03A1CF}"/>
              </a:ext>
            </a:extLst>
          </p:cNvPr>
          <p:cNvSpPr txBox="1"/>
          <p:nvPr/>
        </p:nvSpPr>
        <p:spPr>
          <a:xfrm>
            <a:off x="9168003" y="3946683"/>
            <a:ext cx="238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Lat, Lat error [deg]</a:t>
            </a:r>
          </a:p>
          <a:p>
            <a:pPr algn="ctr"/>
            <a:r>
              <a:rPr lang="en-US" dirty="0"/>
              <a:t>Long, Long error [deg]</a:t>
            </a:r>
          </a:p>
          <a:p>
            <a:pPr algn="ctr"/>
            <a:r>
              <a:rPr lang="en-US" dirty="0" err="1"/>
              <a:t>Elev</a:t>
            </a:r>
            <a:r>
              <a:rPr lang="en-US" dirty="0"/>
              <a:t>, </a:t>
            </a:r>
            <a:r>
              <a:rPr lang="en-US" dirty="0" err="1"/>
              <a:t>Elev</a:t>
            </a:r>
            <a:r>
              <a:rPr lang="en-US" dirty="0"/>
              <a:t> error [m]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19EB4-4949-4273-A3AB-7E59F585D15A}"/>
              </a:ext>
            </a:extLst>
          </p:cNvPr>
          <p:cNvSpPr txBox="1"/>
          <p:nvPr/>
        </p:nvSpPr>
        <p:spPr>
          <a:xfrm>
            <a:off x="1694958" y="3163103"/>
            <a:ext cx="454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information captured in SAT structure!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769B4A-4F8D-4B52-A751-FE025D77E3D9}"/>
              </a:ext>
            </a:extLst>
          </p:cNvPr>
          <p:cNvCxnSpPr>
            <a:cxnSpLocks/>
          </p:cNvCxnSpPr>
          <p:nvPr/>
        </p:nvCxnSpPr>
        <p:spPr>
          <a:xfrm flipV="1">
            <a:off x="4587495" y="3051110"/>
            <a:ext cx="2550423" cy="12448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C4CF8-4AA0-43DB-A2F9-9D50DC10911E}"/>
              </a:ext>
            </a:extLst>
          </p:cNvPr>
          <p:cNvSpPr txBox="1"/>
          <p:nvPr/>
        </p:nvSpPr>
        <p:spPr>
          <a:xfrm>
            <a:off x="619125" y="390525"/>
            <a:ext cx="79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Outputs: Time Difference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47D7-DC27-4923-9EAE-DC7CAABBF4EA}"/>
              </a:ext>
            </a:extLst>
          </p:cNvPr>
          <p:cNvSpPr txBox="1"/>
          <p:nvPr/>
        </p:nvSpPr>
        <p:spPr>
          <a:xfrm>
            <a:off x="536218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79325-49D4-4A88-A842-A1E2D93FD9D6}"/>
              </a:ext>
            </a:extLst>
          </p:cNvPr>
          <p:cNvSpPr txBox="1"/>
          <p:nvPr/>
        </p:nvSpPr>
        <p:spPr>
          <a:xfrm>
            <a:off x="2372356" y="1551823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[s]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2E751-6EA0-4CC9-9973-181832955A4C}"/>
              </a:ext>
            </a:extLst>
          </p:cNvPr>
          <p:cNvSpPr txBox="1"/>
          <p:nvPr/>
        </p:nvSpPr>
        <p:spPr>
          <a:xfrm>
            <a:off x="4800698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4391F-BE1F-4C76-A1B9-70FB1746FCE4}"/>
              </a:ext>
            </a:extLst>
          </p:cNvPr>
          <p:cNvSpPr txBox="1"/>
          <p:nvPr/>
        </p:nvSpPr>
        <p:spPr>
          <a:xfrm>
            <a:off x="1847461" y="1761307"/>
            <a:ext cx="315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Difference Error [s]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021F2-60FA-444C-9082-DD34C272DFBA}"/>
              </a:ext>
            </a:extLst>
          </p:cNvPr>
          <p:cNvSpPr txBox="1"/>
          <p:nvPr/>
        </p:nvSpPr>
        <p:spPr>
          <a:xfrm>
            <a:off x="7620193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459C-9D3F-42B4-A737-F300B6FCE814}"/>
              </a:ext>
            </a:extLst>
          </p:cNvPr>
          <p:cNvSpPr txBox="1"/>
          <p:nvPr/>
        </p:nvSpPr>
        <p:spPr>
          <a:xfrm>
            <a:off x="7058704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A-D</a:t>
            </a:r>
          </a:p>
          <a:p>
            <a:pPr algn="ctr"/>
            <a:r>
              <a:rPr lang="en-US" dirty="0"/>
              <a:t>A-D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B-C</a:t>
            </a:r>
          </a:p>
          <a:p>
            <a:pPr algn="ctr"/>
            <a:r>
              <a:rPr lang="en-US" dirty="0"/>
              <a:t>B-C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B-D</a:t>
            </a:r>
          </a:p>
          <a:p>
            <a:pPr algn="ctr"/>
            <a:r>
              <a:rPr lang="en-US" dirty="0"/>
              <a:t>B-D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C-D</a:t>
            </a:r>
          </a:p>
          <a:p>
            <a:pPr algn="ctr"/>
            <a:r>
              <a:rPr lang="en-US" dirty="0"/>
              <a:t>C-D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D66E8-EB74-4985-8CD8-9DD2E541810A}"/>
              </a:ext>
            </a:extLst>
          </p:cNvPr>
          <p:cNvSpPr txBox="1"/>
          <p:nvPr/>
        </p:nvSpPr>
        <p:spPr>
          <a:xfrm>
            <a:off x="10151900" y="1106097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2B42B-88D5-46D4-97A0-7B8B7484AEA4}"/>
              </a:ext>
            </a:extLst>
          </p:cNvPr>
          <p:cNvSpPr txBox="1"/>
          <p:nvPr/>
        </p:nvSpPr>
        <p:spPr>
          <a:xfrm>
            <a:off x="9590411" y="1551823"/>
            <a:ext cx="2108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A-B</a:t>
            </a:r>
          </a:p>
          <a:p>
            <a:pPr algn="ctr"/>
            <a:r>
              <a:rPr lang="en-US" dirty="0"/>
              <a:t>A-B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A-C</a:t>
            </a:r>
          </a:p>
          <a:p>
            <a:pPr algn="ctr"/>
            <a:r>
              <a:rPr lang="en-US" dirty="0"/>
              <a:t>A-C error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-1)-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error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0933C5-B32C-4E8D-9CDD-4AC7D9C68A69}"/>
              </a:ext>
            </a:extLst>
          </p:cNvPr>
          <p:cNvSpPr txBox="1"/>
          <p:nvPr/>
        </p:nvSpPr>
        <p:spPr>
          <a:xfrm>
            <a:off x="8982077" y="1099302"/>
            <a:ext cx="98574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97615-5391-432E-8D84-FE280539CE96}"/>
              </a:ext>
            </a:extLst>
          </p:cNvPr>
          <p:cNvSpPr txBox="1"/>
          <p:nvPr/>
        </p:nvSpPr>
        <p:spPr>
          <a:xfrm>
            <a:off x="765109" y="3041780"/>
            <a:ext cx="210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satellites</a:t>
            </a:r>
          </a:p>
          <a:p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 Ground Stations</a:t>
            </a:r>
          </a:p>
        </p:txBody>
      </p:sp>
    </p:spTree>
    <p:extLst>
      <p:ext uri="{BB962C8B-B14F-4D97-AF65-F5344CB8AC3E}">
        <p14:creationId xmlns:p14="http://schemas.microsoft.com/office/powerpoint/2010/main" val="42304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E352-9A48-43B7-9A56-366BA71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7E66-C427-4774-BF17-2AD718AF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timeDiff</a:t>
            </a:r>
            <a:r>
              <a:rPr lang="en-US" dirty="0"/>
              <a:t> can run with any size GND and SAT structures</a:t>
            </a:r>
          </a:p>
          <a:p>
            <a:r>
              <a:rPr lang="en-US" dirty="0"/>
              <a:t>The coordinate conversion assumes a spherical earth</a:t>
            </a:r>
          </a:p>
          <a:p>
            <a:r>
              <a:rPr lang="en-US" dirty="0"/>
              <a:t>Satellite position is absolute Lat and Long, not azimuth and elevation</a:t>
            </a:r>
          </a:p>
          <a:p>
            <a:r>
              <a:rPr lang="en-US" dirty="0"/>
              <a:t>The elevations values are in meters above sea level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7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604</Words>
  <Application>Microsoft Office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Generating Inputs to the TDOA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Inputs to the TDOA simulator</dc:title>
  <dc:creator>Andrew deVries</dc:creator>
  <cp:lastModifiedBy>Andrew deVries</cp:lastModifiedBy>
  <cp:revision>8</cp:revision>
  <dcterms:created xsi:type="dcterms:W3CDTF">2019-10-18T04:17:12Z</dcterms:created>
  <dcterms:modified xsi:type="dcterms:W3CDTF">2019-10-18T05:22:56Z</dcterms:modified>
</cp:coreProperties>
</file>