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5" r:id="rId17"/>
    <p:sldId id="273" r:id="rId18"/>
    <p:sldId id="276" r:id="rId19"/>
    <p:sldId id="278" r:id="rId20"/>
    <p:sldId id="277" r:id="rId21"/>
    <p:sldId id="274" r:id="rId22"/>
    <p:sldId id="279" r:id="rId23"/>
    <p:sldId id="289" r:id="rId24"/>
    <p:sldId id="281" r:id="rId25"/>
    <p:sldId id="283" r:id="rId26"/>
    <p:sldId id="285" r:id="rId27"/>
    <p:sldId id="286" r:id="rId28"/>
    <p:sldId id="287" r:id="rId29"/>
    <p:sldId id="288" r:id="rId30"/>
    <p:sldId id="290" r:id="rId31"/>
    <p:sldId id="293" r:id="rId32"/>
    <p:sldId id="295" r:id="rId33"/>
    <p:sldId id="291" r:id="rId34"/>
    <p:sldId id="296" r:id="rId35"/>
    <p:sldId id="297" r:id="rId36"/>
    <p:sldId id="294" r:id="rId37"/>
    <p:sldId id="299" r:id="rId38"/>
    <p:sldId id="298" r:id="rId39"/>
    <p:sldId id="3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89" autoAdjust="0"/>
  </p:normalViewPr>
  <p:slideViewPr>
    <p:cSldViewPr snapToGrid="0">
      <p:cViewPr varScale="1">
        <p:scale>
          <a:sx n="60" d="100"/>
          <a:sy n="60" d="100"/>
        </p:scale>
        <p:origin x="7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79FA4-C54C-4D31-B1F6-A635B370FEF7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32250-C686-43EC-A765-A5E2B52E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8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54394-ACBE-4C23-8344-7D089EE4E5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0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2250-C686-43EC-A765-A5E2B52E9AD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5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2250-C686-43EC-A765-A5E2B52E9AD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25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2250-C686-43EC-A765-A5E2B52E9AD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863B-ED79-4253-9EF3-DFAC231D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F3DE2-B279-4E46-86B6-B6B36A60D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904DA-E513-4BFF-8C74-3E6F9306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9F631-7C90-40AB-B28F-A495B03C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EFBB-AC04-4648-8D77-18A491A8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5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06E4-DC9B-4971-ACEA-3CF460F0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CE169-2FAD-4B87-AAB0-C088033C2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5AAFD-17ED-46E2-96F4-F73CBF0F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B9F1F-A2E2-4614-8DAA-4D19CEC4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5527B-81BE-461E-AA1F-A977CCE5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6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E2FEE-9E9E-4BA2-B888-2A0C41491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20810-6678-4E3B-A78C-0A641953C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14E77-9085-46A7-9633-25F0899B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655B0-4F95-4BBD-8629-5950B4A3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43E3F-5C6D-4D97-8226-8A2485C0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5710-80E0-4875-8FF9-FEA599BD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1993-EDF7-4613-BE98-045FA056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18B06-3A19-4651-89F5-65E19CE6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68368-293B-4FEA-9804-7C9A0E6F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A0E71-6E41-4AC1-A36A-D4415E5E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A0C8-0E2B-4943-A8EF-AE0673AF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DE235-A867-48A4-A266-D836B50D6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CBB0-BE9F-4661-A6BC-DA4FC854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50D3-BBC5-4C4E-A66B-3A122E5D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938C-2E35-4169-B087-B8397F97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1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30AB-4B2C-42EE-A3D6-5B9C57FC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7B00-5968-483C-BBCF-61848DCE1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76D-A414-4AD8-A49B-55E83C08B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2F20C-2369-4DA2-9DF5-F73B5AE4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6F36E-7BE2-404E-9E46-AB2B33C3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80C6E-3139-43A1-8116-5256C708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5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AF55-F0FF-4247-9AA1-C7524945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F4254-B5AB-4D17-AF01-8DECF7F08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AA777-896E-4394-8E36-ED56DB86D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BBBF5-087E-461E-BEDD-7DB1C7339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0E074-A007-48C5-99C5-5918DDB76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B3606-6A1E-4CE2-926A-7B4C2E01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11148-653C-4899-8ED3-D39CD367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296F0-DDCC-411A-80E1-584B8034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4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50B3-608E-433F-9C7F-D557F533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BF630-A945-488E-83E6-9D9FF5E2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C1525-FF04-4B13-BDFD-3EC6821A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97AD9-BC93-422B-A104-A8EC04EE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3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BF590-3E8E-4D9E-89BC-5A610892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AFA28-E81B-4B3E-B250-01960832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E4D85-7197-4071-A38E-5B7E44BE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0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CC0A-82AB-4985-8BDB-40E6E786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E00D-1B42-4F3E-9BD6-C4E77E14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305F4-3E02-459A-880C-36AF58FD5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69197-2371-4542-A2F3-F1C1AAB5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6F856-4ED3-4B0A-8E46-84A1024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B193A-1436-4066-B962-6ACBA001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2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4A3A-0F36-486E-91EA-ADA48D64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12257-8A62-40B4-B10A-E6BE4DE14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ED918-8F9A-4098-89C7-1F4CAAEB1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E9FA-3FCD-4584-B7C0-D7BA9E0E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6882-092C-4C90-A919-E26A05BF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69898-EF51-4785-84A6-C94A841F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1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CBEF0-4E46-4D21-9E66-21279285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231BF-88C5-4E2E-A1BA-4D31CE36A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AB64D-3908-41D9-A29A-E6DCEAF2F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21066-964D-46C3-8074-B61AD3298C5F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879F6-7BC1-4E3A-898E-BC203E9E0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2E13-7C0A-445D-8C46-8A1629736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39.png"/><Relationship Id="rId18" Type="http://schemas.openxmlformats.org/officeDocument/2006/relationships/image" Target="../media/image8.png"/><Relationship Id="rId3" Type="http://schemas.openxmlformats.org/officeDocument/2006/relationships/image" Target="../media/image150.png"/><Relationship Id="rId21" Type="http://schemas.openxmlformats.org/officeDocument/2006/relationships/image" Target="../media/image11.png"/><Relationship Id="rId7" Type="http://schemas.openxmlformats.org/officeDocument/2006/relationships/image" Target="../media/image190.png"/><Relationship Id="rId12" Type="http://schemas.openxmlformats.org/officeDocument/2006/relationships/image" Target="../media/image38.png"/><Relationship Id="rId17" Type="http://schemas.openxmlformats.org/officeDocument/2006/relationships/image" Target="../media/image7.png"/><Relationship Id="rId2" Type="http://schemas.openxmlformats.org/officeDocument/2006/relationships/image" Target="../media/image140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15" Type="http://schemas.openxmlformats.org/officeDocument/2006/relationships/image" Target="../media/image5.png"/><Relationship Id="rId10" Type="http://schemas.openxmlformats.org/officeDocument/2006/relationships/image" Target="../media/image220.png"/><Relationship Id="rId19" Type="http://schemas.openxmlformats.org/officeDocument/2006/relationships/image" Target="../media/image9.png"/><Relationship Id="rId4" Type="http://schemas.openxmlformats.org/officeDocument/2006/relationships/image" Target="../media/image36.png"/><Relationship Id="rId9" Type="http://schemas.openxmlformats.org/officeDocument/2006/relationships/image" Target="../media/image210.png"/><Relationship Id="rId14" Type="http://schemas.openxmlformats.org/officeDocument/2006/relationships/image" Target="../media/image4.png"/><Relationship Id="rId2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39.png"/><Relationship Id="rId18" Type="http://schemas.openxmlformats.org/officeDocument/2006/relationships/image" Target="../media/image16.png"/><Relationship Id="rId3" Type="http://schemas.openxmlformats.org/officeDocument/2006/relationships/image" Target="../media/image14.png"/><Relationship Id="rId21" Type="http://schemas.openxmlformats.org/officeDocument/2006/relationships/image" Target="../media/image4.png"/><Relationship Id="rId7" Type="http://schemas.openxmlformats.org/officeDocument/2006/relationships/image" Target="../media/image190.png"/><Relationship Id="rId12" Type="http://schemas.openxmlformats.org/officeDocument/2006/relationships/image" Target="../media/image38.png"/><Relationship Id="rId17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10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1.png"/><Relationship Id="rId5" Type="http://schemas.openxmlformats.org/officeDocument/2006/relationships/image" Target="../media/image170.png"/><Relationship Id="rId15" Type="http://schemas.openxmlformats.org/officeDocument/2006/relationships/image" Target="../media/image9.png"/><Relationship Id="rId10" Type="http://schemas.openxmlformats.org/officeDocument/2006/relationships/image" Target="../media/image220.png"/><Relationship Id="rId19" Type="http://schemas.openxmlformats.org/officeDocument/2006/relationships/image" Target="../media/image17.png"/><Relationship Id="rId4" Type="http://schemas.openxmlformats.org/officeDocument/2006/relationships/image" Target="../media/image36.png"/><Relationship Id="rId9" Type="http://schemas.openxmlformats.org/officeDocument/2006/relationships/image" Target="../media/image210.png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4.png"/><Relationship Id="rId5" Type="http://schemas.openxmlformats.org/officeDocument/2006/relationships/image" Target="../media/image35.png"/><Relationship Id="rId10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4.png"/><Relationship Id="rId7" Type="http://schemas.openxmlformats.org/officeDocument/2006/relationships/image" Target="../media/image55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1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170B-72C3-458D-A064-ADC7D3B4C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Generating Inputs to the TDOA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95E04-80F4-4828-9224-684D26D5E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Andrew deVries</a:t>
            </a:r>
          </a:p>
        </p:txBody>
      </p:sp>
    </p:spTree>
    <p:extLst>
      <p:ext uri="{BB962C8B-B14F-4D97-AF65-F5344CB8AC3E}">
        <p14:creationId xmlns:p14="http://schemas.microsoft.com/office/powerpoint/2010/main" val="99588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93F-ACB3-4ED6-A02D-31854BF8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TDoA</a:t>
            </a:r>
            <a:r>
              <a:rPr lang="en-US" dirty="0"/>
              <a:t> Simulator High level diagram. Algorithm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FE91421-33C7-4D87-8DF8-4C518A7C8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1690688"/>
            <a:ext cx="6296025" cy="458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AB9FA-C467-49E1-AB8D-0CF858B404CD}"/>
              </a:ext>
            </a:extLst>
          </p:cNvPr>
          <p:cNvSpPr txBox="1"/>
          <p:nvPr/>
        </p:nvSpPr>
        <p:spPr>
          <a:xfrm>
            <a:off x="905522" y="1500326"/>
            <a:ext cx="3719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K hyperboloids in the fixed frame based on every distance difference given.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intersection.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Make a </a:t>
            </a:r>
            <a:r>
              <a:rPr lang="en-US" dirty="0" err="1"/>
              <a:t>xy</a:t>
            </a:r>
            <a:r>
              <a:rPr lang="en-US" dirty="0"/>
              <a:t> offset plane slice of all hyperboloids.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Intersect the resulting hyperbolas 2 at a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Chose only nearby points from list of intersections. Those are the possible locations.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33B19C-D980-4421-8FEE-D54110C330D1}"/>
              </a:ext>
            </a:extLst>
          </p:cNvPr>
          <p:cNvSpPr/>
          <p:nvPr/>
        </p:nvSpPr>
        <p:spPr>
          <a:xfrm>
            <a:off x="669811" y="1433651"/>
            <a:ext cx="4171710" cy="957124"/>
          </a:xfrm>
          <a:prstGeom prst="rect">
            <a:avLst/>
          </a:prstGeom>
          <a:solidFill>
            <a:schemeClr val="accent6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7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00EC-DA66-4960-9B8E-6E464DD9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Creating Hyperboloids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5956F-CAF5-4865-B452-1C9BD8D25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92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Inputs:</a:t>
            </a:r>
          </a:p>
          <a:p>
            <a:r>
              <a:rPr lang="en-US" dirty="0"/>
              <a:t>Receiver Locations in the fixed frame</a:t>
            </a:r>
          </a:p>
          <a:p>
            <a:r>
              <a:rPr lang="en-US" dirty="0"/>
              <a:t>Distance Difference</a:t>
            </a:r>
          </a:p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Coordinate Transformation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Hyperboloid in Body Frame.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to Fixed frame.</a:t>
            </a:r>
          </a:p>
          <a:p>
            <a:pPr marL="0" indent="0">
              <a:buNone/>
            </a:pPr>
            <a:r>
              <a:rPr lang="en-US" dirty="0"/>
              <a:t>Outputs: </a:t>
            </a:r>
          </a:p>
          <a:p>
            <a:r>
              <a:rPr lang="en-US" dirty="0"/>
              <a:t>Symbolic Equation of Hyperboloid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80B7E2-DCFB-4075-845A-87154B17A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067" y="230819"/>
            <a:ext cx="2093677" cy="63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6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00EC-DA66-4960-9B8E-6E464DD9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Transformation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8F12A4-9741-4F01-9455-A7FDD63473D7}"/>
              </a:ext>
            </a:extLst>
          </p:cNvPr>
          <p:cNvGrpSpPr/>
          <p:nvPr/>
        </p:nvGrpSpPr>
        <p:grpSpPr>
          <a:xfrm>
            <a:off x="828616" y="1756315"/>
            <a:ext cx="2115235" cy="2265174"/>
            <a:chOff x="1539405" y="2990088"/>
            <a:chExt cx="2042007" cy="21867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7B06568-4135-4E6B-B366-116DFF0BE291}"/>
                </a:ext>
              </a:extLst>
            </p:cNvPr>
            <p:cNvGrpSpPr/>
            <p:nvPr/>
          </p:nvGrpSpPr>
          <p:grpSpPr>
            <a:xfrm>
              <a:off x="1673352" y="2990088"/>
              <a:ext cx="1837944" cy="2048256"/>
              <a:chOff x="1709928" y="3136392"/>
              <a:chExt cx="1837944" cy="2048256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F439C5C-9265-44F4-A511-B7ED07D644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9928" y="4453128"/>
                <a:ext cx="640080" cy="73152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4D3455-CD67-483C-A6BD-B75AA27ECE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0008" y="3136392"/>
                <a:ext cx="0" cy="13167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181C65B-C78C-45E6-AB84-230B373B7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0008" y="4453128"/>
                <a:ext cx="119786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D7B5D49-E60D-46E3-B67C-8BF44AA28ADC}"/>
                    </a:ext>
                  </a:extLst>
                </p:cNvPr>
                <p:cNvSpPr txBox="1"/>
                <p:nvPr/>
              </p:nvSpPr>
              <p:spPr>
                <a:xfrm>
                  <a:off x="1539405" y="4899844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764DB-690A-4A88-BF66-876CD6430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9405" y="4899844"/>
                  <a:ext cx="13394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19" r="-4285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613DFB-D6AB-45A2-AC21-72F4454B826B}"/>
                    </a:ext>
                  </a:extLst>
                </p:cNvPr>
                <p:cNvSpPr txBox="1"/>
                <p:nvPr/>
              </p:nvSpPr>
              <p:spPr>
                <a:xfrm>
                  <a:off x="3441181" y="4306823"/>
                  <a:ext cx="1402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C9A131-745D-40E6-8340-F675A25CD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181" y="4306823"/>
                  <a:ext cx="14023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8333" t="-2174" r="-5000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317E876-1322-4595-AD48-D40574698FDE}"/>
                    </a:ext>
                  </a:extLst>
                </p:cNvPr>
                <p:cNvSpPr txBox="1"/>
                <p:nvPr/>
              </p:nvSpPr>
              <p:spPr>
                <a:xfrm>
                  <a:off x="2367377" y="3015134"/>
                  <a:ext cx="1862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335EB07-71FD-4A72-932D-A34C98A15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377" y="3015134"/>
                  <a:ext cx="18626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032" r="-29032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872BCF-30C8-439C-BDBB-5FB329CC33A1}"/>
              </a:ext>
            </a:extLst>
          </p:cNvPr>
          <p:cNvGrpSpPr/>
          <p:nvPr/>
        </p:nvGrpSpPr>
        <p:grpSpPr>
          <a:xfrm>
            <a:off x="4245441" y="1644346"/>
            <a:ext cx="2083614" cy="2603828"/>
            <a:chOff x="4963992" y="2660117"/>
            <a:chExt cx="2042007" cy="25518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096C4D-CF32-4573-AA5E-38BA69472E81}"/>
                </a:ext>
              </a:extLst>
            </p:cNvPr>
            <p:cNvGrpSpPr/>
            <p:nvPr/>
          </p:nvGrpSpPr>
          <p:grpSpPr>
            <a:xfrm>
              <a:off x="4963992" y="2660117"/>
              <a:ext cx="2042007" cy="2551833"/>
              <a:chOff x="4963992" y="2660117"/>
              <a:chExt cx="2042007" cy="255183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739B2DB-45EA-4B75-95F4-584664C8858E}"/>
                  </a:ext>
                </a:extLst>
              </p:cNvPr>
              <p:cNvGrpSpPr/>
              <p:nvPr/>
            </p:nvGrpSpPr>
            <p:grpSpPr>
              <a:xfrm>
                <a:off x="4963992" y="2660117"/>
                <a:ext cx="2042007" cy="2551833"/>
                <a:chOff x="4963992" y="2660117"/>
                <a:chExt cx="2042007" cy="2551833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6FBDBA0-554C-4E55-8D05-434F48B4E361}"/>
                    </a:ext>
                  </a:extLst>
                </p:cNvPr>
                <p:cNvGrpSpPr/>
                <p:nvPr/>
              </p:nvGrpSpPr>
              <p:grpSpPr>
                <a:xfrm>
                  <a:off x="4963992" y="2660117"/>
                  <a:ext cx="2042007" cy="2378226"/>
                  <a:chOff x="1539405" y="2798617"/>
                  <a:chExt cx="2042007" cy="237822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DCDF9CD3-D095-4D54-A1AE-DE241640894B}"/>
                      </a:ext>
                    </a:extLst>
                  </p:cNvPr>
                  <p:cNvGrpSpPr/>
                  <p:nvPr/>
                </p:nvGrpSpPr>
                <p:grpSpPr>
                  <a:xfrm>
                    <a:off x="1673352" y="2990088"/>
                    <a:ext cx="1837944" cy="2048256"/>
                    <a:chOff x="1709928" y="3136392"/>
                    <a:chExt cx="1837944" cy="2048256"/>
                  </a:xfrm>
                </p:grpSpPr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4C172780-39B4-47B2-B350-D0C2D7E398A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09928" y="4453128"/>
                      <a:ext cx="640080" cy="73152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id="{ADA47BB5-FDD8-46CF-8CDD-DE490116B6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350008" y="3136392"/>
                      <a:ext cx="0" cy="1316735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5">
                      <a:extLst>
                        <a:ext uri="{FF2B5EF4-FFF2-40B4-BE49-F238E27FC236}">
                          <a16:creationId xmlns:a16="http://schemas.microsoft.com/office/drawing/2014/main" id="{7595A625-F76F-4DAA-825D-177D2ACA723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50008" y="4453128"/>
                      <a:ext cx="1197864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39339189-9CF7-4704-B56D-C22FE36B38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39405" y="4899844"/>
                        <a:ext cx="13394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529D7140-A85D-438B-AF44-43CB1C5A614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9405" y="4899844"/>
                        <a:ext cx="133946" cy="27699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45455" r="-36364" b="-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27CCD3E9-AB25-402C-BDD4-C5DA8C1562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41181" y="4306823"/>
                        <a:ext cx="140231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7B725888-AF80-4611-B2BC-FB0B3D83EE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41181" y="4306823"/>
                        <a:ext cx="140231" cy="27699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60870" t="-2222" r="-56522" b="-3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8C60635F-3DF4-4A07-A784-30A8E72A98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56270" y="2798617"/>
                        <a:ext cx="18626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A95247BE-30DF-43E4-8E3D-C883BB8B28B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56270" y="2798617"/>
                        <a:ext cx="186268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2258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29FB6C5-32E6-4987-9E63-C15A65F5A4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20" y="4168323"/>
                  <a:ext cx="318769" cy="1043627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819B63A8-3374-46A2-AC26-71C95D9940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38019" y="3790741"/>
                  <a:ext cx="862087" cy="377582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3219DF98-9CD3-4A33-8071-C0E2F37BB2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38020" y="3025993"/>
                  <a:ext cx="0" cy="1142330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28025328-48DD-4718-B994-D609128365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1667" y="4830477"/>
                      <a:ext cx="1859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06BCB475-D6B7-4DFB-8FCA-959C7C453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1667" y="4830477"/>
                      <a:ext cx="18594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6667" t="-2174" r="-36667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F8CF5C39-730D-4637-8AD8-F074929267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08991" y="3513742"/>
                      <a:ext cx="19556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DEA75137-301E-4135-A4DB-E78AECA47F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08991" y="3513742"/>
                      <a:ext cx="195566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46875" t="-6522" r="-46875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948D13B7-7375-4FC5-B070-EBB2B88CBD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5452" y="2990088"/>
                      <a:ext cx="2388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94DFC6EB-780B-4FBA-9A5A-535A17DA71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5452" y="2990088"/>
                      <a:ext cx="238848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8205" t="-4444" r="-28205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7F9EDF94-434E-4800-9489-D4436E9F0D37}"/>
                  </a:ext>
                </a:extLst>
              </p:cNvPr>
              <p:cNvSpPr/>
              <p:nvPr/>
            </p:nvSpPr>
            <p:spPr>
              <a:xfrm>
                <a:off x="6154872" y="3880013"/>
                <a:ext cx="320040" cy="576621"/>
              </a:xfrm>
              <a:prstGeom prst="arc">
                <a:avLst>
                  <a:gd name="adj1" fmla="val 17243924"/>
                  <a:gd name="adj2" fmla="val 0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7AA6B4BB-C9A3-4EEA-B0AC-16322517A7B4}"/>
                  </a:ext>
                </a:extLst>
              </p:cNvPr>
              <p:cNvSpPr/>
              <p:nvPr/>
            </p:nvSpPr>
            <p:spPr>
              <a:xfrm rot="7116620">
                <a:off x="5452805" y="3969759"/>
                <a:ext cx="320040" cy="576621"/>
              </a:xfrm>
              <a:prstGeom prst="arc">
                <a:avLst>
                  <a:gd name="adj1" fmla="val 17243924"/>
                  <a:gd name="adj2" fmla="val 0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83D847BD-1EDE-4823-AEBB-142DFB32AFD4}"/>
                </a:ext>
              </a:extLst>
            </p:cNvPr>
            <p:cNvSpPr/>
            <p:nvPr/>
          </p:nvSpPr>
          <p:spPr>
            <a:xfrm rot="10800000">
              <a:off x="5494161" y="3258631"/>
              <a:ext cx="414864" cy="404277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4FC647-B971-48E1-925B-CE560552C5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019" y="3524356"/>
              <a:ext cx="0" cy="272901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7E05EE-1993-4BAE-97BB-179C75983154}"/>
              </a:ext>
            </a:extLst>
          </p:cNvPr>
          <p:cNvGrpSpPr/>
          <p:nvPr/>
        </p:nvGrpSpPr>
        <p:grpSpPr>
          <a:xfrm>
            <a:off x="7648795" y="1320874"/>
            <a:ext cx="2602943" cy="2893587"/>
            <a:chOff x="7390813" y="1208854"/>
            <a:chExt cx="4645103" cy="5163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08F0E06-1574-401D-AD5F-08E0124FC31A}"/>
                </a:ext>
              </a:extLst>
            </p:cNvPr>
            <p:cNvGrpSpPr/>
            <p:nvPr/>
          </p:nvGrpSpPr>
          <p:grpSpPr>
            <a:xfrm>
              <a:off x="7390813" y="1208854"/>
              <a:ext cx="4645103" cy="5163774"/>
              <a:chOff x="7390813" y="1208854"/>
              <a:chExt cx="4645103" cy="5163774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34BC816-BBE8-4FE8-8BE4-9072989874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04418" y="3844161"/>
                <a:ext cx="303349" cy="13179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C984F5F-AD96-4201-86EC-4617F9972854}"/>
                  </a:ext>
                </a:extLst>
              </p:cNvPr>
              <p:cNvGrpSpPr/>
              <p:nvPr/>
            </p:nvGrpSpPr>
            <p:grpSpPr>
              <a:xfrm>
                <a:off x="7390813" y="1208854"/>
                <a:ext cx="4645103" cy="5163774"/>
                <a:chOff x="7390813" y="1208854"/>
                <a:chExt cx="4645103" cy="516377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690118F-FDC0-41D0-8550-7EFE0C14E1FF}"/>
                    </a:ext>
                  </a:extLst>
                </p:cNvPr>
                <p:cNvGrpSpPr/>
                <p:nvPr/>
              </p:nvGrpSpPr>
              <p:grpSpPr>
                <a:xfrm>
                  <a:off x="7390813" y="1208854"/>
                  <a:ext cx="4645103" cy="5163774"/>
                  <a:chOff x="7390813" y="1208854"/>
                  <a:chExt cx="4645103" cy="5163774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80726BF0-FFA5-44C0-9670-A8D8EAA72778}"/>
                      </a:ext>
                    </a:extLst>
                  </p:cNvPr>
                  <p:cNvGrpSpPr/>
                  <p:nvPr/>
                </p:nvGrpSpPr>
                <p:grpSpPr>
                  <a:xfrm>
                    <a:off x="7390813" y="1208854"/>
                    <a:ext cx="4645103" cy="5163774"/>
                    <a:chOff x="8164903" y="2660117"/>
                    <a:chExt cx="2325654" cy="2585336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A1C8ADFA-8A4A-4E30-BBAB-701FE3B9D7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64903" y="2660117"/>
                      <a:ext cx="2210467" cy="2585336"/>
                      <a:chOff x="4795532" y="2660117"/>
                      <a:chExt cx="2210467" cy="2585336"/>
                    </a:xfrm>
                  </p:grpSpPr>
                  <p:grpSp>
                    <p:nvGrpSpPr>
                      <p:cNvPr id="61" name="Group 60">
                        <a:extLst>
                          <a:ext uri="{FF2B5EF4-FFF2-40B4-BE49-F238E27FC236}">
                            <a16:creationId xmlns:a16="http://schemas.microsoft.com/office/drawing/2014/main" id="{94A2F7D4-D96D-4F57-800E-D353E9EB27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95532" y="2660117"/>
                        <a:ext cx="2210467" cy="2585336"/>
                        <a:chOff x="4795532" y="2660117"/>
                        <a:chExt cx="2210467" cy="2585336"/>
                      </a:xfrm>
                    </p:grpSpPr>
                    <p:grpSp>
                      <p:nvGrpSpPr>
                        <p:cNvPr id="64" name="Group 63">
                          <a:extLst>
                            <a:ext uri="{FF2B5EF4-FFF2-40B4-BE49-F238E27FC236}">
                              <a16:creationId xmlns:a16="http://schemas.microsoft.com/office/drawing/2014/main" id="{EAA583A0-8841-4663-8CEA-33AC957EB6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5532" y="2660117"/>
                          <a:ext cx="2210467" cy="2585336"/>
                          <a:chOff x="1370945" y="2798617"/>
                          <a:chExt cx="2210467" cy="2585336"/>
                        </a:xfrm>
                      </p:grpSpPr>
                      <p:grpSp>
                        <p:nvGrpSpPr>
                          <p:cNvPr id="71" name="Group 70">
                            <a:extLst>
                              <a:ext uri="{FF2B5EF4-FFF2-40B4-BE49-F238E27FC236}">
                                <a16:creationId xmlns:a16="http://schemas.microsoft.com/office/drawing/2014/main" id="{26D102C7-C54F-4D45-A97E-C916806170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370945" y="2990088"/>
                            <a:ext cx="2140351" cy="2393865"/>
                            <a:chOff x="1407521" y="3136392"/>
                            <a:chExt cx="2140351" cy="2393865"/>
                          </a:xfrm>
                        </p:grpSpPr>
                        <p:cxnSp>
                          <p:nvCxnSpPr>
                            <p:cNvPr id="75" name="Straight Arrow Connector 74">
                              <a:extLst>
                                <a:ext uri="{FF2B5EF4-FFF2-40B4-BE49-F238E27FC236}">
                                  <a16:creationId xmlns:a16="http://schemas.microsoft.com/office/drawing/2014/main" id="{89A99BB4-F646-4126-98F5-18A1EF40336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407521" y="3548216"/>
                              <a:ext cx="1734285" cy="1982041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6" name="Straight Arrow Connector 75">
                              <a:extLst>
                                <a:ext uri="{FF2B5EF4-FFF2-40B4-BE49-F238E27FC236}">
                                  <a16:creationId xmlns:a16="http://schemas.microsoft.com/office/drawing/2014/main" id="{A938AC3E-0C0A-4004-8B80-F47A34CBDC4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2350008" y="3136392"/>
                              <a:ext cx="0" cy="1316735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7" name="Straight Arrow Connector 76">
                              <a:extLst>
                                <a:ext uri="{FF2B5EF4-FFF2-40B4-BE49-F238E27FC236}">
                                  <a16:creationId xmlns:a16="http://schemas.microsoft.com/office/drawing/2014/main" id="{D4B5A9DB-7D47-4822-8F36-E2E2A116D48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1656767" y="4453128"/>
                              <a:ext cx="1891105" cy="0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3" name="TextBox 72">
                                <a:extLst>
                                  <a:ext uri="{FF2B5EF4-FFF2-40B4-BE49-F238E27FC236}">
                                    <a16:creationId xmlns:a16="http://schemas.microsoft.com/office/drawing/2014/main" id="{E6911E53-5DFE-474C-B0B6-2287B92ED6C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41181" y="4306823"/>
                                <a:ext cx="140231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0" name="TextBox 29">
                                <a:extLst>
                                  <a:ext uri="{FF2B5EF4-FFF2-40B4-BE49-F238E27FC236}">
                                    <a16:creationId xmlns:a16="http://schemas.microsoft.com/office/drawing/2014/main" id="{7B725888-AF80-4611-B2BC-FB0B3D83EEC2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3441181" y="4306823"/>
                                <a:ext cx="140231" cy="27699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6"/>
                                <a:stretch>
                                  <a:fillRect l="-60870" t="-2222" r="-56522" b="-35556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4" name="TextBox 73">
                                <a:extLst>
                                  <a:ext uri="{FF2B5EF4-FFF2-40B4-BE49-F238E27FC236}">
                                    <a16:creationId xmlns:a16="http://schemas.microsoft.com/office/drawing/2014/main" id="{5C661454-2B05-4506-94E7-054063C50E4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356270" y="2798617"/>
                                <a:ext cx="186268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1" name="TextBox 30">
                                <a:extLst>
                                  <a:ext uri="{FF2B5EF4-FFF2-40B4-BE49-F238E27FC236}">
                                    <a16:creationId xmlns:a16="http://schemas.microsoft.com/office/drawing/2014/main" id="{A95247BE-30DF-43E4-8E3D-C883BB8B28B4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356270" y="2798617"/>
                                <a:ext cx="186268" cy="27699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7"/>
                                <a:stretch>
                                  <a:fillRect l="-32258" r="-25806" b="-6522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cxnSp>
                      <p:nvCxnSpPr>
                        <p:cNvPr id="65" name="Straight Arrow Connector 64">
                          <a:extLst>
                            <a:ext uri="{FF2B5EF4-FFF2-40B4-BE49-F238E27FC236}">
                              <a16:creationId xmlns:a16="http://schemas.microsoft.com/office/drawing/2014/main" id="{A2B7CB8C-D5C8-4CFD-987E-EAA04026B02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738020" y="4168323"/>
                          <a:ext cx="296919" cy="972092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" name="Straight Arrow Connector 65">
                          <a:extLst>
                            <a:ext uri="{FF2B5EF4-FFF2-40B4-BE49-F238E27FC236}">
                              <a16:creationId xmlns:a16="http://schemas.microsoft.com/office/drawing/2014/main" id="{705BB10B-492C-4AE2-BEB4-BC9C4342F69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738019" y="3790741"/>
                          <a:ext cx="862087" cy="377582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Straight Arrow Connector 66">
                          <a:extLst>
                            <a:ext uri="{FF2B5EF4-FFF2-40B4-BE49-F238E27FC236}">
                              <a16:creationId xmlns:a16="http://schemas.microsoft.com/office/drawing/2014/main" id="{3CDF23D3-00AA-4509-A44A-8A8BED3304D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738020" y="3025993"/>
                          <a:ext cx="0" cy="114233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8" name="TextBox 67">
                              <a:extLst>
                                <a:ext uri="{FF2B5EF4-FFF2-40B4-BE49-F238E27FC236}">
                                  <a16:creationId xmlns:a16="http://schemas.microsoft.com/office/drawing/2014/main" id="{15BAC27F-49C8-452E-8C1D-6A2F12F3923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691667" y="4830477"/>
                              <a:ext cx="185948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54" name="TextBox 53">
                              <a:extLst>
                                <a:ext uri="{FF2B5EF4-FFF2-40B4-BE49-F238E27FC236}">
                                  <a16:creationId xmlns:a16="http://schemas.microsoft.com/office/drawing/2014/main" id="{06BCB475-D6B7-4DFB-8FCA-959C7C453CE2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691667" y="4830477"/>
                              <a:ext cx="185948" cy="276999"/>
                            </a:xfrm>
                            <a:prstGeom prst="rect">
                              <a:avLst/>
                            </a:prstGeom>
                            <a:blipFill>
                              <a:blip r:embed="rId8"/>
                              <a:stretch>
                                <a:fillRect l="-36667" t="-2174" r="-36667" b="-8696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9" name="TextBox 68">
                              <a:extLst>
                                <a:ext uri="{FF2B5EF4-FFF2-40B4-BE49-F238E27FC236}">
                                  <a16:creationId xmlns:a16="http://schemas.microsoft.com/office/drawing/2014/main" id="{7E4A853F-DED0-4DF1-AD0E-A92958BAC4B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708991" y="3513742"/>
                              <a:ext cx="195566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55" name="TextBox 54">
                              <a:extLst>
                                <a:ext uri="{FF2B5EF4-FFF2-40B4-BE49-F238E27FC236}">
                                  <a16:creationId xmlns:a16="http://schemas.microsoft.com/office/drawing/2014/main" id="{DEA75137-301E-4135-A4DB-E78AECA47F2D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708991" y="3513742"/>
                              <a:ext cx="195566" cy="276999"/>
                            </a:xfrm>
                            <a:prstGeom prst="rect">
                              <a:avLst/>
                            </a:prstGeom>
                            <a:blipFill>
                              <a:blip r:embed="rId9"/>
                              <a:stretch>
                                <a:fillRect l="-46875" t="-6522" r="-46875" b="-3478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62" name="Arc 61">
                        <a:extLst>
                          <a:ext uri="{FF2B5EF4-FFF2-40B4-BE49-F238E27FC236}">
                            <a16:creationId xmlns:a16="http://schemas.microsoft.com/office/drawing/2014/main" id="{3C228F4E-B757-446F-AA8E-500BC8FA58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4872" y="3880013"/>
                        <a:ext cx="320040" cy="576621"/>
                      </a:xfrm>
                      <a:prstGeom prst="arc">
                        <a:avLst>
                          <a:gd name="adj1" fmla="val 17243924"/>
                          <a:gd name="adj2" fmla="val 0"/>
                        </a:avLst>
                      </a:prstGeom>
                      <a:ln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Arc 62">
                        <a:extLst>
                          <a:ext uri="{FF2B5EF4-FFF2-40B4-BE49-F238E27FC236}">
                            <a16:creationId xmlns:a16="http://schemas.microsoft.com/office/drawing/2014/main" id="{1EBCC2D8-7376-433B-86EE-41DAB70BA321}"/>
                          </a:ext>
                        </a:extLst>
                      </p:cNvPr>
                      <p:cNvSpPr/>
                      <p:nvPr/>
                    </p:nvSpPr>
                    <p:spPr>
                      <a:xfrm rot="7116620">
                        <a:off x="5452805" y="3969759"/>
                        <a:ext cx="320040" cy="576621"/>
                      </a:xfrm>
                      <a:prstGeom prst="arc">
                        <a:avLst>
                          <a:gd name="adj1" fmla="val 17243924"/>
                          <a:gd name="adj2" fmla="val 0"/>
                        </a:avLst>
                      </a:prstGeom>
                      <a:ln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8AD0896B-D57F-400B-B8BD-E42FCA303E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13385" y="4168323"/>
                      <a:ext cx="425048" cy="174405"/>
                    </a:xfrm>
                    <a:prstGeom prst="straightConnector1">
                      <a:avLst/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9D286A5D-76E6-4F1E-B7D5-DC2EDF2D19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107389" y="3857212"/>
                      <a:ext cx="701629" cy="304834"/>
                    </a:xfrm>
                    <a:prstGeom prst="straightConnector1">
                      <a:avLst/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>
                      <a:extLst>
                        <a:ext uri="{FF2B5EF4-FFF2-40B4-BE49-F238E27FC236}">
                          <a16:creationId xmlns:a16="http://schemas.microsoft.com/office/drawing/2014/main" id="{90A146C0-0341-4CAE-88C4-00781B0140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107390" y="3128588"/>
                      <a:ext cx="346282" cy="1033458"/>
                    </a:xfrm>
                    <a:prstGeom prst="straightConnector1">
                      <a:avLst/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3" name="TextBox 52">
                          <a:extLst>
                            <a:ext uri="{FF2B5EF4-FFF2-40B4-BE49-F238E27FC236}">
                              <a16:creationId xmlns:a16="http://schemas.microsoft.com/office/drawing/2014/main" id="{DE396C35-E060-4607-BE42-FA11FAB105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235679" y="3513741"/>
                          <a:ext cx="25487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7" name="TextBox 86">
                          <a:extLst>
                            <a:ext uri="{FF2B5EF4-FFF2-40B4-BE49-F238E27FC236}">
                              <a16:creationId xmlns:a16="http://schemas.microsoft.com/office/drawing/2014/main" id="{C4961C43-DFAA-4E45-BF8B-BFCAD921373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235679" y="3513741"/>
                          <a:ext cx="254878" cy="27699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25532" t="-5882" r="-27660" b="-2156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2DD3CD60-6BB6-4CA5-B7EE-82E5BBD69F9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542832" y="4364990"/>
                          <a:ext cx="24526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F4D98E70-1FC8-48C2-A2F7-8263146D1A3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542832" y="4364990"/>
                          <a:ext cx="245260" cy="27699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17778" t="-4000" r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FF50F7FC-EF49-4724-A68B-40B8368965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60875" y="2879626"/>
                          <a:ext cx="298159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FF50F7FC-EF49-4724-A68B-40B83689652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460875" y="2879626"/>
                          <a:ext cx="298159" cy="276999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l="-14815" t="-3922" r="-1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56" name="Arc 55">
                      <a:extLst>
                        <a:ext uri="{FF2B5EF4-FFF2-40B4-BE49-F238E27FC236}">
                          <a16:creationId xmlns:a16="http://schemas.microsoft.com/office/drawing/2014/main" id="{9F8111C8-2A04-4F41-98D6-5AD4D829C8E4}"/>
                        </a:ext>
                      </a:extLst>
                    </p:cNvPr>
                    <p:cNvSpPr/>
                    <p:nvPr/>
                  </p:nvSpPr>
                  <p:spPr>
                    <a:xfrm rot="2792661">
                      <a:off x="8974576" y="4122159"/>
                      <a:ext cx="320040" cy="576621"/>
                    </a:xfrm>
                    <a:prstGeom prst="arc">
                      <a:avLst>
                        <a:gd name="adj1" fmla="val 17243924"/>
                        <a:gd name="adj2" fmla="val 0"/>
                      </a:avLst>
                    </a:prstGeom>
                    <a:ln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Arc 56">
                      <a:extLst>
                        <a:ext uri="{FF2B5EF4-FFF2-40B4-BE49-F238E27FC236}">
                          <a16:creationId xmlns:a16="http://schemas.microsoft.com/office/drawing/2014/main" id="{A806A332-1C4D-4049-9B1A-BBC990529177}"/>
                        </a:ext>
                      </a:extLst>
                    </p:cNvPr>
                    <p:cNvSpPr/>
                    <p:nvPr/>
                  </p:nvSpPr>
                  <p:spPr>
                    <a:xfrm rot="15818216">
                      <a:off x="8945722" y="3302926"/>
                      <a:ext cx="320040" cy="576621"/>
                    </a:xfrm>
                    <a:prstGeom prst="arc">
                      <a:avLst>
                        <a:gd name="adj1" fmla="val 212719"/>
                        <a:gd name="adj2" fmla="val 3877416"/>
                      </a:avLst>
                    </a:prstGeom>
                    <a:ln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FE9A3912-6978-479D-A2EF-EAF64B6160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53671" y="4364990"/>
                      <a:ext cx="0" cy="846960"/>
                    </a:xfrm>
                    <a:prstGeom prst="line">
                      <a:avLst/>
                    </a:prstGeom>
                    <a:ln w="19050"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A8BBD729-9478-46FA-9F6C-062A9D0488F7}"/>
                        </a:ext>
                      </a:extLst>
                    </p:cNvPr>
                    <p:cNvCxnSpPr>
                      <a:cxnSpLocks/>
                      <a:stCxn id="73" idx="0"/>
                    </p:cNvCxnSpPr>
                    <p:nvPr/>
                  </p:nvCxnSpPr>
                  <p:spPr>
                    <a:xfrm flipH="1">
                      <a:off x="9453671" y="4168323"/>
                      <a:ext cx="851584" cy="1043627"/>
                    </a:xfrm>
                    <a:prstGeom prst="line">
                      <a:avLst/>
                    </a:prstGeom>
                    <a:ln w="19050"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38176EF0-1C99-4F33-AA4B-F6F128D8D5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34340" y="5200688"/>
                      <a:ext cx="1194748" cy="0"/>
                    </a:xfrm>
                    <a:prstGeom prst="line">
                      <a:avLst/>
                    </a:prstGeom>
                    <a:ln w="19050"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C5127ACC-1F20-4E23-BA6F-6D9FF9A9AD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95283" y="2165090"/>
                    <a:ext cx="0" cy="741173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45331FC0-7758-4338-BB07-0697521540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961121" y="2874173"/>
                    <a:ext cx="1039453" cy="127386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2416933E-5430-4CF6-87EE-BBEB35B293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542" y="2926400"/>
                    <a:ext cx="371384" cy="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Arrow: Curved Right 43">
                  <a:extLst>
                    <a:ext uri="{FF2B5EF4-FFF2-40B4-BE49-F238E27FC236}">
                      <a16:creationId xmlns:a16="http://schemas.microsoft.com/office/drawing/2014/main" id="{BF983E75-6D69-44E5-B3CD-17482BA67FA3}"/>
                    </a:ext>
                  </a:extLst>
                </p:cNvPr>
                <p:cNvSpPr/>
                <p:nvPr/>
              </p:nvSpPr>
              <p:spPr>
                <a:xfrm rot="16200000">
                  <a:off x="9837772" y="3514551"/>
                  <a:ext cx="637342" cy="580246"/>
                </a:xfrm>
                <a:prstGeom prst="curved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32A2E4D-2C66-4F80-9E8E-11B0E4231F4C}"/>
                  </a:ext>
                </a:extLst>
              </p:cNvPr>
              <p:cNvSpPr/>
              <p:nvPr/>
            </p:nvSpPr>
            <p:spPr>
              <a:xfrm>
                <a:off x="9926950" y="4464294"/>
                <a:ext cx="89592" cy="895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A9404DA-56BF-4D3B-9B1C-8F8D0E847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7770" y="3841716"/>
              <a:ext cx="489998" cy="212889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0EA2514-279E-462F-9633-6EE9F5B37E62}"/>
                  </a:ext>
                </a:extLst>
              </p:cNvPr>
              <p:cNvSpPr txBox="1"/>
              <p:nvPr/>
            </p:nvSpPr>
            <p:spPr>
              <a:xfrm>
                <a:off x="866606" y="4816909"/>
                <a:ext cx="1832296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0EA2514-279E-462F-9633-6EE9F5B37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06" y="4816909"/>
                <a:ext cx="1832296" cy="73257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F8B3AF9-0121-4FEA-B75C-B30C29BB297F}"/>
                  </a:ext>
                </a:extLst>
              </p:cNvPr>
              <p:cNvSpPr txBox="1"/>
              <p:nvPr/>
            </p:nvSpPr>
            <p:spPr>
              <a:xfrm>
                <a:off x="3836692" y="4806236"/>
                <a:ext cx="294721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F8B3AF9-0121-4FEA-B75C-B30C29BB2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92" y="4806236"/>
                <a:ext cx="2947217" cy="73257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C158C4B-732C-4FF0-9A42-E45873E8BD83}"/>
                  </a:ext>
                </a:extLst>
              </p:cNvPr>
              <p:cNvSpPr txBox="1"/>
              <p:nvPr/>
            </p:nvSpPr>
            <p:spPr>
              <a:xfrm>
                <a:off x="7337328" y="4759561"/>
                <a:ext cx="2847126" cy="738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C158C4B-732C-4FF0-9A42-E45873E8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328" y="4759561"/>
                <a:ext cx="2847126" cy="7380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7DFDF70-99F1-404B-9DE0-59BD65CEF0D1}"/>
                  </a:ext>
                </a:extLst>
              </p:cNvPr>
              <p:cNvSpPr txBox="1"/>
              <p:nvPr/>
            </p:nvSpPr>
            <p:spPr>
              <a:xfrm>
                <a:off x="2497258" y="5825494"/>
                <a:ext cx="2168286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7DFDF70-99F1-404B-9DE0-59BD65CEF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258" y="5825494"/>
                <a:ext cx="2168286" cy="299249"/>
              </a:xfrm>
              <a:prstGeom prst="rect">
                <a:avLst/>
              </a:prstGeom>
              <a:blipFill>
                <a:blip r:embed="rId18"/>
                <a:stretch>
                  <a:fillRect l="-2254" r="-84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499FE5-BD6C-4B16-9CFE-5E505B16212C}"/>
                  </a:ext>
                </a:extLst>
              </p:cNvPr>
              <p:cNvSpPr txBox="1"/>
              <p:nvPr/>
            </p:nvSpPr>
            <p:spPr>
              <a:xfrm>
                <a:off x="2656844" y="6264882"/>
                <a:ext cx="173150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499FE5-BD6C-4B16-9CFE-5E505B162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844" y="6264882"/>
                <a:ext cx="1731500" cy="299249"/>
              </a:xfrm>
              <a:prstGeom prst="rect">
                <a:avLst/>
              </a:prstGeom>
              <a:blipFill>
                <a:blip r:embed="rId19"/>
                <a:stretch>
                  <a:fillRect l="-1408" r="-105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A1CADC8-C0E9-4A86-A3A2-229ACB9519B1}"/>
                  </a:ext>
                </a:extLst>
              </p:cNvPr>
              <p:cNvSpPr/>
              <p:nvPr/>
            </p:nvSpPr>
            <p:spPr>
              <a:xfrm>
                <a:off x="5623866" y="5750169"/>
                <a:ext cx="4699876" cy="830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A1CADC8-C0E9-4A86-A3A2-229ACB951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866" y="5750169"/>
                <a:ext cx="4699876" cy="8304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lide Number Placeholder 63">
            <a:extLst>
              <a:ext uri="{FF2B5EF4-FFF2-40B4-BE49-F238E27FC236}">
                <a16:creationId xmlns:a16="http://schemas.microsoft.com/office/drawing/2014/main" id="{FE5EDD11-B821-4CDE-8076-22DFDFB4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BAA5BD9-439A-4620-BA17-F54B27AE26E9}" type="slidenum">
              <a:rPr lang="en-US" smtClean="0"/>
              <a:t>12</a:t>
            </a:fld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4BF93C-CFDB-4F5D-AED4-A783AD4A17C8}"/>
              </a:ext>
            </a:extLst>
          </p:cNvPr>
          <p:cNvSpPr txBox="1"/>
          <p:nvPr/>
        </p:nvSpPr>
        <p:spPr>
          <a:xfrm>
            <a:off x="897990" y="1261568"/>
            <a:ext cx="319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Azimuth, Elevation Rotations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9A95CD0-C6DB-4B04-8DE5-9B8DBC7AD9A9}"/>
              </a:ext>
            </a:extLst>
          </p:cNvPr>
          <p:cNvSpPr txBox="1"/>
          <p:nvPr/>
        </p:nvSpPr>
        <p:spPr>
          <a:xfrm>
            <a:off x="1267719" y="4339907"/>
            <a:ext cx="143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Fixed Frame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CD31E27-423A-433B-B076-296C259EB8C9}"/>
              </a:ext>
            </a:extLst>
          </p:cNvPr>
          <p:cNvSpPr txBox="1"/>
          <p:nvPr/>
        </p:nvSpPr>
        <p:spPr>
          <a:xfrm>
            <a:off x="4313778" y="4395911"/>
            <a:ext cx="213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Intermediate Frame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C08A35-DD5C-4D70-BBFD-D7738CF7B138}"/>
              </a:ext>
            </a:extLst>
          </p:cNvPr>
          <p:cNvSpPr txBox="1"/>
          <p:nvPr/>
        </p:nvSpPr>
        <p:spPr>
          <a:xfrm>
            <a:off x="8365388" y="4386915"/>
            <a:ext cx="133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Body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2659C9B-F899-453C-BAD9-477950D902B6}"/>
                  </a:ext>
                </a:extLst>
              </p:cNvPr>
              <p:cNvSpPr txBox="1"/>
              <p:nvPr/>
            </p:nvSpPr>
            <p:spPr>
              <a:xfrm>
                <a:off x="7571038" y="3741439"/>
                <a:ext cx="149916" cy="310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2659C9B-F899-453C-BAD9-477950D90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38" y="3741439"/>
                <a:ext cx="149916" cy="310026"/>
              </a:xfrm>
              <a:prstGeom prst="rect">
                <a:avLst/>
              </a:prstGeom>
              <a:blipFill>
                <a:blip r:embed="rId21"/>
                <a:stretch>
                  <a:fillRect l="-32000" r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2538BC7-145C-4785-8C4E-F5DDEE07E980}"/>
                  </a:ext>
                </a:extLst>
              </p:cNvPr>
              <p:cNvSpPr txBox="1"/>
              <p:nvPr/>
            </p:nvSpPr>
            <p:spPr>
              <a:xfrm>
                <a:off x="8399148" y="1697017"/>
                <a:ext cx="238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2538BC7-145C-4785-8C4E-F5DDEE07E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148" y="1697017"/>
                <a:ext cx="238847" cy="276999"/>
              </a:xfrm>
              <a:prstGeom prst="rect">
                <a:avLst/>
              </a:prstGeom>
              <a:blipFill>
                <a:blip r:embed="rId22"/>
                <a:stretch>
                  <a:fillRect l="-28205" t="-2174" r="-282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045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00EC-DA66-4960-9B8E-6E464DD9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Transformation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8F12A4-9741-4F01-9455-A7FDD63473D7}"/>
              </a:ext>
            </a:extLst>
          </p:cNvPr>
          <p:cNvGrpSpPr/>
          <p:nvPr/>
        </p:nvGrpSpPr>
        <p:grpSpPr>
          <a:xfrm>
            <a:off x="587423" y="1756315"/>
            <a:ext cx="2559716" cy="2555929"/>
            <a:chOff x="1306562" y="2990088"/>
            <a:chExt cx="2471100" cy="246744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7B06568-4135-4E6B-B366-116DFF0BE291}"/>
                </a:ext>
              </a:extLst>
            </p:cNvPr>
            <p:cNvGrpSpPr/>
            <p:nvPr/>
          </p:nvGrpSpPr>
          <p:grpSpPr>
            <a:xfrm>
              <a:off x="1306562" y="2990088"/>
              <a:ext cx="2325329" cy="2467444"/>
              <a:chOff x="1343138" y="3136392"/>
              <a:chExt cx="2325329" cy="2467444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F439C5C-9265-44F4-A511-B7ED07D644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3138" y="4453128"/>
                <a:ext cx="1006870" cy="115070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4D3455-CD67-483C-A6BD-B75AA27ECE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0008" y="3136392"/>
                <a:ext cx="0" cy="13167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181C65B-C78C-45E6-AB84-230B373B7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0008" y="4453128"/>
                <a:ext cx="131845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D7B5D49-E60D-46E3-B67C-8BF44AA28ADC}"/>
                    </a:ext>
                  </a:extLst>
                </p:cNvPr>
                <p:cNvSpPr txBox="1"/>
                <p:nvPr/>
              </p:nvSpPr>
              <p:spPr>
                <a:xfrm>
                  <a:off x="1429884" y="4800715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D7B5D49-E60D-46E3-B67C-8BF44AA28A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884" y="4800715"/>
                  <a:ext cx="13394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9130" r="-347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613DFB-D6AB-45A2-AC21-72F4454B826B}"/>
                    </a:ext>
                  </a:extLst>
                </p:cNvPr>
                <p:cNvSpPr txBox="1"/>
                <p:nvPr/>
              </p:nvSpPr>
              <p:spPr>
                <a:xfrm>
                  <a:off x="3637431" y="4324566"/>
                  <a:ext cx="1402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613DFB-D6AB-45A2-AC21-72F4454B8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431" y="4324566"/>
                  <a:ext cx="14023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4167" t="-2128" r="-54167" b="-29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317E876-1322-4595-AD48-D40574698FDE}"/>
                    </a:ext>
                  </a:extLst>
                </p:cNvPr>
                <p:cNvSpPr txBox="1"/>
                <p:nvPr/>
              </p:nvSpPr>
              <p:spPr>
                <a:xfrm>
                  <a:off x="2367377" y="3015134"/>
                  <a:ext cx="1862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335EB07-71FD-4A72-932D-A34C98A15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377" y="3015134"/>
                  <a:ext cx="18626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032" r="-29032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872BCF-30C8-439C-BDBB-5FB329CC33A1}"/>
              </a:ext>
            </a:extLst>
          </p:cNvPr>
          <p:cNvGrpSpPr/>
          <p:nvPr/>
        </p:nvGrpSpPr>
        <p:grpSpPr>
          <a:xfrm>
            <a:off x="4245441" y="1644346"/>
            <a:ext cx="2083614" cy="2603828"/>
            <a:chOff x="4963992" y="2660117"/>
            <a:chExt cx="2042007" cy="25518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096C4D-CF32-4573-AA5E-38BA69472E81}"/>
                </a:ext>
              </a:extLst>
            </p:cNvPr>
            <p:cNvGrpSpPr/>
            <p:nvPr/>
          </p:nvGrpSpPr>
          <p:grpSpPr>
            <a:xfrm>
              <a:off x="4963992" y="2660117"/>
              <a:ext cx="2042007" cy="2551833"/>
              <a:chOff x="4963992" y="2660117"/>
              <a:chExt cx="2042007" cy="255183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739B2DB-45EA-4B75-95F4-584664C8858E}"/>
                  </a:ext>
                </a:extLst>
              </p:cNvPr>
              <p:cNvGrpSpPr/>
              <p:nvPr/>
            </p:nvGrpSpPr>
            <p:grpSpPr>
              <a:xfrm>
                <a:off x="4963992" y="2660117"/>
                <a:ext cx="2042007" cy="2551833"/>
                <a:chOff x="4963992" y="2660117"/>
                <a:chExt cx="2042007" cy="2551833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6FBDBA0-554C-4E55-8D05-434F48B4E361}"/>
                    </a:ext>
                  </a:extLst>
                </p:cNvPr>
                <p:cNvGrpSpPr/>
                <p:nvPr/>
              </p:nvGrpSpPr>
              <p:grpSpPr>
                <a:xfrm>
                  <a:off x="4963992" y="2660117"/>
                  <a:ext cx="2042007" cy="2378226"/>
                  <a:chOff x="1539405" y="2798617"/>
                  <a:chExt cx="2042007" cy="237822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DCDF9CD3-D095-4D54-A1AE-DE241640894B}"/>
                      </a:ext>
                    </a:extLst>
                  </p:cNvPr>
                  <p:cNvGrpSpPr/>
                  <p:nvPr/>
                </p:nvGrpSpPr>
                <p:grpSpPr>
                  <a:xfrm>
                    <a:off x="1673352" y="2990088"/>
                    <a:ext cx="1837944" cy="2048256"/>
                    <a:chOff x="1709928" y="3136392"/>
                    <a:chExt cx="1837944" cy="2048256"/>
                  </a:xfrm>
                </p:grpSpPr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4C172780-39B4-47B2-B350-D0C2D7E398A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09928" y="4453128"/>
                      <a:ext cx="640080" cy="73152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id="{ADA47BB5-FDD8-46CF-8CDD-DE490116B6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350008" y="3136392"/>
                      <a:ext cx="0" cy="1316735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5">
                      <a:extLst>
                        <a:ext uri="{FF2B5EF4-FFF2-40B4-BE49-F238E27FC236}">
                          <a16:creationId xmlns:a16="http://schemas.microsoft.com/office/drawing/2014/main" id="{7595A625-F76F-4DAA-825D-177D2ACA723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50008" y="4453128"/>
                      <a:ext cx="1197864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39339189-9CF7-4704-B56D-C22FE36B38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39405" y="4899844"/>
                        <a:ext cx="13394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529D7140-A85D-438B-AF44-43CB1C5A614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9405" y="4899844"/>
                        <a:ext cx="133946" cy="27699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45455" r="-36364" b="-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27CCD3E9-AB25-402C-BDD4-C5DA8C1562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41181" y="4306823"/>
                        <a:ext cx="140231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7B725888-AF80-4611-B2BC-FB0B3D83EE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41181" y="4306823"/>
                        <a:ext cx="140231" cy="27699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60870" t="-2222" r="-56522" b="-3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8C60635F-3DF4-4A07-A784-30A8E72A98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56270" y="2798617"/>
                        <a:ext cx="18626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A95247BE-30DF-43E4-8E3D-C883BB8B28B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56270" y="2798617"/>
                        <a:ext cx="186268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2258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29FB6C5-32E6-4987-9E63-C15A65F5A4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20" y="4168323"/>
                  <a:ext cx="318769" cy="1043627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819B63A8-3374-46A2-AC26-71C95D9940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38019" y="3790741"/>
                  <a:ext cx="862087" cy="377582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3219DF98-9CD3-4A33-8071-C0E2F37BB2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38020" y="3025993"/>
                  <a:ext cx="0" cy="1142330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28025328-48DD-4718-B994-D609128365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1667" y="4830477"/>
                      <a:ext cx="1859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06BCB475-D6B7-4DFB-8FCA-959C7C453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1667" y="4830477"/>
                      <a:ext cx="18594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6667" t="-2174" r="-36667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F8CF5C39-730D-4637-8AD8-F074929267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08991" y="3513742"/>
                      <a:ext cx="19556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DEA75137-301E-4135-A4DB-E78AECA47F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08991" y="3513742"/>
                      <a:ext cx="195566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46875" t="-6522" r="-46875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948D13B7-7375-4FC5-B070-EBB2B88CBD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5452" y="2990088"/>
                      <a:ext cx="2388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94DFC6EB-780B-4FBA-9A5A-535A17DA71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5452" y="2990088"/>
                      <a:ext cx="238848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8205" t="-4444" r="-28205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7F9EDF94-434E-4800-9489-D4436E9F0D37}"/>
                  </a:ext>
                </a:extLst>
              </p:cNvPr>
              <p:cNvSpPr/>
              <p:nvPr/>
            </p:nvSpPr>
            <p:spPr>
              <a:xfrm>
                <a:off x="6154872" y="3880013"/>
                <a:ext cx="320040" cy="576621"/>
              </a:xfrm>
              <a:prstGeom prst="arc">
                <a:avLst>
                  <a:gd name="adj1" fmla="val 17243924"/>
                  <a:gd name="adj2" fmla="val 0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7AA6B4BB-C9A3-4EEA-B0AC-16322517A7B4}"/>
                  </a:ext>
                </a:extLst>
              </p:cNvPr>
              <p:cNvSpPr/>
              <p:nvPr/>
            </p:nvSpPr>
            <p:spPr>
              <a:xfrm rot="7116620">
                <a:off x="5452805" y="3969759"/>
                <a:ext cx="320040" cy="576621"/>
              </a:xfrm>
              <a:prstGeom prst="arc">
                <a:avLst>
                  <a:gd name="adj1" fmla="val 17243924"/>
                  <a:gd name="adj2" fmla="val 0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83D847BD-1EDE-4823-AEBB-142DFB32AFD4}"/>
                </a:ext>
              </a:extLst>
            </p:cNvPr>
            <p:cNvSpPr/>
            <p:nvPr/>
          </p:nvSpPr>
          <p:spPr>
            <a:xfrm rot="10800000">
              <a:off x="5494161" y="3258631"/>
              <a:ext cx="414864" cy="404277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4FC647-B971-48E1-925B-CE560552C5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019" y="3524356"/>
              <a:ext cx="0" cy="272901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7E05EE-1993-4BAE-97BB-179C75983154}"/>
              </a:ext>
            </a:extLst>
          </p:cNvPr>
          <p:cNvGrpSpPr/>
          <p:nvPr/>
        </p:nvGrpSpPr>
        <p:grpSpPr>
          <a:xfrm>
            <a:off x="7571038" y="1320874"/>
            <a:ext cx="2680702" cy="2893587"/>
            <a:chOff x="7252050" y="1208854"/>
            <a:chExt cx="4783868" cy="5163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08F0E06-1574-401D-AD5F-08E0124FC31A}"/>
                </a:ext>
              </a:extLst>
            </p:cNvPr>
            <p:cNvGrpSpPr/>
            <p:nvPr/>
          </p:nvGrpSpPr>
          <p:grpSpPr>
            <a:xfrm>
              <a:off x="7252050" y="1208854"/>
              <a:ext cx="4783868" cy="5163774"/>
              <a:chOff x="7252050" y="1208854"/>
              <a:chExt cx="4783868" cy="5163774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34BC816-BBE8-4FE8-8BE4-9072989874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04418" y="3844161"/>
                <a:ext cx="303349" cy="13179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C984F5F-AD96-4201-86EC-4617F9972854}"/>
                  </a:ext>
                </a:extLst>
              </p:cNvPr>
              <p:cNvGrpSpPr/>
              <p:nvPr/>
            </p:nvGrpSpPr>
            <p:grpSpPr>
              <a:xfrm>
                <a:off x="7252050" y="1208854"/>
                <a:ext cx="4783868" cy="5163774"/>
                <a:chOff x="7252050" y="1208854"/>
                <a:chExt cx="4783868" cy="516377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690118F-FDC0-41D0-8550-7EFE0C14E1FF}"/>
                    </a:ext>
                  </a:extLst>
                </p:cNvPr>
                <p:cNvGrpSpPr/>
                <p:nvPr/>
              </p:nvGrpSpPr>
              <p:grpSpPr>
                <a:xfrm>
                  <a:off x="7252050" y="1208854"/>
                  <a:ext cx="4783868" cy="5163774"/>
                  <a:chOff x="7252050" y="1208854"/>
                  <a:chExt cx="4783868" cy="5163774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80726BF0-FFA5-44C0-9670-A8D8EAA72778}"/>
                      </a:ext>
                    </a:extLst>
                  </p:cNvPr>
                  <p:cNvGrpSpPr/>
                  <p:nvPr/>
                </p:nvGrpSpPr>
                <p:grpSpPr>
                  <a:xfrm>
                    <a:off x="7252050" y="1208854"/>
                    <a:ext cx="4783868" cy="5163774"/>
                    <a:chOff x="8095428" y="2660117"/>
                    <a:chExt cx="2395129" cy="2585336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A1C8ADFA-8A4A-4E30-BBAB-701FE3B9D7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95428" y="2660117"/>
                      <a:ext cx="2279942" cy="2585336"/>
                      <a:chOff x="4726057" y="2660117"/>
                      <a:chExt cx="2279942" cy="2585336"/>
                    </a:xfrm>
                  </p:grpSpPr>
                  <p:grpSp>
                    <p:nvGrpSpPr>
                      <p:cNvPr id="61" name="Group 60">
                        <a:extLst>
                          <a:ext uri="{FF2B5EF4-FFF2-40B4-BE49-F238E27FC236}">
                            <a16:creationId xmlns:a16="http://schemas.microsoft.com/office/drawing/2014/main" id="{94A2F7D4-D96D-4F57-800E-D353E9EB27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26057" y="2660117"/>
                        <a:ext cx="2279942" cy="2585336"/>
                        <a:chOff x="4726057" y="2660117"/>
                        <a:chExt cx="2279942" cy="2585336"/>
                      </a:xfrm>
                    </p:grpSpPr>
                    <p:grpSp>
                      <p:nvGrpSpPr>
                        <p:cNvPr id="64" name="Group 63">
                          <a:extLst>
                            <a:ext uri="{FF2B5EF4-FFF2-40B4-BE49-F238E27FC236}">
                              <a16:creationId xmlns:a16="http://schemas.microsoft.com/office/drawing/2014/main" id="{EAA583A0-8841-4663-8CEA-33AC957EB6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26057" y="2660117"/>
                          <a:ext cx="2279942" cy="2585336"/>
                          <a:chOff x="1301470" y="2798617"/>
                          <a:chExt cx="2279942" cy="2585336"/>
                        </a:xfrm>
                      </p:grpSpPr>
                      <p:grpSp>
                        <p:nvGrpSpPr>
                          <p:cNvPr id="71" name="Group 70">
                            <a:extLst>
                              <a:ext uri="{FF2B5EF4-FFF2-40B4-BE49-F238E27FC236}">
                                <a16:creationId xmlns:a16="http://schemas.microsoft.com/office/drawing/2014/main" id="{26D102C7-C54F-4D45-A97E-C916806170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370945" y="2990088"/>
                            <a:ext cx="2140351" cy="2393865"/>
                            <a:chOff x="1407521" y="3136392"/>
                            <a:chExt cx="2140351" cy="2393865"/>
                          </a:xfrm>
                        </p:grpSpPr>
                        <p:cxnSp>
                          <p:nvCxnSpPr>
                            <p:cNvPr id="75" name="Straight Arrow Connector 74">
                              <a:extLst>
                                <a:ext uri="{FF2B5EF4-FFF2-40B4-BE49-F238E27FC236}">
                                  <a16:creationId xmlns:a16="http://schemas.microsoft.com/office/drawing/2014/main" id="{89A99BB4-F646-4126-98F5-18A1EF40336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407521" y="3548216"/>
                              <a:ext cx="1734285" cy="1982041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6" name="Straight Arrow Connector 75">
                              <a:extLst>
                                <a:ext uri="{FF2B5EF4-FFF2-40B4-BE49-F238E27FC236}">
                                  <a16:creationId xmlns:a16="http://schemas.microsoft.com/office/drawing/2014/main" id="{A938AC3E-0C0A-4004-8B80-F47A34CBDC4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2350008" y="3136392"/>
                              <a:ext cx="0" cy="1316735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7" name="Straight Arrow Connector 76">
                              <a:extLst>
                                <a:ext uri="{FF2B5EF4-FFF2-40B4-BE49-F238E27FC236}">
                                  <a16:creationId xmlns:a16="http://schemas.microsoft.com/office/drawing/2014/main" id="{D4B5A9DB-7D47-4822-8F36-E2E2A116D48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1656767" y="4453128"/>
                              <a:ext cx="1891105" cy="0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2" name="TextBox 71">
                                <a:extLst>
                                  <a:ext uri="{FF2B5EF4-FFF2-40B4-BE49-F238E27FC236}">
                                    <a16:creationId xmlns:a16="http://schemas.microsoft.com/office/drawing/2014/main" id="{2302CD17-1F1C-4B62-863B-8A7ADFF95F5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301470" y="4961322"/>
                                <a:ext cx="133946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72" name="TextBox 71">
                                <a:extLst>
                                  <a:ext uri="{FF2B5EF4-FFF2-40B4-BE49-F238E27FC236}">
                                    <a16:creationId xmlns:a16="http://schemas.microsoft.com/office/drawing/2014/main" id="{2302CD17-1F1C-4B62-863B-8A7ADFF95F5D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301470" y="4961322"/>
                                <a:ext cx="133946" cy="27699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1"/>
                                <a:stretch>
                                  <a:fillRect l="-32000" r="-28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3" name="TextBox 72">
                                <a:extLst>
                                  <a:ext uri="{FF2B5EF4-FFF2-40B4-BE49-F238E27FC236}">
                                    <a16:creationId xmlns:a16="http://schemas.microsoft.com/office/drawing/2014/main" id="{E6911E53-5DFE-474C-B0B6-2287B92ED6C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41181" y="4306823"/>
                                <a:ext cx="140231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0" name="TextBox 29">
                                <a:extLst>
                                  <a:ext uri="{FF2B5EF4-FFF2-40B4-BE49-F238E27FC236}">
                                    <a16:creationId xmlns:a16="http://schemas.microsoft.com/office/drawing/2014/main" id="{7B725888-AF80-4611-B2BC-FB0B3D83EEC2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3441181" y="4306823"/>
                                <a:ext cx="140231" cy="27699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6"/>
                                <a:stretch>
                                  <a:fillRect l="-60870" t="-2222" r="-56522" b="-35556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4" name="TextBox 73">
                                <a:extLst>
                                  <a:ext uri="{FF2B5EF4-FFF2-40B4-BE49-F238E27FC236}">
                                    <a16:creationId xmlns:a16="http://schemas.microsoft.com/office/drawing/2014/main" id="{5C661454-2B05-4506-94E7-054063C50E4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356270" y="2798617"/>
                                <a:ext cx="186268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1" name="TextBox 30">
                                <a:extLst>
                                  <a:ext uri="{FF2B5EF4-FFF2-40B4-BE49-F238E27FC236}">
                                    <a16:creationId xmlns:a16="http://schemas.microsoft.com/office/drawing/2014/main" id="{A95247BE-30DF-43E4-8E3D-C883BB8B28B4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356270" y="2798617"/>
                                <a:ext cx="186268" cy="27699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7"/>
                                <a:stretch>
                                  <a:fillRect l="-32258" r="-25806" b="-6522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cxnSp>
                      <p:nvCxnSpPr>
                        <p:cNvPr id="65" name="Straight Arrow Connector 64">
                          <a:extLst>
                            <a:ext uri="{FF2B5EF4-FFF2-40B4-BE49-F238E27FC236}">
                              <a16:creationId xmlns:a16="http://schemas.microsoft.com/office/drawing/2014/main" id="{A2B7CB8C-D5C8-4CFD-987E-EAA04026B02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738020" y="4168323"/>
                          <a:ext cx="296919" cy="972092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" name="Straight Arrow Connector 65">
                          <a:extLst>
                            <a:ext uri="{FF2B5EF4-FFF2-40B4-BE49-F238E27FC236}">
                              <a16:creationId xmlns:a16="http://schemas.microsoft.com/office/drawing/2014/main" id="{705BB10B-492C-4AE2-BEB4-BC9C4342F69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738019" y="3790741"/>
                          <a:ext cx="862087" cy="377582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Straight Arrow Connector 66">
                          <a:extLst>
                            <a:ext uri="{FF2B5EF4-FFF2-40B4-BE49-F238E27FC236}">
                              <a16:creationId xmlns:a16="http://schemas.microsoft.com/office/drawing/2014/main" id="{3CDF23D3-00AA-4509-A44A-8A8BED3304D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738020" y="3025993"/>
                          <a:ext cx="0" cy="114233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8" name="TextBox 67">
                              <a:extLst>
                                <a:ext uri="{FF2B5EF4-FFF2-40B4-BE49-F238E27FC236}">
                                  <a16:creationId xmlns:a16="http://schemas.microsoft.com/office/drawing/2014/main" id="{15BAC27F-49C8-452E-8C1D-6A2F12F3923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691667" y="4830477"/>
                              <a:ext cx="185948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54" name="TextBox 53">
                              <a:extLst>
                                <a:ext uri="{FF2B5EF4-FFF2-40B4-BE49-F238E27FC236}">
                                  <a16:creationId xmlns:a16="http://schemas.microsoft.com/office/drawing/2014/main" id="{06BCB475-D6B7-4DFB-8FCA-959C7C453CE2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691667" y="4830477"/>
                              <a:ext cx="185948" cy="276999"/>
                            </a:xfrm>
                            <a:prstGeom prst="rect">
                              <a:avLst/>
                            </a:prstGeom>
                            <a:blipFill>
                              <a:blip r:embed="rId8"/>
                              <a:stretch>
                                <a:fillRect l="-36667" t="-2174" r="-36667" b="-8696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9" name="TextBox 68">
                              <a:extLst>
                                <a:ext uri="{FF2B5EF4-FFF2-40B4-BE49-F238E27FC236}">
                                  <a16:creationId xmlns:a16="http://schemas.microsoft.com/office/drawing/2014/main" id="{7E4A853F-DED0-4DF1-AD0E-A92958BAC4B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708991" y="3513742"/>
                              <a:ext cx="195566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55" name="TextBox 54">
                              <a:extLst>
                                <a:ext uri="{FF2B5EF4-FFF2-40B4-BE49-F238E27FC236}">
                                  <a16:creationId xmlns:a16="http://schemas.microsoft.com/office/drawing/2014/main" id="{DEA75137-301E-4135-A4DB-E78AECA47F2D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708991" y="3513742"/>
                              <a:ext cx="195566" cy="276999"/>
                            </a:xfrm>
                            <a:prstGeom prst="rect">
                              <a:avLst/>
                            </a:prstGeom>
                            <a:blipFill>
                              <a:blip r:embed="rId9"/>
                              <a:stretch>
                                <a:fillRect l="-46875" t="-6522" r="-46875" b="-3478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62" name="Arc 61">
                        <a:extLst>
                          <a:ext uri="{FF2B5EF4-FFF2-40B4-BE49-F238E27FC236}">
                            <a16:creationId xmlns:a16="http://schemas.microsoft.com/office/drawing/2014/main" id="{3C228F4E-B757-446F-AA8E-500BC8FA58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4872" y="3880013"/>
                        <a:ext cx="320040" cy="576621"/>
                      </a:xfrm>
                      <a:prstGeom prst="arc">
                        <a:avLst>
                          <a:gd name="adj1" fmla="val 17243924"/>
                          <a:gd name="adj2" fmla="val 0"/>
                        </a:avLst>
                      </a:prstGeom>
                      <a:ln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Arc 62">
                        <a:extLst>
                          <a:ext uri="{FF2B5EF4-FFF2-40B4-BE49-F238E27FC236}">
                            <a16:creationId xmlns:a16="http://schemas.microsoft.com/office/drawing/2014/main" id="{1EBCC2D8-7376-433B-86EE-41DAB70BA321}"/>
                          </a:ext>
                        </a:extLst>
                      </p:cNvPr>
                      <p:cNvSpPr/>
                      <p:nvPr/>
                    </p:nvSpPr>
                    <p:spPr>
                      <a:xfrm rot="7116620">
                        <a:off x="5452805" y="3969759"/>
                        <a:ext cx="320040" cy="576621"/>
                      </a:xfrm>
                      <a:prstGeom prst="arc">
                        <a:avLst>
                          <a:gd name="adj1" fmla="val 17243924"/>
                          <a:gd name="adj2" fmla="val 0"/>
                        </a:avLst>
                      </a:prstGeom>
                      <a:ln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8AD0896B-D57F-400B-B8BD-E42FCA303E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13385" y="4168323"/>
                      <a:ext cx="425048" cy="174405"/>
                    </a:xfrm>
                    <a:prstGeom prst="straightConnector1">
                      <a:avLst/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9D286A5D-76E6-4F1E-B7D5-DC2EDF2D19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107389" y="3857212"/>
                      <a:ext cx="701629" cy="304834"/>
                    </a:xfrm>
                    <a:prstGeom prst="straightConnector1">
                      <a:avLst/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>
                      <a:extLst>
                        <a:ext uri="{FF2B5EF4-FFF2-40B4-BE49-F238E27FC236}">
                          <a16:creationId xmlns:a16="http://schemas.microsoft.com/office/drawing/2014/main" id="{90A146C0-0341-4CAE-88C4-00781B0140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107390" y="3128588"/>
                      <a:ext cx="346282" cy="1033458"/>
                    </a:xfrm>
                    <a:prstGeom prst="straightConnector1">
                      <a:avLst/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3" name="TextBox 52">
                          <a:extLst>
                            <a:ext uri="{FF2B5EF4-FFF2-40B4-BE49-F238E27FC236}">
                              <a16:creationId xmlns:a16="http://schemas.microsoft.com/office/drawing/2014/main" id="{DE396C35-E060-4607-BE42-FA11FAB105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235679" y="3513741"/>
                          <a:ext cx="25487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7" name="TextBox 86">
                          <a:extLst>
                            <a:ext uri="{FF2B5EF4-FFF2-40B4-BE49-F238E27FC236}">
                              <a16:creationId xmlns:a16="http://schemas.microsoft.com/office/drawing/2014/main" id="{C4961C43-DFAA-4E45-BF8B-BFCAD921373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235679" y="3513741"/>
                          <a:ext cx="254878" cy="27699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25532" t="-5882" r="-27660" b="-2156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2DD3CD60-6BB6-4CA5-B7EE-82E5BBD69F9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542832" y="4364990"/>
                          <a:ext cx="24526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F4D98E70-1FC8-48C2-A2F7-8263146D1A3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542832" y="4364990"/>
                          <a:ext cx="245260" cy="27699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17778" t="-4000" r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56" name="Arc 55">
                      <a:extLst>
                        <a:ext uri="{FF2B5EF4-FFF2-40B4-BE49-F238E27FC236}">
                          <a16:creationId xmlns:a16="http://schemas.microsoft.com/office/drawing/2014/main" id="{9F8111C8-2A04-4F41-98D6-5AD4D829C8E4}"/>
                        </a:ext>
                      </a:extLst>
                    </p:cNvPr>
                    <p:cNvSpPr/>
                    <p:nvPr/>
                  </p:nvSpPr>
                  <p:spPr>
                    <a:xfrm rot="2792661">
                      <a:off x="8974576" y="4122159"/>
                      <a:ext cx="320040" cy="576621"/>
                    </a:xfrm>
                    <a:prstGeom prst="arc">
                      <a:avLst>
                        <a:gd name="adj1" fmla="val 17243924"/>
                        <a:gd name="adj2" fmla="val 0"/>
                      </a:avLst>
                    </a:prstGeom>
                    <a:ln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Arc 56">
                      <a:extLst>
                        <a:ext uri="{FF2B5EF4-FFF2-40B4-BE49-F238E27FC236}">
                          <a16:creationId xmlns:a16="http://schemas.microsoft.com/office/drawing/2014/main" id="{A806A332-1C4D-4049-9B1A-BBC990529177}"/>
                        </a:ext>
                      </a:extLst>
                    </p:cNvPr>
                    <p:cNvSpPr/>
                    <p:nvPr/>
                  </p:nvSpPr>
                  <p:spPr>
                    <a:xfrm rot="15818216">
                      <a:off x="8945722" y="3302926"/>
                      <a:ext cx="320040" cy="576621"/>
                    </a:xfrm>
                    <a:prstGeom prst="arc">
                      <a:avLst>
                        <a:gd name="adj1" fmla="val 212719"/>
                        <a:gd name="adj2" fmla="val 3877416"/>
                      </a:avLst>
                    </a:prstGeom>
                    <a:ln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FE9A3912-6978-479D-A2EF-EAF64B6160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53671" y="4364990"/>
                      <a:ext cx="0" cy="846960"/>
                    </a:xfrm>
                    <a:prstGeom prst="line">
                      <a:avLst/>
                    </a:prstGeom>
                    <a:ln w="19050"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A8BBD729-9478-46FA-9F6C-062A9D0488F7}"/>
                        </a:ext>
                      </a:extLst>
                    </p:cNvPr>
                    <p:cNvCxnSpPr>
                      <a:cxnSpLocks/>
                      <a:stCxn id="73" idx="0"/>
                    </p:cNvCxnSpPr>
                    <p:nvPr/>
                  </p:nvCxnSpPr>
                  <p:spPr>
                    <a:xfrm flipH="1">
                      <a:off x="9453671" y="4168323"/>
                      <a:ext cx="851584" cy="1043627"/>
                    </a:xfrm>
                    <a:prstGeom prst="line">
                      <a:avLst/>
                    </a:prstGeom>
                    <a:ln w="19050"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38176EF0-1C99-4F33-AA4B-F6F128D8D5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34340" y="5200688"/>
                      <a:ext cx="1194748" cy="0"/>
                    </a:xfrm>
                    <a:prstGeom prst="line">
                      <a:avLst/>
                    </a:prstGeom>
                    <a:ln w="19050"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C5127ACC-1F20-4E23-BA6F-6D9FF9A9AD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95283" y="2165090"/>
                    <a:ext cx="0" cy="741173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45331FC0-7758-4338-BB07-0697521540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961121" y="2874173"/>
                    <a:ext cx="1039453" cy="127386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2416933E-5430-4CF6-87EE-BBEB35B293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542" y="2926400"/>
                    <a:ext cx="371384" cy="0"/>
                  </a:xfrm>
                  <a:prstGeom prst="line">
                    <a:avLst/>
                  </a:prstGeom>
                  <a:ln w="19050"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Arrow: Curved Right 43">
                  <a:extLst>
                    <a:ext uri="{FF2B5EF4-FFF2-40B4-BE49-F238E27FC236}">
                      <a16:creationId xmlns:a16="http://schemas.microsoft.com/office/drawing/2014/main" id="{BF983E75-6D69-44E5-B3CD-17482BA67FA3}"/>
                    </a:ext>
                  </a:extLst>
                </p:cNvPr>
                <p:cNvSpPr/>
                <p:nvPr/>
              </p:nvSpPr>
              <p:spPr>
                <a:xfrm rot="16200000">
                  <a:off x="9837772" y="3514551"/>
                  <a:ext cx="637342" cy="580246"/>
                </a:xfrm>
                <a:prstGeom prst="curved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32A2E4D-2C66-4F80-9E8E-11B0E4231F4C}"/>
                  </a:ext>
                </a:extLst>
              </p:cNvPr>
              <p:cNvSpPr/>
              <p:nvPr/>
            </p:nvSpPr>
            <p:spPr>
              <a:xfrm>
                <a:off x="9926950" y="4464294"/>
                <a:ext cx="89592" cy="895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A9404DA-56BF-4D3B-9B1C-8F8D0E847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7770" y="3841716"/>
              <a:ext cx="489998" cy="212889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7DFDF70-99F1-404B-9DE0-59BD65CEF0D1}"/>
                  </a:ext>
                </a:extLst>
              </p:cNvPr>
              <p:cNvSpPr txBox="1"/>
              <p:nvPr/>
            </p:nvSpPr>
            <p:spPr>
              <a:xfrm>
                <a:off x="2497258" y="5825494"/>
                <a:ext cx="2168286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7DFDF70-99F1-404B-9DE0-59BD65CEF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258" y="5825494"/>
                <a:ext cx="2168286" cy="299249"/>
              </a:xfrm>
              <a:prstGeom prst="rect">
                <a:avLst/>
              </a:prstGeom>
              <a:blipFill>
                <a:blip r:embed="rId14"/>
                <a:stretch>
                  <a:fillRect l="-2254" r="-84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499FE5-BD6C-4B16-9CFE-5E505B16212C}"/>
                  </a:ext>
                </a:extLst>
              </p:cNvPr>
              <p:cNvSpPr txBox="1"/>
              <p:nvPr/>
            </p:nvSpPr>
            <p:spPr>
              <a:xfrm>
                <a:off x="2656844" y="6264882"/>
                <a:ext cx="173150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499FE5-BD6C-4B16-9CFE-5E505B162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844" y="6264882"/>
                <a:ext cx="1731500" cy="299249"/>
              </a:xfrm>
              <a:prstGeom prst="rect">
                <a:avLst/>
              </a:prstGeom>
              <a:blipFill>
                <a:blip r:embed="rId15"/>
                <a:stretch>
                  <a:fillRect l="-1408" r="-105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A1CADC8-C0E9-4A86-A3A2-229ACB9519B1}"/>
                  </a:ext>
                </a:extLst>
              </p:cNvPr>
              <p:cNvSpPr/>
              <p:nvPr/>
            </p:nvSpPr>
            <p:spPr>
              <a:xfrm>
                <a:off x="5623866" y="5750169"/>
                <a:ext cx="4699876" cy="830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A1CADC8-C0E9-4A86-A3A2-229ACB951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866" y="5750169"/>
                <a:ext cx="4699876" cy="8304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lide Number Placeholder 63">
            <a:extLst>
              <a:ext uri="{FF2B5EF4-FFF2-40B4-BE49-F238E27FC236}">
                <a16:creationId xmlns:a16="http://schemas.microsoft.com/office/drawing/2014/main" id="{FE5EDD11-B821-4CDE-8076-22DFDFB4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BAA5BD9-439A-4620-BA17-F54B27AE26E9}" type="slidenum">
              <a:rPr lang="en-US" smtClean="0"/>
              <a:t>13</a:t>
            </a:fld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4BF93C-CFDB-4F5D-AED4-A783AD4A17C8}"/>
              </a:ext>
            </a:extLst>
          </p:cNvPr>
          <p:cNvSpPr txBox="1"/>
          <p:nvPr/>
        </p:nvSpPr>
        <p:spPr>
          <a:xfrm>
            <a:off x="897990" y="1261568"/>
            <a:ext cx="456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How to calculate Azimuth, Elevation Rotations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9A95CD0-C6DB-4B04-8DE5-9B8DBC7AD9A9}"/>
              </a:ext>
            </a:extLst>
          </p:cNvPr>
          <p:cNvSpPr txBox="1"/>
          <p:nvPr/>
        </p:nvSpPr>
        <p:spPr>
          <a:xfrm>
            <a:off x="1267719" y="4339907"/>
            <a:ext cx="143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Fixed Frame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CD31E27-423A-433B-B076-296C259EB8C9}"/>
              </a:ext>
            </a:extLst>
          </p:cNvPr>
          <p:cNvSpPr txBox="1"/>
          <p:nvPr/>
        </p:nvSpPr>
        <p:spPr>
          <a:xfrm>
            <a:off x="4313778" y="4395911"/>
            <a:ext cx="213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Intermediate Frame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C08A35-DD5C-4D70-BBFD-D7738CF7B138}"/>
              </a:ext>
            </a:extLst>
          </p:cNvPr>
          <p:cNvSpPr txBox="1"/>
          <p:nvPr/>
        </p:nvSpPr>
        <p:spPr>
          <a:xfrm>
            <a:off x="8365388" y="4386915"/>
            <a:ext cx="133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Body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666848-7E50-491B-8CAA-AA4A2FBD687E}"/>
                  </a:ext>
                </a:extLst>
              </p:cNvPr>
              <p:cNvSpPr txBox="1"/>
              <p:nvPr/>
            </p:nvSpPr>
            <p:spPr>
              <a:xfrm>
                <a:off x="4706291" y="4957047"/>
                <a:ext cx="1290738" cy="521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666848-7E50-491B-8CAA-AA4A2FBD6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291" y="4957047"/>
                <a:ext cx="1290738" cy="5211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D74F60-0F6A-4007-8606-66766F46CE8D}"/>
                  </a:ext>
                </a:extLst>
              </p:cNvPr>
              <p:cNvSpPr txBox="1"/>
              <p:nvPr/>
            </p:nvSpPr>
            <p:spPr>
              <a:xfrm>
                <a:off x="7864797" y="4904490"/>
                <a:ext cx="2010037" cy="588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D74F60-0F6A-4007-8606-66766F46C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797" y="4904490"/>
                <a:ext cx="2010037" cy="588751"/>
              </a:xfrm>
              <a:prstGeom prst="rect">
                <a:avLst/>
              </a:prstGeom>
              <a:blipFill>
                <a:blip r:embed="rId18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617843-4596-4E31-9494-DDB8959EBA7B}"/>
              </a:ext>
            </a:extLst>
          </p:cNvPr>
          <p:cNvCxnSpPr>
            <a:cxnSpLocks/>
          </p:cNvCxnSpPr>
          <p:nvPr/>
        </p:nvCxnSpPr>
        <p:spPr>
          <a:xfrm>
            <a:off x="1655455" y="3121922"/>
            <a:ext cx="332321" cy="10879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6C7BB7A-BA58-484B-9BEC-06319D354CBF}"/>
              </a:ext>
            </a:extLst>
          </p:cNvPr>
          <p:cNvCxnSpPr>
            <a:cxnSpLocks/>
          </p:cNvCxnSpPr>
          <p:nvPr/>
        </p:nvCxnSpPr>
        <p:spPr>
          <a:xfrm>
            <a:off x="1662164" y="3121922"/>
            <a:ext cx="475727" cy="1951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B2F6D95-8012-485E-BBDD-3EF74714326C}"/>
              </a:ext>
            </a:extLst>
          </p:cNvPr>
          <p:cNvCxnSpPr>
            <a:cxnSpLocks/>
          </p:cNvCxnSpPr>
          <p:nvPr/>
        </p:nvCxnSpPr>
        <p:spPr>
          <a:xfrm>
            <a:off x="2043023" y="3342038"/>
            <a:ext cx="0" cy="94794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1B67570-00F1-498E-A84C-1CC6732A2BDB}"/>
              </a:ext>
            </a:extLst>
          </p:cNvPr>
          <p:cNvCxnSpPr>
            <a:cxnSpLocks/>
          </p:cNvCxnSpPr>
          <p:nvPr/>
        </p:nvCxnSpPr>
        <p:spPr>
          <a:xfrm flipH="1">
            <a:off x="2043023" y="3121922"/>
            <a:ext cx="953119" cy="116805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0FEED68-80DE-4697-99E0-9FB4AE2B4FF5}"/>
              </a:ext>
            </a:extLst>
          </p:cNvPr>
          <p:cNvCxnSpPr>
            <a:cxnSpLocks/>
          </p:cNvCxnSpPr>
          <p:nvPr/>
        </p:nvCxnSpPr>
        <p:spPr>
          <a:xfrm>
            <a:off x="678310" y="4277377"/>
            <a:ext cx="1337198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879EB6A1-7F19-4B3B-B3A4-DF52B8F9D90E}"/>
              </a:ext>
            </a:extLst>
          </p:cNvPr>
          <p:cNvSpPr/>
          <p:nvPr/>
        </p:nvSpPr>
        <p:spPr>
          <a:xfrm>
            <a:off x="2023344" y="3265907"/>
            <a:ext cx="50204" cy="502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CFFF4F7-5774-4587-A794-98DDF67AA879}"/>
                  </a:ext>
                </a:extLst>
              </p:cNvPr>
              <p:cNvSpPr txBox="1"/>
              <p:nvPr/>
            </p:nvSpPr>
            <p:spPr>
              <a:xfrm>
                <a:off x="2174444" y="3219521"/>
                <a:ext cx="104002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CFFF4F7-5774-4587-A794-98DDF67AA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444" y="3219521"/>
                <a:ext cx="1040028" cy="276999"/>
              </a:xfrm>
              <a:prstGeom prst="rect">
                <a:avLst/>
              </a:prstGeom>
              <a:blipFill>
                <a:blip r:embed="rId19"/>
                <a:stretch>
                  <a:fillRect l="-7647" t="-2174" r="-823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80BB788-46F3-4617-B67F-317AA99FE8CD}"/>
                  </a:ext>
                </a:extLst>
              </p:cNvPr>
              <p:cNvSpPr txBox="1"/>
              <p:nvPr/>
            </p:nvSpPr>
            <p:spPr>
              <a:xfrm>
                <a:off x="1108912" y="4904490"/>
                <a:ext cx="1704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80BB788-46F3-4617-B67F-317AA99FE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12" y="4904490"/>
                <a:ext cx="1704120" cy="276999"/>
              </a:xfrm>
              <a:prstGeom prst="rect">
                <a:avLst/>
              </a:prstGeom>
              <a:blipFill>
                <a:blip r:embed="rId20"/>
                <a:stretch>
                  <a:fillRect l="-28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1420C77-0A71-446B-8B8B-C043C5FC26E3}"/>
                  </a:ext>
                </a:extLst>
              </p:cNvPr>
              <p:cNvSpPr txBox="1"/>
              <p:nvPr/>
            </p:nvSpPr>
            <p:spPr>
              <a:xfrm>
                <a:off x="9099286" y="1566555"/>
                <a:ext cx="333709" cy="310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1420C77-0A71-446B-8B8B-C043C5FC2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286" y="1566555"/>
                <a:ext cx="333709" cy="310026"/>
              </a:xfrm>
              <a:prstGeom prst="rect">
                <a:avLst/>
              </a:prstGeom>
              <a:blipFill>
                <a:blip r:embed="rId21"/>
                <a:stretch>
                  <a:fillRect l="-14815" t="-3922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E10BD34-E2E0-4CDC-8E58-AE3C050E81D8}"/>
                  </a:ext>
                </a:extLst>
              </p:cNvPr>
              <p:cNvSpPr txBox="1"/>
              <p:nvPr/>
            </p:nvSpPr>
            <p:spPr>
              <a:xfrm>
                <a:off x="8399148" y="1697017"/>
                <a:ext cx="238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E10BD34-E2E0-4CDC-8E58-AE3C050E8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148" y="1697017"/>
                <a:ext cx="238847" cy="276999"/>
              </a:xfrm>
              <a:prstGeom prst="rect">
                <a:avLst/>
              </a:prstGeom>
              <a:blipFill>
                <a:blip r:embed="rId22"/>
                <a:stretch>
                  <a:fillRect l="-28205" t="-2174" r="-282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424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00EC-DA66-4960-9B8E-6E464DD9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Coordinate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499FE5-BD6C-4B16-9CFE-5E505B16212C}"/>
                  </a:ext>
                </a:extLst>
              </p:cNvPr>
              <p:cNvSpPr txBox="1"/>
              <p:nvPr/>
            </p:nvSpPr>
            <p:spPr>
              <a:xfrm>
                <a:off x="1002181" y="3380126"/>
                <a:ext cx="3136989" cy="415563"/>
              </a:xfrm>
              <a:prstGeom prst="rect">
                <a:avLst/>
              </a:prstGeom>
              <a:noFill/>
              <a:ln w="3175">
                <a:solidFill>
                  <a:srgbClr val="7030A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500" b="1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499FE5-BD6C-4B16-9CFE-5E505B162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81" y="3380126"/>
                <a:ext cx="3136989" cy="415563"/>
              </a:xfrm>
              <a:prstGeom prst="rect">
                <a:avLst/>
              </a:prstGeom>
              <a:blipFill>
                <a:blip r:embed="rId2"/>
                <a:stretch>
                  <a:fillRect b="-22857"/>
                </a:stretch>
              </a:blipFill>
              <a:ln w="31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lide Number Placeholder 63">
            <a:extLst>
              <a:ext uri="{FF2B5EF4-FFF2-40B4-BE49-F238E27FC236}">
                <a16:creationId xmlns:a16="http://schemas.microsoft.com/office/drawing/2014/main" id="{FE5EDD11-B821-4CDE-8076-22DFDFB4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BAA5BD9-439A-4620-BA17-F54B27AE26E9}" type="slidenum">
              <a:rPr lang="en-US" smtClean="0"/>
              <a:t>14</a:t>
            </a:fld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4BF93C-CFDB-4F5D-AED4-A783AD4A17C8}"/>
              </a:ext>
            </a:extLst>
          </p:cNvPr>
          <p:cNvSpPr txBox="1"/>
          <p:nvPr/>
        </p:nvSpPr>
        <p:spPr>
          <a:xfrm>
            <a:off x="897990" y="1261568"/>
            <a:ext cx="456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Offset and Rotation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C08A35-DD5C-4D70-BBFD-D7738CF7B138}"/>
              </a:ext>
            </a:extLst>
          </p:cNvPr>
          <p:cNvSpPr txBox="1"/>
          <p:nvPr/>
        </p:nvSpPr>
        <p:spPr>
          <a:xfrm>
            <a:off x="6467722" y="2341280"/>
            <a:ext cx="133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Body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80BB788-46F3-4617-B67F-317AA99FE8CD}"/>
                  </a:ext>
                </a:extLst>
              </p:cNvPr>
              <p:cNvSpPr txBox="1"/>
              <p:nvPr/>
            </p:nvSpPr>
            <p:spPr>
              <a:xfrm>
                <a:off x="1043443" y="2863288"/>
                <a:ext cx="2266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80BB788-46F3-4617-B67F-317AA99FE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43" y="2863288"/>
                <a:ext cx="2266454" cy="276999"/>
              </a:xfrm>
              <a:prstGeom prst="rect">
                <a:avLst/>
              </a:prstGeom>
              <a:blipFill>
                <a:blip r:embed="rId3"/>
                <a:stretch>
                  <a:fillRect l="-21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F80AC3-8688-4B6F-868D-CD3BC8DF7D2F}"/>
              </a:ext>
            </a:extLst>
          </p:cNvPr>
          <p:cNvGrpSpPr/>
          <p:nvPr/>
        </p:nvGrpSpPr>
        <p:grpSpPr>
          <a:xfrm>
            <a:off x="6808329" y="1156600"/>
            <a:ext cx="4593344" cy="3797517"/>
            <a:chOff x="4677396" y="1237419"/>
            <a:chExt cx="3054315" cy="2525135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37E5147-EC15-449A-AABB-9C27ED112867}"/>
                </a:ext>
              </a:extLst>
            </p:cNvPr>
            <p:cNvCxnSpPr>
              <a:cxnSpLocks/>
            </p:cNvCxnSpPr>
            <p:nvPr/>
          </p:nvCxnSpPr>
          <p:spPr>
            <a:xfrm>
              <a:off x="6181877" y="3036643"/>
              <a:ext cx="0" cy="548859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AA583A0-8841-4663-8CEA-33AC957EB6C1}"/>
                </a:ext>
              </a:extLst>
            </p:cNvPr>
            <p:cNvGrpSpPr/>
            <p:nvPr/>
          </p:nvGrpSpPr>
          <p:grpSpPr>
            <a:xfrm>
              <a:off x="4677396" y="1237419"/>
              <a:ext cx="3054315" cy="2525135"/>
              <a:chOff x="1152137" y="2747851"/>
              <a:chExt cx="2728937" cy="2256131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6D102C7-C54F-4D45-A97E-C91680617059}"/>
                  </a:ext>
                </a:extLst>
              </p:cNvPr>
              <p:cNvGrpSpPr/>
              <p:nvPr/>
            </p:nvGrpSpPr>
            <p:grpSpPr>
              <a:xfrm>
                <a:off x="1360362" y="2752128"/>
                <a:ext cx="2520712" cy="2251854"/>
                <a:chOff x="1396938" y="2898432"/>
                <a:chExt cx="2520712" cy="2251854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89A99BB4-F646-4126-98F5-18A1EF403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6938" y="3780836"/>
                  <a:ext cx="1198268" cy="136945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A938AC3E-0C0A-4004-8B80-F47A34CBDC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15153" y="2898432"/>
                  <a:ext cx="0" cy="131673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D4B5A9DB-7D47-4822-8F36-E2E2A116D4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0839" y="4215169"/>
                  <a:ext cx="199681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2302CD17-1F1C-4B62-863B-8A7ADFF95F5D}"/>
                      </a:ext>
                    </a:extLst>
                  </p:cNvPr>
                  <p:cNvSpPr txBox="1"/>
                  <p:nvPr/>
                </p:nvSpPr>
                <p:spPr>
                  <a:xfrm>
                    <a:off x="1152137" y="4568793"/>
                    <a:ext cx="1339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2302CD17-1F1C-4B62-863B-8A7ADFF95F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2137" y="4568793"/>
                    <a:ext cx="133946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405" r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E6911E53-5DFE-474C-B0B6-2287B92ED6CE}"/>
                      </a:ext>
                    </a:extLst>
                  </p:cNvPr>
                  <p:cNvSpPr txBox="1"/>
                  <p:nvPr/>
                </p:nvSpPr>
                <p:spPr>
                  <a:xfrm>
                    <a:off x="3701219" y="4105714"/>
                    <a:ext cx="14023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E6911E53-5DFE-474C-B0B6-2287B92ED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219" y="4105714"/>
                    <a:ext cx="140231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 t="-2632" r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5C661454-2B05-4506-94E7-054063C50E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84263" y="2747851"/>
                    <a:ext cx="1862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5C661454-2B05-4506-94E7-054063C50E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263" y="2747851"/>
                    <a:ext cx="18626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C92706-E79A-4811-AF28-DDD84D77FA31}"/>
                </a:ext>
              </a:extLst>
            </p:cNvPr>
            <p:cNvGrpSpPr/>
            <p:nvPr/>
          </p:nvGrpSpPr>
          <p:grpSpPr>
            <a:xfrm>
              <a:off x="6141160" y="1878227"/>
              <a:ext cx="1590551" cy="1707275"/>
              <a:chOff x="5400760" y="1937557"/>
              <a:chExt cx="1590551" cy="1707275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34BC816-BBE8-4FE8-8BE4-9072989874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0828" y="2903386"/>
                <a:ext cx="169985" cy="7385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D0896B-D57F-400B-B8BD-E42FCA303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9936" y="3114690"/>
                <a:ext cx="475727" cy="1952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D286A5D-76E6-4F1E-B7D5-DC2EDF2D19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3225" y="2620145"/>
                <a:ext cx="1122110" cy="48751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0A146C0-0341-4CAE-88C4-00781B0140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3226" y="1950985"/>
                <a:ext cx="387570" cy="115668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E396C35-E060-4607-BE42-FA11FAB105F0}"/>
                      </a:ext>
                    </a:extLst>
                  </p:cNvPr>
                  <p:cNvSpPr txBox="1"/>
                  <p:nvPr/>
                </p:nvSpPr>
                <p:spPr>
                  <a:xfrm>
                    <a:off x="6706043" y="2382060"/>
                    <a:ext cx="285268" cy="31002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E396C35-E060-4607-BE42-FA11FAB105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6043" y="2382060"/>
                    <a:ext cx="285268" cy="3100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3896" r="-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DD3CD60-6BB6-4CA5-B7EE-82E5BBD69F92}"/>
                      </a:ext>
                    </a:extLst>
                  </p:cNvPr>
                  <p:cNvSpPr txBox="1"/>
                  <p:nvPr/>
                </p:nvSpPr>
                <p:spPr>
                  <a:xfrm>
                    <a:off x="5930587" y="3334806"/>
                    <a:ext cx="274503" cy="31002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DD3CD60-6BB6-4CA5-B7EE-82E5BBD69F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0587" y="3334806"/>
                    <a:ext cx="274503" cy="31002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FF50F7FC-EF49-4724-A68B-40B836896526}"/>
                      </a:ext>
                    </a:extLst>
                  </p:cNvPr>
                  <p:cNvSpPr txBox="1"/>
                  <p:nvPr/>
                </p:nvSpPr>
                <p:spPr>
                  <a:xfrm>
                    <a:off x="5983885" y="1937557"/>
                    <a:ext cx="333709" cy="31002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FF50F7FC-EF49-4724-A68B-40B8368965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3885" y="1937557"/>
                    <a:ext cx="333709" cy="31002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32A2E4D-2C66-4F80-9E8E-11B0E4231F4C}"/>
                  </a:ext>
                </a:extLst>
              </p:cNvPr>
              <p:cNvSpPr/>
              <p:nvPr/>
            </p:nvSpPr>
            <p:spPr>
              <a:xfrm>
                <a:off x="5400760" y="3048753"/>
                <a:ext cx="117821" cy="117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CFFF4F7-5774-4587-A794-98DDF67AA879}"/>
                    </a:ext>
                  </a:extLst>
                </p:cNvPr>
                <p:cNvSpPr txBox="1"/>
                <p:nvPr/>
              </p:nvSpPr>
              <p:spPr>
                <a:xfrm>
                  <a:off x="4978732" y="2829738"/>
                  <a:ext cx="109100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CFFF4F7-5774-4587-A794-98DDF67AA8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732" y="2829738"/>
                  <a:ext cx="1091004" cy="276999"/>
                </a:xfrm>
                <a:prstGeom prst="rect">
                  <a:avLst/>
                </a:prstGeom>
                <a:blipFill>
                  <a:blip r:embed="rId10"/>
                  <a:stretch>
                    <a:fillRect t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8C5E800-2FD4-40C7-A1FA-497C49D6E4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9096" y="2762771"/>
              <a:ext cx="663943" cy="81367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4C07521-262B-49E3-A8A3-A4ADADBB7B57}"/>
                </a:ext>
              </a:extLst>
            </p:cNvPr>
            <p:cNvCxnSpPr>
              <a:cxnSpLocks/>
            </p:cNvCxnSpPr>
            <p:nvPr/>
          </p:nvCxnSpPr>
          <p:spPr>
            <a:xfrm>
              <a:off x="5122416" y="3553656"/>
              <a:ext cx="105946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903481B6-347F-4886-A9D3-4D7A5951D0BA}"/>
              </a:ext>
            </a:extLst>
          </p:cNvPr>
          <p:cNvSpPr txBox="1"/>
          <p:nvPr/>
        </p:nvSpPr>
        <p:spPr>
          <a:xfrm>
            <a:off x="6469855" y="1636215"/>
            <a:ext cx="143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Fixed Frame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B93532E-2B57-42D8-A7A7-CFD18821BCC4}"/>
              </a:ext>
            </a:extLst>
          </p:cNvPr>
          <p:cNvGrpSpPr/>
          <p:nvPr/>
        </p:nvGrpSpPr>
        <p:grpSpPr>
          <a:xfrm>
            <a:off x="8400501" y="2810992"/>
            <a:ext cx="2001797" cy="1649053"/>
            <a:chOff x="1648916" y="3274600"/>
            <a:chExt cx="1932496" cy="159196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78CAFFF-F59D-410F-ADCC-D0A564954653}"/>
                </a:ext>
              </a:extLst>
            </p:cNvPr>
            <p:cNvGrpSpPr/>
            <p:nvPr/>
          </p:nvGrpSpPr>
          <p:grpSpPr>
            <a:xfrm>
              <a:off x="1871747" y="3466964"/>
              <a:ext cx="1639549" cy="1344643"/>
              <a:chOff x="1908323" y="3613268"/>
              <a:chExt cx="1639549" cy="1344643"/>
            </a:xfrm>
          </p:grpSpPr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73C3C74C-9020-4DFA-B0D8-45926DC172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08323" y="4453128"/>
                <a:ext cx="441685" cy="50478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DE753D8-2727-44A6-85FE-7EE43E0FFE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0008" y="3613268"/>
                <a:ext cx="0" cy="8398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67627B3C-4A2A-4A45-9896-34E661181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0008" y="4453128"/>
                <a:ext cx="119786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5440A7F-448E-4154-A24E-F05F5E23E413}"/>
                    </a:ext>
                  </a:extLst>
                </p:cNvPr>
                <p:cNvSpPr txBox="1"/>
                <p:nvPr/>
              </p:nvSpPr>
              <p:spPr>
                <a:xfrm>
                  <a:off x="1648916" y="4589565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5440A7F-448E-4154-A24E-F05F5E23E4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916" y="4589565"/>
                  <a:ext cx="13394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9130" r="-347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73D9752-6CED-46DC-8C24-1E6805EC8A88}"/>
                    </a:ext>
                  </a:extLst>
                </p:cNvPr>
                <p:cNvSpPr txBox="1"/>
                <p:nvPr/>
              </p:nvSpPr>
              <p:spPr>
                <a:xfrm>
                  <a:off x="3441181" y="4306823"/>
                  <a:ext cx="1402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73D9752-6CED-46DC-8C24-1E6805EC8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181" y="4306823"/>
                  <a:ext cx="14023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56522" t="-4255" r="-60870" b="-29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44816B9-245D-4AEF-A9C9-59D3D6C6612A}"/>
                    </a:ext>
                  </a:extLst>
                </p:cNvPr>
                <p:cNvSpPr txBox="1"/>
                <p:nvPr/>
              </p:nvSpPr>
              <p:spPr>
                <a:xfrm>
                  <a:off x="2362266" y="3274600"/>
                  <a:ext cx="1862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44816B9-245D-4AEF-A9C9-59D3D6C66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66" y="3274600"/>
                  <a:ext cx="18626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8125" r="-25000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AE361587-8C1D-448B-A01C-E1D042F0C1E7}"/>
              </a:ext>
            </a:extLst>
          </p:cNvPr>
          <p:cNvSpPr txBox="1"/>
          <p:nvPr/>
        </p:nvSpPr>
        <p:spPr>
          <a:xfrm>
            <a:off x="6131925" y="1958577"/>
            <a:ext cx="213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Intermediate Frame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08EBC21-329B-4F9B-ABCE-FA507918942C}"/>
              </a:ext>
            </a:extLst>
          </p:cNvPr>
          <p:cNvSpPr txBox="1"/>
          <p:nvPr/>
        </p:nvSpPr>
        <p:spPr>
          <a:xfrm>
            <a:off x="962765" y="1761675"/>
            <a:ext cx="5274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Rotate to the Fixed coordinate frame.</a:t>
            </a:r>
          </a:p>
          <a:p>
            <a:r>
              <a:rPr lang="en-US" sz="2500" dirty="0"/>
              <a:t>Then shift coordinate frame.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8C5D919-5CC0-4B12-9156-B464143ADE94}"/>
                  </a:ext>
                </a:extLst>
              </p:cNvPr>
              <p:cNvSpPr/>
              <p:nvPr/>
            </p:nvSpPr>
            <p:spPr>
              <a:xfrm>
                <a:off x="167226" y="4091034"/>
                <a:ext cx="6735373" cy="24652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Physically, each entry in the RM can be regarded as a dot product between each body and fixed frame axis: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</m:mr>
                    </m:m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8C5D919-5CC0-4B12-9156-B464143AD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6" y="4091034"/>
                <a:ext cx="6735373" cy="2465227"/>
              </a:xfrm>
              <a:prstGeom prst="rect">
                <a:avLst/>
              </a:prstGeom>
              <a:blipFill>
                <a:blip r:embed="rId14"/>
                <a:stretch>
                  <a:fillRect l="-724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728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1F91-30CB-4B00-8BCA-C5D277BA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Hyperboloid in Body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7601-294D-49FA-AD5D-8635501620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991225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distance difference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half the distance between stations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7601-294D-49FA-AD5D-863550162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991225" cy="4351338"/>
              </a:xfrm>
              <a:blipFill>
                <a:blip r:embed="rId2"/>
                <a:stretch>
                  <a:fillRect l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7690F3-27C1-41A7-8F2F-951B5011A985}"/>
                  </a:ext>
                </a:extLst>
              </p:cNvPr>
              <p:cNvSpPr txBox="1"/>
              <p:nvPr/>
            </p:nvSpPr>
            <p:spPr>
              <a:xfrm>
                <a:off x="7278864" y="4373269"/>
                <a:ext cx="976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7690F3-27C1-41A7-8F2F-951B5011A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864" y="4373269"/>
                <a:ext cx="976549" cy="276999"/>
              </a:xfrm>
              <a:prstGeom prst="rect">
                <a:avLst/>
              </a:prstGeom>
              <a:blipFill>
                <a:blip r:embed="rId3"/>
                <a:stretch>
                  <a:fillRect l="-8125" t="-2174" r="-875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68D5DAA5-2DEB-4D79-BAE0-755E55DF22A7}"/>
              </a:ext>
            </a:extLst>
          </p:cNvPr>
          <p:cNvGrpSpPr/>
          <p:nvPr/>
        </p:nvGrpSpPr>
        <p:grpSpPr>
          <a:xfrm>
            <a:off x="6543656" y="2789855"/>
            <a:ext cx="5333333" cy="3999999"/>
            <a:chOff x="6543656" y="2789855"/>
            <a:chExt cx="5333333" cy="399999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34BC22A-A7F0-4E22-A682-16978536C4AA}"/>
                </a:ext>
              </a:extLst>
            </p:cNvPr>
            <p:cNvGrpSpPr/>
            <p:nvPr/>
          </p:nvGrpSpPr>
          <p:grpSpPr>
            <a:xfrm>
              <a:off x="6543656" y="2789855"/>
              <a:ext cx="5333333" cy="3999999"/>
              <a:chOff x="6553533" y="1429000"/>
              <a:chExt cx="5333333" cy="3999999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93BC155C-CB8A-4BE3-ADB2-CEA2732AB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553533" y="1429000"/>
                <a:ext cx="5333333" cy="399999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E7B477E0-A597-4F11-93CE-B1A8B4C912E7}"/>
                      </a:ext>
                    </a:extLst>
                  </p:cNvPr>
                  <p:cNvSpPr txBox="1"/>
                  <p:nvPr/>
                </p:nvSpPr>
                <p:spPr>
                  <a:xfrm>
                    <a:off x="10560252" y="3421342"/>
                    <a:ext cx="803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,0,0)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E7B477E0-A597-4F11-93CE-B1A8B4C912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60252" y="3421342"/>
                    <a:ext cx="80342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848" t="-2174" r="-10606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88CA1BF-1432-497C-B147-84FE68186DC5}"/>
                      </a:ext>
                    </a:extLst>
                  </p:cNvPr>
                  <p:cNvSpPr txBox="1"/>
                  <p:nvPr/>
                </p:nvSpPr>
                <p:spPr>
                  <a:xfrm>
                    <a:off x="8541326" y="2068145"/>
                    <a:ext cx="1491114" cy="3096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=5(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88CA1BF-1432-497C-B147-84FE68186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1326" y="2068145"/>
                    <a:ext cx="1491114" cy="30963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689" r="-5738" b="-3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7E1038B4-C22C-4A5D-B146-B0C4980B8A3E}"/>
                      </a:ext>
                    </a:extLst>
                  </p:cNvPr>
                  <p:cNvSpPr txBox="1"/>
                  <p:nvPr/>
                </p:nvSpPr>
                <p:spPr>
                  <a:xfrm>
                    <a:off x="7288741" y="3421343"/>
                    <a:ext cx="99944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7E1038B4-C22C-4A5D-B146-B0C4980B8A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8741" y="3421343"/>
                    <a:ext cx="999441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488" r="-5488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EABAC019-430F-4E25-B5CF-50ED9FC688C8}"/>
                      </a:ext>
                    </a:extLst>
                  </p:cNvPr>
                  <p:cNvSpPr txBox="1"/>
                  <p:nvPr/>
                </p:nvSpPr>
                <p:spPr>
                  <a:xfrm>
                    <a:off x="10317405" y="2993763"/>
                    <a:ext cx="9353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2</a:t>
                    </a: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EABAC019-430F-4E25-B5CF-50ED9FC688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17405" y="2993763"/>
                    <a:ext cx="93532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150" t="-28261" r="-14379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E2AEFA1-0337-4396-8B91-CDB82BC6F346}"/>
                    </a:ext>
                  </a:extLst>
                </p:cNvPr>
                <p:cNvSpPr txBox="1"/>
                <p:nvPr/>
              </p:nvSpPr>
              <p:spPr>
                <a:xfrm>
                  <a:off x="7278864" y="4373269"/>
                  <a:ext cx="9765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,0,0)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E2AEFA1-0337-4396-8B91-CDB82BC6F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864" y="4373269"/>
                  <a:ext cx="97654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125" t="-2174" r="-875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5E992C-76C7-473D-A809-562D2FCCCCBC}"/>
                </a:ext>
              </a:extLst>
            </p:cNvPr>
            <p:cNvSpPr/>
            <p:nvPr/>
          </p:nvSpPr>
          <p:spPr>
            <a:xfrm>
              <a:off x="9210322" y="4611568"/>
              <a:ext cx="206187" cy="206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CE3D9FD-A981-4CA1-B21A-672DCD932BDC}"/>
                    </a:ext>
                  </a:extLst>
                </p:cNvPr>
                <p:cNvSpPr txBox="1"/>
                <p:nvPr/>
              </p:nvSpPr>
              <p:spPr>
                <a:xfrm>
                  <a:off x="9045875" y="4425868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CE3D9FD-A981-4CA1-B21A-672DCD932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5875" y="4425868"/>
                  <a:ext cx="21403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8571" r="-2285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B331B09-5DA5-4253-8B92-3ABEBBE91B27}"/>
                </a:ext>
              </a:extLst>
            </p:cNvPr>
            <p:cNvCxnSpPr>
              <a:cxnSpLocks/>
            </p:cNvCxnSpPr>
            <p:nvPr/>
          </p:nvCxnSpPr>
          <p:spPr>
            <a:xfrm>
              <a:off x="9317338" y="4716943"/>
              <a:ext cx="10311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DE334AD-9DBA-4D59-8F9E-5B9EF9440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7338" y="3881599"/>
              <a:ext cx="0" cy="8353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3923B4D-EFB8-43E1-9EFB-B1B3A8E9D4E2}"/>
                    </a:ext>
                  </a:extLst>
                </p:cNvPr>
                <p:cNvSpPr txBox="1"/>
                <p:nvPr/>
              </p:nvSpPr>
              <p:spPr>
                <a:xfrm>
                  <a:off x="10235797" y="4760017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3923B4D-EFB8-43E1-9EFB-B1B3A8E9D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5797" y="4760017"/>
                  <a:ext cx="24526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7500" t="-4444" r="-275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C8827D-0C52-4949-BC66-D5D8E9D2A460}"/>
                    </a:ext>
                  </a:extLst>
                </p:cNvPr>
                <p:cNvSpPr txBox="1"/>
                <p:nvPr/>
              </p:nvSpPr>
              <p:spPr>
                <a:xfrm>
                  <a:off x="9374769" y="3881599"/>
                  <a:ext cx="2548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C8827D-0C52-4949-BC66-D5D8E9D2A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4769" y="3881599"/>
                  <a:ext cx="25487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5714" t="-8889" r="-35714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1191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1F91-30CB-4B00-8BCA-C5D277BA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Hyperboloid in Fixed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7601-294D-49FA-AD5D-8635501620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99122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Absolute Position of Stations: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x axis always points from station 1 to 2.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7601-294D-49FA-AD5D-863550162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991225" cy="4351338"/>
              </a:xfrm>
              <a:blipFill>
                <a:blip r:embed="rId2"/>
                <a:stretch>
                  <a:fillRect l="-203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90595CC-343F-42B1-A18B-E07E08A95C87}"/>
              </a:ext>
            </a:extLst>
          </p:cNvPr>
          <p:cNvGrpSpPr/>
          <p:nvPr/>
        </p:nvGrpSpPr>
        <p:grpSpPr>
          <a:xfrm>
            <a:off x="6543656" y="2789855"/>
            <a:ext cx="5333333" cy="4000000"/>
            <a:chOff x="6543656" y="2789855"/>
            <a:chExt cx="5333333" cy="40000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518338A-7CDB-49D5-B5F6-9291ABB230C6}"/>
                </a:ext>
              </a:extLst>
            </p:cNvPr>
            <p:cNvGrpSpPr/>
            <p:nvPr/>
          </p:nvGrpSpPr>
          <p:grpSpPr>
            <a:xfrm>
              <a:off x="6543656" y="2789855"/>
              <a:ext cx="5333333" cy="4000000"/>
              <a:chOff x="6553533" y="1429000"/>
              <a:chExt cx="5333333" cy="4000000"/>
            </a:xfrm>
          </p:grpSpPr>
          <p:pic>
            <p:nvPicPr>
              <p:cNvPr id="32" name="Picture 31" descr="A close up of a mans face&#10;&#10;Description automatically generated">
                <a:extLst>
                  <a:ext uri="{FF2B5EF4-FFF2-40B4-BE49-F238E27FC236}">
                    <a16:creationId xmlns:a16="http://schemas.microsoft.com/office/drawing/2014/main" id="{1210FB30-DEA7-4FB2-BF94-F2F6DD340B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3533" y="1429000"/>
                <a:ext cx="5333333" cy="4000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D3BEA60-638A-48C2-B0B9-33344EEBA154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000" y="4087067"/>
                    <a:ext cx="21993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D3BEA60-638A-48C2-B0B9-33344EEBA1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0" y="4087067"/>
                    <a:ext cx="21993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22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03FF289-18CB-4BB1-8013-B47068B7B79E}"/>
                      </a:ext>
                    </a:extLst>
                  </p:cNvPr>
                  <p:cNvSpPr txBox="1"/>
                  <p:nvPr/>
                </p:nvSpPr>
                <p:spPr>
                  <a:xfrm>
                    <a:off x="7384363" y="2444926"/>
                    <a:ext cx="1491114" cy="3096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=5(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03FF289-18CB-4BB1-8013-B47068B7B7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4363" y="2444926"/>
                    <a:ext cx="1491114" cy="3096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689" r="-5738" b="-313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24C386B-71B9-4D98-9705-0051D098DF7F}"/>
                      </a:ext>
                    </a:extLst>
                  </p:cNvPr>
                  <p:cNvSpPr txBox="1"/>
                  <p:nvPr/>
                </p:nvSpPr>
                <p:spPr>
                  <a:xfrm>
                    <a:off x="6839301" y="4674046"/>
                    <a:ext cx="2984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24C386B-71B9-4D98-9705-0051D098DF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9301" y="4674046"/>
                    <a:ext cx="29841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367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B36A0BB-E609-4EFF-9A7F-A4C41A749C1D}"/>
                      </a:ext>
                    </a:extLst>
                  </p:cNvPr>
                  <p:cNvSpPr txBox="1"/>
                  <p:nvPr/>
                </p:nvSpPr>
                <p:spPr>
                  <a:xfrm>
                    <a:off x="11479455" y="1656983"/>
                    <a:ext cx="3037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B36A0BB-E609-4EFF-9A7F-A4C41A749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79455" y="1656983"/>
                    <a:ext cx="30373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000" r="-6000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2A3D3AA-75CF-435A-9312-BB1B440CC6E0}"/>
                </a:ext>
              </a:extLst>
            </p:cNvPr>
            <p:cNvSpPr/>
            <p:nvPr/>
          </p:nvSpPr>
          <p:spPr>
            <a:xfrm rot="18855768">
              <a:off x="9228810" y="4642160"/>
              <a:ext cx="206187" cy="206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BF39C2-B711-4C0E-8B72-935EFB916F77}"/>
                    </a:ext>
                  </a:extLst>
                </p:cNvPr>
                <p:cNvSpPr txBox="1"/>
                <p:nvPr/>
              </p:nvSpPr>
              <p:spPr>
                <a:xfrm>
                  <a:off x="8851135" y="4610587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BF39C2-B711-4C0E-8B72-935EFB916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1135" y="4610587"/>
                  <a:ext cx="21403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8571" r="-2285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00A7923-F5F2-4273-8720-4A8D32355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7887" y="4405043"/>
              <a:ext cx="476092" cy="3703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D9235BE-69E5-4381-B481-95D95BEE2C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77201" y="4266166"/>
              <a:ext cx="444300" cy="4790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F6D1646-3279-485C-AC9C-A3C325713B47}"/>
                    </a:ext>
                  </a:extLst>
                </p:cNvPr>
                <p:cNvSpPr txBox="1"/>
                <p:nvPr/>
              </p:nvSpPr>
              <p:spPr>
                <a:xfrm>
                  <a:off x="9768486" y="4377465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F6D1646-3279-485C-AC9C-A3C325713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8486" y="4377465"/>
                  <a:ext cx="24526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6829" t="-4348" r="-2439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B1D0FB6-2558-4C4A-AF71-86A51B00AFF6}"/>
                    </a:ext>
                  </a:extLst>
                </p:cNvPr>
                <p:cNvSpPr txBox="1"/>
                <p:nvPr/>
              </p:nvSpPr>
              <p:spPr>
                <a:xfrm>
                  <a:off x="8596257" y="4182840"/>
                  <a:ext cx="2548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B1D0FB6-2558-4C4A-AF71-86A51B00A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6257" y="4182840"/>
                  <a:ext cx="25487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5714" t="-8696" r="-35714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463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1F91-30CB-4B00-8BCA-C5D277BA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Hyperboloid in Fixed Frame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493F8B-B726-49AF-B727-6EEC014D4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45" y="4148012"/>
            <a:ext cx="3415966" cy="256197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A36B886-2397-4EE2-B520-FDACD8A61449}"/>
              </a:ext>
            </a:extLst>
          </p:cNvPr>
          <p:cNvGrpSpPr/>
          <p:nvPr/>
        </p:nvGrpSpPr>
        <p:grpSpPr>
          <a:xfrm>
            <a:off x="6543656" y="2703513"/>
            <a:ext cx="5333333" cy="4086342"/>
            <a:chOff x="6543656" y="2703513"/>
            <a:chExt cx="5333333" cy="40863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13D25B-BB80-4162-8FD7-D6C98C663A99}"/>
                </a:ext>
              </a:extLst>
            </p:cNvPr>
            <p:cNvGrpSpPr/>
            <p:nvPr/>
          </p:nvGrpSpPr>
          <p:grpSpPr>
            <a:xfrm>
              <a:off x="6543656" y="2703513"/>
              <a:ext cx="5333333" cy="4086342"/>
              <a:chOff x="6553533" y="1342658"/>
              <a:chExt cx="5333333" cy="4086342"/>
            </a:xfrm>
          </p:grpSpPr>
          <p:pic>
            <p:nvPicPr>
              <p:cNvPr id="5" name="Picture 4" descr="A close up of a mans face&#10;&#10;Description automatically generated">
                <a:extLst>
                  <a:ext uri="{FF2B5EF4-FFF2-40B4-BE49-F238E27FC236}">
                    <a16:creationId xmlns:a16="http://schemas.microsoft.com/office/drawing/2014/main" id="{68DC7B37-F8FA-4AB3-8B4A-DDD430E27F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3533" y="1429000"/>
                <a:ext cx="5333333" cy="4000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9ED812E-C7FB-407C-8C8D-E2915D286173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000" y="4087067"/>
                    <a:ext cx="21993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9ED812E-C7FB-407C-8C8D-E2915D2861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0" y="4087067"/>
                    <a:ext cx="21993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000" r="-222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589C156-F4DA-4DB1-A769-8E7858318C49}"/>
                      </a:ext>
                    </a:extLst>
                  </p:cNvPr>
                  <p:cNvSpPr txBox="1"/>
                  <p:nvPr/>
                </p:nvSpPr>
                <p:spPr>
                  <a:xfrm>
                    <a:off x="7384363" y="2444926"/>
                    <a:ext cx="1491114" cy="3096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=5(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589C156-F4DA-4DB1-A769-8E7858318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4363" y="2444926"/>
                    <a:ext cx="1491114" cy="30963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689" r="-5738" b="-313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5CF0DA5-B1C5-4665-99E7-2ACE9B59EDDC}"/>
                      </a:ext>
                    </a:extLst>
                  </p:cNvPr>
                  <p:cNvSpPr txBox="1"/>
                  <p:nvPr/>
                </p:nvSpPr>
                <p:spPr>
                  <a:xfrm>
                    <a:off x="6897930" y="5152001"/>
                    <a:ext cx="99944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5CF0DA5-B1C5-4665-99E7-2ACE9B59ED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7930" y="5152001"/>
                    <a:ext cx="999441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488" r="-4878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11394C-54C3-47EF-8BA1-40C378C007A5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6505" y="1342658"/>
                    <a:ext cx="9353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2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11394C-54C3-47EF-8BA1-40C378C007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6505" y="1342658"/>
                    <a:ext cx="93532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150" t="-28261" r="-14379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E77E76-F52C-4716-A1EE-D4E7794591BB}"/>
                </a:ext>
              </a:extLst>
            </p:cNvPr>
            <p:cNvSpPr/>
            <p:nvPr/>
          </p:nvSpPr>
          <p:spPr>
            <a:xfrm rot="18855768">
              <a:off x="9228810" y="4642160"/>
              <a:ext cx="206187" cy="206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7BB5F47-BA89-46FF-90D1-99A340183406}"/>
                    </a:ext>
                  </a:extLst>
                </p:cNvPr>
                <p:cNvSpPr txBox="1"/>
                <p:nvPr/>
              </p:nvSpPr>
              <p:spPr>
                <a:xfrm>
                  <a:off x="8851135" y="4610587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7BB5F47-BA89-46FF-90D1-99A340183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1135" y="4610587"/>
                  <a:ext cx="21403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8571" r="-2285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9A1EEAB-E935-4C02-ADD0-F77BC176D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7887" y="4405043"/>
              <a:ext cx="476092" cy="3703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DDE2A4F-A32D-4EE7-BF7E-89D54D4585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77201" y="4266166"/>
              <a:ext cx="444300" cy="4790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C8370C7-164E-408D-BA9A-8AEBF45A6BAE}"/>
                    </a:ext>
                  </a:extLst>
                </p:cNvPr>
                <p:cNvSpPr txBox="1"/>
                <p:nvPr/>
              </p:nvSpPr>
              <p:spPr>
                <a:xfrm>
                  <a:off x="9768486" y="4377465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C8370C7-164E-408D-BA9A-8AEBF45A6B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8486" y="4377465"/>
                  <a:ext cx="24526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6829" t="-4348" r="-2439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7D89AC4-2181-4E70-AFFC-2C7DDF1825D5}"/>
                    </a:ext>
                  </a:extLst>
                </p:cNvPr>
                <p:cNvSpPr txBox="1"/>
                <p:nvPr/>
              </p:nvSpPr>
              <p:spPr>
                <a:xfrm>
                  <a:off x="8596257" y="4182840"/>
                  <a:ext cx="2548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7D89AC4-2181-4E70-AFFC-2C7DDF182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6257" y="4182840"/>
                  <a:ext cx="25487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5714" t="-8696" r="-35714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7601-294D-49FA-AD5D-8635501620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7950"/>
                <a:ext cx="1103879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(:,1))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𝑅𝑀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:,2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:,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Substitute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Result is Equation of Hyperboloid in </a:t>
                </a:r>
              </a:p>
              <a:p>
                <a:pPr marL="0" indent="0">
                  <a:buNone/>
                </a:pPr>
                <a:r>
                  <a:rPr lang="en-US" dirty="0"/>
                  <a:t>fixed frame.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7601-294D-49FA-AD5D-863550162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7950"/>
                <a:ext cx="11038791" cy="4351338"/>
              </a:xfrm>
              <a:blipFill>
                <a:blip r:embed="rId12"/>
                <a:stretch>
                  <a:fillRect l="-116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682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00EC-DA66-4960-9B8E-6E464DD9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Hyperboloids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F5956F-CAF5-4865-B452-1C9BD8D25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93924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Inputs:</a:t>
                </a:r>
              </a:p>
              <a:p>
                <a:r>
                  <a:rPr lang="en-US" dirty="0"/>
                  <a:t>Receiver Locations in the fixed frame</a:t>
                </a:r>
              </a:p>
              <a:p>
                <a:r>
                  <a:rPr lang="en-US" dirty="0"/>
                  <a:t>Distance Difference</a:t>
                </a:r>
              </a:p>
              <a:p>
                <a:pPr marL="0" indent="0">
                  <a:buNone/>
                </a:pPr>
                <a:r>
                  <a:rPr lang="en-US" dirty="0"/>
                  <a:t>Algorithm: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𝑹𝑴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n-US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Hyperboloid in Body Frame.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Transform to Fixed frame.</a:t>
                </a:r>
              </a:p>
              <a:p>
                <a:pPr marL="0" indent="0">
                  <a:buNone/>
                </a:pPr>
                <a:r>
                  <a:rPr lang="en-US" dirty="0"/>
                  <a:t>Outputs: </a:t>
                </a:r>
              </a:p>
              <a:p>
                <a:r>
                  <a:rPr lang="en-US" dirty="0"/>
                  <a:t>Symbolic Equation of Hyperboloid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F5956F-CAF5-4865-B452-1C9BD8D25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93924" cy="4351338"/>
              </a:xfrm>
              <a:blipFill>
                <a:blip r:embed="rId2"/>
                <a:stretch>
                  <a:fillRect l="-2149" t="-2101" r="-1810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80B7E2-DCFB-4075-845A-87154B17A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067" y="230819"/>
            <a:ext cx="2093677" cy="63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77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93F-ACB3-4ED6-A02D-31854BF8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Intersection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FE91421-33C7-4D87-8DF8-4C518A7C8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1690688"/>
            <a:ext cx="6296025" cy="458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AB9FA-C467-49E1-AB8D-0CF858B404CD}"/>
              </a:ext>
            </a:extLst>
          </p:cNvPr>
          <p:cNvSpPr txBox="1"/>
          <p:nvPr/>
        </p:nvSpPr>
        <p:spPr>
          <a:xfrm>
            <a:off x="905522" y="1500326"/>
            <a:ext cx="3719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K hyperboloids in the fixed frame based on every distance difference given.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intersection.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Make a </a:t>
            </a:r>
            <a:r>
              <a:rPr lang="en-US" dirty="0" err="1"/>
              <a:t>xy</a:t>
            </a:r>
            <a:r>
              <a:rPr lang="en-US" dirty="0"/>
              <a:t> offset plane slice of all hyperboloids.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Intersect the resulting hyperbolas 2 at a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Chose only nearby points from list of intersections. Those are the possible locations.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C10C5F-DF5E-4681-B222-8B75CCDB75E8}"/>
              </a:ext>
            </a:extLst>
          </p:cNvPr>
          <p:cNvSpPr/>
          <p:nvPr/>
        </p:nvSpPr>
        <p:spPr>
          <a:xfrm>
            <a:off x="638416" y="2343151"/>
            <a:ext cx="4171710" cy="1392238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5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6A9177-CF4F-49F0-899E-AF2F7CE22AE5}"/>
              </a:ext>
            </a:extLst>
          </p:cNvPr>
          <p:cNvSpPr txBox="1"/>
          <p:nvPr/>
        </p:nvSpPr>
        <p:spPr>
          <a:xfrm>
            <a:off x="339013" y="4676450"/>
            <a:ext cx="1894114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timeDiff.m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3AD31-111D-45CE-9079-69826782EEBC}"/>
              </a:ext>
            </a:extLst>
          </p:cNvPr>
          <p:cNvSpPr txBox="1"/>
          <p:nvPr/>
        </p:nvSpPr>
        <p:spPr>
          <a:xfrm>
            <a:off x="339013" y="2521084"/>
            <a:ext cx="1894114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getStruct.m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F6CCE-25DF-4493-BBB7-40A89D6E7C66}"/>
              </a:ext>
            </a:extLst>
          </p:cNvPr>
          <p:cNvSpPr txBox="1"/>
          <p:nvPr/>
        </p:nvSpPr>
        <p:spPr>
          <a:xfrm>
            <a:off x="8929010" y="5687875"/>
            <a:ext cx="189411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dist2time.m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23A4FD-97F4-4D01-A049-BAB9C9C35437}"/>
              </a:ext>
            </a:extLst>
          </p:cNvPr>
          <p:cNvSpPr txBox="1"/>
          <p:nvPr/>
        </p:nvSpPr>
        <p:spPr>
          <a:xfrm>
            <a:off x="5966542" y="4676446"/>
            <a:ext cx="1894114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gnd2sat.m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65D6-05D4-4014-BB26-B684381E9B25}"/>
              </a:ext>
            </a:extLst>
          </p:cNvPr>
          <p:cNvSpPr txBox="1"/>
          <p:nvPr/>
        </p:nvSpPr>
        <p:spPr>
          <a:xfrm>
            <a:off x="4691742" y="2929353"/>
            <a:ext cx="1894114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geo2rect.m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86EC6E-4DC6-473B-AEB5-A5136264B012}"/>
              </a:ext>
            </a:extLst>
          </p:cNvPr>
          <p:cNvSpPr txBox="1"/>
          <p:nvPr/>
        </p:nvSpPr>
        <p:spPr>
          <a:xfrm>
            <a:off x="339013" y="71266"/>
            <a:ext cx="11513974" cy="193899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Inputs:</a:t>
            </a:r>
          </a:p>
          <a:p>
            <a:pPr algn="ctr"/>
            <a:r>
              <a:rPr lang="en-US" sz="2400" dirty="0"/>
              <a:t>1: Array of Latitudes, Longitudes and Elevations for G ground stations</a:t>
            </a:r>
          </a:p>
          <a:p>
            <a:pPr algn="ctr"/>
            <a:r>
              <a:rPr lang="en-US" sz="2400" dirty="0"/>
              <a:t>2. Array of Latitude, Longitude, Elevation and Time Sync Errors for G ground stations</a:t>
            </a:r>
          </a:p>
          <a:p>
            <a:pPr algn="ctr"/>
            <a:r>
              <a:rPr lang="en-US" sz="2400" dirty="0"/>
              <a:t>3. Array of Latitudes, Longitudes and Elevations for S satellites</a:t>
            </a:r>
          </a:p>
          <a:p>
            <a:pPr algn="ctr"/>
            <a:r>
              <a:rPr lang="en-US" sz="2400" dirty="0"/>
              <a:t>4. Array of Latitude, Longitude and Elevation Errors for S satellites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A97C5E-EA38-4285-8150-E80505EF8F20}"/>
              </a:ext>
            </a:extLst>
          </p:cNvPr>
          <p:cNvCxnSpPr>
            <a:cxnSpLocks/>
          </p:cNvCxnSpPr>
          <p:nvPr/>
        </p:nvCxnSpPr>
        <p:spPr>
          <a:xfrm>
            <a:off x="1286070" y="2010258"/>
            <a:ext cx="0" cy="5621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885A7CD-129D-435E-8D46-FBCF080ED636}"/>
              </a:ext>
            </a:extLst>
          </p:cNvPr>
          <p:cNvSpPr txBox="1"/>
          <p:nvPr/>
        </p:nvSpPr>
        <p:spPr>
          <a:xfrm>
            <a:off x="161731" y="3391018"/>
            <a:ext cx="27400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GND (1xG ground stations)</a:t>
            </a:r>
          </a:p>
          <a:p>
            <a:r>
              <a:rPr lang="en-US" dirty="0"/>
              <a:t>SAT (1xS satellites)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98C661-99A9-492F-B63B-CB59A5FB6BCF}"/>
              </a:ext>
            </a:extLst>
          </p:cNvPr>
          <p:cNvCxnSpPr>
            <a:cxnSpLocks/>
          </p:cNvCxnSpPr>
          <p:nvPr/>
        </p:nvCxnSpPr>
        <p:spPr>
          <a:xfrm>
            <a:off x="1410478" y="2984579"/>
            <a:ext cx="0" cy="4097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9B2E54F-BC2B-4589-B7B4-B5C538AE7DBC}"/>
              </a:ext>
            </a:extLst>
          </p:cNvPr>
          <p:cNvSpPr txBox="1"/>
          <p:nvPr/>
        </p:nvSpPr>
        <p:spPr>
          <a:xfrm>
            <a:off x="2662733" y="2306567"/>
            <a:ext cx="7213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Fields: </a:t>
            </a:r>
            <a:r>
              <a:rPr lang="en-US" dirty="0" err="1"/>
              <a:t>lat</a:t>
            </a:r>
            <a:r>
              <a:rPr lang="en-US" dirty="0"/>
              <a:t>, long, </a:t>
            </a:r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lat_er</a:t>
            </a:r>
            <a:r>
              <a:rPr lang="en-US" dirty="0"/>
              <a:t>, </a:t>
            </a:r>
            <a:r>
              <a:rPr lang="en-US" dirty="0" err="1"/>
              <a:t>long_er</a:t>
            </a:r>
            <a:r>
              <a:rPr lang="en-US" dirty="0"/>
              <a:t>, </a:t>
            </a:r>
            <a:r>
              <a:rPr lang="en-US" dirty="0" err="1"/>
              <a:t>elev_er</a:t>
            </a:r>
            <a:r>
              <a:rPr lang="en-US" dirty="0"/>
              <a:t>, </a:t>
            </a:r>
            <a:r>
              <a:rPr lang="en-US" dirty="0" err="1"/>
              <a:t>coord</a:t>
            </a:r>
            <a:r>
              <a:rPr lang="en-US" dirty="0"/>
              <a:t>[1x3], </a:t>
            </a:r>
            <a:r>
              <a:rPr lang="en-US" dirty="0" err="1"/>
              <a:t>coord_er</a:t>
            </a:r>
            <a:r>
              <a:rPr lang="en-US" dirty="0"/>
              <a:t>[1x3], </a:t>
            </a:r>
            <a:r>
              <a:rPr lang="en-US" dirty="0" err="1"/>
              <a:t>clk</a:t>
            </a:r>
            <a:r>
              <a:rPr lang="en-US" dirty="0"/>
              <a:t> 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B3D1FD-0C47-49F2-842E-3DCEF2C5ACA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622506" y="2666793"/>
            <a:ext cx="1069236" cy="49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1941D6-28F2-49FE-82A0-D69D2A58C5F1}"/>
              </a:ext>
            </a:extLst>
          </p:cNvPr>
          <p:cNvCxnSpPr>
            <a:cxnSpLocks/>
          </p:cNvCxnSpPr>
          <p:nvPr/>
        </p:nvCxnSpPr>
        <p:spPr>
          <a:xfrm>
            <a:off x="3957341" y="2628304"/>
            <a:ext cx="734401" cy="39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47336-603A-45C8-B6F7-B06815A63A3B}"/>
              </a:ext>
            </a:extLst>
          </p:cNvPr>
          <p:cNvCxnSpPr>
            <a:cxnSpLocks/>
          </p:cNvCxnSpPr>
          <p:nvPr/>
        </p:nvCxnSpPr>
        <p:spPr>
          <a:xfrm>
            <a:off x="4574043" y="2666793"/>
            <a:ext cx="224027" cy="23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22807-85C5-4D8C-A5E1-6C9AA037A0C3}"/>
              </a:ext>
            </a:extLst>
          </p:cNvPr>
          <p:cNvCxnSpPr>
            <a:cxnSpLocks/>
          </p:cNvCxnSpPr>
          <p:nvPr/>
        </p:nvCxnSpPr>
        <p:spPr>
          <a:xfrm flipH="1">
            <a:off x="5047074" y="2667147"/>
            <a:ext cx="1758" cy="24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B6D62F-AB41-4668-98DF-F26EEAC353E7}"/>
              </a:ext>
            </a:extLst>
          </p:cNvPr>
          <p:cNvCxnSpPr>
            <a:cxnSpLocks/>
          </p:cNvCxnSpPr>
          <p:nvPr/>
        </p:nvCxnSpPr>
        <p:spPr>
          <a:xfrm>
            <a:off x="5441301" y="2601163"/>
            <a:ext cx="0" cy="32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CF681E-9CB0-406F-AA21-C9515E52C428}"/>
              </a:ext>
            </a:extLst>
          </p:cNvPr>
          <p:cNvCxnSpPr>
            <a:cxnSpLocks/>
          </p:cNvCxnSpPr>
          <p:nvPr/>
        </p:nvCxnSpPr>
        <p:spPr>
          <a:xfrm>
            <a:off x="6110781" y="2612700"/>
            <a:ext cx="0" cy="32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21C530-E7BB-4154-A205-D6D7D9AB44C2}"/>
              </a:ext>
            </a:extLst>
          </p:cNvPr>
          <p:cNvCxnSpPr>
            <a:cxnSpLocks/>
          </p:cNvCxnSpPr>
          <p:nvPr/>
        </p:nvCxnSpPr>
        <p:spPr>
          <a:xfrm flipH="1" flipV="1">
            <a:off x="7410628" y="2702754"/>
            <a:ext cx="1" cy="25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6C724E-4BEA-49BD-93CA-5A76A1A23603}"/>
              </a:ext>
            </a:extLst>
          </p:cNvPr>
          <p:cNvCxnSpPr>
            <a:cxnSpLocks/>
          </p:cNvCxnSpPr>
          <p:nvPr/>
        </p:nvCxnSpPr>
        <p:spPr>
          <a:xfrm flipV="1">
            <a:off x="8522729" y="2658803"/>
            <a:ext cx="134331" cy="31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17F65AF-19B4-449F-A32B-1B7FCFB9E5F0}"/>
              </a:ext>
            </a:extLst>
          </p:cNvPr>
          <p:cNvSpPr txBox="1"/>
          <p:nvPr/>
        </p:nvSpPr>
        <p:spPr>
          <a:xfrm>
            <a:off x="7372731" y="2975518"/>
            <a:ext cx="29111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[X Y Z], [</a:t>
            </a:r>
            <a:r>
              <a:rPr lang="en-US" dirty="0" err="1"/>
              <a:t>Xerror</a:t>
            </a:r>
            <a:r>
              <a:rPr lang="en-US" dirty="0"/>
              <a:t> </a:t>
            </a:r>
            <a:r>
              <a:rPr lang="en-US" dirty="0" err="1"/>
              <a:t>Yerror</a:t>
            </a:r>
            <a:r>
              <a:rPr lang="en-US" dirty="0"/>
              <a:t> </a:t>
            </a:r>
            <a:r>
              <a:rPr lang="en-US" dirty="0" err="1"/>
              <a:t>Zerror</a:t>
            </a:r>
            <a:r>
              <a:rPr lang="en-US" dirty="0"/>
              <a:t>]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D5543A-2739-4714-B95C-15C03CEB97C4}"/>
              </a:ext>
            </a:extLst>
          </p:cNvPr>
          <p:cNvCxnSpPr>
            <a:cxnSpLocks/>
          </p:cNvCxnSpPr>
          <p:nvPr/>
        </p:nvCxnSpPr>
        <p:spPr>
          <a:xfrm>
            <a:off x="6624009" y="3160184"/>
            <a:ext cx="748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A54C687-E913-4DAE-91BC-08BBAB9267EF}"/>
              </a:ext>
            </a:extLst>
          </p:cNvPr>
          <p:cNvCxnSpPr>
            <a:cxnSpLocks/>
            <a:stCxn id="21" idx="3"/>
            <a:endCxn id="18" idx="3"/>
          </p:cNvCxnSpPr>
          <p:nvPr/>
        </p:nvCxnSpPr>
        <p:spPr>
          <a:xfrm flipH="1">
            <a:off x="2901820" y="2491233"/>
            <a:ext cx="6974247" cy="1222951"/>
          </a:xfrm>
          <a:prstGeom prst="bentConnector3">
            <a:avLst>
              <a:gd name="adj1" fmla="val -94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200E994-824B-4501-8835-8B78C9541FAB}"/>
              </a:ext>
            </a:extLst>
          </p:cNvPr>
          <p:cNvCxnSpPr>
            <a:stCxn id="8" idx="3"/>
            <a:endCxn id="21" idx="0"/>
          </p:cNvCxnSpPr>
          <p:nvPr/>
        </p:nvCxnSpPr>
        <p:spPr>
          <a:xfrm flipV="1">
            <a:off x="2233127" y="2306567"/>
            <a:ext cx="4036273" cy="445350"/>
          </a:xfrm>
          <a:prstGeom prst="bentConnector4">
            <a:avLst>
              <a:gd name="adj1" fmla="val 5322"/>
              <a:gd name="adj2" fmla="val 151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2BFCA05-41F2-48E5-B4AA-C4CDAF0F7C07}"/>
              </a:ext>
            </a:extLst>
          </p:cNvPr>
          <p:cNvCxnSpPr>
            <a:cxnSpLocks/>
          </p:cNvCxnSpPr>
          <p:nvPr/>
        </p:nvCxnSpPr>
        <p:spPr>
          <a:xfrm>
            <a:off x="950168" y="4037345"/>
            <a:ext cx="0" cy="6391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535085-D727-4EE1-A2FD-F493FB70393B}"/>
              </a:ext>
            </a:extLst>
          </p:cNvPr>
          <p:cNvSpPr txBox="1"/>
          <p:nvPr/>
        </p:nvSpPr>
        <p:spPr>
          <a:xfrm>
            <a:off x="2782078" y="4584116"/>
            <a:ext cx="26063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Loop through each Ground Station Pair for every satellite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8F14BA-61D4-411F-8427-CBBAB084BA63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233127" y="4907281"/>
            <a:ext cx="548951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A0B3176-C07A-4EA2-B2A7-A249AF82A6D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88428" y="4907279"/>
            <a:ext cx="578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7F452D1-FD99-4693-BAB3-656171187F75}"/>
              </a:ext>
            </a:extLst>
          </p:cNvPr>
          <p:cNvSpPr txBox="1"/>
          <p:nvPr/>
        </p:nvSpPr>
        <p:spPr>
          <a:xfrm>
            <a:off x="8572892" y="4445614"/>
            <a:ext cx="26063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Distances between each ground station and the satellite (also input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1EDF2B-C70A-47E5-98DE-F2DA05509977}"/>
              </a:ext>
            </a:extLst>
          </p:cNvPr>
          <p:cNvCxnSpPr>
            <a:cxnSpLocks/>
            <a:stCxn id="10" idx="3"/>
            <a:endCxn id="67" idx="1"/>
          </p:cNvCxnSpPr>
          <p:nvPr/>
        </p:nvCxnSpPr>
        <p:spPr>
          <a:xfrm>
            <a:off x="7860656" y="4907279"/>
            <a:ext cx="712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223BC7-B21D-4168-9131-B69C95E5345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876067" y="5368944"/>
            <a:ext cx="0" cy="31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9E80531-9E80-49D3-8FFD-A7D848311664}"/>
              </a:ext>
            </a:extLst>
          </p:cNvPr>
          <p:cNvSpPr txBox="1"/>
          <p:nvPr/>
        </p:nvSpPr>
        <p:spPr>
          <a:xfrm>
            <a:off x="5778760" y="5599776"/>
            <a:ext cx="26063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Time Differences for each pair for each satellite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1BCD4FF-9966-4AE4-9EAB-CA5C971D3786}"/>
              </a:ext>
            </a:extLst>
          </p:cNvPr>
          <p:cNvCxnSpPr>
            <a:cxnSpLocks/>
            <a:endCxn id="73" idx="3"/>
          </p:cNvCxnSpPr>
          <p:nvPr/>
        </p:nvCxnSpPr>
        <p:spPr>
          <a:xfrm flipH="1">
            <a:off x="8385110" y="5918707"/>
            <a:ext cx="543900" cy="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3A3FE0E5-467C-4260-9D75-808130BA81AF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1286070" y="4676451"/>
            <a:ext cx="9893172" cy="1934757"/>
          </a:xfrm>
          <a:prstGeom prst="bentConnector4">
            <a:avLst>
              <a:gd name="adj1" fmla="val -6187"/>
              <a:gd name="adj2" fmla="val 121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CAB9614-F345-4D3A-A586-5D772354896C}"/>
              </a:ext>
            </a:extLst>
          </p:cNvPr>
          <p:cNvCxnSpPr>
            <a:stCxn id="73" idx="2"/>
          </p:cNvCxnSpPr>
          <p:nvPr/>
        </p:nvCxnSpPr>
        <p:spPr>
          <a:xfrm rot="16200000" flipH="1">
            <a:off x="8948037" y="4380004"/>
            <a:ext cx="365102" cy="40973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893EB40-643D-4B8E-A70B-119A63C071DF}"/>
              </a:ext>
            </a:extLst>
          </p:cNvPr>
          <p:cNvCxnSpPr>
            <a:cxnSpLocks/>
          </p:cNvCxnSpPr>
          <p:nvPr/>
        </p:nvCxnSpPr>
        <p:spPr>
          <a:xfrm>
            <a:off x="1286070" y="5138111"/>
            <a:ext cx="0" cy="6391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E5AEA8-45C9-4151-AC9E-88A620534372}"/>
              </a:ext>
            </a:extLst>
          </p:cNvPr>
          <p:cNvSpPr txBox="1"/>
          <p:nvPr/>
        </p:nvSpPr>
        <p:spPr>
          <a:xfrm>
            <a:off x="73869" y="5769983"/>
            <a:ext cx="274008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Outputs:</a:t>
            </a:r>
          </a:p>
          <a:p>
            <a:pPr algn="ctr"/>
            <a:r>
              <a:rPr lang="en-US" dirty="0"/>
              <a:t>1: Time Differences </a:t>
            </a:r>
          </a:p>
          <a:p>
            <a:pPr algn="ctr"/>
            <a:r>
              <a:rPr lang="en-US" dirty="0"/>
              <a:t>2: Time Difference Errors</a:t>
            </a:r>
          </a:p>
        </p:txBody>
      </p:sp>
    </p:spTree>
    <p:extLst>
      <p:ext uri="{BB962C8B-B14F-4D97-AF65-F5344CB8AC3E}">
        <p14:creationId xmlns:p14="http://schemas.microsoft.com/office/powerpoint/2010/main" val="2927640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FB3-EB52-44B3-9B4D-DBA94A9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Intersecting 2 Surfaces 2D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/>
              <p:nvPr/>
            </p:nvSpPr>
            <p:spPr>
              <a:xfrm>
                <a:off x="3471969" y="5690688"/>
                <a:ext cx="5877378" cy="1154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500" dirty="0"/>
              </a:p>
              <a:p>
                <a:pPr algn="ctr"/>
                <a:r>
                  <a:rPr lang="en-US" sz="25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5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500" dirty="0"/>
                  <a:t> are equations of Hyperboloids.</a:t>
                </a:r>
              </a:p>
              <a:p>
                <a:pPr algn="ctr"/>
                <a:r>
                  <a:rPr lang="en-US" sz="2500" dirty="0"/>
                  <a:t>Result is 2 points.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69" y="5690688"/>
                <a:ext cx="5877378" cy="1154162"/>
              </a:xfrm>
              <a:prstGeom prst="rect">
                <a:avLst/>
              </a:prstGeom>
              <a:blipFill>
                <a:blip r:embed="rId2"/>
                <a:stretch>
                  <a:fillRect l="-2697" r="-2593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253E9B6-11D9-4E64-A680-396E695CA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24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FB3-EB52-44B3-9B4D-DBA94A9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Intersecting 2 Surfaces 3D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128D2-F99C-4C46-819A-DB00CE42E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7" y="1690688"/>
            <a:ext cx="5333333" cy="40000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D6BCB62-717A-4C70-B842-8C229D00D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58" y="1690688"/>
            <a:ext cx="5333333" cy="40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/>
              <p:nvPr/>
            </p:nvSpPr>
            <p:spPr>
              <a:xfrm>
                <a:off x="3471969" y="5690688"/>
                <a:ext cx="5877378" cy="1154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500" dirty="0"/>
              </a:p>
              <a:p>
                <a:pPr algn="ctr"/>
                <a:r>
                  <a:rPr lang="en-US" sz="25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5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500" dirty="0"/>
                  <a:t> are equations of Hyperboloids.</a:t>
                </a:r>
              </a:p>
              <a:p>
                <a:pPr algn="ctr"/>
                <a:r>
                  <a:rPr lang="en-US" sz="2500" dirty="0"/>
                  <a:t>Result is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500" dirty="0"/>
                  <a:t> and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69" y="5690688"/>
                <a:ext cx="5877378" cy="1154162"/>
              </a:xfrm>
              <a:prstGeom prst="rect">
                <a:avLst/>
              </a:prstGeom>
              <a:blipFill>
                <a:blip r:embed="rId4"/>
                <a:stretch>
                  <a:fillRect l="-2697" r="-2593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091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AB98-73E1-46F2-BC23-F043CF32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3D Intersection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57FBC-511E-4D83-9EC8-42D02C990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33333" cy="4000000"/>
          </a:xfrm>
          <a:prstGeom prst="rect">
            <a:avLst/>
          </a:prstGeom>
        </p:spPr>
      </p:pic>
      <p:pic>
        <p:nvPicPr>
          <p:cNvPr id="7" name="Picture 6" descr="A picture containing text, map, table, white&#10;&#10;Description automatically generated">
            <a:extLst>
              <a:ext uri="{FF2B5EF4-FFF2-40B4-BE49-F238E27FC236}">
                <a16:creationId xmlns:a16="http://schemas.microsoft.com/office/drawing/2014/main" id="{F9EBFF13-2873-4426-9C83-32B28E373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33" y="1690688"/>
            <a:ext cx="5333333" cy="40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6534C0-D3BD-4259-A0D5-11A33CAD32CE}"/>
                  </a:ext>
                </a:extLst>
              </p:cNvPr>
              <p:cNvSpPr txBox="1"/>
              <p:nvPr/>
            </p:nvSpPr>
            <p:spPr>
              <a:xfrm>
                <a:off x="3471969" y="5690688"/>
                <a:ext cx="5877378" cy="1154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/>
              </a:p>
              <a:p>
                <a:pPr algn="ctr"/>
                <a:r>
                  <a:rPr lang="en-US" sz="25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5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500" dirty="0"/>
                  <a:t> are equations of Hyperboloids.</a:t>
                </a:r>
              </a:p>
              <a:p>
                <a:pPr algn="ctr"/>
                <a:r>
                  <a:rPr lang="en-US" sz="2500" dirty="0"/>
                  <a:t>Solve multiple ‘planes’ of the solution.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6534C0-D3BD-4259-A0D5-11A33CAD3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69" y="5690688"/>
                <a:ext cx="5877378" cy="1154162"/>
              </a:xfrm>
              <a:prstGeom prst="rect">
                <a:avLst/>
              </a:prstGeom>
              <a:blipFill>
                <a:blip r:embed="rId4"/>
                <a:stretch>
                  <a:fillRect l="-2697" t="-529" r="-2593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665A5A52-9F8B-4EAE-8C55-D595D89E3C70}"/>
              </a:ext>
            </a:extLst>
          </p:cNvPr>
          <p:cNvSpPr/>
          <p:nvPr/>
        </p:nvSpPr>
        <p:spPr>
          <a:xfrm rot="1875109">
            <a:off x="9578938" y="2044602"/>
            <a:ext cx="892061" cy="2273465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313B6-2103-4369-AE68-235588A81E97}"/>
              </a:ext>
            </a:extLst>
          </p:cNvPr>
          <p:cNvSpPr txBox="1"/>
          <p:nvPr/>
        </p:nvSpPr>
        <p:spPr>
          <a:xfrm>
            <a:off x="9614750" y="1511252"/>
            <a:ext cx="189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Approximately Linear Region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2B6CEE-E5B8-4024-BABC-7356569B6731}"/>
              </a:ext>
            </a:extLst>
          </p:cNvPr>
          <p:cNvSpPr txBox="1"/>
          <p:nvPr/>
        </p:nvSpPr>
        <p:spPr>
          <a:xfrm>
            <a:off x="1194649" y="1367522"/>
            <a:ext cx="397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Further from foci, the hyperboloids look more like planes.</a:t>
            </a:r>
          </a:p>
        </p:txBody>
      </p:sp>
    </p:spTree>
    <p:extLst>
      <p:ext uri="{BB962C8B-B14F-4D97-AF65-F5344CB8AC3E}">
        <p14:creationId xmlns:p14="http://schemas.microsoft.com/office/powerpoint/2010/main" val="1372503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93F-ACB3-4ED6-A02D-31854BF8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Choose the “Best” Solution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FE91421-33C7-4D87-8DF8-4C518A7C8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1690688"/>
            <a:ext cx="6296025" cy="458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AB9FA-C467-49E1-AB8D-0CF858B404CD}"/>
              </a:ext>
            </a:extLst>
          </p:cNvPr>
          <p:cNvSpPr txBox="1"/>
          <p:nvPr/>
        </p:nvSpPr>
        <p:spPr>
          <a:xfrm>
            <a:off x="905522" y="1500326"/>
            <a:ext cx="3719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K hyperboloids in the fixed frame based on every distance difference given.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intersection.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Make a </a:t>
            </a:r>
            <a:r>
              <a:rPr lang="en-US" dirty="0" err="1"/>
              <a:t>xy</a:t>
            </a:r>
            <a:r>
              <a:rPr lang="en-US" dirty="0"/>
              <a:t> offset plane slice of all hyperboloids.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Intersect the resulting hyperbolas 2 at a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Chose only nearby points from list of intersections. Those are the possible locations.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C10C5F-DF5E-4681-B222-8B75CCDB75E8}"/>
              </a:ext>
            </a:extLst>
          </p:cNvPr>
          <p:cNvSpPr/>
          <p:nvPr/>
        </p:nvSpPr>
        <p:spPr>
          <a:xfrm>
            <a:off x="679539" y="3724276"/>
            <a:ext cx="4171710" cy="942974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67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FB3-EB52-44B3-9B4D-DBA94A9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Intersecting 3 hyperbolas 3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/>
              <p:nvPr/>
            </p:nvSpPr>
            <p:spPr>
              <a:xfrm>
                <a:off x="5576660" y="5429000"/>
                <a:ext cx="5877378" cy="1154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500" dirty="0"/>
              </a:p>
              <a:p>
                <a:pPr algn="ctr"/>
                <a:r>
                  <a:rPr lang="en-US" sz="25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5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500" dirty="0"/>
                  <a:t> are equations of Hyperboloids.</a:t>
                </a:r>
              </a:p>
              <a:p>
                <a:pPr algn="ctr"/>
                <a:r>
                  <a:rPr lang="en-US" sz="2500" dirty="0"/>
                  <a:t>Result is 2 points.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660" y="5429000"/>
                <a:ext cx="5877378" cy="1154162"/>
              </a:xfrm>
              <a:prstGeom prst="rect">
                <a:avLst/>
              </a:prstGeom>
              <a:blipFill>
                <a:blip r:embed="rId2"/>
                <a:stretch>
                  <a:fillRect l="-2697" r="-2593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itting&#10;&#10;Description automatically generated">
            <a:extLst>
              <a:ext uri="{FF2B5EF4-FFF2-40B4-BE49-F238E27FC236}">
                <a16:creationId xmlns:a16="http://schemas.microsoft.com/office/drawing/2014/main" id="{3B2D85B1-D9D1-4220-8291-50D21290D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683" y="1429000"/>
            <a:ext cx="5333333" cy="40000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C53CB61-1334-40CA-81E2-E44B0EEC7F2F}"/>
              </a:ext>
            </a:extLst>
          </p:cNvPr>
          <p:cNvGraphicFramePr>
            <a:graphicFrameLocks noGrp="1"/>
          </p:cNvGraphicFramePr>
          <p:nvPr/>
        </p:nvGraphicFramePr>
        <p:xfrm>
          <a:off x="921470" y="1416321"/>
          <a:ext cx="2966397" cy="5076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961">
                  <a:extLst>
                    <a:ext uri="{9D8B030D-6E8A-4147-A177-3AD203B41FA5}">
                      <a16:colId xmlns:a16="http://schemas.microsoft.com/office/drawing/2014/main" val="792225325"/>
                    </a:ext>
                  </a:extLst>
                </a:gridCol>
                <a:gridCol w="957961">
                  <a:extLst>
                    <a:ext uri="{9D8B030D-6E8A-4147-A177-3AD203B41FA5}">
                      <a16:colId xmlns:a16="http://schemas.microsoft.com/office/drawing/2014/main" val="3995860203"/>
                    </a:ext>
                  </a:extLst>
                </a:gridCol>
                <a:gridCol w="1050475">
                  <a:extLst>
                    <a:ext uri="{9D8B030D-6E8A-4147-A177-3AD203B41FA5}">
                      <a16:colId xmlns:a16="http://schemas.microsoft.com/office/drawing/2014/main" val="1784648126"/>
                    </a:ext>
                  </a:extLst>
                </a:gridCol>
              </a:tblGrid>
              <a:tr h="362611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33" marR="8433" marT="84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7.0001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0.9998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907137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7.1886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2.3197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850101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2.4457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3.8727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14989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2.0964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5.0562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83233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132961"/>
                  </a:ext>
                </a:extLst>
              </a:tr>
              <a:tr h="362611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33" marR="8433" marT="84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1.9290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-5.5781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133928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7.0000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1.0001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946790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2.0963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5.0564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401330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9.3175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9.0656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23034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980781"/>
                  </a:ext>
                </a:extLst>
              </a:tr>
              <a:tr h="362611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33" marR="8433" marT="84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6.9888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0.9970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232294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8.0753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1.8799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639100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0.6839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4.8581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260543"/>
                  </a:ext>
                </a:extLst>
              </a:tr>
              <a:tr h="362611">
                <a:tc vMerge="1"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2.0965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5.0565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3" marR="8433" marT="84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948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A945D5-0E8C-422E-8640-558958C07678}"/>
                  </a:ext>
                </a:extLst>
              </p:cNvPr>
              <p:cNvSpPr txBox="1"/>
              <p:nvPr/>
            </p:nvSpPr>
            <p:spPr>
              <a:xfrm>
                <a:off x="4030742" y="2843677"/>
                <a:ext cx="206525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Numerical precision prevents the 3 points from lining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𝑒𝑥𝑎𝑐𝑡𝑙𝑦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Intersecting 3 results in no solution.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A945D5-0E8C-422E-8640-558958C07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742" y="2843677"/>
                <a:ext cx="2065258" cy="2585323"/>
              </a:xfrm>
              <a:prstGeom prst="rect">
                <a:avLst/>
              </a:prstGeom>
              <a:blipFill>
                <a:blip r:embed="rId4"/>
                <a:stretch>
                  <a:fillRect l="-1770" t="-1176" b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559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FB3-EB52-44B3-9B4D-DBA94A9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‘Best’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/>
              <p:nvPr/>
            </p:nvSpPr>
            <p:spPr>
              <a:xfrm>
                <a:off x="2409055" y="5903909"/>
                <a:ext cx="6879255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00" dirty="0"/>
                  <a:t>What differences are below the specified threshold? </a:t>
                </a:r>
              </a:p>
              <a:p>
                <a:pPr algn="ctr"/>
                <a:r>
                  <a:rPr lang="en-US" sz="2500" dirty="0"/>
                  <a:t>In this case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&lt;0.1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55" y="5903909"/>
                <a:ext cx="6879255" cy="769441"/>
              </a:xfrm>
              <a:prstGeom prst="rect">
                <a:avLst/>
              </a:prstGeom>
              <a:blipFill>
                <a:blip r:embed="rId2"/>
                <a:stretch>
                  <a:fillRect l="-2303" t="-11811" r="-2303" b="-23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itting&#10;&#10;Description automatically generated">
            <a:extLst>
              <a:ext uri="{FF2B5EF4-FFF2-40B4-BE49-F238E27FC236}">
                <a16:creationId xmlns:a16="http://schemas.microsoft.com/office/drawing/2014/main" id="{3B2D85B1-D9D1-4220-8291-50D21290D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683" y="1429000"/>
            <a:ext cx="5333333" cy="4000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C2E4B5-F6BF-44FD-B89A-A68603F27FA0}"/>
              </a:ext>
            </a:extLst>
          </p:cNvPr>
          <p:cNvGraphicFramePr>
            <a:graphicFrameLocks noGrp="1"/>
          </p:cNvGraphicFramePr>
          <p:nvPr/>
        </p:nvGraphicFramePr>
        <p:xfrm>
          <a:off x="1220965" y="1269909"/>
          <a:ext cx="4875036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370">
                  <a:extLst>
                    <a:ext uri="{9D8B030D-6E8A-4147-A177-3AD203B41FA5}">
                      <a16:colId xmlns:a16="http://schemas.microsoft.com/office/drawing/2014/main" val="4041531670"/>
                    </a:ext>
                  </a:extLst>
                </a:gridCol>
                <a:gridCol w="886370">
                  <a:extLst>
                    <a:ext uri="{9D8B030D-6E8A-4147-A177-3AD203B41FA5}">
                      <a16:colId xmlns:a16="http://schemas.microsoft.com/office/drawing/2014/main" val="3257757967"/>
                    </a:ext>
                  </a:extLst>
                </a:gridCol>
                <a:gridCol w="896110">
                  <a:extLst>
                    <a:ext uri="{9D8B030D-6E8A-4147-A177-3AD203B41FA5}">
                      <a16:colId xmlns:a16="http://schemas.microsoft.com/office/drawing/2014/main" val="1448307359"/>
                    </a:ext>
                  </a:extLst>
                </a:gridCol>
                <a:gridCol w="1103093">
                  <a:extLst>
                    <a:ext uri="{9D8B030D-6E8A-4147-A177-3AD203B41FA5}">
                      <a16:colId xmlns:a16="http://schemas.microsoft.com/office/drawing/2014/main" val="3007402561"/>
                    </a:ext>
                  </a:extLst>
                </a:gridCol>
                <a:gridCol w="1103093">
                  <a:extLst>
                    <a:ext uri="{9D8B030D-6E8A-4147-A177-3AD203B41FA5}">
                      <a16:colId xmlns:a16="http://schemas.microsoft.com/office/drawing/2014/main" val="2004688322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198346600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0.6839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4.8581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1.2451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-10.4362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36933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1.9290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-5.5781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0.1673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10.6345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3434925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2.0963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5.0564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-0.0002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40136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2.0964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5.0562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0.0003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593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2.0965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5.0565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0.3492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-1.1838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10237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2.4457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3.8727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4.5431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-2.8757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331313476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6.9888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0.9970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0.0112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0.0031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09480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7.0000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1.0001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-0.0003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14894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7.0001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0.9998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0.1885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1.3199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370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7.1886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2.3197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0.8866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-0.4399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858416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8.0753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1.8799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1.2423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7.1858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57919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9.3175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9.0656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7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491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FB3-EB52-44B3-9B4D-DBA94A9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‘Best’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/>
              <p:nvPr/>
            </p:nvSpPr>
            <p:spPr>
              <a:xfrm>
                <a:off x="6440889" y="1623592"/>
                <a:ext cx="4912911" cy="5001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𝑑𝑖𝑓𝑓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𝐼𝑛𝑑𝑒𝑥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5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Identify the splits between the solutions: Look for non-zero terms.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In this case, 2 solutions exist, 1 non-zero term.</a:t>
                </a:r>
              </a:p>
              <a:p>
                <a:endParaRPr lang="en-US" sz="2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𝐼𝑛𝑑𝑖𝑐𝑒𝑠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=[3,4,7,8]</m:t>
                      </m:r>
                    </m:oMath>
                  </m:oMathPara>
                </a14:m>
                <a:endParaRPr lang="en-US" sz="2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𝑑𝑖𝑓𝑓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𝐼𝑛𝑑𝑖𝑐𝑒𝑠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=[1,3,1]</m:t>
                      </m:r>
                    </m:oMath>
                  </m:oMathPara>
                </a14:m>
                <a:endParaRPr lang="en-US" sz="2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𝑑𝑖𝑓𝑓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𝐼𝑛𝑑𝑖𝑐𝑒𝑠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−1=[0,2,0]</m:t>
                      </m:r>
                    </m:oMath>
                  </m:oMathPara>
                </a14:m>
                <a:endParaRPr lang="en-US" sz="2500" b="0" dirty="0"/>
              </a:p>
              <a:p>
                <a:r>
                  <a:rPr lang="en-US" sz="2500" b="0" dirty="0"/>
                  <a:t>Split located at non-zero terms, position two. </a:t>
                </a:r>
                <a:r>
                  <a:rPr lang="en-US" sz="2500" dirty="0"/>
                  <a:t>We want to identify beginning (0) and end (4) as well. </a:t>
                </a:r>
                <a:endParaRPr lang="en-US" sz="2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𝑠𝑝𝑙𝑖𝑡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=[0,2,4]</m:t>
                      </m:r>
                    </m:oMath>
                  </m:oMathPara>
                </a14:m>
                <a:endParaRPr lang="en-US" sz="25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08BAB-DABF-455C-989A-54C6D98F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89" y="1623592"/>
                <a:ext cx="4912911" cy="5001369"/>
              </a:xfrm>
              <a:prstGeom prst="rect">
                <a:avLst/>
              </a:prstGeom>
              <a:blipFill>
                <a:blip r:embed="rId2"/>
                <a:stretch>
                  <a:fillRect l="-3970" t="-1583" r="-2109" b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C2E4B5-F6BF-44FD-B89A-A68603F27FA0}"/>
              </a:ext>
            </a:extLst>
          </p:cNvPr>
          <p:cNvGraphicFramePr>
            <a:graphicFrameLocks noGrp="1"/>
          </p:cNvGraphicFramePr>
          <p:nvPr/>
        </p:nvGraphicFramePr>
        <p:xfrm>
          <a:off x="344666" y="1315121"/>
          <a:ext cx="5751334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820">
                  <a:extLst>
                    <a:ext uri="{9D8B030D-6E8A-4147-A177-3AD203B41FA5}">
                      <a16:colId xmlns:a16="http://schemas.microsoft.com/office/drawing/2014/main" val="4041531670"/>
                    </a:ext>
                  </a:extLst>
                </a:gridCol>
                <a:gridCol w="884820">
                  <a:extLst>
                    <a:ext uri="{9D8B030D-6E8A-4147-A177-3AD203B41FA5}">
                      <a16:colId xmlns:a16="http://schemas.microsoft.com/office/drawing/2014/main" val="297068511"/>
                    </a:ext>
                  </a:extLst>
                </a:gridCol>
                <a:gridCol w="884820">
                  <a:extLst>
                    <a:ext uri="{9D8B030D-6E8A-4147-A177-3AD203B41FA5}">
                      <a16:colId xmlns:a16="http://schemas.microsoft.com/office/drawing/2014/main" val="3257757967"/>
                    </a:ext>
                  </a:extLst>
                </a:gridCol>
                <a:gridCol w="894544">
                  <a:extLst>
                    <a:ext uri="{9D8B030D-6E8A-4147-A177-3AD203B41FA5}">
                      <a16:colId xmlns:a16="http://schemas.microsoft.com/office/drawing/2014/main" val="1448307359"/>
                    </a:ext>
                  </a:extLst>
                </a:gridCol>
                <a:gridCol w="1101165">
                  <a:extLst>
                    <a:ext uri="{9D8B030D-6E8A-4147-A177-3AD203B41FA5}">
                      <a16:colId xmlns:a16="http://schemas.microsoft.com/office/drawing/2014/main" val="3007402561"/>
                    </a:ext>
                  </a:extLst>
                </a:gridCol>
                <a:gridCol w="1101165">
                  <a:extLst>
                    <a:ext uri="{9D8B030D-6E8A-4147-A177-3AD203B41FA5}">
                      <a16:colId xmlns:a16="http://schemas.microsoft.com/office/drawing/2014/main" val="2004688322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 - 1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198346600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0.6839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4.8581</a:t>
                      </a:r>
                      <a:endParaRPr lang="en-US" sz="2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1.2451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-10.4362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36933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1.9290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-5.5781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0.1673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10.6345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3434925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5.0564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40136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593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2.0965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5.0565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0.3492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-1.1838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10237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2.4457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3.8727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4.5431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-2.8757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331313476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6.9888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0.9970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0.0112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0.0031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09480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7.0000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14894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7.0001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0.9998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0.1885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1.3199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370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7.1886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2.3197</a:t>
                      </a:r>
                      <a:endParaRPr lang="en-US" sz="2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0.8866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-0.4399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858416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8.0753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1.8799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1.2423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7.1858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57919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9.3175</a:t>
                      </a:r>
                      <a:endParaRPr lang="en-US" sz="2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9.0656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784" marR="7784" marT="7784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784" marR="7784" marT="7784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7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090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FB3-EB52-44B3-9B4D-DBA94A9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‘Best’ estimate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C2E4B5-F6BF-44FD-B89A-A68603F27FA0}"/>
              </a:ext>
            </a:extLst>
          </p:cNvPr>
          <p:cNvGraphicFramePr>
            <a:graphicFrameLocks noGrp="1"/>
          </p:cNvGraphicFramePr>
          <p:nvPr/>
        </p:nvGraphicFramePr>
        <p:xfrm>
          <a:off x="344666" y="1315121"/>
          <a:ext cx="5751334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820">
                  <a:extLst>
                    <a:ext uri="{9D8B030D-6E8A-4147-A177-3AD203B41FA5}">
                      <a16:colId xmlns:a16="http://schemas.microsoft.com/office/drawing/2014/main" val="4041531670"/>
                    </a:ext>
                  </a:extLst>
                </a:gridCol>
                <a:gridCol w="884820">
                  <a:extLst>
                    <a:ext uri="{9D8B030D-6E8A-4147-A177-3AD203B41FA5}">
                      <a16:colId xmlns:a16="http://schemas.microsoft.com/office/drawing/2014/main" val="297068511"/>
                    </a:ext>
                  </a:extLst>
                </a:gridCol>
                <a:gridCol w="884820">
                  <a:extLst>
                    <a:ext uri="{9D8B030D-6E8A-4147-A177-3AD203B41FA5}">
                      <a16:colId xmlns:a16="http://schemas.microsoft.com/office/drawing/2014/main" val="3257757967"/>
                    </a:ext>
                  </a:extLst>
                </a:gridCol>
                <a:gridCol w="894544">
                  <a:extLst>
                    <a:ext uri="{9D8B030D-6E8A-4147-A177-3AD203B41FA5}">
                      <a16:colId xmlns:a16="http://schemas.microsoft.com/office/drawing/2014/main" val="1448307359"/>
                    </a:ext>
                  </a:extLst>
                </a:gridCol>
                <a:gridCol w="1101165">
                  <a:extLst>
                    <a:ext uri="{9D8B030D-6E8A-4147-A177-3AD203B41FA5}">
                      <a16:colId xmlns:a16="http://schemas.microsoft.com/office/drawing/2014/main" val="3007402561"/>
                    </a:ext>
                  </a:extLst>
                </a:gridCol>
                <a:gridCol w="1101165">
                  <a:extLst>
                    <a:ext uri="{9D8B030D-6E8A-4147-A177-3AD203B41FA5}">
                      <a16:colId xmlns:a16="http://schemas.microsoft.com/office/drawing/2014/main" val="2004688322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 - 1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198346600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0.6839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4.8581</a:t>
                      </a:r>
                      <a:endParaRPr lang="en-US" sz="2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1.2451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-10.4362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36933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1.9290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-5.5781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0.1673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10.6345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3434925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40136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593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2.0965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5.0565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0.3492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-1.1838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10237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2.4457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3.8727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4.5431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-2.8757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331313476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6.9888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0.9970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0.0112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0.0031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09480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7.0000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14894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7.0001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0.9998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0.1885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1.3199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370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7.1886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2.3197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0.8866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-0.4399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858416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8.0753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1.8799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1.2423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7.1858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57919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9.3175</a:t>
                      </a:r>
                      <a:endParaRPr lang="en-US" sz="2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9.0656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70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98AD5C-ECB7-4ECB-9435-295B307319D1}"/>
                  </a:ext>
                </a:extLst>
              </p:cNvPr>
              <p:cNvSpPr txBox="1"/>
              <p:nvPr/>
            </p:nvSpPr>
            <p:spPr>
              <a:xfrm>
                <a:off x="6440889" y="1315121"/>
                <a:ext cx="4912911" cy="3511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𝐼𝑛𝑑𝑖𝑐𝑒𝑠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=[3,4,7,8]</m:t>
                      </m:r>
                    </m:oMath>
                  </m:oMathPara>
                </a14:m>
                <a:endParaRPr lang="en-US" sz="25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>
                          <a:latin typeface="Cambria Math" panose="02040503050406030204" pitchFamily="18" charset="0"/>
                        </a:rPr>
                        <m:t>𝑠𝑝𝑙𝑖𝑡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=[0,2,4]</m:t>
                      </m:r>
                    </m:oMath>
                  </m:oMathPara>
                </a14:m>
                <a:endParaRPr lang="en-US" sz="2500" dirty="0"/>
              </a:p>
              <a:p>
                <a:r>
                  <a:rPr lang="en-US" sz="2500" b="0" dirty="0"/>
                  <a:t>We now do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𝐼𝑛𝑑𝑖𝑐𝑒𝑠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  <m:d>
                            <m:d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+1: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  <m:d>
                            <m:d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500" b="0" dirty="0"/>
              </a:p>
              <a:p>
                <a:r>
                  <a:rPr lang="en-US" sz="2500" b="0" dirty="0"/>
                  <a:t>Where 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500" b="0" dirty="0"/>
                  <a:t> is the current solution</a:t>
                </a:r>
              </a:p>
              <a:p>
                <a:r>
                  <a:rPr lang="en-US" sz="2500" dirty="0"/>
                  <a:t>For the first solution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𝐼𝑛𝑑𝑖𝑐𝑒𝑠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1:2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=[3,4]</m:t>
                      </m:r>
                    </m:oMath>
                  </m:oMathPara>
                </a14:m>
                <a:endParaRPr lang="en-US" sz="2500" b="0" dirty="0"/>
              </a:p>
              <a:p>
                <a:r>
                  <a:rPr lang="en-US" sz="2500" dirty="0"/>
                  <a:t>For the second solution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𝐼𝑛𝑑𝑖𝑐𝑒𝑠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3:4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=[7,8]</m:t>
                      </m:r>
                    </m:oMath>
                  </m:oMathPara>
                </a14:m>
                <a:endParaRPr lang="en-US" sz="25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98AD5C-ECB7-4ECB-9435-295B30731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89" y="1315121"/>
                <a:ext cx="4912911" cy="3511987"/>
              </a:xfrm>
              <a:prstGeom prst="rect">
                <a:avLst/>
              </a:prstGeom>
              <a:blipFill>
                <a:blip r:embed="rId2"/>
                <a:stretch>
                  <a:fillRect l="-3970" t="-174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221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FB3-EB52-44B3-9B4D-DBA94A9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‘Best’ estimate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C2E4B5-F6BF-44FD-B89A-A68603F27FA0}"/>
              </a:ext>
            </a:extLst>
          </p:cNvPr>
          <p:cNvGraphicFramePr>
            <a:graphicFrameLocks noGrp="1"/>
          </p:cNvGraphicFramePr>
          <p:nvPr/>
        </p:nvGraphicFramePr>
        <p:xfrm>
          <a:off x="344666" y="1315121"/>
          <a:ext cx="5751334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820">
                  <a:extLst>
                    <a:ext uri="{9D8B030D-6E8A-4147-A177-3AD203B41FA5}">
                      <a16:colId xmlns:a16="http://schemas.microsoft.com/office/drawing/2014/main" val="4041531670"/>
                    </a:ext>
                  </a:extLst>
                </a:gridCol>
                <a:gridCol w="884820">
                  <a:extLst>
                    <a:ext uri="{9D8B030D-6E8A-4147-A177-3AD203B41FA5}">
                      <a16:colId xmlns:a16="http://schemas.microsoft.com/office/drawing/2014/main" val="297068511"/>
                    </a:ext>
                  </a:extLst>
                </a:gridCol>
                <a:gridCol w="884820">
                  <a:extLst>
                    <a:ext uri="{9D8B030D-6E8A-4147-A177-3AD203B41FA5}">
                      <a16:colId xmlns:a16="http://schemas.microsoft.com/office/drawing/2014/main" val="3257757967"/>
                    </a:ext>
                  </a:extLst>
                </a:gridCol>
                <a:gridCol w="894544">
                  <a:extLst>
                    <a:ext uri="{9D8B030D-6E8A-4147-A177-3AD203B41FA5}">
                      <a16:colId xmlns:a16="http://schemas.microsoft.com/office/drawing/2014/main" val="1448307359"/>
                    </a:ext>
                  </a:extLst>
                </a:gridCol>
                <a:gridCol w="1101165">
                  <a:extLst>
                    <a:ext uri="{9D8B030D-6E8A-4147-A177-3AD203B41FA5}">
                      <a16:colId xmlns:a16="http://schemas.microsoft.com/office/drawing/2014/main" val="3007402561"/>
                    </a:ext>
                  </a:extLst>
                </a:gridCol>
                <a:gridCol w="1101165">
                  <a:extLst>
                    <a:ext uri="{9D8B030D-6E8A-4147-A177-3AD203B41FA5}">
                      <a16:colId xmlns:a16="http://schemas.microsoft.com/office/drawing/2014/main" val="2004688322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 - 1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198346600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0.6839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4.8581</a:t>
                      </a:r>
                      <a:endParaRPr lang="en-US" sz="2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1.2451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-10.4362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36933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1.9290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-5.5781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0.1673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10.6345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3434925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40136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593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0.3492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-1.1838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10237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2.4457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3.8727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4.5431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-2.8757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13476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6.9888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0.9970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0.0112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0.0031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09480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7.0000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14894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0.9998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0.1885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1.3199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370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7.1886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2.3197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0.8866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-0.4399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858416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8.0753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1.8799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1.2423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7.1858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57919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9.3175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9.0656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70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98AD5C-ECB7-4ECB-9435-295B307319D1}"/>
                  </a:ext>
                </a:extLst>
              </p:cNvPr>
              <p:cNvSpPr txBox="1"/>
              <p:nvPr/>
            </p:nvSpPr>
            <p:spPr>
              <a:xfrm>
                <a:off x="6440889" y="1315121"/>
                <a:ext cx="4912911" cy="5001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500" b="0" dirty="0"/>
                  <a:t>Where 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500" b="0" dirty="0"/>
                  <a:t> is the current solution</a:t>
                </a:r>
              </a:p>
              <a:p>
                <a:r>
                  <a:rPr lang="en-US" sz="2500" dirty="0"/>
                  <a:t>For the first solution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𝐼𝑛𝑑𝑖𝑐𝑒𝑠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1:2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=[3,4]</m:t>
                      </m:r>
                    </m:oMath>
                  </m:oMathPara>
                </a14:m>
                <a:endParaRPr lang="en-US" sz="2500" b="0" dirty="0"/>
              </a:p>
              <a:p>
                <a:r>
                  <a:rPr lang="en-US" sz="2500" dirty="0"/>
                  <a:t>For the second solution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𝐼𝑛𝑑𝑖𝑐𝑒𝑠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3:4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=[7,8]</m:t>
                      </m:r>
                    </m:oMath>
                  </m:oMathPara>
                </a14:m>
                <a:endParaRPr lang="en-US" sz="2500" b="0" dirty="0"/>
              </a:p>
              <a:p>
                <a:endParaRPr lang="en-US" sz="2500" dirty="0"/>
              </a:p>
              <a:p>
                <a:r>
                  <a:rPr lang="en-US" sz="2500" b="0" dirty="0"/>
                  <a:t>The diff function lags one element behind. We add the next consecutive element to each solution: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𝑠𝑜𝑙𝑛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1=[3,4,5]</m:t>
                      </m:r>
                    </m:oMath>
                  </m:oMathPara>
                </a14:m>
                <a:endParaRPr lang="en-US" sz="2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𝑠𝑜𝑙𝑛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2=[7,8,9]</m:t>
                      </m:r>
                    </m:oMath>
                  </m:oMathPara>
                </a14:m>
                <a:endParaRPr lang="en-US" sz="2500" dirty="0"/>
              </a:p>
              <a:p>
                <a:endParaRPr lang="en-US" sz="2500" dirty="0"/>
              </a:p>
              <a:p>
                <a:endParaRPr lang="en-US" sz="25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98AD5C-ECB7-4ECB-9435-295B30731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89" y="1315121"/>
                <a:ext cx="4912911" cy="5001369"/>
              </a:xfrm>
              <a:prstGeom prst="rect">
                <a:avLst/>
              </a:prstGeom>
              <a:blipFill>
                <a:blip r:embed="rId2"/>
                <a:stretch>
                  <a:fillRect l="-3970" t="-1829" r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19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FB3-EB52-44B3-9B4D-DBA94A9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‘Best’ estimate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C2E4B5-F6BF-44FD-B89A-A68603F27FA0}"/>
              </a:ext>
            </a:extLst>
          </p:cNvPr>
          <p:cNvGraphicFramePr>
            <a:graphicFrameLocks noGrp="1"/>
          </p:cNvGraphicFramePr>
          <p:nvPr/>
        </p:nvGraphicFramePr>
        <p:xfrm>
          <a:off x="344666" y="1315121"/>
          <a:ext cx="5751334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820">
                  <a:extLst>
                    <a:ext uri="{9D8B030D-6E8A-4147-A177-3AD203B41FA5}">
                      <a16:colId xmlns:a16="http://schemas.microsoft.com/office/drawing/2014/main" val="4041531670"/>
                    </a:ext>
                  </a:extLst>
                </a:gridCol>
                <a:gridCol w="884820">
                  <a:extLst>
                    <a:ext uri="{9D8B030D-6E8A-4147-A177-3AD203B41FA5}">
                      <a16:colId xmlns:a16="http://schemas.microsoft.com/office/drawing/2014/main" val="297068511"/>
                    </a:ext>
                  </a:extLst>
                </a:gridCol>
                <a:gridCol w="884820">
                  <a:extLst>
                    <a:ext uri="{9D8B030D-6E8A-4147-A177-3AD203B41FA5}">
                      <a16:colId xmlns:a16="http://schemas.microsoft.com/office/drawing/2014/main" val="3257757967"/>
                    </a:ext>
                  </a:extLst>
                </a:gridCol>
                <a:gridCol w="894544">
                  <a:extLst>
                    <a:ext uri="{9D8B030D-6E8A-4147-A177-3AD203B41FA5}">
                      <a16:colId xmlns:a16="http://schemas.microsoft.com/office/drawing/2014/main" val="1448307359"/>
                    </a:ext>
                  </a:extLst>
                </a:gridCol>
                <a:gridCol w="1101165">
                  <a:extLst>
                    <a:ext uri="{9D8B030D-6E8A-4147-A177-3AD203B41FA5}">
                      <a16:colId xmlns:a16="http://schemas.microsoft.com/office/drawing/2014/main" val="3007402561"/>
                    </a:ext>
                  </a:extLst>
                </a:gridCol>
                <a:gridCol w="1101165">
                  <a:extLst>
                    <a:ext uri="{9D8B030D-6E8A-4147-A177-3AD203B41FA5}">
                      <a16:colId xmlns:a16="http://schemas.microsoft.com/office/drawing/2014/main" val="2004688322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 - 1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 sorted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198346600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0.6839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4.8581</a:t>
                      </a:r>
                      <a:endParaRPr lang="en-US" sz="2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1.2451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-10.4362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36933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1.9290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-5.5781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0.1673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10.6345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3434925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40136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593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2.0965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5.0565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0.3492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-1.1838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10237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2.4457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3.8727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4.5431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-2.8757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13476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6.9888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0.9970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0.0112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0.0031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09480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7.0000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14894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7.0001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0.9998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0.1885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1.3199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3370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7.1886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2.3197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0.8866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-0.4399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8584164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8.0753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1.8799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1.2423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7.1858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extLst>
                  <a:ext uri="{0D108BD9-81ED-4DB2-BD59-A6C34878D82A}">
                    <a16:rowId xmlns:a16="http://schemas.microsoft.com/office/drawing/2014/main" val="57919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9.3175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9.0656</a:t>
                      </a:r>
                      <a:endParaRPr lang="en-US" sz="20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84" marR="7784" marT="7784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4" marR="7784" marT="7784" marB="0" anchor="b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70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98AD5C-ECB7-4ECB-9435-295B307319D1}"/>
              </a:ext>
            </a:extLst>
          </p:cNvPr>
          <p:cNvSpPr txBox="1"/>
          <p:nvPr/>
        </p:nvSpPr>
        <p:spPr>
          <a:xfrm>
            <a:off x="6440889" y="1315121"/>
            <a:ext cx="4912911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500" b="0" dirty="0"/>
              <a:t>Now average the solution together.</a:t>
            </a:r>
          </a:p>
          <a:p>
            <a:endParaRPr lang="en-US" sz="2500" dirty="0"/>
          </a:p>
          <a:p>
            <a:endParaRPr lang="en-US" sz="2500" dirty="0"/>
          </a:p>
          <a:p>
            <a:endParaRPr lang="en-US" sz="2500" b="0" dirty="0"/>
          </a:p>
        </p:txBody>
      </p:sp>
      <p:pic>
        <p:nvPicPr>
          <p:cNvPr id="5" name="Picture 4" descr="A picture containing sitting&#10;&#10;Description automatically generated">
            <a:extLst>
              <a:ext uri="{FF2B5EF4-FFF2-40B4-BE49-F238E27FC236}">
                <a16:creationId xmlns:a16="http://schemas.microsoft.com/office/drawing/2014/main" id="{8C681893-1DFB-427A-A349-1104A247D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89" y="1804000"/>
            <a:ext cx="5333333" cy="40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F2C8C5-6B79-4467-8051-B0EB26F023FA}"/>
                  </a:ext>
                </a:extLst>
              </p:cNvPr>
              <p:cNvSpPr txBox="1"/>
              <p:nvPr/>
            </p:nvSpPr>
            <p:spPr>
              <a:xfrm>
                <a:off x="6727207" y="3027154"/>
                <a:ext cx="1839414" cy="2770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(2.0964,5.05637)</m:t>
                      </m:r>
                    </m:oMath>
                  </m:oMathPara>
                </a14:m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F2C8C5-6B79-4467-8051-B0EB26F02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207" y="3027154"/>
                <a:ext cx="1839414" cy="277064"/>
              </a:xfrm>
              <a:prstGeom prst="rect">
                <a:avLst/>
              </a:prstGeom>
              <a:blipFill>
                <a:blip r:embed="rId3"/>
                <a:stretch>
                  <a:fillRect l="-2990" t="-4444" r="-365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74B2D-EFE7-4C0A-A921-F0A9B73B7E87}"/>
                  </a:ext>
                </a:extLst>
              </p:cNvPr>
              <p:cNvSpPr txBox="1"/>
              <p:nvPr/>
            </p:nvSpPr>
            <p:spPr>
              <a:xfrm>
                <a:off x="8335709" y="4941679"/>
                <a:ext cx="1543692" cy="2770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(6.9963,0.999)</m:t>
                      </m:r>
                    </m:oMath>
                  </m:oMathPara>
                </a14:m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74B2D-EFE7-4C0A-A921-F0A9B73B7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709" y="4941679"/>
                <a:ext cx="1543692" cy="277064"/>
              </a:xfrm>
              <a:prstGeom prst="rect">
                <a:avLst/>
              </a:prstGeom>
              <a:blipFill>
                <a:blip r:embed="rId4"/>
                <a:stretch>
                  <a:fillRect l="-5118" t="-4444" r="-511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1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0C0E86-23CB-4D5D-BE46-952573AD667C}"/>
              </a:ext>
            </a:extLst>
          </p:cNvPr>
          <p:cNvSpPr/>
          <p:nvPr/>
        </p:nvSpPr>
        <p:spPr>
          <a:xfrm>
            <a:off x="-3007567" y="1714501"/>
            <a:ext cx="9760792" cy="81852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1DFD35AE-69F6-4282-A97E-5F8997A596A0}"/>
              </a:ext>
            </a:extLst>
          </p:cNvPr>
          <p:cNvSpPr/>
          <p:nvPr/>
        </p:nvSpPr>
        <p:spPr>
          <a:xfrm>
            <a:off x="405710" y="1784509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9FDF8-484D-4874-B78C-8B4E4EEEE2A0}"/>
              </a:ext>
            </a:extLst>
          </p:cNvPr>
          <p:cNvSpPr txBox="1"/>
          <p:nvPr/>
        </p:nvSpPr>
        <p:spPr>
          <a:xfrm>
            <a:off x="454623" y="2049059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 [s]</a:t>
            </a: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5733EAAE-392D-4E27-B38E-4D6C0727E573}"/>
              </a:ext>
            </a:extLst>
          </p:cNvPr>
          <p:cNvSpPr/>
          <p:nvPr/>
        </p:nvSpPr>
        <p:spPr>
          <a:xfrm>
            <a:off x="2837331" y="2419351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362A6-449D-4BBE-BEC2-262F72586A3C}"/>
              </a:ext>
            </a:extLst>
          </p:cNvPr>
          <p:cNvSpPr txBox="1"/>
          <p:nvPr/>
        </p:nvSpPr>
        <p:spPr>
          <a:xfrm>
            <a:off x="2869939" y="2656522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 [s]</a:t>
            </a: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3C75475F-FE35-4A1D-A926-2301466FF7C5}"/>
              </a:ext>
            </a:extLst>
          </p:cNvPr>
          <p:cNvSpPr/>
          <p:nvPr/>
        </p:nvSpPr>
        <p:spPr>
          <a:xfrm>
            <a:off x="4061293" y="4448176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7D33FE-7E5B-4D28-8CA6-B7C67394F3F0}"/>
              </a:ext>
            </a:extLst>
          </p:cNvPr>
          <p:cNvSpPr txBox="1"/>
          <p:nvPr/>
        </p:nvSpPr>
        <p:spPr>
          <a:xfrm>
            <a:off x="4093901" y="4685347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 [s]</a:t>
            </a: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CA77D9F7-EAE7-4A31-9F28-796892C44369}"/>
              </a:ext>
            </a:extLst>
          </p:cNvPr>
          <p:cNvSpPr/>
          <p:nvPr/>
        </p:nvSpPr>
        <p:spPr>
          <a:xfrm>
            <a:off x="875181" y="4199571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A95C1-F7FA-40F1-9F10-146D4F6D93EF}"/>
              </a:ext>
            </a:extLst>
          </p:cNvPr>
          <p:cNvSpPr txBox="1"/>
          <p:nvPr/>
        </p:nvSpPr>
        <p:spPr>
          <a:xfrm>
            <a:off x="907789" y="4436742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 [s]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4BB544-2064-4BA1-8975-120B2E9C9F48}"/>
              </a:ext>
            </a:extLst>
          </p:cNvPr>
          <p:cNvGrpSpPr/>
          <p:nvPr/>
        </p:nvGrpSpPr>
        <p:grpSpPr>
          <a:xfrm rot="21193489">
            <a:off x="5115695" y="710760"/>
            <a:ext cx="2272441" cy="800099"/>
            <a:chOff x="6896100" y="1171575"/>
            <a:chExt cx="1381125" cy="1343025"/>
          </a:xfrm>
        </p:grpSpPr>
        <p:sp>
          <p:nvSpPr>
            <p:cNvPr id="19" name="Flowchart: Collate 18">
              <a:extLst>
                <a:ext uri="{FF2B5EF4-FFF2-40B4-BE49-F238E27FC236}">
                  <a16:creationId xmlns:a16="http://schemas.microsoft.com/office/drawing/2014/main" id="{0D4C2D04-B8E3-4888-84BD-2942FBCDD4EA}"/>
                </a:ext>
              </a:extLst>
            </p:cNvPr>
            <p:cNvSpPr/>
            <p:nvPr/>
          </p:nvSpPr>
          <p:spPr>
            <a:xfrm rot="18849093">
              <a:off x="6915150" y="1152525"/>
              <a:ext cx="1343025" cy="1381125"/>
            </a:xfrm>
            <a:prstGeom prst="flowChartCol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087C1F-6F0B-49E6-B619-80E359A1A530}"/>
                </a:ext>
              </a:extLst>
            </p:cNvPr>
            <p:cNvSpPr/>
            <p:nvPr/>
          </p:nvSpPr>
          <p:spPr>
            <a:xfrm>
              <a:off x="7419975" y="1590675"/>
              <a:ext cx="342900" cy="3609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7AAE68-93B8-4C4D-9E0F-74BE62188468}"/>
              </a:ext>
            </a:extLst>
          </p:cNvPr>
          <p:cNvGrpSpPr/>
          <p:nvPr/>
        </p:nvGrpSpPr>
        <p:grpSpPr>
          <a:xfrm rot="1731362">
            <a:off x="7739832" y="4330821"/>
            <a:ext cx="2272441" cy="800099"/>
            <a:chOff x="6896100" y="1171575"/>
            <a:chExt cx="1381125" cy="1343025"/>
          </a:xfrm>
        </p:grpSpPr>
        <p:sp>
          <p:nvSpPr>
            <p:cNvPr id="23" name="Flowchart: Collate 22">
              <a:extLst>
                <a:ext uri="{FF2B5EF4-FFF2-40B4-BE49-F238E27FC236}">
                  <a16:creationId xmlns:a16="http://schemas.microsoft.com/office/drawing/2014/main" id="{0722E62F-3F3B-4BA9-9616-09C4B5BE5E7C}"/>
                </a:ext>
              </a:extLst>
            </p:cNvPr>
            <p:cNvSpPr/>
            <p:nvPr/>
          </p:nvSpPr>
          <p:spPr>
            <a:xfrm rot="18849093">
              <a:off x="6915150" y="1152525"/>
              <a:ext cx="1343025" cy="1381125"/>
            </a:xfrm>
            <a:prstGeom prst="flowChartCol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B87E3B9-145C-45EE-AC17-1C1ECD4C6FF0}"/>
                </a:ext>
              </a:extLst>
            </p:cNvPr>
            <p:cNvSpPr/>
            <p:nvPr/>
          </p:nvSpPr>
          <p:spPr>
            <a:xfrm>
              <a:off x="7419975" y="1590675"/>
              <a:ext cx="342900" cy="3609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1E497CC-E9C1-4E31-B120-68225BD31D8B}"/>
              </a:ext>
            </a:extLst>
          </p:cNvPr>
          <p:cNvSpPr txBox="1"/>
          <p:nvPr/>
        </p:nvSpPr>
        <p:spPr>
          <a:xfrm>
            <a:off x="6476609" y="6224"/>
            <a:ext cx="238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S1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580B78-EBBC-423F-A459-B7367D03A1CF}"/>
              </a:ext>
            </a:extLst>
          </p:cNvPr>
          <p:cNvSpPr txBox="1"/>
          <p:nvPr/>
        </p:nvSpPr>
        <p:spPr>
          <a:xfrm>
            <a:off x="9168003" y="3946683"/>
            <a:ext cx="238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S2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490B3A-9D81-4B33-B9E7-A8641A1CA9C8}"/>
              </a:ext>
            </a:extLst>
          </p:cNvPr>
          <p:cNvSpPr txBox="1"/>
          <p:nvPr/>
        </p:nvSpPr>
        <p:spPr>
          <a:xfrm>
            <a:off x="619125" y="390525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Inputs:</a:t>
            </a:r>
          </a:p>
        </p:txBody>
      </p:sp>
    </p:spTree>
    <p:extLst>
      <p:ext uri="{BB962C8B-B14F-4D97-AF65-F5344CB8AC3E}">
        <p14:creationId xmlns:p14="http://schemas.microsoft.com/office/powerpoint/2010/main" val="383501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018A-66FE-47A7-9ACE-7905CFB9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“Best” Solution Flowchart</a:t>
            </a:r>
          </a:p>
        </p:txBody>
      </p:sp>
      <p:pic>
        <p:nvPicPr>
          <p:cNvPr id="11" name="Content Placeholder 10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72A2E8E-5EEE-4601-8C09-2A69C94ED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89" y="1352550"/>
            <a:ext cx="2692621" cy="5221502"/>
          </a:xfrm>
        </p:spPr>
      </p:pic>
    </p:spTree>
    <p:extLst>
      <p:ext uri="{BB962C8B-B14F-4D97-AF65-F5344CB8AC3E}">
        <p14:creationId xmlns:p14="http://schemas.microsoft.com/office/powerpoint/2010/main" val="4187727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93F-ACB3-4ED6-A02D-31854BF8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on Planes to a Line Fit.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0A148A-D6E8-41FF-819D-A586B82FC324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5622373" cy="384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500" b="0" dirty="0"/>
                  <a:t>Parametric Equation of a Line: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500" dirty="0"/>
              </a:p>
              <a:p>
                <a:r>
                  <a:rPr lang="en-US" sz="2500" dirty="0"/>
                  <a:t>Where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5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b="0" dirty="0"/>
                  <a:t> starting point of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b="0" dirty="0"/>
                  <a:t> direction vector</a:t>
                </a:r>
              </a:p>
              <a:p>
                <a:endParaRPr lang="en-US" sz="2500" dirty="0"/>
              </a:p>
              <a:p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500" b="0" dirty="0"/>
                  <a:t> is number of points</a:t>
                </a:r>
              </a:p>
              <a:p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500" b="0" dirty="0"/>
                  <a:t> for a linear line fit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500" b="0" dirty="0"/>
              </a:p>
              <a:p>
                <a:endParaRPr lang="en-US" sz="2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0A148A-D6E8-41FF-819D-A586B82FC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5622373" cy="3847207"/>
              </a:xfrm>
              <a:prstGeom prst="rect">
                <a:avLst/>
              </a:prstGeom>
              <a:blipFill>
                <a:blip r:embed="rId2"/>
                <a:stretch>
                  <a:fillRect l="-3471" t="-2377" r="-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A39636-B1E2-4C3D-B3F7-2E7BA24E14ED}"/>
              </a:ext>
            </a:extLst>
          </p:cNvPr>
          <p:cNvGrpSpPr/>
          <p:nvPr/>
        </p:nvGrpSpPr>
        <p:grpSpPr>
          <a:xfrm>
            <a:off x="7278042" y="1483298"/>
            <a:ext cx="3719744" cy="4669805"/>
            <a:chOff x="905522" y="1500326"/>
            <a:chExt cx="3719744" cy="46698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1BAB9FA-C467-49E1-AB8D-0CF858B404CD}"/>
                    </a:ext>
                  </a:extLst>
                </p:cNvPr>
                <p:cNvSpPr txBox="1"/>
                <p:nvPr/>
              </p:nvSpPr>
              <p:spPr>
                <a:xfrm>
                  <a:off x="905522" y="1500326"/>
                  <a:ext cx="3719744" cy="4515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b="1" dirty="0"/>
                    <a:t>Fit a line to the data points from each plane.</a:t>
                  </a:r>
                </a:p>
                <a:p>
                  <a:endParaRPr lang="en-US" sz="2500" b="1" dirty="0"/>
                </a:p>
                <a:p>
                  <a:r>
                    <a:rPr lang="en-US" sz="2500" dirty="0"/>
                    <a:t>For each dimension, do a linear regression fit</a:t>
                  </a:r>
                </a:p>
                <a:p>
                  <a:endParaRPr lang="en-US" sz="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𝑀𝑤</m:t>
                        </m:r>
                      </m:oMath>
                    </m:oMathPara>
                  </a14:m>
                  <a:endParaRPr lang="en-US" sz="2500" dirty="0"/>
                </a:p>
                <a:p>
                  <a:endParaRPr lang="en-US" sz="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  <m:sup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500" dirty="0"/>
                </a:p>
                <a:p>
                  <a:r>
                    <a:rPr lang="en-US" sz="2500" dirty="0"/>
                    <a:t>For 4 points:</a:t>
                  </a:r>
                </a:p>
                <a:p>
                  <a:r>
                    <a:rPr lang="en-US" sz="25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25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1BAB9FA-C467-49E1-AB8D-0CF858B40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522" y="1500326"/>
                  <a:ext cx="3719744" cy="4515916"/>
                </a:xfrm>
                <a:prstGeom prst="rect">
                  <a:avLst/>
                </a:prstGeom>
                <a:blipFill>
                  <a:blip r:embed="rId3"/>
                  <a:stretch>
                    <a:fillRect l="-2787" t="-945" r="-42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AF6AD71-2555-4C91-9325-A28D079A33E9}"/>
                    </a:ext>
                  </a:extLst>
                </p:cNvPr>
                <p:cNvSpPr txBox="1"/>
                <p:nvPr/>
              </p:nvSpPr>
              <p:spPr>
                <a:xfrm>
                  <a:off x="1140644" y="5893132"/>
                  <a:ext cx="4376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AF6AD71-2555-4C91-9325-A28D079A3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644" y="5893132"/>
                  <a:ext cx="4376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111" r="-1388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F80BDDF-E677-42E2-918B-89A040FCB96B}"/>
                    </a:ext>
                  </a:extLst>
                </p:cNvPr>
                <p:cNvSpPr txBox="1"/>
                <p:nvPr/>
              </p:nvSpPr>
              <p:spPr>
                <a:xfrm>
                  <a:off x="2327774" y="5893132"/>
                  <a:ext cx="4764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F80BDDF-E677-42E2-918B-89A040FCB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7774" y="5893132"/>
                  <a:ext cx="47641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256" r="-1153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15E0096-14BE-4A1C-882F-308DFFC3AB04}"/>
                    </a:ext>
                  </a:extLst>
                </p:cNvPr>
                <p:cNvSpPr txBox="1"/>
                <p:nvPr/>
              </p:nvSpPr>
              <p:spPr>
                <a:xfrm>
                  <a:off x="3396105" y="5893132"/>
                  <a:ext cx="46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15E0096-14BE-4A1C-882F-308DFFC3A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6105" y="5893132"/>
                  <a:ext cx="46487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390" r="-1168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2382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93F-ACB3-4ED6-A02D-31854BF8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to Azimuth and Elevation.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0A148A-D6E8-41FF-819D-A586B82FC324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5622373" cy="3164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500" b="0" dirty="0"/>
                  <a:t>Parametric Equation of a Line: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500" dirty="0"/>
              </a:p>
              <a:p>
                <a:r>
                  <a:rPr lang="en-US" sz="2500" dirty="0"/>
                  <a:t>Where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5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b="0" dirty="0"/>
                  <a:t> starting point of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b="0" dirty="0"/>
                  <a:t> direction vector</a:t>
                </a:r>
              </a:p>
              <a:p>
                <a:endParaRPr lang="en-US" sz="2500" dirty="0"/>
              </a:p>
              <a:p>
                <a:r>
                  <a:rPr lang="en-US" sz="2500" b="0" dirty="0"/>
                  <a:t>Earth: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500" b="0" dirty="0"/>
              </a:p>
              <a:p>
                <a:endParaRPr lang="en-US" sz="2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0A148A-D6E8-41FF-819D-A586B82FC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5622373" cy="3164777"/>
              </a:xfrm>
              <a:prstGeom prst="rect">
                <a:avLst/>
              </a:prstGeom>
              <a:blipFill>
                <a:blip r:embed="rId2"/>
                <a:stretch>
                  <a:fillRect l="-3471" t="-2885" r="-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1BAB9FA-C467-49E1-AB8D-0CF858B404CD}"/>
              </a:ext>
            </a:extLst>
          </p:cNvPr>
          <p:cNvSpPr txBox="1"/>
          <p:nvPr/>
        </p:nvSpPr>
        <p:spPr>
          <a:xfrm>
            <a:off x="838200" y="4367900"/>
            <a:ext cx="49592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/>
              <a:t>Intersect Line and Earth Model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500" dirty="0"/>
              <a:t>Earth is sphere.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500" dirty="0"/>
              <a:t>Constitutes our “reference frame location”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Convert Line direction vector to Azimuth and Elevation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AD15E29-1461-4167-9D49-598504C662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4"/>
          <a:stretch/>
        </p:blipFill>
        <p:spPr>
          <a:xfrm>
            <a:off x="6875094" y="1273077"/>
            <a:ext cx="4478706" cy="40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AF34D0-AC33-4E3D-9A3D-B9C481CA3B21}"/>
                  </a:ext>
                </a:extLst>
              </p:cNvPr>
              <p:cNvSpPr txBox="1"/>
              <p:nvPr/>
            </p:nvSpPr>
            <p:spPr>
              <a:xfrm>
                <a:off x="6205153" y="5324466"/>
                <a:ext cx="1984646" cy="723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AF34D0-AC33-4E3D-9A3D-B9C481CA3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153" y="5324466"/>
                <a:ext cx="1984646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7F0CF7-C31E-4CBB-898F-97F47E202946}"/>
                  </a:ext>
                </a:extLst>
              </p:cNvPr>
              <p:cNvSpPr txBox="1"/>
              <p:nvPr/>
            </p:nvSpPr>
            <p:spPr>
              <a:xfrm>
                <a:off x="8476153" y="5358141"/>
                <a:ext cx="2877647" cy="1134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  <m:sup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  <m:sup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7F0CF7-C31E-4CBB-898F-97F47E202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53" y="5358141"/>
                <a:ext cx="2877647" cy="11347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666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E4B6-F6EA-424F-B6C4-56E6B119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 with Satellite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BD98-C63F-4BD8-BF00-C13D6D457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0516" cy="5032375"/>
          </a:xfrm>
        </p:spPr>
        <p:txBody>
          <a:bodyPr>
            <a:normAutofit/>
          </a:bodyPr>
          <a:lstStyle/>
          <a:p>
            <a:r>
              <a:rPr lang="en-US" dirty="0"/>
              <a:t>Satellite located above the Sentinel Statue with altitude 775km</a:t>
            </a:r>
          </a:p>
          <a:p>
            <a:r>
              <a:rPr lang="en-US" dirty="0"/>
              <a:t>3 Stations located at the Hill, Ellingson, and RIT Inn. </a:t>
            </a:r>
          </a:p>
          <a:p>
            <a:pPr marL="0" indent="0">
              <a:buNone/>
            </a:pPr>
            <a:r>
              <a:rPr lang="en-US" b="1" dirty="0"/>
              <a:t>Results:</a:t>
            </a:r>
          </a:p>
          <a:p>
            <a:pPr marL="0" indent="0">
              <a:buNone/>
            </a:pPr>
            <a:r>
              <a:rPr lang="en-US" dirty="0"/>
              <a:t>Line Fit via 3 points.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5474C70-4E21-47AA-82C2-11E0E976F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16" y="1825625"/>
            <a:ext cx="5333333" cy="40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51371D4-5920-4958-BCBC-48A2C6329C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171621"/>
                  </p:ext>
                </p:extLst>
              </p:nvPr>
            </p:nvGraphicFramePr>
            <p:xfrm>
              <a:off x="1131217" y="4978588"/>
              <a:ext cx="4336329" cy="15621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45443">
                      <a:extLst>
                        <a:ext uri="{9D8B030D-6E8A-4147-A177-3AD203B41FA5}">
                          <a16:colId xmlns:a16="http://schemas.microsoft.com/office/drawing/2014/main" val="1268842992"/>
                        </a:ext>
                      </a:extLst>
                    </a:gridCol>
                    <a:gridCol w="1445443">
                      <a:extLst>
                        <a:ext uri="{9D8B030D-6E8A-4147-A177-3AD203B41FA5}">
                          <a16:colId xmlns:a16="http://schemas.microsoft.com/office/drawing/2014/main" val="2348180474"/>
                        </a:ext>
                      </a:extLst>
                    </a:gridCol>
                    <a:gridCol w="1445443">
                      <a:extLst>
                        <a:ext uri="{9D8B030D-6E8A-4147-A177-3AD203B41FA5}">
                          <a16:colId xmlns:a16="http://schemas.microsoft.com/office/drawing/2014/main" val="34774779"/>
                        </a:ext>
                      </a:extLst>
                    </a:gridCol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Azimuth</a:t>
                          </a:r>
                          <a14:m>
                            <m:oMath xmlns:m="http://schemas.openxmlformats.org/officeDocument/2006/math">
                              <m:r>
                                <a:rPr lang="en-US" sz="2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Elevation</a:t>
                          </a:r>
                          <a14:m>
                            <m:oMath xmlns:m="http://schemas.openxmlformats.org/officeDocument/2006/math">
                              <m:r>
                                <a:rPr lang="en-US" sz="2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5572217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Extra</a:t>
                          </a: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u="none" strike="noStrike" dirty="0">
                              <a:effectLst/>
                            </a:rPr>
                            <a:t>-77.76</a:t>
                          </a:r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u="none" strike="noStrike" dirty="0">
                              <a:effectLst/>
                            </a:rPr>
                            <a:t>43.22793</a:t>
                          </a:r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9022636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Real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u="none" strike="noStrike" dirty="0">
                              <a:effectLst/>
                            </a:rPr>
                            <a:t>-77.5685</a:t>
                          </a:r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u="none" strike="noStrike" dirty="0">
                              <a:effectLst/>
                            </a:rPr>
                            <a:t>42.90641</a:t>
                          </a:r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4086167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Difference</a:t>
                          </a: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0.1914</a:t>
                          </a: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-0.3215</a:t>
                          </a: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64094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51371D4-5920-4958-BCBC-48A2C6329C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171621"/>
                  </p:ext>
                </p:extLst>
              </p:nvPr>
            </p:nvGraphicFramePr>
            <p:xfrm>
              <a:off x="1131217" y="4978588"/>
              <a:ext cx="4336329" cy="15621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45443">
                      <a:extLst>
                        <a:ext uri="{9D8B030D-6E8A-4147-A177-3AD203B41FA5}">
                          <a16:colId xmlns:a16="http://schemas.microsoft.com/office/drawing/2014/main" val="1268842992"/>
                        </a:ext>
                      </a:extLst>
                    </a:gridCol>
                    <a:gridCol w="1445443">
                      <a:extLst>
                        <a:ext uri="{9D8B030D-6E8A-4147-A177-3AD203B41FA5}">
                          <a16:colId xmlns:a16="http://schemas.microsoft.com/office/drawing/2014/main" val="2348180474"/>
                        </a:ext>
                      </a:extLst>
                    </a:gridCol>
                    <a:gridCol w="1445443">
                      <a:extLst>
                        <a:ext uri="{9D8B030D-6E8A-4147-A177-3AD203B41FA5}">
                          <a16:colId xmlns:a16="http://schemas.microsoft.com/office/drawing/2014/main" val="34774779"/>
                        </a:ext>
                      </a:extLst>
                    </a:gridCol>
                  </a:tblGrid>
                  <a:tr h="390525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100000" t="-20313" r="-100420" b="-35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200844" t="-20313" r="-844" b="-35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722176"/>
                      </a:ext>
                    </a:extLst>
                  </a:tr>
                  <a:tr h="3905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Extra</a:t>
                          </a: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u="none" strike="noStrike" dirty="0">
                              <a:effectLst/>
                            </a:rPr>
                            <a:t>-77.76</a:t>
                          </a:r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u="none" strike="noStrike" dirty="0">
                              <a:effectLst/>
                            </a:rPr>
                            <a:t>43.22793</a:t>
                          </a:r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90226365"/>
                      </a:ext>
                    </a:extLst>
                  </a:tr>
                  <a:tr h="3905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Real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u="none" strike="noStrike" dirty="0">
                              <a:effectLst/>
                            </a:rPr>
                            <a:t>-77.5685</a:t>
                          </a:r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u="none" strike="noStrike" dirty="0">
                              <a:effectLst/>
                            </a:rPr>
                            <a:t>42.90641</a:t>
                          </a:r>
                          <a:endParaRPr lang="en-US" sz="2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4086167"/>
                      </a:ext>
                    </a:extLst>
                  </a:tr>
                  <a:tr h="3905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Difference</a:t>
                          </a: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0.1914</a:t>
                          </a: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-0.3215</a:t>
                          </a:r>
                        </a:p>
                      </a:txBody>
                      <a:tcPr marL="9525" marR="9525" marT="9525" marB="0" anchor="b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64094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8342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E4B6-F6EA-424F-B6C4-56E6B119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 with Satellite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CF59ED61-09A7-4798-8141-FDB4D9A29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74E2DE-CF3C-450F-B16F-1C20883DAAF4}"/>
              </a:ext>
            </a:extLst>
          </p:cNvPr>
          <p:cNvSpPr txBox="1"/>
          <p:nvPr/>
        </p:nvSpPr>
        <p:spPr>
          <a:xfrm>
            <a:off x="122549" y="194176"/>
            <a:ext cx="3271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Matlab</a:t>
            </a:r>
            <a:r>
              <a:rPr lang="en-US" dirty="0"/>
              <a:t> appears to have a hard time creating a mesh with these large of numbers.</a:t>
            </a:r>
          </a:p>
        </p:txBody>
      </p:sp>
    </p:spTree>
    <p:extLst>
      <p:ext uri="{BB962C8B-B14F-4D97-AF65-F5344CB8AC3E}">
        <p14:creationId xmlns:p14="http://schemas.microsoft.com/office/powerpoint/2010/main" val="2034525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E4B6-F6EA-424F-B6C4-56E6B119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 with Satellite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002BD9F-32C3-4092-BDBE-1D1673A44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0D506-1E83-4AC4-AD44-D35A0B66F3CC}"/>
              </a:ext>
            </a:extLst>
          </p:cNvPr>
          <p:cNvSpPr txBox="1"/>
          <p:nvPr/>
        </p:nvSpPr>
        <p:spPr>
          <a:xfrm>
            <a:off x="263951" y="518474"/>
            <a:ext cx="2460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Hyperboloids look like planes out this far.</a:t>
            </a:r>
          </a:p>
        </p:txBody>
      </p:sp>
    </p:spTree>
    <p:extLst>
      <p:ext uri="{BB962C8B-B14F-4D97-AF65-F5344CB8AC3E}">
        <p14:creationId xmlns:p14="http://schemas.microsoft.com/office/powerpoint/2010/main" val="3737897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93F-ACB3-4ED6-A02D-31854BF8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3 base stations.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FE91421-33C7-4D87-8DF8-4C518A7C8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1690688"/>
            <a:ext cx="6296025" cy="45815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2220266-13B6-4004-9403-43BD5DFF8237}"/>
              </a:ext>
            </a:extLst>
          </p:cNvPr>
          <p:cNvGrpSpPr/>
          <p:nvPr/>
        </p:nvGrpSpPr>
        <p:grpSpPr>
          <a:xfrm>
            <a:off x="624385" y="1392024"/>
            <a:ext cx="4664052" cy="4553993"/>
            <a:chOff x="905522" y="1500326"/>
            <a:chExt cx="3719744" cy="4553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8C8F207-7F86-4FA4-B0C6-2DFC4B96A13A}"/>
                    </a:ext>
                  </a:extLst>
                </p:cNvPr>
                <p:cNvSpPr txBox="1"/>
                <p:nvPr/>
              </p:nvSpPr>
              <p:spPr>
                <a:xfrm>
                  <a:off x="905522" y="1500326"/>
                  <a:ext cx="3719744" cy="42754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4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dirty="0"/>
                    <a:t>Create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dirty="0"/>
                    <a:t> sets of 3 Hyperboloids.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dirty="0"/>
                    <a:t>Solve each of these individually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dirty="0"/>
                    <a:t>Intersect the resulting line fits via least squares.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dirty="0"/>
                    <a:t>Output: Single Point.</a:t>
                  </a:r>
                  <a:endParaRPr lang="en-US" sz="25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𝑀𝑤</m:t>
                        </m:r>
                      </m:oMath>
                    </m:oMathPara>
                  </a14:m>
                  <a:endParaRPr lang="en-US" sz="2500" dirty="0"/>
                </a:p>
                <a:p>
                  <a:endParaRPr lang="en-US" sz="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  <m:sup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500" dirty="0"/>
                </a:p>
                <a:p>
                  <a:r>
                    <a:rPr lang="en-US" dirty="0"/>
                    <a:t>For 2 lines:</a:t>
                  </a:r>
                </a:p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8C8F207-7F86-4FA4-B0C6-2DFC4B96A1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522" y="1500326"/>
                  <a:ext cx="3719744" cy="4275466"/>
                </a:xfrm>
                <a:prstGeom prst="rect">
                  <a:avLst/>
                </a:prstGeom>
                <a:blipFill>
                  <a:blip r:embed="rId4"/>
                  <a:stretch>
                    <a:fillRect l="-10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78988F-53D2-49AB-B8A4-124D75DBA987}"/>
                    </a:ext>
                  </a:extLst>
                </p:cNvPr>
                <p:cNvSpPr txBox="1"/>
                <p:nvPr/>
              </p:nvSpPr>
              <p:spPr>
                <a:xfrm>
                  <a:off x="984561" y="5773705"/>
                  <a:ext cx="5418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78988F-53D2-49AB-B8A4-124D75DBA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561" y="5773705"/>
                  <a:ext cx="54185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108" r="-810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EB4A33B-CF21-404A-ACE9-CBD9EF90682A}"/>
                    </a:ext>
                  </a:extLst>
                </p:cNvPr>
                <p:cNvSpPr txBox="1"/>
                <p:nvPr/>
              </p:nvSpPr>
              <p:spPr>
                <a:xfrm>
                  <a:off x="1926728" y="5773705"/>
                  <a:ext cx="10244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(3+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EB4A33B-CF21-404A-ACE9-CBD9EF9068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6728" y="5773705"/>
                  <a:ext cx="102444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791" t="-2174" r="-616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3E2C12E-9CE2-46FD-A035-D1962C422379}"/>
                    </a:ext>
                  </a:extLst>
                </p:cNvPr>
                <p:cNvSpPr txBox="1"/>
                <p:nvPr/>
              </p:nvSpPr>
              <p:spPr>
                <a:xfrm>
                  <a:off x="3297749" y="5777320"/>
                  <a:ext cx="9145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3E2C12E-9CE2-46FD-A035-D1962C4223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749" y="5777320"/>
                  <a:ext cx="914552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42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EAD0B7-10E3-4CB0-B211-8D86D1892BA1}"/>
                  </a:ext>
                </a:extLst>
              </p:cNvPr>
              <p:cNvSpPr/>
              <p:nvPr/>
            </p:nvSpPr>
            <p:spPr>
              <a:xfrm>
                <a:off x="482269" y="6123543"/>
                <a:ext cx="1422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EAD0B7-10E3-4CB0-B211-8D86D1892B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69" y="6123543"/>
                <a:ext cx="14225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374061-8480-41F2-8454-5622243BE8B5}"/>
                  </a:ext>
                </a:extLst>
              </p:cNvPr>
              <p:cNvSpPr/>
              <p:nvPr/>
            </p:nvSpPr>
            <p:spPr>
              <a:xfrm>
                <a:off x="482269" y="6438785"/>
                <a:ext cx="17048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374061-8480-41F2-8454-5622243BE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69" y="6438785"/>
                <a:ext cx="17048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033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1B7E-55F7-4C7F-B859-AE60B653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5043-C40D-4B09-88A5-03A796484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application evaluates hyperboloids far from their foci. </a:t>
            </a:r>
          </a:p>
          <a:p>
            <a:r>
              <a:rPr lang="en-US" dirty="0"/>
              <a:t>We can approximate the direction very well as a linear line.</a:t>
            </a:r>
          </a:p>
          <a:p>
            <a:r>
              <a:rPr lang="en-US" dirty="0"/>
              <a:t>We may be able to approximate the hyperboloids as planes</a:t>
            </a:r>
          </a:p>
          <a:p>
            <a:endParaRPr lang="en-US" dirty="0"/>
          </a:p>
          <a:p>
            <a:r>
              <a:rPr lang="en-US" dirty="0"/>
              <a:t>Its interesting that both directions are so close to each other. Is this always the case?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3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1917-2606-4A4D-8EE2-BAFA5C72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2EA5-2245-4F10-9306-4B80282E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Thursday:</a:t>
            </a:r>
          </a:p>
          <a:p>
            <a:r>
              <a:rPr lang="en-US" dirty="0"/>
              <a:t>Test for 4 base stations.</a:t>
            </a:r>
          </a:p>
          <a:p>
            <a:r>
              <a:rPr lang="en-US" dirty="0"/>
              <a:t>Incorporate error into </a:t>
            </a:r>
            <a:r>
              <a:rPr lang="en-US" dirty="0" err="1"/>
              <a:t>TDoA</a:t>
            </a:r>
            <a:r>
              <a:rPr lang="en-US" dirty="0"/>
              <a:t> estimator.</a:t>
            </a:r>
          </a:p>
          <a:p>
            <a:r>
              <a:rPr lang="en-US" dirty="0"/>
              <a:t>Test again.</a:t>
            </a:r>
          </a:p>
          <a:p>
            <a:r>
              <a:rPr lang="en-US" dirty="0"/>
              <a:t>Run Monte Carlo for 3 and 4 stations.</a:t>
            </a:r>
          </a:p>
          <a:p>
            <a:pPr lvl="1"/>
            <a:r>
              <a:rPr lang="en-US" dirty="0"/>
              <a:t>Select location error and time sync error</a:t>
            </a:r>
          </a:p>
          <a:p>
            <a:r>
              <a:rPr lang="en-US" dirty="0"/>
              <a:t>Run One-at-a-time Analysis.</a:t>
            </a:r>
          </a:p>
          <a:p>
            <a:pPr lvl="1"/>
            <a:r>
              <a:rPr lang="en-US" dirty="0"/>
              <a:t>Vary one parameter’s error, see output. Estimate Sensitivity.</a:t>
            </a:r>
          </a:p>
          <a:p>
            <a:pPr marL="0" indent="0">
              <a:buNone/>
            </a:pPr>
            <a:r>
              <a:rPr lang="en-US" dirty="0"/>
              <a:t>For next Tuesday</a:t>
            </a:r>
          </a:p>
          <a:p>
            <a:r>
              <a:rPr lang="en-US" dirty="0"/>
              <a:t>Estimate ground track of a satellite and associated error at each point.</a:t>
            </a:r>
          </a:p>
        </p:txBody>
      </p:sp>
    </p:spTree>
    <p:extLst>
      <p:ext uri="{BB962C8B-B14F-4D97-AF65-F5344CB8AC3E}">
        <p14:creationId xmlns:p14="http://schemas.microsoft.com/office/powerpoint/2010/main" val="1491010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D10A-1900-4927-9D62-4FEC09F5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10/27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CF92-9C75-4830-81E0-DC82B1E98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to k-means clustering for solving solutions.</a:t>
            </a:r>
          </a:p>
          <a:p>
            <a:pPr lvl="1"/>
            <a:r>
              <a:rPr lang="en-US" dirty="0"/>
              <a:t>Partition all intersections between 2 hyperbolas into 6 clusters. These clusters should correspond to the possible solution areas</a:t>
            </a:r>
          </a:p>
          <a:p>
            <a:pPr lvl="1"/>
            <a:r>
              <a:rPr lang="en-US" dirty="0"/>
              <a:t>Approximate the area as a triangle.</a:t>
            </a:r>
          </a:p>
          <a:p>
            <a:pPr lvl="1"/>
            <a:r>
              <a:rPr lang="en-US" dirty="0"/>
              <a:t>Center is the output ans. Error is area of triangle.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5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0C0E86-23CB-4D5D-BE46-952573AD667C}"/>
              </a:ext>
            </a:extLst>
          </p:cNvPr>
          <p:cNvSpPr/>
          <p:nvPr/>
        </p:nvSpPr>
        <p:spPr>
          <a:xfrm>
            <a:off x="-3007567" y="1714501"/>
            <a:ext cx="9760792" cy="81852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1DFD35AE-69F6-4282-A97E-5F8997A596A0}"/>
              </a:ext>
            </a:extLst>
          </p:cNvPr>
          <p:cNvSpPr/>
          <p:nvPr/>
        </p:nvSpPr>
        <p:spPr>
          <a:xfrm>
            <a:off x="405710" y="1784509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9FDF8-484D-4874-B78C-8B4E4EEEE2A0}"/>
              </a:ext>
            </a:extLst>
          </p:cNvPr>
          <p:cNvSpPr txBox="1"/>
          <p:nvPr/>
        </p:nvSpPr>
        <p:spPr>
          <a:xfrm>
            <a:off x="454623" y="2049059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</a:t>
            </a: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5733EAAE-392D-4E27-B38E-4D6C0727E573}"/>
              </a:ext>
            </a:extLst>
          </p:cNvPr>
          <p:cNvSpPr/>
          <p:nvPr/>
        </p:nvSpPr>
        <p:spPr>
          <a:xfrm>
            <a:off x="2837331" y="2419351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362A6-449D-4BBE-BEC2-262F72586A3C}"/>
              </a:ext>
            </a:extLst>
          </p:cNvPr>
          <p:cNvSpPr txBox="1"/>
          <p:nvPr/>
        </p:nvSpPr>
        <p:spPr>
          <a:xfrm>
            <a:off x="2869939" y="2656522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</a:t>
            </a: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3C75475F-FE35-4A1D-A926-2301466FF7C5}"/>
              </a:ext>
            </a:extLst>
          </p:cNvPr>
          <p:cNvSpPr/>
          <p:nvPr/>
        </p:nvSpPr>
        <p:spPr>
          <a:xfrm>
            <a:off x="4061293" y="4448176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7D33FE-7E5B-4D28-8CA6-B7C67394F3F0}"/>
              </a:ext>
            </a:extLst>
          </p:cNvPr>
          <p:cNvSpPr txBox="1"/>
          <p:nvPr/>
        </p:nvSpPr>
        <p:spPr>
          <a:xfrm>
            <a:off x="4093901" y="4685347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</a:t>
            </a: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CA77D9F7-EAE7-4A31-9F28-796892C44369}"/>
              </a:ext>
            </a:extLst>
          </p:cNvPr>
          <p:cNvSpPr/>
          <p:nvPr/>
        </p:nvSpPr>
        <p:spPr>
          <a:xfrm>
            <a:off x="875181" y="4199571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A95C1-F7FA-40F1-9F10-146D4F6D93EF}"/>
              </a:ext>
            </a:extLst>
          </p:cNvPr>
          <p:cNvSpPr txBox="1"/>
          <p:nvPr/>
        </p:nvSpPr>
        <p:spPr>
          <a:xfrm>
            <a:off x="907789" y="4436742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3F865-E52E-4C26-BC2E-DC271F192AB3}"/>
              </a:ext>
            </a:extLst>
          </p:cNvPr>
          <p:cNvSpPr txBox="1"/>
          <p:nvPr/>
        </p:nvSpPr>
        <p:spPr>
          <a:xfrm>
            <a:off x="6753225" y="1266825"/>
            <a:ext cx="454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information captured in GND structure!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42413D-2D02-4426-80AE-A434FBC9D5B0}"/>
              </a:ext>
            </a:extLst>
          </p:cNvPr>
          <p:cNvCxnSpPr/>
          <p:nvPr/>
        </p:nvCxnSpPr>
        <p:spPr>
          <a:xfrm flipH="1">
            <a:off x="6444000" y="2246894"/>
            <a:ext cx="1419616" cy="86986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5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B4BB544-2064-4BA1-8975-120B2E9C9F48}"/>
              </a:ext>
            </a:extLst>
          </p:cNvPr>
          <p:cNvGrpSpPr/>
          <p:nvPr/>
        </p:nvGrpSpPr>
        <p:grpSpPr>
          <a:xfrm rot="21193489">
            <a:off x="5115695" y="710760"/>
            <a:ext cx="2272441" cy="800099"/>
            <a:chOff x="6896100" y="1171575"/>
            <a:chExt cx="1381125" cy="1343025"/>
          </a:xfrm>
        </p:grpSpPr>
        <p:sp>
          <p:nvSpPr>
            <p:cNvPr id="19" name="Flowchart: Collate 18">
              <a:extLst>
                <a:ext uri="{FF2B5EF4-FFF2-40B4-BE49-F238E27FC236}">
                  <a16:creationId xmlns:a16="http://schemas.microsoft.com/office/drawing/2014/main" id="{0D4C2D04-B8E3-4888-84BD-2942FBCDD4EA}"/>
                </a:ext>
              </a:extLst>
            </p:cNvPr>
            <p:cNvSpPr/>
            <p:nvPr/>
          </p:nvSpPr>
          <p:spPr>
            <a:xfrm rot="18849093">
              <a:off x="6915150" y="1152525"/>
              <a:ext cx="1343025" cy="1381125"/>
            </a:xfrm>
            <a:prstGeom prst="flowChartCol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087C1F-6F0B-49E6-B619-80E359A1A530}"/>
                </a:ext>
              </a:extLst>
            </p:cNvPr>
            <p:cNvSpPr/>
            <p:nvPr/>
          </p:nvSpPr>
          <p:spPr>
            <a:xfrm>
              <a:off x="7419975" y="1590675"/>
              <a:ext cx="342900" cy="3609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7AAE68-93B8-4C4D-9E0F-74BE62188468}"/>
              </a:ext>
            </a:extLst>
          </p:cNvPr>
          <p:cNvGrpSpPr/>
          <p:nvPr/>
        </p:nvGrpSpPr>
        <p:grpSpPr>
          <a:xfrm rot="1731362">
            <a:off x="7739832" y="4330821"/>
            <a:ext cx="2272441" cy="800099"/>
            <a:chOff x="6896100" y="1171575"/>
            <a:chExt cx="1381125" cy="1343025"/>
          </a:xfrm>
        </p:grpSpPr>
        <p:sp>
          <p:nvSpPr>
            <p:cNvPr id="23" name="Flowchart: Collate 22">
              <a:extLst>
                <a:ext uri="{FF2B5EF4-FFF2-40B4-BE49-F238E27FC236}">
                  <a16:creationId xmlns:a16="http://schemas.microsoft.com/office/drawing/2014/main" id="{0722E62F-3F3B-4BA9-9616-09C4B5BE5E7C}"/>
                </a:ext>
              </a:extLst>
            </p:cNvPr>
            <p:cNvSpPr/>
            <p:nvPr/>
          </p:nvSpPr>
          <p:spPr>
            <a:xfrm rot="18849093">
              <a:off x="6915150" y="1152525"/>
              <a:ext cx="1343025" cy="1381125"/>
            </a:xfrm>
            <a:prstGeom prst="flowChartCol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B87E3B9-145C-45EE-AC17-1C1ECD4C6FF0}"/>
                </a:ext>
              </a:extLst>
            </p:cNvPr>
            <p:cNvSpPr/>
            <p:nvPr/>
          </p:nvSpPr>
          <p:spPr>
            <a:xfrm>
              <a:off x="7419975" y="1590675"/>
              <a:ext cx="342900" cy="3609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1E497CC-E9C1-4E31-B120-68225BD31D8B}"/>
              </a:ext>
            </a:extLst>
          </p:cNvPr>
          <p:cNvSpPr txBox="1"/>
          <p:nvPr/>
        </p:nvSpPr>
        <p:spPr>
          <a:xfrm>
            <a:off x="6476609" y="6224"/>
            <a:ext cx="238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S1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580B78-EBBC-423F-A459-B7367D03A1CF}"/>
              </a:ext>
            </a:extLst>
          </p:cNvPr>
          <p:cNvSpPr txBox="1"/>
          <p:nvPr/>
        </p:nvSpPr>
        <p:spPr>
          <a:xfrm>
            <a:off x="9168003" y="3946683"/>
            <a:ext cx="238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S2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E19EB4-4949-4273-A3AB-7E59F585D15A}"/>
              </a:ext>
            </a:extLst>
          </p:cNvPr>
          <p:cNvSpPr txBox="1"/>
          <p:nvPr/>
        </p:nvSpPr>
        <p:spPr>
          <a:xfrm>
            <a:off x="1694958" y="3163103"/>
            <a:ext cx="454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information captured in SAT structure!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769B4A-4F8D-4B52-A751-FE025D77E3D9}"/>
              </a:ext>
            </a:extLst>
          </p:cNvPr>
          <p:cNvCxnSpPr>
            <a:cxnSpLocks/>
          </p:cNvCxnSpPr>
          <p:nvPr/>
        </p:nvCxnSpPr>
        <p:spPr>
          <a:xfrm flipV="1">
            <a:off x="4587495" y="3051110"/>
            <a:ext cx="2550423" cy="12448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3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8C4CF8-4AA0-43DB-A2F9-9D50DC10911E}"/>
              </a:ext>
            </a:extLst>
          </p:cNvPr>
          <p:cNvSpPr txBox="1"/>
          <p:nvPr/>
        </p:nvSpPr>
        <p:spPr>
          <a:xfrm>
            <a:off x="619125" y="390525"/>
            <a:ext cx="7986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Outputs: Time Difference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447D7-DC27-4923-9EAE-DC7CAABBF4EA}"/>
              </a:ext>
            </a:extLst>
          </p:cNvPr>
          <p:cNvSpPr txBox="1"/>
          <p:nvPr/>
        </p:nvSpPr>
        <p:spPr>
          <a:xfrm>
            <a:off x="5362187" y="1099302"/>
            <a:ext cx="985740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79325-49D4-4A88-A842-A1E2D93FD9D6}"/>
              </a:ext>
            </a:extLst>
          </p:cNvPr>
          <p:cNvSpPr txBox="1"/>
          <p:nvPr/>
        </p:nvSpPr>
        <p:spPr>
          <a:xfrm>
            <a:off x="2372356" y="1551823"/>
            <a:ext cx="210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Difference [s]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2E751-6EA0-4CC9-9973-181832955A4C}"/>
              </a:ext>
            </a:extLst>
          </p:cNvPr>
          <p:cNvSpPr txBox="1"/>
          <p:nvPr/>
        </p:nvSpPr>
        <p:spPr>
          <a:xfrm>
            <a:off x="4800698" y="1551823"/>
            <a:ext cx="21087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A-B</a:t>
            </a:r>
          </a:p>
          <a:p>
            <a:pPr algn="ctr"/>
            <a:r>
              <a:rPr lang="en-US" dirty="0"/>
              <a:t>A-B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A-C</a:t>
            </a:r>
          </a:p>
          <a:p>
            <a:pPr algn="ctr"/>
            <a:r>
              <a:rPr lang="en-US" dirty="0"/>
              <a:t>A-C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A-D</a:t>
            </a:r>
          </a:p>
          <a:p>
            <a:pPr algn="ctr"/>
            <a:r>
              <a:rPr lang="en-US" dirty="0"/>
              <a:t>A-D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B-C</a:t>
            </a:r>
          </a:p>
          <a:p>
            <a:pPr algn="ctr"/>
            <a:r>
              <a:rPr lang="en-US" dirty="0"/>
              <a:t>B-C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B-D</a:t>
            </a:r>
          </a:p>
          <a:p>
            <a:pPr algn="ctr"/>
            <a:r>
              <a:rPr lang="en-US" dirty="0"/>
              <a:t>B-D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C-D</a:t>
            </a:r>
          </a:p>
          <a:p>
            <a:pPr algn="ctr"/>
            <a:r>
              <a:rPr lang="en-US" dirty="0"/>
              <a:t>C-D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4391F-BE1F-4C76-A1B9-70FB1746FCE4}"/>
              </a:ext>
            </a:extLst>
          </p:cNvPr>
          <p:cNvSpPr txBox="1"/>
          <p:nvPr/>
        </p:nvSpPr>
        <p:spPr>
          <a:xfrm>
            <a:off x="1847461" y="1761307"/>
            <a:ext cx="315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Difference Error [s]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021F2-60FA-444C-9082-DD34C272DFBA}"/>
              </a:ext>
            </a:extLst>
          </p:cNvPr>
          <p:cNvSpPr txBox="1"/>
          <p:nvPr/>
        </p:nvSpPr>
        <p:spPr>
          <a:xfrm>
            <a:off x="7620193" y="1106097"/>
            <a:ext cx="985740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E459C-9D3F-42B4-A737-F300B6FCE814}"/>
              </a:ext>
            </a:extLst>
          </p:cNvPr>
          <p:cNvSpPr txBox="1"/>
          <p:nvPr/>
        </p:nvSpPr>
        <p:spPr>
          <a:xfrm>
            <a:off x="7058704" y="1551823"/>
            <a:ext cx="21087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A-B</a:t>
            </a:r>
          </a:p>
          <a:p>
            <a:pPr algn="ctr"/>
            <a:r>
              <a:rPr lang="en-US" dirty="0"/>
              <a:t>A-B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A-C</a:t>
            </a:r>
          </a:p>
          <a:p>
            <a:pPr algn="ctr"/>
            <a:r>
              <a:rPr lang="en-US" dirty="0"/>
              <a:t>A-C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A-D</a:t>
            </a:r>
          </a:p>
          <a:p>
            <a:pPr algn="ctr"/>
            <a:r>
              <a:rPr lang="en-US" dirty="0"/>
              <a:t>A-D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B-C</a:t>
            </a:r>
          </a:p>
          <a:p>
            <a:pPr algn="ctr"/>
            <a:r>
              <a:rPr lang="en-US" dirty="0"/>
              <a:t>B-C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B-D</a:t>
            </a:r>
          </a:p>
          <a:p>
            <a:pPr algn="ctr"/>
            <a:r>
              <a:rPr lang="en-US" dirty="0"/>
              <a:t>B-D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C-D</a:t>
            </a:r>
          </a:p>
          <a:p>
            <a:pPr algn="ctr"/>
            <a:r>
              <a:rPr lang="en-US" dirty="0"/>
              <a:t>C-D error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9D66E8-EB74-4985-8CD8-9DD2E541810A}"/>
              </a:ext>
            </a:extLst>
          </p:cNvPr>
          <p:cNvSpPr txBox="1"/>
          <p:nvPr/>
        </p:nvSpPr>
        <p:spPr>
          <a:xfrm>
            <a:off x="10151900" y="1106097"/>
            <a:ext cx="985740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F2B42B-88D5-46D4-97A0-7B8B7484AEA4}"/>
              </a:ext>
            </a:extLst>
          </p:cNvPr>
          <p:cNvSpPr txBox="1"/>
          <p:nvPr/>
        </p:nvSpPr>
        <p:spPr>
          <a:xfrm>
            <a:off x="9590411" y="1551823"/>
            <a:ext cx="21087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A-B</a:t>
            </a:r>
          </a:p>
          <a:p>
            <a:pPr algn="ctr"/>
            <a:r>
              <a:rPr lang="en-US" dirty="0"/>
              <a:t>A-B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A-C</a:t>
            </a:r>
          </a:p>
          <a:p>
            <a:pPr algn="ctr"/>
            <a:r>
              <a:rPr lang="en-US" dirty="0"/>
              <a:t>A-C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/>
              <a:t>-1)-</a:t>
            </a:r>
            <a:r>
              <a:rPr lang="en-US" dirty="0">
                <a:solidFill>
                  <a:srgbClr val="0070C0"/>
                </a:solidFill>
              </a:rPr>
              <a:t>G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/>
              <a:t>-1)-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/>
              <a:t> error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0933C5-B32C-4E8D-9CDD-4AC7D9C68A69}"/>
              </a:ext>
            </a:extLst>
          </p:cNvPr>
          <p:cNvSpPr txBox="1"/>
          <p:nvPr/>
        </p:nvSpPr>
        <p:spPr>
          <a:xfrm>
            <a:off x="8982077" y="1099302"/>
            <a:ext cx="985740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B97615-5391-432E-8D84-FE280539CE96}"/>
              </a:ext>
            </a:extLst>
          </p:cNvPr>
          <p:cNvSpPr txBox="1"/>
          <p:nvPr/>
        </p:nvSpPr>
        <p:spPr>
          <a:xfrm>
            <a:off x="765109" y="3041780"/>
            <a:ext cx="210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/>
              <a:t> satellites</a:t>
            </a:r>
          </a:p>
          <a:p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/>
              <a:t> Ground Stations</a:t>
            </a:r>
          </a:p>
        </p:txBody>
      </p:sp>
    </p:spTree>
    <p:extLst>
      <p:ext uri="{BB962C8B-B14F-4D97-AF65-F5344CB8AC3E}">
        <p14:creationId xmlns:p14="http://schemas.microsoft.com/office/powerpoint/2010/main" val="423045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AE352-9A48-43B7-9A56-366BA712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7E66-C427-4774-BF17-2AD718AF4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timeDiff</a:t>
            </a:r>
            <a:r>
              <a:rPr lang="en-US" dirty="0"/>
              <a:t> can run with any size GND and SAT structures</a:t>
            </a:r>
          </a:p>
          <a:p>
            <a:r>
              <a:rPr lang="en-US" dirty="0"/>
              <a:t>The coordinate conversion assumes a spherical earth</a:t>
            </a:r>
          </a:p>
          <a:p>
            <a:r>
              <a:rPr lang="en-US" dirty="0"/>
              <a:t>Satellite position is absolute Lat and Long, not azimuth and elevation</a:t>
            </a:r>
          </a:p>
          <a:p>
            <a:r>
              <a:rPr lang="en-US" dirty="0"/>
              <a:t>The elevations values are in meters above sea level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7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170B-72C3-458D-A064-ADC7D3B4C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TDoA</a:t>
            </a:r>
            <a:r>
              <a:rPr lang="en-US" dirty="0"/>
              <a:t>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95E04-80F4-4828-9224-684D26D5E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Anthony Iannuzzi</a:t>
            </a:r>
          </a:p>
        </p:txBody>
      </p:sp>
    </p:spTree>
    <p:extLst>
      <p:ext uri="{BB962C8B-B14F-4D97-AF65-F5344CB8AC3E}">
        <p14:creationId xmlns:p14="http://schemas.microsoft.com/office/powerpoint/2010/main" val="379537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93F-ACB3-4ED6-A02D-31854BF8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TDoA</a:t>
            </a:r>
            <a:r>
              <a:rPr lang="en-US" dirty="0"/>
              <a:t> Simulator High level diagram. I/O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FE91421-33C7-4D87-8DF8-4C518A7C8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1690688"/>
            <a:ext cx="6296025" cy="4581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BAB9FA-C467-49E1-AB8D-0CF858B404CD}"/>
                  </a:ext>
                </a:extLst>
              </p:cNvPr>
              <p:cNvSpPr txBox="1"/>
              <p:nvPr/>
            </p:nvSpPr>
            <p:spPr>
              <a:xfrm>
                <a:off x="905522" y="1500326"/>
                <a:ext cx="3719744" cy="489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Receiver Locations: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b="0" dirty="0"/>
                  <a:t> coordinates all measured in common frame.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Call this the “fixed frame”</a:t>
                </a:r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Distance Differences: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𝑛𝑥𝑛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Upper triangular matrix with 0’s on diagonal documenting every possible time difference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Corresponds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differences.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Outputs: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Possible Locations: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coordinates all measured in fixed frame.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BAB9FA-C467-49E1-AB8D-0CF858B40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22" y="1500326"/>
                <a:ext cx="3719744" cy="4893455"/>
              </a:xfrm>
              <a:prstGeom prst="rect">
                <a:avLst/>
              </a:prstGeom>
              <a:blipFill>
                <a:blip r:embed="rId3"/>
                <a:stretch>
                  <a:fillRect l="-1475" t="-623" r="-656" b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2633</Words>
  <Application>Microsoft Office PowerPoint</Application>
  <PresentationFormat>Widescreen</PresentationFormat>
  <Paragraphs>844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Generating Inputs to the TDOA simulator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Notes:</vt:lpstr>
      <vt:lpstr>The TDoA simulator</vt:lpstr>
      <vt:lpstr>TDoA Simulator High level diagram. I/O</vt:lpstr>
      <vt:lpstr>TDoA Simulator High level diagram. Algorithm</vt:lpstr>
      <vt:lpstr>Step 1. Creating Hyperboloids</vt:lpstr>
      <vt:lpstr>Coordinate Transformation</vt:lpstr>
      <vt:lpstr>Coordinate Transformation</vt:lpstr>
      <vt:lpstr>Coordinate Transformation</vt:lpstr>
      <vt:lpstr>Hyperboloid in Body Frame</vt:lpstr>
      <vt:lpstr>Hyperboloid in Fixed Frame</vt:lpstr>
      <vt:lpstr>Hyperboloid in Fixed Frame</vt:lpstr>
      <vt:lpstr>Creating Hyperboloids Recap</vt:lpstr>
      <vt:lpstr>Step 2. Intersection</vt:lpstr>
      <vt:lpstr>Intersecting 2 Surfaces 2D </vt:lpstr>
      <vt:lpstr>Intersecting 2 Surfaces 3D</vt:lpstr>
      <vt:lpstr>Approximating 3D Intersection</vt:lpstr>
      <vt:lpstr>Step 3. Choose the “Best” Solution</vt:lpstr>
      <vt:lpstr>Intersecting 3 hyperbolas 3 times</vt:lpstr>
      <vt:lpstr>Getting the ‘Best’ estimate</vt:lpstr>
      <vt:lpstr>Getting the ‘Best’ estimate</vt:lpstr>
      <vt:lpstr>Getting the ‘Best’ estimate</vt:lpstr>
      <vt:lpstr>Getting the ‘Best’ estimate</vt:lpstr>
      <vt:lpstr>Getting the ‘Best’ estimate</vt:lpstr>
      <vt:lpstr>Choose the “Best” Solution Flowchart</vt:lpstr>
      <vt:lpstr>Points on Planes to a Line Fit.</vt:lpstr>
      <vt:lpstr>Line to Azimuth and Elevation.</vt:lpstr>
      <vt:lpstr>Real Example with Satellite</vt:lpstr>
      <vt:lpstr>Real Example with Satellite</vt:lpstr>
      <vt:lpstr>Real Example with Satellite</vt:lpstr>
      <vt:lpstr>More than 3 base stations.</vt:lpstr>
      <vt:lpstr>Comments</vt:lpstr>
      <vt:lpstr>Next Steps </vt:lpstr>
      <vt:lpstr>Changes 10/27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Inputs to the TDOA simulator</dc:title>
  <dc:creator>Andrew deVries</dc:creator>
  <cp:lastModifiedBy>Anthony I.</cp:lastModifiedBy>
  <cp:revision>17</cp:revision>
  <dcterms:created xsi:type="dcterms:W3CDTF">2019-10-18T04:17:12Z</dcterms:created>
  <dcterms:modified xsi:type="dcterms:W3CDTF">2019-10-27T20:07:57Z</dcterms:modified>
</cp:coreProperties>
</file>