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3" r:id="rId18"/>
    <p:sldId id="276" r:id="rId19"/>
    <p:sldId id="278" r:id="rId20"/>
    <p:sldId id="277" r:id="rId21"/>
    <p:sldId id="274" r:id="rId22"/>
    <p:sldId id="279" r:id="rId23"/>
    <p:sldId id="289" r:id="rId24"/>
    <p:sldId id="281" r:id="rId25"/>
    <p:sldId id="283" r:id="rId26"/>
    <p:sldId id="285" r:id="rId27"/>
    <p:sldId id="286" r:id="rId28"/>
    <p:sldId id="287" r:id="rId29"/>
    <p:sldId id="288" r:id="rId30"/>
    <p:sldId id="290" r:id="rId31"/>
    <p:sldId id="293" r:id="rId32"/>
    <p:sldId id="295" r:id="rId33"/>
    <p:sldId id="291" r:id="rId34"/>
    <p:sldId id="296" r:id="rId35"/>
    <p:sldId id="297" r:id="rId36"/>
    <p:sldId id="294" r:id="rId37"/>
    <p:sldId id="312" r:id="rId38"/>
    <p:sldId id="302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3" r:id="rId49"/>
    <p:sldId id="299" r:id="rId50"/>
    <p:sldId id="298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79FA4-C54C-4D31-B1F6-A635B370FEF7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250-C686-43EC-A765-A5E2B52E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54394-ACBE-4C23-8344-7D089EE4E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63B-ED79-4253-9EF3-DFAC231D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3DE2-B279-4E46-86B6-B6B36A60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04DA-E513-4BFF-8C74-3E6F9306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631-7C90-40AB-B28F-A495B03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FBB-AC04-4648-8D77-18A491A8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06E4-DC9B-4971-ACEA-3CF460F0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E169-2FAD-4B87-AAB0-C088033C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AAFD-17ED-46E2-96F4-F73CBF0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9F1F-A2E2-4614-8DAA-4D19CEC4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527B-81BE-461E-AA1F-A977CCE5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E2FEE-9E9E-4BA2-B888-2A0C4149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0810-6678-4E3B-A78C-0A641953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4E77-9085-46A7-9633-25F0899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55B0-4F95-4BBD-8629-5950B4A3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3E3F-5C6D-4D97-8226-8A2485C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5710-80E0-4875-8FF9-FEA599BD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1993-EDF7-4613-BE98-045FA056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8B06-3A19-4651-89F5-65E19C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8368-293B-4FEA-9804-7C9A0E6F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0E71-6E41-4AC1-A36A-D4415E5E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0C8-0E2B-4943-A8EF-AE0673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E235-A867-48A4-A266-D836B50D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CBB0-BE9F-4661-A6BC-DA4FC854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0D3-BBC5-4C4E-A66B-3A122E5D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38C-2E35-4169-B087-B8397F97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0AB-4B2C-42EE-A3D6-5B9C57F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7B00-5968-483C-BBCF-61848DCE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76D-A414-4AD8-A49B-55E83C08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F20C-2369-4DA2-9DF5-F73B5AE4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F36E-7BE2-404E-9E46-AB2B33C3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80C6E-3139-43A1-8116-5256C708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F55-F0FF-4247-9AA1-C752494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4254-B5AB-4D17-AF01-8DECF7F0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AA777-896E-4394-8E36-ED56DB86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BBBF5-087E-461E-BEDD-7DB1C7339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0E074-A007-48C5-99C5-5918DDB76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B3606-6A1E-4CE2-926A-7B4C2E0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148-653C-4899-8ED3-D39CD36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96F0-DDCC-411A-80E1-584B803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50B3-608E-433F-9C7F-D557F53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BF630-A945-488E-83E6-9D9FF5E2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C1525-FF04-4B13-BDFD-3EC6821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7AD9-BC93-422B-A104-A8EC04E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F590-3E8E-4D9E-89BC-5A610892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AFA28-E81B-4B3E-B250-0196083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4D85-7197-4071-A38E-5B7E44B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CC0A-82AB-4985-8BDB-40E6E786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E00D-1B42-4F3E-9BD6-C4E77E14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05F4-3E02-459A-880C-36AF58FD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9197-2371-4542-A2F3-F1C1AAB5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F856-4ED3-4B0A-8E46-84A1024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93A-1436-4066-B962-6ACBA00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4A3A-0F36-486E-91EA-ADA48D64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12257-8A62-40B4-B10A-E6BE4DE1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D918-8F9A-4098-89C7-1F4CAAEB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E9FA-3FCD-4584-B7C0-D7BA9E0E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6882-092C-4C90-A919-E26A05B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9898-EF51-4785-84A6-C94A841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BEF0-4E46-4D21-9E66-21279285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31BF-88C5-4E2E-A1BA-4D31CE36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B64D-3908-41D9-A29A-E6DCEAF2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066-964D-46C3-8074-B61AD3298C5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79F6-7BC1-4E3A-898E-BC203E9E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E13-7C0A-445D-8C46-8A162973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9.png"/><Relationship Id="rId18" Type="http://schemas.openxmlformats.org/officeDocument/2006/relationships/image" Target="../media/image8.png"/><Relationship Id="rId3" Type="http://schemas.openxmlformats.org/officeDocument/2006/relationships/image" Target="../media/image150.png"/><Relationship Id="rId21" Type="http://schemas.openxmlformats.org/officeDocument/2006/relationships/image" Target="../media/image11.png"/><Relationship Id="rId7" Type="http://schemas.openxmlformats.org/officeDocument/2006/relationships/image" Target="../media/image190.png"/><Relationship Id="rId12" Type="http://schemas.openxmlformats.org/officeDocument/2006/relationships/image" Target="../media/image38.png"/><Relationship Id="rId17" Type="http://schemas.openxmlformats.org/officeDocument/2006/relationships/image" Target="../media/image7.png"/><Relationship Id="rId2" Type="http://schemas.openxmlformats.org/officeDocument/2006/relationships/image" Target="../media/image140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5" Type="http://schemas.openxmlformats.org/officeDocument/2006/relationships/image" Target="../media/image5.png"/><Relationship Id="rId10" Type="http://schemas.openxmlformats.org/officeDocument/2006/relationships/image" Target="../media/image220.png"/><Relationship Id="rId19" Type="http://schemas.openxmlformats.org/officeDocument/2006/relationships/image" Target="../media/image9.png"/><Relationship Id="rId4" Type="http://schemas.openxmlformats.org/officeDocument/2006/relationships/image" Target="../media/image36.png"/><Relationship Id="rId9" Type="http://schemas.openxmlformats.org/officeDocument/2006/relationships/image" Target="../media/image21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9.png"/><Relationship Id="rId18" Type="http://schemas.openxmlformats.org/officeDocument/2006/relationships/image" Target="../media/image16.png"/><Relationship Id="rId3" Type="http://schemas.openxmlformats.org/officeDocument/2006/relationships/image" Target="../media/image14.png"/><Relationship Id="rId21" Type="http://schemas.openxmlformats.org/officeDocument/2006/relationships/image" Target="../media/image4.png"/><Relationship Id="rId7" Type="http://schemas.openxmlformats.org/officeDocument/2006/relationships/image" Target="../media/image190.png"/><Relationship Id="rId12" Type="http://schemas.openxmlformats.org/officeDocument/2006/relationships/image" Target="../media/image38.png"/><Relationship Id="rId17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1.png"/><Relationship Id="rId5" Type="http://schemas.openxmlformats.org/officeDocument/2006/relationships/image" Target="../media/image170.png"/><Relationship Id="rId15" Type="http://schemas.openxmlformats.org/officeDocument/2006/relationships/image" Target="../media/image9.png"/><Relationship Id="rId10" Type="http://schemas.openxmlformats.org/officeDocument/2006/relationships/image" Target="../media/image220.png"/><Relationship Id="rId19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10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Inputs to the TDOA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DeVries</a:t>
            </a:r>
          </a:p>
          <a:p>
            <a:r>
              <a:rPr lang="en-US" dirty="0"/>
              <a:t>Progress Report 10/22</a:t>
            </a:r>
          </a:p>
        </p:txBody>
      </p:sp>
    </p:spTree>
    <p:extLst>
      <p:ext uri="{BB962C8B-B14F-4D97-AF65-F5344CB8AC3E}">
        <p14:creationId xmlns:p14="http://schemas.microsoft.com/office/powerpoint/2010/main" val="99588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TDoA</a:t>
            </a:r>
            <a:r>
              <a:rPr lang="en-US" dirty="0"/>
              <a:t> Simulator High level diagram. Algorithm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3B19C-D980-4421-8FEE-D54110C330D1}"/>
              </a:ext>
            </a:extLst>
          </p:cNvPr>
          <p:cNvSpPr/>
          <p:nvPr/>
        </p:nvSpPr>
        <p:spPr>
          <a:xfrm>
            <a:off x="669811" y="1433651"/>
            <a:ext cx="4171710" cy="957124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Hyperboloids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956F-CAF5-4865-B452-1C9BD8D2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Inputs:</a:t>
            </a:r>
          </a:p>
          <a:p>
            <a:r>
              <a:rPr lang="en-US" dirty="0"/>
              <a:t>Receiver Locations in the fixed frame</a:t>
            </a:r>
          </a:p>
          <a:p>
            <a:r>
              <a:rPr lang="en-US" dirty="0"/>
              <a:t>Distance Difference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Coordinate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Hyperboloid in Body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to Fixed frame.</a:t>
            </a:r>
          </a:p>
          <a:p>
            <a:pPr marL="0" indent="0">
              <a:buNone/>
            </a:pPr>
            <a:r>
              <a:rPr lang="en-US" dirty="0"/>
              <a:t>Outputs: </a:t>
            </a:r>
          </a:p>
          <a:p>
            <a:r>
              <a:rPr lang="en-US" dirty="0"/>
              <a:t>Symbolic Equation of Hyperboloid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B7E2-DCFB-4075-845A-87154B17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67" y="230819"/>
            <a:ext cx="2093677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F12A4-9741-4F01-9455-A7FDD63473D7}"/>
              </a:ext>
            </a:extLst>
          </p:cNvPr>
          <p:cNvGrpSpPr/>
          <p:nvPr/>
        </p:nvGrpSpPr>
        <p:grpSpPr>
          <a:xfrm>
            <a:off x="828616" y="1756315"/>
            <a:ext cx="2115235" cy="2265174"/>
            <a:chOff x="1539405" y="2990088"/>
            <a:chExt cx="2042007" cy="21867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06568-4135-4E6B-B366-116DFF0BE291}"/>
                </a:ext>
              </a:extLst>
            </p:cNvPr>
            <p:cNvGrpSpPr/>
            <p:nvPr/>
          </p:nvGrpSpPr>
          <p:grpSpPr>
            <a:xfrm>
              <a:off x="1673352" y="2990088"/>
              <a:ext cx="1837944" cy="2048256"/>
              <a:chOff x="1709928" y="3136392"/>
              <a:chExt cx="1837944" cy="204825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439C5C-9265-44F4-A511-B7ED07D64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928" y="4453128"/>
                <a:ext cx="640080" cy="73152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4D3455-CD67-483C-A6BD-B75AA27E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136392"/>
                <a:ext cx="0" cy="13167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181C65B-C78C-45E6-AB84-230B373B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19786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/>
                <p:nvPr/>
              </p:nvSpPr>
              <p:spPr>
                <a:xfrm>
                  <a:off x="1539405" y="4899844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764DB-690A-4A88-BF66-876CD6430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405" y="4899844"/>
                  <a:ext cx="1339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19" r="-4285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/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C9A131-745D-40E6-8340-F675A25CD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8333" t="-2174" r="-5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17E876-1322-4595-AD48-D40574698FDE}"/>
                    </a:ext>
                  </a:extLst>
                </p:cNvPr>
                <p:cNvSpPr txBox="1"/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35EB07-71FD-4A72-932D-A34C98A1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9032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72BCF-30C8-439C-BDBB-5FB329CC33A1}"/>
              </a:ext>
            </a:extLst>
          </p:cNvPr>
          <p:cNvGrpSpPr/>
          <p:nvPr/>
        </p:nvGrpSpPr>
        <p:grpSpPr>
          <a:xfrm>
            <a:off x="4245441" y="1644346"/>
            <a:ext cx="2083614" cy="2603828"/>
            <a:chOff x="4963992" y="2660117"/>
            <a:chExt cx="2042007" cy="25518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096C4D-CF32-4573-AA5E-38BA69472E81}"/>
                </a:ext>
              </a:extLst>
            </p:cNvPr>
            <p:cNvGrpSpPr/>
            <p:nvPr/>
          </p:nvGrpSpPr>
          <p:grpSpPr>
            <a:xfrm>
              <a:off x="4963992" y="2660117"/>
              <a:ext cx="2042007" cy="2551833"/>
              <a:chOff x="4963992" y="2660117"/>
              <a:chExt cx="2042007" cy="255183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39B2DB-45EA-4B75-95F4-584664C8858E}"/>
                  </a:ext>
                </a:extLst>
              </p:cNvPr>
              <p:cNvGrpSpPr/>
              <p:nvPr/>
            </p:nvGrpSpPr>
            <p:grpSpPr>
              <a:xfrm>
                <a:off x="4963992" y="2660117"/>
                <a:ext cx="2042007" cy="2551833"/>
                <a:chOff x="4963992" y="2660117"/>
                <a:chExt cx="2042007" cy="25518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6FBDBA0-554C-4E55-8D05-434F48B4E361}"/>
                    </a:ext>
                  </a:extLst>
                </p:cNvPr>
                <p:cNvGrpSpPr/>
                <p:nvPr/>
              </p:nvGrpSpPr>
              <p:grpSpPr>
                <a:xfrm>
                  <a:off x="4963992" y="2660117"/>
                  <a:ext cx="2042007" cy="2378226"/>
                  <a:chOff x="1539405" y="2798617"/>
                  <a:chExt cx="2042007" cy="23782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CDF9CD3-D095-4D54-A1AE-DE241640894B}"/>
                      </a:ext>
                    </a:extLst>
                  </p:cNvPr>
                  <p:cNvGrpSpPr/>
                  <p:nvPr/>
                </p:nvGrpSpPr>
                <p:grpSpPr>
                  <a:xfrm>
                    <a:off x="1673352" y="2990088"/>
                    <a:ext cx="1837944" cy="2048256"/>
                    <a:chOff x="1709928" y="3136392"/>
                    <a:chExt cx="1837944" cy="2048256"/>
                  </a:xfrm>
                </p:grpSpPr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C172780-39B4-47B2-B350-D0C2D7E39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928" y="4453128"/>
                      <a:ext cx="640080" cy="73152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ADA47BB5-FDD8-46CF-8CDD-DE490116B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0008" y="3136392"/>
                      <a:ext cx="0" cy="13167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7595A625-F76F-4DAA-825D-177D2ACA7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50008" y="4453128"/>
                      <a:ext cx="11978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9339189-9CF7-4704-B56D-C22FE36B3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529D7140-A85D-438B-AF44-43CB1C5A61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5455" r="-36364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7CCD3E9-AB25-402C-BDD4-C5DA8C156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7B725888-AF80-4611-B2BC-FB0B3D83E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60870" t="-2222" r="-56522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C60635F-3DF4-4A07-A784-30A8E72A98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A95247BE-30DF-43E4-8E3D-C883BB8B28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2258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29FB6C5-32E6-4987-9E63-C15A65F5A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20" y="4168323"/>
                  <a:ext cx="318769" cy="104362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19B63A8-3374-46A2-AC26-71C95D994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19" y="3790741"/>
                  <a:ext cx="862087" cy="37758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219DF98-9CD3-4A33-8071-C0E2F37BB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20" y="3025993"/>
                  <a:ext cx="0" cy="114233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8025328-48DD-4718-B994-D60912836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6BCB475-D6B7-4DFB-8FCA-959C7C453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6667" t="-2174" r="-366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CF5C39-730D-4637-8AD8-F074929267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EA75137-301E-4135-A4DB-E78AECA47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875" t="-6522" r="-4687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48D13B7-7375-4FC5-B070-EBB2B88CBD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4DFC6EB-780B-4FBA-9A5A-535A17DA71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205" t="-4444" r="-2820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F9EDF94-434E-4800-9489-D4436E9F0D37}"/>
                  </a:ext>
                </a:extLst>
              </p:cNvPr>
              <p:cNvSpPr/>
              <p:nvPr/>
            </p:nvSpPr>
            <p:spPr>
              <a:xfrm>
                <a:off x="6154872" y="3880013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AA6B4BB-C9A3-4EEA-B0AC-16322517A7B4}"/>
                  </a:ext>
                </a:extLst>
              </p:cNvPr>
              <p:cNvSpPr/>
              <p:nvPr/>
            </p:nvSpPr>
            <p:spPr>
              <a:xfrm rot="7116620">
                <a:off x="5452805" y="3969759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83D847BD-1EDE-4823-AEBB-142DFB32AFD4}"/>
                </a:ext>
              </a:extLst>
            </p:cNvPr>
            <p:cNvSpPr/>
            <p:nvPr/>
          </p:nvSpPr>
          <p:spPr>
            <a:xfrm rot="10800000">
              <a:off x="5494161" y="3258631"/>
              <a:ext cx="414864" cy="404277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FC647-B971-48E1-925B-CE560552C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019" y="3524356"/>
              <a:ext cx="0" cy="27290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E05EE-1993-4BAE-97BB-179C75983154}"/>
              </a:ext>
            </a:extLst>
          </p:cNvPr>
          <p:cNvGrpSpPr/>
          <p:nvPr/>
        </p:nvGrpSpPr>
        <p:grpSpPr>
          <a:xfrm>
            <a:off x="7648795" y="1320874"/>
            <a:ext cx="2602943" cy="2893587"/>
            <a:chOff x="7390813" y="1208854"/>
            <a:chExt cx="4645103" cy="5163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8F0E06-1574-401D-AD5F-08E0124FC31A}"/>
                </a:ext>
              </a:extLst>
            </p:cNvPr>
            <p:cNvGrpSpPr/>
            <p:nvPr/>
          </p:nvGrpSpPr>
          <p:grpSpPr>
            <a:xfrm>
              <a:off x="7390813" y="1208854"/>
              <a:ext cx="4645103" cy="5163774"/>
              <a:chOff x="7390813" y="1208854"/>
              <a:chExt cx="4645103" cy="516377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4418" y="3844161"/>
                <a:ext cx="303349" cy="13179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C984F5F-AD96-4201-86EC-4617F9972854}"/>
                  </a:ext>
                </a:extLst>
              </p:cNvPr>
              <p:cNvGrpSpPr/>
              <p:nvPr/>
            </p:nvGrpSpPr>
            <p:grpSpPr>
              <a:xfrm>
                <a:off x="7390813" y="1208854"/>
                <a:ext cx="4645103" cy="5163774"/>
                <a:chOff x="7390813" y="1208854"/>
                <a:chExt cx="4645103" cy="516377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690118F-FDC0-41D0-8550-7EFE0C14E1FF}"/>
                    </a:ext>
                  </a:extLst>
                </p:cNvPr>
                <p:cNvGrpSpPr/>
                <p:nvPr/>
              </p:nvGrpSpPr>
              <p:grpSpPr>
                <a:xfrm>
                  <a:off x="7390813" y="1208854"/>
                  <a:ext cx="4645103" cy="5163774"/>
                  <a:chOff x="7390813" y="1208854"/>
                  <a:chExt cx="4645103" cy="516377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0726BF0-FFA5-44C0-9670-A8D8EAA72778}"/>
                      </a:ext>
                    </a:extLst>
                  </p:cNvPr>
                  <p:cNvGrpSpPr/>
                  <p:nvPr/>
                </p:nvGrpSpPr>
                <p:grpSpPr>
                  <a:xfrm>
                    <a:off x="7390813" y="1208854"/>
                    <a:ext cx="4645103" cy="5163774"/>
                    <a:chOff x="8164903" y="2660117"/>
                    <a:chExt cx="2325654" cy="2585336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1C8ADFA-8A4A-4E30-BBAB-701FE3B9D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64903" y="2660117"/>
                      <a:ext cx="2210467" cy="2585336"/>
                      <a:chOff x="4795532" y="2660117"/>
                      <a:chExt cx="2210467" cy="258533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94A2F7D4-D96D-4F57-800E-D353E9EB2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95532" y="2660117"/>
                        <a:ext cx="2210467" cy="2585336"/>
                        <a:chOff x="4795532" y="2660117"/>
                        <a:chExt cx="2210467" cy="2585336"/>
                      </a:xfrm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EAA583A0-8841-4663-8CEA-33AC957EB6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5532" y="2660117"/>
                          <a:ext cx="2210467" cy="2585336"/>
                          <a:chOff x="1370945" y="2798617"/>
                          <a:chExt cx="2210467" cy="2585336"/>
                        </a:xfrm>
                      </p:grpSpPr>
                      <p:grpSp>
                        <p:nvGrpSpPr>
                          <p:cNvPr id="71" name="Group 70">
                            <a:extLst>
                              <a:ext uri="{FF2B5EF4-FFF2-40B4-BE49-F238E27FC236}">
                                <a16:creationId xmlns:a16="http://schemas.microsoft.com/office/drawing/2014/main" id="{26D102C7-C54F-4D45-A97E-C91680617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0945" y="2990088"/>
                            <a:ext cx="2140351" cy="2393865"/>
                            <a:chOff x="1407521" y="3136392"/>
                            <a:chExt cx="2140351" cy="2393865"/>
                          </a:xfrm>
                        </p:grpSpPr>
                        <p:cxnSp>
                          <p:nvCxnSpPr>
                            <p:cNvPr id="75" name="Straight Arrow Connector 74">
                              <a:extLst>
                                <a:ext uri="{FF2B5EF4-FFF2-40B4-BE49-F238E27FC236}">
                                  <a16:creationId xmlns:a16="http://schemas.microsoft.com/office/drawing/2014/main" id="{89A99BB4-F646-4126-98F5-18A1EF40336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07521" y="3548216"/>
                              <a:ext cx="1734285" cy="1982041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Straight Arrow Connector 75">
                              <a:extLst>
                                <a:ext uri="{FF2B5EF4-FFF2-40B4-BE49-F238E27FC236}">
                                  <a16:creationId xmlns:a16="http://schemas.microsoft.com/office/drawing/2014/main" id="{A938AC3E-0C0A-4004-8B80-F47A34CBDC4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350008" y="3136392"/>
                              <a:ext cx="0" cy="1316735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D4B5A9DB-7D47-4822-8F36-E2E2A116D4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656767" y="4453128"/>
                              <a:ext cx="1891105" cy="0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E6911E53-5DFE-474C-B0B6-2287B92ED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7B725888-AF80-4611-B2BC-FB0B3D83EEC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l="-60870" t="-2222" r="-56522" b="-3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TextBox 73">
                                <a:extLst>
                                  <a:ext uri="{FF2B5EF4-FFF2-40B4-BE49-F238E27FC236}">
                                    <a16:creationId xmlns:a16="http://schemas.microsoft.com/office/drawing/2014/main" id="{5C661454-2B05-4506-94E7-054063C50E4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1" name="TextBox 30">
                                <a:extLst>
                                  <a:ext uri="{FF2B5EF4-FFF2-40B4-BE49-F238E27FC236}">
                                    <a16:creationId xmlns:a16="http://schemas.microsoft.com/office/drawing/2014/main" id="{A95247BE-30DF-43E4-8E3D-C883BB8B28B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 l="-32258" r="-25806" b="-65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2B7CB8C-D5C8-4CFD-987E-EAA04026B0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38020" y="4168323"/>
                          <a:ext cx="296919" cy="97209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705BB10B-492C-4AE2-BEB4-BC9C4342F6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19" y="3790741"/>
                          <a:ext cx="862087" cy="3775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>
                          <a:extLst>
                            <a:ext uri="{FF2B5EF4-FFF2-40B4-BE49-F238E27FC236}">
                              <a16:creationId xmlns:a16="http://schemas.microsoft.com/office/drawing/2014/main" id="{3CDF23D3-00AA-4509-A44A-8A8BED3304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20" y="3025993"/>
                          <a:ext cx="0" cy="11423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>
                              <a:extLst>
                                <a:ext uri="{FF2B5EF4-FFF2-40B4-BE49-F238E27FC236}">
                                  <a16:creationId xmlns:a16="http://schemas.microsoft.com/office/drawing/2014/main" id="{15BAC27F-49C8-452E-8C1D-6A2F12F392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4" name="TextBox 53">
                              <a:extLst>
                                <a:ext uri="{FF2B5EF4-FFF2-40B4-BE49-F238E27FC236}">
                                  <a16:creationId xmlns:a16="http://schemas.microsoft.com/office/drawing/2014/main" id="{06BCB475-D6B7-4DFB-8FCA-959C7C453C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6667" t="-2174" r="-36667"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>
                              <a:extLst>
                                <a:ext uri="{FF2B5EF4-FFF2-40B4-BE49-F238E27FC236}">
                                  <a16:creationId xmlns:a16="http://schemas.microsoft.com/office/drawing/2014/main" id="{7E4A853F-DED0-4DF1-AD0E-A92958BAC4B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DEA75137-301E-4135-A4DB-E78AECA47F2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46875" t="-6522" r="-46875" b="-347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3C228F4E-B757-446F-AA8E-500BC8FA5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72" y="3880013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Arc 62">
                        <a:extLst>
                          <a:ext uri="{FF2B5EF4-FFF2-40B4-BE49-F238E27FC236}">
                            <a16:creationId xmlns:a16="http://schemas.microsoft.com/office/drawing/2014/main" id="{1EBCC2D8-7376-433B-86EE-41DAB70BA321}"/>
                          </a:ext>
                        </a:extLst>
                      </p:cNvPr>
                      <p:cNvSpPr/>
                      <p:nvPr/>
                    </p:nvSpPr>
                    <p:spPr>
                      <a:xfrm rot="7116620">
                        <a:off x="5452805" y="3969759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AD0896B-D57F-400B-B8BD-E42FCA303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13385" y="4168323"/>
                      <a:ext cx="425048" cy="174405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9D286A5D-76E6-4F1E-B7D5-DC2EDF2D1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89" y="3857212"/>
                      <a:ext cx="701629" cy="30483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0A146C0-0341-4CAE-88C4-00781B014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90" y="3128588"/>
                      <a:ext cx="346282" cy="1033458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DE396C35-E060-4607-BE42-FA11FAB105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C4961C43-DFAA-4E45-BF8B-BFCAD921373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5532" t="-5882" r="-27660" b="-215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DD3CD60-6BB6-4CA5-B7EE-82E5BBD69F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F4D98E70-1FC8-48C2-A2F7-8263146D1A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778" t="-4000"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FF50F7FC-EF49-4724-A68B-40B8368965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60875" y="2879626"/>
                          <a:ext cx="29815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FF50F7FC-EF49-4724-A68B-40B8368965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60875" y="2879626"/>
                          <a:ext cx="298159" cy="27699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l="-14815" t="-3922" r="-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9F8111C8-2A04-4F41-98D6-5AD4D829C8E4}"/>
                        </a:ext>
                      </a:extLst>
                    </p:cNvPr>
                    <p:cNvSpPr/>
                    <p:nvPr/>
                  </p:nvSpPr>
                  <p:spPr>
                    <a:xfrm rot="2792661">
                      <a:off x="8974576" y="4122159"/>
                      <a:ext cx="320040" cy="576621"/>
                    </a:xfrm>
                    <a:prstGeom prst="arc">
                      <a:avLst>
                        <a:gd name="adj1" fmla="val 17243924"/>
                        <a:gd name="adj2" fmla="val 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A806A332-1C4D-4049-9B1A-BBC990529177}"/>
                        </a:ext>
                      </a:extLst>
                    </p:cNvPr>
                    <p:cNvSpPr/>
                    <p:nvPr/>
                  </p:nvSpPr>
                  <p:spPr>
                    <a:xfrm rot="15818216">
                      <a:off x="8945722" y="3302926"/>
                      <a:ext cx="320040" cy="576621"/>
                    </a:xfrm>
                    <a:prstGeom prst="arc">
                      <a:avLst>
                        <a:gd name="adj1" fmla="val 212719"/>
                        <a:gd name="adj2" fmla="val 3877416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E9A3912-6978-479D-A2EF-EAF64B616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53671" y="4364990"/>
                      <a:ext cx="0" cy="84696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A8BBD729-9478-46FA-9F6C-062A9D0488F7}"/>
                        </a:ext>
                      </a:extLst>
                    </p:cNvPr>
                    <p:cNvCxnSpPr>
                      <a:cxnSpLocks/>
                      <a:stCxn id="73" idx="0"/>
                    </p:cNvCxnSpPr>
                    <p:nvPr/>
                  </p:nvCxnSpPr>
                  <p:spPr>
                    <a:xfrm flipH="1">
                      <a:off x="9453671" y="4168323"/>
                      <a:ext cx="851584" cy="1043627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38176EF0-1C99-4F33-AA4B-F6F128D8D5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34340" y="5200688"/>
                      <a:ext cx="1194748" cy="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5127ACC-1F20-4E23-BA6F-6D9FF9A9A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283" y="2165090"/>
                    <a:ext cx="0" cy="741173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5331FC0-7758-4338-BB07-069752154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61121" y="2874173"/>
                    <a:ext cx="1039453" cy="127386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416933E-5430-4CF6-87EE-BBEB35B2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542" y="2926400"/>
                    <a:ext cx="37138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Arrow: Curved Right 43">
                  <a:extLst>
                    <a:ext uri="{FF2B5EF4-FFF2-40B4-BE49-F238E27FC236}">
                      <a16:creationId xmlns:a16="http://schemas.microsoft.com/office/drawing/2014/main" id="{BF983E75-6D69-44E5-B3CD-17482BA67FA3}"/>
                    </a:ext>
                  </a:extLst>
                </p:cNvPr>
                <p:cNvSpPr/>
                <p:nvPr/>
              </p:nvSpPr>
              <p:spPr>
                <a:xfrm rot="16200000">
                  <a:off x="9837772" y="3514551"/>
                  <a:ext cx="637342" cy="580246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9926950" y="4464294"/>
                <a:ext cx="89592" cy="895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9404DA-56BF-4D3B-9B1C-8F8D0E84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70" y="3841716"/>
              <a:ext cx="489998" cy="21288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A2514-279E-462F-9633-6EE9F5B37E62}"/>
                  </a:ext>
                </a:extLst>
              </p:cNvPr>
              <p:cNvSpPr txBox="1"/>
              <p:nvPr/>
            </p:nvSpPr>
            <p:spPr>
              <a:xfrm>
                <a:off x="866606" y="4816909"/>
                <a:ext cx="183229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A2514-279E-462F-9633-6EE9F5B3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06" y="4816909"/>
                <a:ext cx="1832296" cy="7325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B3AF9-0121-4FEA-B75C-B30C29BB297F}"/>
                  </a:ext>
                </a:extLst>
              </p:cNvPr>
              <p:cNvSpPr txBox="1"/>
              <p:nvPr/>
            </p:nvSpPr>
            <p:spPr>
              <a:xfrm>
                <a:off x="3836692" y="4806236"/>
                <a:ext cx="294721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B3AF9-0121-4FEA-B75C-B30C29BB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92" y="4806236"/>
                <a:ext cx="2947217" cy="7325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C158C4B-732C-4FF0-9A42-E45873E8BD83}"/>
                  </a:ext>
                </a:extLst>
              </p:cNvPr>
              <p:cNvSpPr txBox="1"/>
              <p:nvPr/>
            </p:nvSpPr>
            <p:spPr>
              <a:xfrm>
                <a:off x="7337328" y="4759561"/>
                <a:ext cx="2847126" cy="738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C158C4B-732C-4FF0-9A42-E45873E8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28" y="4759561"/>
                <a:ext cx="2847126" cy="7380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/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blipFill>
                <a:blip r:embed="rId18"/>
                <a:stretch>
                  <a:fillRect l="-2254" r="-8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blipFill>
                <a:blip r:embed="rId19"/>
                <a:stretch>
                  <a:fillRect l="-1408" r="-10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/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12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319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Azimuth, Elevation Rotations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A95CD0-C6DB-4B04-8DE5-9B8DBC7AD9A9}"/>
              </a:ext>
            </a:extLst>
          </p:cNvPr>
          <p:cNvSpPr txBox="1"/>
          <p:nvPr/>
        </p:nvSpPr>
        <p:spPr>
          <a:xfrm>
            <a:off x="1267719" y="4339907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31E27-423A-433B-B076-296C259EB8C9}"/>
              </a:ext>
            </a:extLst>
          </p:cNvPr>
          <p:cNvSpPr txBox="1"/>
          <p:nvPr/>
        </p:nvSpPr>
        <p:spPr>
          <a:xfrm>
            <a:off x="4313778" y="4395911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Intermediate Frame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8365388" y="4386915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659C9B-F899-453C-BAD9-477950D902B6}"/>
                  </a:ext>
                </a:extLst>
              </p:cNvPr>
              <p:cNvSpPr txBox="1"/>
              <p:nvPr/>
            </p:nvSpPr>
            <p:spPr>
              <a:xfrm>
                <a:off x="7571038" y="3741439"/>
                <a:ext cx="149916" cy="31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659C9B-F899-453C-BAD9-477950D9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38" y="3741439"/>
                <a:ext cx="149916" cy="310026"/>
              </a:xfrm>
              <a:prstGeom prst="rect">
                <a:avLst/>
              </a:prstGeom>
              <a:blipFill>
                <a:blip r:embed="rId21"/>
                <a:stretch>
                  <a:fillRect l="-32000"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538BC7-145C-4785-8C4E-F5DDEE07E980}"/>
                  </a:ext>
                </a:extLst>
              </p:cNvPr>
              <p:cNvSpPr txBox="1"/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538BC7-145C-4785-8C4E-F5DDEE07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blipFill>
                <a:blip r:embed="rId22"/>
                <a:stretch>
                  <a:fillRect l="-28205" t="-2174" r="-28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4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F12A4-9741-4F01-9455-A7FDD63473D7}"/>
              </a:ext>
            </a:extLst>
          </p:cNvPr>
          <p:cNvGrpSpPr/>
          <p:nvPr/>
        </p:nvGrpSpPr>
        <p:grpSpPr>
          <a:xfrm>
            <a:off x="587423" y="1756315"/>
            <a:ext cx="2559716" cy="2555929"/>
            <a:chOff x="1306562" y="2990088"/>
            <a:chExt cx="2471100" cy="24674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06568-4135-4E6B-B366-116DFF0BE291}"/>
                </a:ext>
              </a:extLst>
            </p:cNvPr>
            <p:cNvGrpSpPr/>
            <p:nvPr/>
          </p:nvGrpSpPr>
          <p:grpSpPr>
            <a:xfrm>
              <a:off x="1306562" y="2990088"/>
              <a:ext cx="2325329" cy="2467444"/>
              <a:chOff x="1343138" y="3136392"/>
              <a:chExt cx="2325329" cy="246744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439C5C-9265-44F4-A511-B7ED07D64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3138" y="4453128"/>
                <a:ext cx="1006870" cy="11507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4D3455-CD67-483C-A6BD-B75AA27E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136392"/>
                <a:ext cx="0" cy="13167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181C65B-C78C-45E6-AB84-230B373B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318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/>
                <p:nvPr/>
              </p:nvSpPr>
              <p:spPr>
                <a:xfrm>
                  <a:off x="1429884" y="480071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884" y="4800715"/>
                  <a:ext cx="1339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9130" r="-347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/>
                <p:nvPr/>
              </p:nvSpPr>
              <p:spPr>
                <a:xfrm>
                  <a:off x="3637431" y="4324566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431" y="4324566"/>
                  <a:ext cx="1402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167" t="-2128" r="-54167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17E876-1322-4595-AD48-D40574698FDE}"/>
                    </a:ext>
                  </a:extLst>
                </p:cNvPr>
                <p:cNvSpPr txBox="1"/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35EB07-71FD-4A72-932D-A34C98A1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9032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72BCF-30C8-439C-BDBB-5FB329CC33A1}"/>
              </a:ext>
            </a:extLst>
          </p:cNvPr>
          <p:cNvGrpSpPr/>
          <p:nvPr/>
        </p:nvGrpSpPr>
        <p:grpSpPr>
          <a:xfrm>
            <a:off x="4245441" y="1644346"/>
            <a:ext cx="2083614" cy="2603828"/>
            <a:chOff x="4963992" y="2660117"/>
            <a:chExt cx="2042007" cy="25518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096C4D-CF32-4573-AA5E-38BA69472E81}"/>
                </a:ext>
              </a:extLst>
            </p:cNvPr>
            <p:cNvGrpSpPr/>
            <p:nvPr/>
          </p:nvGrpSpPr>
          <p:grpSpPr>
            <a:xfrm>
              <a:off x="4963992" y="2660117"/>
              <a:ext cx="2042007" cy="2551833"/>
              <a:chOff x="4963992" y="2660117"/>
              <a:chExt cx="2042007" cy="255183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39B2DB-45EA-4B75-95F4-584664C8858E}"/>
                  </a:ext>
                </a:extLst>
              </p:cNvPr>
              <p:cNvGrpSpPr/>
              <p:nvPr/>
            </p:nvGrpSpPr>
            <p:grpSpPr>
              <a:xfrm>
                <a:off x="4963992" y="2660117"/>
                <a:ext cx="2042007" cy="2551833"/>
                <a:chOff x="4963992" y="2660117"/>
                <a:chExt cx="2042007" cy="25518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6FBDBA0-554C-4E55-8D05-434F48B4E361}"/>
                    </a:ext>
                  </a:extLst>
                </p:cNvPr>
                <p:cNvGrpSpPr/>
                <p:nvPr/>
              </p:nvGrpSpPr>
              <p:grpSpPr>
                <a:xfrm>
                  <a:off x="4963992" y="2660117"/>
                  <a:ext cx="2042007" cy="2378226"/>
                  <a:chOff x="1539405" y="2798617"/>
                  <a:chExt cx="2042007" cy="23782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CDF9CD3-D095-4D54-A1AE-DE241640894B}"/>
                      </a:ext>
                    </a:extLst>
                  </p:cNvPr>
                  <p:cNvGrpSpPr/>
                  <p:nvPr/>
                </p:nvGrpSpPr>
                <p:grpSpPr>
                  <a:xfrm>
                    <a:off x="1673352" y="2990088"/>
                    <a:ext cx="1837944" cy="2048256"/>
                    <a:chOff x="1709928" y="3136392"/>
                    <a:chExt cx="1837944" cy="2048256"/>
                  </a:xfrm>
                </p:grpSpPr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C172780-39B4-47B2-B350-D0C2D7E39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928" y="4453128"/>
                      <a:ext cx="640080" cy="73152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ADA47BB5-FDD8-46CF-8CDD-DE490116B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0008" y="3136392"/>
                      <a:ext cx="0" cy="13167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7595A625-F76F-4DAA-825D-177D2ACA7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50008" y="4453128"/>
                      <a:ext cx="11978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9339189-9CF7-4704-B56D-C22FE36B3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529D7140-A85D-438B-AF44-43CB1C5A61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5455" r="-36364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7CCD3E9-AB25-402C-BDD4-C5DA8C156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7B725888-AF80-4611-B2BC-FB0B3D83E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60870" t="-2222" r="-56522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C60635F-3DF4-4A07-A784-30A8E72A98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A95247BE-30DF-43E4-8E3D-C883BB8B28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2258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29FB6C5-32E6-4987-9E63-C15A65F5A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20" y="4168323"/>
                  <a:ext cx="318769" cy="104362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19B63A8-3374-46A2-AC26-71C95D994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19" y="3790741"/>
                  <a:ext cx="862087" cy="37758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219DF98-9CD3-4A33-8071-C0E2F37BB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20" y="3025993"/>
                  <a:ext cx="0" cy="114233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8025328-48DD-4718-B994-D60912836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6BCB475-D6B7-4DFB-8FCA-959C7C453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6667" t="-2174" r="-366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CF5C39-730D-4637-8AD8-F074929267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EA75137-301E-4135-A4DB-E78AECA47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875" t="-6522" r="-4687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48D13B7-7375-4FC5-B070-EBB2B88CBD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4DFC6EB-780B-4FBA-9A5A-535A17DA71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205" t="-4444" r="-2820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F9EDF94-434E-4800-9489-D4436E9F0D37}"/>
                  </a:ext>
                </a:extLst>
              </p:cNvPr>
              <p:cNvSpPr/>
              <p:nvPr/>
            </p:nvSpPr>
            <p:spPr>
              <a:xfrm>
                <a:off x="6154872" y="3880013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AA6B4BB-C9A3-4EEA-B0AC-16322517A7B4}"/>
                  </a:ext>
                </a:extLst>
              </p:cNvPr>
              <p:cNvSpPr/>
              <p:nvPr/>
            </p:nvSpPr>
            <p:spPr>
              <a:xfrm rot="7116620">
                <a:off x="5452805" y="3969759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83D847BD-1EDE-4823-AEBB-142DFB32AFD4}"/>
                </a:ext>
              </a:extLst>
            </p:cNvPr>
            <p:cNvSpPr/>
            <p:nvPr/>
          </p:nvSpPr>
          <p:spPr>
            <a:xfrm rot="10800000">
              <a:off x="5494161" y="3258631"/>
              <a:ext cx="414864" cy="404277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FC647-B971-48E1-925B-CE560552C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019" y="3524356"/>
              <a:ext cx="0" cy="27290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E05EE-1993-4BAE-97BB-179C75983154}"/>
              </a:ext>
            </a:extLst>
          </p:cNvPr>
          <p:cNvGrpSpPr/>
          <p:nvPr/>
        </p:nvGrpSpPr>
        <p:grpSpPr>
          <a:xfrm>
            <a:off x="7571038" y="1320874"/>
            <a:ext cx="2680702" cy="2893587"/>
            <a:chOff x="7252050" y="1208854"/>
            <a:chExt cx="4783868" cy="5163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8F0E06-1574-401D-AD5F-08E0124FC31A}"/>
                </a:ext>
              </a:extLst>
            </p:cNvPr>
            <p:cNvGrpSpPr/>
            <p:nvPr/>
          </p:nvGrpSpPr>
          <p:grpSpPr>
            <a:xfrm>
              <a:off x="7252050" y="1208854"/>
              <a:ext cx="4783868" cy="5163774"/>
              <a:chOff x="7252050" y="1208854"/>
              <a:chExt cx="4783868" cy="516377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4418" y="3844161"/>
                <a:ext cx="303349" cy="13179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C984F5F-AD96-4201-86EC-4617F9972854}"/>
                  </a:ext>
                </a:extLst>
              </p:cNvPr>
              <p:cNvGrpSpPr/>
              <p:nvPr/>
            </p:nvGrpSpPr>
            <p:grpSpPr>
              <a:xfrm>
                <a:off x="7252050" y="1208854"/>
                <a:ext cx="4783868" cy="5163774"/>
                <a:chOff x="7252050" y="1208854"/>
                <a:chExt cx="4783868" cy="516377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690118F-FDC0-41D0-8550-7EFE0C14E1FF}"/>
                    </a:ext>
                  </a:extLst>
                </p:cNvPr>
                <p:cNvGrpSpPr/>
                <p:nvPr/>
              </p:nvGrpSpPr>
              <p:grpSpPr>
                <a:xfrm>
                  <a:off x="7252050" y="1208854"/>
                  <a:ext cx="4783868" cy="5163774"/>
                  <a:chOff x="7252050" y="1208854"/>
                  <a:chExt cx="4783868" cy="516377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0726BF0-FFA5-44C0-9670-A8D8EAA72778}"/>
                      </a:ext>
                    </a:extLst>
                  </p:cNvPr>
                  <p:cNvGrpSpPr/>
                  <p:nvPr/>
                </p:nvGrpSpPr>
                <p:grpSpPr>
                  <a:xfrm>
                    <a:off x="7252050" y="1208854"/>
                    <a:ext cx="4783868" cy="5163774"/>
                    <a:chOff x="8095428" y="2660117"/>
                    <a:chExt cx="2395129" cy="2585336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1C8ADFA-8A4A-4E30-BBAB-701FE3B9D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5428" y="2660117"/>
                      <a:ext cx="2279942" cy="2585336"/>
                      <a:chOff x="4726057" y="2660117"/>
                      <a:chExt cx="2279942" cy="258533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94A2F7D4-D96D-4F57-800E-D353E9EB2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26057" y="2660117"/>
                        <a:ext cx="2279942" cy="2585336"/>
                        <a:chOff x="4726057" y="2660117"/>
                        <a:chExt cx="2279942" cy="2585336"/>
                      </a:xfrm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EAA583A0-8841-4663-8CEA-33AC957EB6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26057" y="2660117"/>
                          <a:ext cx="2279942" cy="2585336"/>
                          <a:chOff x="1301470" y="2798617"/>
                          <a:chExt cx="2279942" cy="2585336"/>
                        </a:xfrm>
                      </p:grpSpPr>
                      <p:grpSp>
                        <p:nvGrpSpPr>
                          <p:cNvPr id="71" name="Group 70">
                            <a:extLst>
                              <a:ext uri="{FF2B5EF4-FFF2-40B4-BE49-F238E27FC236}">
                                <a16:creationId xmlns:a16="http://schemas.microsoft.com/office/drawing/2014/main" id="{26D102C7-C54F-4D45-A97E-C91680617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0945" y="2990088"/>
                            <a:ext cx="2140351" cy="2393865"/>
                            <a:chOff x="1407521" y="3136392"/>
                            <a:chExt cx="2140351" cy="2393865"/>
                          </a:xfrm>
                        </p:grpSpPr>
                        <p:cxnSp>
                          <p:nvCxnSpPr>
                            <p:cNvPr id="75" name="Straight Arrow Connector 74">
                              <a:extLst>
                                <a:ext uri="{FF2B5EF4-FFF2-40B4-BE49-F238E27FC236}">
                                  <a16:creationId xmlns:a16="http://schemas.microsoft.com/office/drawing/2014/main" id="{89A99BB4-F646-4126-98F5-18A1EF40336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07521" y="3548216"/>
                              <a:ext cx="1734285" cy="1982041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Straight Arrow Connector 75">
                              <a:extLst>
                                <a:ext uri="{FF2B5EF4-FFF2-40B4-BE49-F238E27FC236}">
                                  <a16:creationId xmlns:a16="http://schemas.microsoft.com/office/drawing/2014/main" id="{A938AC3E-0C0A-4004-8B80-F47A34CBDC4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350008" y="3136392"/>
                              <a:ext cx="0" cy="1316735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D4B5A9DB-7D47-4822-8F36-E2E2A116D4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656767" y="4453128"/>
                              <a:ext cx="1891105" cy="0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2302CD17-1F1C-4B62-863B-8A7ADFF95F5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301470" y="4961322"/>
                                <a:ext cx="133946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2302CD17-1F1C-4B62-863B-8A7ADFF95F5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301470" y="4961322"/>
                                <a:ext cx="133946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1"/>
                                <a:stretch>
                                  <a:fillRect l="-32000" r="-28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E6911E53-5DFE-474C-B0B6-2287B92ED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7B725888-AF80-4611-B2BC-FB0B3D83EEC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l="-60870" t="-2222" r="-56522" b="-3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TextBox 73">
                                <a:extLst>
                                  <a:ext uri="{FF2B5EF4-FFF2-40B4-BE49-F238E27FC236}">
                                    <a16:creationId xmlns:a16="http://schemas.microsoft.com/office/drawing/2014/main" id="{5C661454-2B05-4506-94E7-054063C50E4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1" name="TextBox 30">
                                <a:extLst>
                                  <a:ext uri="{FF2B5EF4-FFF2-40B4-BE49-F238E27FC236}">
                                    <a16:creationId xmlns:a16="http://schemas.microsoft.com/office/drawing/2014/main" id="{A95247BE-30DF-43E4-8E3D-C883BB8B28B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 l="-32258" r="-25806" b="-65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2B7CB8C-D5C8-4CFD-987E-EAA04026B0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38020" y="4168323"/>
                          <a:ext cx="296919" cy="97209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705BB10B-492C-4AE2-BEB4-BC9C4342F6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19" y="3790741"/>
                          <a:ext cx="862087" cy="3775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>
                          <a:extLst>
                            <a:ext uri="{FF2B5EF4-FFF2-40B4-BE49-F238E27FC236}">
                              <a16:creationId xmlns:a16="http://schemas.microsoft.com/office/drawing/2014/main" id="{3CDF23D3-00AA-4509-A44A-8A8BED3304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20" y="3025993"/>
                          <a:ext cx="0" cy="11423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>
                              <a:extLst>
                                <a:ext uri="{FF2B5EF4-FFF2-40B4-BE49-F238E27FC236}">
                                  <a16:creationId xmlns:a16="http://schemas.microsoft.com/office/drawing/2014/main" id="{15BAC27F-49C8-452E-8C1D-6A2F12F392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4" name="TextBox 53">
                              <a:extLst>
                                <a:ext uri="{FF2B5EF4-FFF2-40B4-BE49-F238E27FC236}">
                                  <a16:creationId xmlns:a16="http://schemas.microsoft.com/office/drawing/2014/main" id="{06BCB475-D6B7-4DFB-8FCA-959C7C453C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6667" t="-2174" r="-36667"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>
                              <a:extLst>
                                <a:ext uri="{FF2B5EF4-FFF2-40B4-BE49-F238E27FC236}">
                                  <a16:creationId xmlns:a16="http://schemas.microsoft.com/office/drawing/2014/main" id="{7E4A853F-DED0-4DF1-AD0E-A92958BAC4B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DEA75137-301E-4135-A4DB-E78AECA47F2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46875" t="-6522" r="-46875" b="-347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3C228F4E-B757-446F-AA8E-500BC8FA5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72" y="3880013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Arc 62">
                        <a:extLst>
                          <a:ext uri="{FF2B5EF4-FFF2-40B4-BE49-F238E27FC236}">
                            <a16:creationId xmlns:a16="http://schemas.microsoft.com/office/drawing/2014/main" id="{1EBCC2D8-7376-433B-86EE-41DAB70BA321}"/>
                          </a:ext>
                        </a:extLst>
                      </p:cNvPr>
                      <p:cNvSpPr/>
                      <p:nvPr/>
                    </p:nvSpPr>
                    <p:spPr>
                      <a:xfrm rot="7116620">
                        <a:off x="5452805" y="3969759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AD0896B-D57F-400B-B8BD-E42FCA303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13385" y="4168323"/>
                      <a:ext cx="425048" cy="174405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9D286A5D-76E6-4F1E-B7D5-DC2EDF2D1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89" y="3857212"/>
                      <a:ext cx="701629" cy="30483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0A146C0-0341-4CAE-88C4-00781B014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90" y="3128588"/>
                      <a:ext cx="346282" cy="1033458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DE396C35-E060-4607-BE42-FA11FAB105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C4961C43-DFAA-4E45-BF8B-BFCAD921373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5532" t="-5882" r="-27660" b="-215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DD3CD60-6BB6-4CA5-B7EE-82E5BBD69F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F4D98E70-1FC8-48C2-A2F7-8263146D1A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778" t="-4000"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9F8111C8-2A04-4F41-98D6-5AD4D829C8E4}"/>
                        </a:ext>
                      </a:extLst>
                    </p:cNvPr>
                    <p:cNvSpPr/>
                    <p:nvPr/>
                  </p:nvSpPr>
                  <p:spPr>
                    <a:xfrm rot="2792661">
                      <a:off x="8974576" y="4122159"/>
                      <a:ext cx="320040" cy="576621"/>
                    </a:xfrm>
                    <a:prstGeom prst="arc">
                      <a:avLst>
                        <a:gd name="adj1" fmla="val 17243924"/>
                        <a:gd name="adj2" fmla="val 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A806A332-1C4D-4049-9B1A-BBC990529177}"/>
                        </a:ext>
                      </a:extLst>
                    </p:cNvPr>
                    <p:cNvSpPr/>
                    <p:nvPr/>
                  </p:nvSpPr>
                  <p:spPr>
                    <a:xfrm rot="15818216">
                      <a:off x="8945722" y="3302926"/>
                      <a:ext cx="320040" cy="576621"/>
                    </a:xfrm>
                    <a:prstGeom prst="arc">
                      <a:avLst>
                        <a:gd name="adj1" fmla="val 212719"/>
                        <a:gd name="adj2" fmla="val 3877416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E9A3912-6978-479D-A2EF-EAF64B616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53671" y="4364990"/>
                      <a:ext cx="0" cy="84696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A8BBD729-9478-46FA-9F6C-062A9D0488F7}"/>
                        </a:ext>
                      </a:extLst>
                    </p:cNvPr>
                    <p:cNvCxnSpPr>
                      <a:cxnSpLocks/>
                      <a:stCxn id="73" idx="0"/>
                    </p:cNvCxnSpPr>
                    <p:nvPr/>
                  </p:nvCxnSpPr>
                  <p:spPr>
                    <a:xfrm flipH="1">
                      <a:off x="9453671" y="4168323"/>
                      <a:ext cx="851584" cy="1043627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38176EF0-1C99-4F33-AA4B-F6F128D8D5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34340" y="5200688"/>
                      <a:ext cx="1194748" cy="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5127ACC-1F20-4E23-BA6F-6D9FF9A9A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283" y="2165090"/>
                    <a:ext cx="0" cy="741173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5331FC0-7758-4338-BB07-069752154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61121" y="2874173"/>
                    <a:ext cx="1039453" cy="127386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416933E-5430-4CF6-87EE-BBEB35B2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542" y="2926400"/>
                    <a:ext cx="37138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Arrow: Curved Right 43">
                  <a:extLst>
                    <a:ext uri="{FF2B5EF4-FFF2-40B4-BE49-F238E27FC236}">
                      <a16:creationId xmlns:a16="http://schemas.microsoft.com/office/drawing/2014/main" id="{BF983E75-6D69-44E5-B3CD-17482BA67FA3}"/>
                    </a:ext>
                  </a:extLst>
                </p:cNvPr>
                <p:cNvSpPr/>
                <p:nvPr/>
              </p:nvSpPr>
              <p:spPr>
                <a:xfrm rot="16200000">
                  <a:off x="9837772" y="3514551"/>
                  <a:ext cx="637342" cy="580246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9926950" y="4464294"/>
                <a:ext cx="89592" cy="895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9404DA-56BF-4D3B-9B1C-8F8D0E84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70" y="3841716"/>
              <a:ext cx="489998" cy="21288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/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blipFill>
                <a:blip r:embed="rId14"/>
                <a:stretch>
                  <a:fillRect l="-2254" r="-8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blipFill>
                <a:blip r:embed="rId15"/>
                <a:stretch>
                  <a:fillRect l="-1408" r="-10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/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13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4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to calculate Azimuth, Elevation Rotations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A95CD0-C6DB-4B04-8DE5-9B8DBC7AD9A9}"/>
              </a:ext>
            </a:extLst>
          </p:cNvPr>
          <p:cNvSpPr txBox="1"/>
          <p:nvPr/>
        </p:nvSpPr>
        <p:spPr>
          <a:xfrm>
            <a:off x="1267719" y="4339907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31E27-423A-433B-B076-296C259EB8C9}"/>
              </a:ext>
            </a:extLst>
          </p:cNvPr>
          <p:cNvSpPr txBox="1"/>
          <p:nvPr/>
        </p:nvSpPr>
        <p:spPr>
          <a:xfrm>
            <a:off x="4313778" y="4395911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Intermediate Frame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8365388" y="4386915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66848-7E50-491B-8CAA-AA4A2FBD687E}"/>
                  </a:ext>
                </a:extLst>
              </p:cNvPr>
              <p:cNvSpPr txBox="1"/>
              <p:nvPr/>
            </p:nvSpPr>
            <p:spPr>
              <a:xfrm>
                <a:off x="4706291" y="4957047"/>
                <a:ext cx="1290738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66848-7E50-491B-8CAA-AA4A2FBD6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91" y="4957047"/>
                <a:ext cx="1290738" cy="5211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74F60-0F6A-4007-8606-66766F46CE8D}"/>
                  </a:ext>
                </a:extLst>
              </p:cNvPr>
              <p:cNvSpPr txBox="1"/>
              <p:nvPr/>
            </p:nvSpPr>
            <p:spPr>
              <a:xfrm>
                <a:off x="7864797" y="4904490"/>
                <a:ext cx="2010037" cy="588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74F60-0F6A-4007-8606-66766F46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97" y="4904490"/>
                <a:ext cx="2010037" cy="588751"/>
              </a:xfrm>
              <a:prstGeom prst="rect">
                <a:avLst/>
              </a:prstGeom>
              <a:blipFill>
                <a:blip r:embed="rId18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617843-4596-4E31-9494-DDB8959EBA7B}"/>
              </a:ext>
            </a:extLst>
          </p:cNvPr>
          <p:cNvCxnSpPr>
            <a:cxnSpLocks/>
          </p:cNvCxnSpPr>
          <p:nvPr/>
        </p:nvCxnSpPr>
        <p:spPr>
          <a:xfrm>
            <a:off x="1655455" y="3121922"/>
            <a:ext cx="332321" cy="10879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C7BB7A-BA58-484B-9BEC-06319D354CBF}"/>
              </a:ext>
            </a:extLst>
          </p:cNvPr>
          <p:cNvCxnSpPr>
            <a:cxnSpLocks/>
          </p:cNvCxnSpPr>
          <p:nvPr/>
        </p:nvCxnSpPr>
        <p:spPr>
          <a:xfrm>
            <a:off x="1662164" y="3121922"/>
            <a:ext cx="475727" cy="1951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2F6D95-8012-485E-BBDD-3EF74714326C}"/>
              </a:ext>
            </a:extLst>
          </p:cNvPr>
          <p:cNvCxnSpPr>
            <a:cxnSpLocks/>
          </p:cNvCxnSpPr>
          <p:nvPr/>
        </p:nvCxnSpPr>
        <p:spPr>
          <a:xfrm>
            <a:off x="2043023" y="3342038"/>
            <a:ext cx="0" cy="94794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B67570-00F1-498E-A84C-1CC6732A2BDB}"/>
              </a:ext>
            </a:extLst>
          </p:cNvPr>
          <p:cNvCxnSpPr>
            <a:cxnSpLocks/>
          </p:cNvCxnSpPr>
          <p:nvPr/>
        </p:nvCxnSpPr>
        <p:spPr>
          <a:xfrm flipH="1">
            <a:off x="2043023" y="3121922"/>
            <a:ext cx="953119" cy="116805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FEED68-80DE-4697-99E0-9FB4AE2B4FF5}"/>
              </a:ext>
            </a:extLst>
          </p:cNvPr>
          <p:cNvCxnSpPr>
            <a:cxnSpLocks/>
          </p:cNvCxnSpPr>
          <p:nvPr/>
        </p:nvCxnSpPr>
        <p:spPr>
          <a:xfrm>
            <a:off x="678310" y="4277377"/>
            <a:ext cx="133719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879EB6A1-7F19-4B3B-B3A4-DF52B8F9D90E}"/>
              </a:ext>
            </a:extLst>
          </p:cNvPr>
          <p:cNvSpPr/>
          <p:nvPr/>
        </p:nvSpPr>
        <p:spPr>
          <a:xfrm>
            <a:off x="2023344" y="3265907"/>
            <a:ext cx="50204" cy="502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FFF4F7-5774-4587-A794-98DDF67AA879}"/>
                  </a:ext>
                </a:extLst>
              </p:cNvPr>
              <p:cNvSpPr txBox="1"/>
              <p:nvPr/>
            </p:nvSpPr>
            <p:spPr>
              <a:xfrm>
                <a:off x="2174444" y="3219521"/>
                <a:ext cx="1040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FFF4F7-5774-4587-A794-98DDF67A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44" y="3219521"/>
                <a:ext cx="1040028" cy="276999"/>
              </a:xfrm>
              <a:prstGeom prst="rect">
                <a:avLst/>
              </a:prstGeom>
              <a:blipFill>
                <a:blip r:embed="rId19"/>
                <a:stretch>
                  <a:fillRect l="-7647" t="-2174" r="-8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/>
              <p:nvPr/>
            </p:nvSpPr>
            <p:spPr>
              <a:xfrm>
                <a:off x="1108912" y="4904490"/>
                <a:ext cx="1704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12" y="4904490"/>
                <a:ext cx="1704120" cy="276999"/>
              </a:xfrm>
              <a:prstGeom prst="rect">
                <a:avLst/>
              </a:prstGeom>
              <a:blipFill>
                <a:blip r:embed="rId20"/>
                <a:stretch>
                  <a:fillRect l="-28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420C77-0A71-446B-8B8B-C043C5FC26E3}"/>
                  </a:ext>
                </a:extLst>
              </p:cNvPr>
              <p:cNvSpPr txBox="1"/>
              <p:nvPr/>
            </p:nvSpPr>
            <p:spPr>
              <a:xfrm>
                <a:off x="9099286" y="1566555"/>
                <a:ext cx="333709" cy="31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420C77-0A71-446B-8B8B-C043C5FC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286" y="1566555"/>
                <a:ext cx="333709" cy="310026"/>
              </a:xfrm>
              <a:prstGeom prst="rect">
                <a:avLst/>
              </a:prstGeom>
              <a:blipFill>
                <a:blip r:embed="rId21"/>
                <a:stretch>
                  <a:fillRect l="-14815" t="-3922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10BD34-E2E0-4CDC-8E58-AE3C050E81D8}"/>
                  </a:ext>
                </a:extLst>
              </p:cNvPr>
              <p:cNvSpPr txBox="1"/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10BD34-E2E0-4CDC-8E58-AE3C050E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blipFill>
                <a:blip r:embed="rId22"/>
                <a:stretch>
                  <a:fillRect l="-28205" t="-2174" r="-28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2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1002181" y="3380126"/>
                <a:ext cx="3136989" cy="415563"/>
              </a:xfrm>
              <a:prstGeom prst="rect">
                <a:avLst/>
              </a:prstGeom>
              <a:noFill/>
              <a:ln w="3175"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1" y="3380126"/>
                <a:ext cx="3136989" cy="415563"/>
              </a:xfrm>
              <a:prstGeom prst="rect">
                <a:avLst/>
              </a:prstGeom>
              <a:blipFill>
                <a:blip r:embed="rId2"/>
                <a:stretch>
                  <a:fillRect b="-22857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14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4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Offset and Rotation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6467722" y="2341280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/>
              <p:nvPr/>
            </p:nvSpPr>
            <p:spPr>
              <a:xfrm>
                <a:off x="1043443" y="2863288"/>
                <a:ext cx="2266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43" y="2863288"/>
                <a:ext cx="2266454" cy="276999"/>
              </a:xfrm>
              <a:prstGeom prst="rect">
                <a:avLst/>
              </a:prstGeom>
              <a:blipFill>
                <a:blip r:embed="rId3"/>
                <a:stretch>
                  <a:fillRect l="-21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F80AC3-8688-4B6F-868D-CD3BC8DF7D2F}"/>
              </a:ext>
            </a:extLst>
          </p:cNvPr>
          <p:cNvGrpSpPr/>
          <p:nvPr/>
        </p:nvGrpSpPr>
        <p:grpSpPr>
          <a:xfrm>
            <a:off x="6808329" y="1156600"/>
            <a:ext cx="4593344" cy="3797517"/>
            <a:chOff x="4677396" y="1237419"/>
            <a:chExt cx="3054315" cy="252513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7E5147-EC15-449A-AABB-9C27ED112867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77" y="3036643"/>
              <a:ext cx="0" cy="54885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AA583A0-8841-4663-8CEA-33AC957EB6C1}"/>
                </a:ext>
              </a:extLst>
            </p:cNvPr>
            <p:cNvGrpSpPr/>
            <p:nvPr/>
          </p:nvGrpSpPr>
          <p:grpSpPr>
            <a:xfrm>
              <a:off x="4677396" y="1237419"/>
              <a:ext cx="3054315" cy="2525135"/>
              <a:chOff x="1152137" y="2747851"/>
              <a:chExt cx="2728937" cy="225613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D102C7-C54F-4D45-A97E-C91680617059}"/>
                  </a:ext>
                </a:extLst>
              </p:cNvPr>
              <p:cNvGrpSpPr/>
              <p:nvPr/>
            </p:nvGrpSpPr>
            <p:grpSpPr>
              <a:xfrm>
                <a:off x="1360362" y="2752128"/>
                <a:ext cx="2520712" cy="2251854"/>
                <a:chOff x="1396938" y="2898432"/>
                <a:chExt cx="2520712" cy="2251854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89A99BB4-F646-4126-98F5-18A1EF403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6938" y="3780836"/>
                  <a:ext cx="1198268" cy="136945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938AC3E-0C0A-4004-8B80-F47A34CBD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15153" y="2898432"/>
                  <a:ext cx="0" cy="131673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D4B5A9DB-7D47-4822-8F36-E2E2A116D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839" y="4215169"/>
                  <a:ext cx="199681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02CD17-1F1C-4B62-863B-8A7ADFF95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137" y="4568793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02CD17-1F1C-4B62-863B-8A7ADFF95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2137" y="4568793"/>
                    <a:ext cx="1339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05" r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6911E53-5DFE-474C-B0B6-2287B92ED6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219" y="4105714"/>
                    <a:ext cx="1402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6911E53-5DFE-474C-B0B6-2287B92ED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219" y="4105714"/>
                    <a:ext cx="14023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t="-2632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C661454-2B05-4506-94E7-054063C50E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263" y="2747851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C661454-2B05-4506-94E7-054063C50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263" y="2747851"/>
                    <a:ext cx="18626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92706-E79A-4811-AF28-DDD84D77FA31}"/>
                </a:ext>
              </a:extLst>
            </p:cNvPr>
            <p:cNvGrpSpPr/>
            <p:nvPr/>
          </p:nvGrpSpPr>
          <p:grpSpPr>
            <a:xfrm>
              <a:off x="6141160" y="1878227"/>
              <a:ext cx="1590551" cy="1707275"/>
              <a:chOff x="5400760" y="1937557"/>
              <a:chExt cx="1590551" cy="170727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828" y="2903386"/>
                <a:ext cx="169985" cy="7385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D0896B-D57F-400B-B8BD-E42FCA30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936" y="3114690"/>
                <a:ext cx="475727" cy="1952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D286A5D-76E6-4F1E-B7D5-DC2EDF2D1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225" y="2620145"/>
                <a:ext cx="1122110" cy="48751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0A146C0-0341-4CAE-88C4-00781B01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226" y="1950985"/>
                <a:ext cx="387570" cy="115668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E396C35-E060-4607-BE42-FA11FAB105F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043" y="2382060"/>
                    <a:ext cx="285268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E396C35-E060-4607-BE42-FA11FAB10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043" y="2382060"/>
                    <a:ext cx="285268" cy="3100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896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DD3CD60-6BB6-4CA5-B7EE-82E5BBD69F92}"/>
                      </a:ext>
                    </a:extLst>
                  </p:cNvPr>
                  <p:cNvSpPr txBox="1"/>
                  <p:nvPr/>
                </p:nvSpPr>
                <p:spPr>
                  <a:xfrm>
                    <a:off x="5930587" y="3334806"/>
                    <a:ext cx="274503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DD3CD60-6BB6-4CA5-B7EE-82E5BBD69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0587" y="3334806"/>
                    <a:ext cx="274503" cy="3100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F50F7FC-EF49-4724-A68B-40B836896526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885" y="1937557"/>
                    <a:ext cx="333709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F50F7FC-EF49-4724-A68B-40B836896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3885" y="1937557"/>
                    <a:ext cx="333709" cy="3100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5400760" y="3048753"/>
                <a:ext cx="117821" cy="117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CFFF4F7-5774-4587-A794-98DDF67AA879}"/>
                    </a:ext>
                  </a:extLst>
                </p:cNvPr>
                <p:cNvSpPr txBox="1"/>
                <p:nvPr/>
              </p:nvSpPr>
              <p:spPr>
                <a:xfrm>
                  <a:off x="4978732" y="2829738"/>
                  <a:ext cx="109100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CFFF4F7-5774-4587-A794-98DDF67A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32" y="2829738"/>
                  <a:ext cx="1091004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8C5E800-2FD4-40C7-A1FA-497C49D6E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9096" y="2762771"/>
              <a:ext cx="663943" cy="81367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4C07521-262B-49E3-A8A3-A4ADADBB7B57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6" y="3553656"/>
              <a:ext cx="105946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03481B6-347F-4886-A9D3-4D7A5951D0BA}"/>
              </a:ext>
            </a:extLst>
          </p:cNvPr>
          <p:cNvSpPr txBox="1"/>
          <p:nvPr/>
        </p:nvSpPr>
        <p:spPr>
          <a:xfrm>
            <a:off x="6469855" y="1636215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B93532E-2B57-42D8-A7A7-CFD18821BCC4}"/>
              </a:ext>
            </a:extLst>
          </p:cNvPr>
          <p:cNvGrpSpPr/>
          <p:nvPr/>
        </p:nvGrpSpPr>
        <p:grpSpPr>
          <a:xfrm>
            <a:off x="8400501" y="2810992"/>
            <a:ext cx="2001797" cy="1649053"/>
            <a:chOff x="1648916" y="3274600"/>
            <a:chExt cx="1932496" cy="159196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78CAFFF-F59D-410F-ADCC-D0A564954653}"/>
                </a:ext>
              </a:extLst>
            </p:cNvPr>
            <p:cNvGrpSpPr/>
            <p:nvPr/>
          </p:nvGrpSpPr>
          <p:grpSpPr>
            <a:xfrm>
              <a:off x="1871747" y="3466964"/>
              <a:ext cx="1639549" cy="1344643"/>
              <a:chOff x="1908323" y="3613268"/>
              <a:chExt cx="1639549" cy="1344643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73C3C74C-9020-4DFA-B0D8-45926DC17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8323" y="4453128"/>
                <a:ext cx="441685" cy="5047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DE753D8-2727-44A6-85FE-7EE43E0FF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613268"/>
                <a:ext cx="0" cy="8398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7627B3C-4A2A-4A45-9896-34E661181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19786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5440A7F-448E-4154-A24E-F05F5E23E413}"/>
                    </a:ext>
                  </a:extLst>
                </p:cNvPr>
                <p:cNvSpPr txBox="1"/>
                <p:nvPr/>
              </p:nvSpPr>
              <p:spPr>
                <a:xfrm>
                  <a:off x="1648916" y="45895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5440A7F-448E-4154-A24E-F05F5E23E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16" y="4589565"/>
                  <a:ext cx="13394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9130" r="-347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73D9752-6CED-46DC-8C24-1E6805EC8A88}"/>
                    </a:ext>
                  </a:extLst>
                </p:cNvPr>
                <p:cNvSpPr txBox="1"/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73D9752-6CED-46DC-8C24-1E6805EC8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6522" t="-4255" r="-60870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4816B9-245D-4AEF-A9C9-59D3D6C6612A}"/>
                    </a:ext>
                  </a:extLst>
                </p:cNvPr>
                <p:cNvSpPr txBox="1"/>
                <p:nvPr/>
              </p:nvSpPr>
              <p:spPr>
                <a:xfrm>
                  <a:off x="2362266" y="3274600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4816B9-245D-4AEF-A9C9-59D3D6C6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66" y="3274600"/>
                  <a:ext cx="18626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8125" r="-25000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E361587-8C1D-448B-A01C-E1D042F0C1E7}"/>
              </a:ext>
            </a:extLst>
          </p:cNvPr>
          <p:cNvSpPr txBox="1"/>
          <p:nvPr/>
        </p:nvSpPr>
        <p:spPr>
          <a:xfrm>
            <a:off x="6131925" y="1958577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Intermediate Frame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8EBC21-329B-4F9B-ABCE-FA507918942C}"/>
              </a:ext>
            </a:extLst>
          </p:cNvPr>
          <p:cNvSpPr txBox="1"/>
          <p:nvPr/>
        </p:nvSpPr>
        <p:spPr>
          <a:xfrm>
            <a:off x="962765" y="1761675"/>
            <a:ext cx="5274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Rotate to the Fixed coordinate frame.</a:t>
            </a:r>
          </a:p>
          <a:p>
            <a:r>
              <a:rPr lang="en-US" sz="2500" dirty="0"/>
              <a:t>Then shift coordinate frame.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8C5D919-5CC0-4B12-9156-B464143ADE94}"/>
                  </a:ext>
                </a:extLst>
              </p:cNvPr>
              <p:cNvSpPr/>
              <p:nvPr/>
            </p:nvSpPr>
            <p:spPr>
              <a:xfrm>
                <a:off x="167226" y="4091034"/>
                <a:ext cx="6735373" cy="2465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Physically, each entry in the RM can be regarded as a dot product between each body and fixed frame axis: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</m:m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8C5D919-5CC0-4B12-9156-B464143A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6" y="4091034"/>
                <a:ext cx="6735373" cy="2465227"/>
              </a:xfrm>
              <a:prstGeom prst="rect">
                <a:avLst/>
              </a:prstGeom>
              <a:blipFill>
                <a:blip r:embed="rId14"/>
                <a:stretch>
                  <a:fillRect l="-724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2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distance difference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half the distance between stations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  <a:blipFill>
                <a:blip r:embed="rId2"/>
                <a:stretch>
                  <a:fillRect l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7690F3-27C1-41A7-8F2F-951B5011A985}"/>
                  </a:ext>
                </a:extLst>
              </p:cNvPr>
              <p:cNvSpPr txBox="1"/>
              <p:nvPr/>
            </p:nvSpPr>
            <p:spPr>
              <a:xfrm>
                <a:off x="7278864" y="4373269"/>
                <a:ext cx="97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7690F3-27C1-41A7-8F2F-951B5011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864" y="4373269"/>
                <a:ext cx="976549" cy="276999"/>
              </a:xfrm>
              <a:prstGeom prst="rect">
                <a:avLst/>
              </a:prstGeom>
              <a:blipFill>
                <a:blip r:embed="rId3"/>
                <a:stretch>
                  <a:fillRect l="-8125" t="-2174" r="-87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8D5DAA5-2DEB-4D79-BAE0-755E55DF22A7}"/>
              </a:ext>
            </a:extLst>
          </p:cNvPr>
          <p:cNvGrpSpPr/>
          <p:nvPr/>
        </p:nvGrpSpPr>
        <p:grpSpPr>
          <a:xfrm>
            <a:off x="6543656" y="2789855"/>
            <a:ext cx="5333333" cy="3999999"/>
            <a:chOff x="6543656" y="2789855"/>
            <a:chExt cx="5333333" cy="39999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34BC22A-A7F0-4E22-A682-16978536C4AA}"/>
                </a:ext>
              </a:extLst>
            </p:cNvPr>
            <p:cNvGrpSpPr/>
            <p:nvPr/>
          </p:nvGrpSpPr>
          <p:grpSpPr>
            <a:xfrm>
              <a:off x="6543656" y="2789855"/>
              <a:ext cx="5333333" cy="3999999"/>
              <a:chOff x="6553533" y="1429000"/>
              <a:chExt cx="5333333" cy="399999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3BC155C-CB8A-4BE3-ADB2-CEA2732AB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53533" y="1429000"/>
                <a:ext cx="5333333" cy="39999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7B477E0-A597-4F11-93CE-B1A8B4C91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0252" y="3421342"/>
                    <a:ext cx="803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,0,0)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7B477E0-A597-4F11-93CE-B1A8B4C91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0252" y="3421342"/>
                    <a:ext cx="8034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848" t="-2174" r="-10606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88CA1BF-1432-497C-B147-84FE68186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41326" y="2068145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88CA1BF-1432-497C-B147-84FE68186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1326" y="2068145"/>
                    <a:ext cx="1491114" cy="3096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89" r="-5738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1038B4-C22C-4A5D-B146-B0C4980B8A3E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741" y="3421343"/>
                    <a:ext cx="999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1038B4-C22C-4A5D-B146-B0C4980B8A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741" y="3421343"/>
                    <a:ext cx="9994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88" r="-548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ABAC019-430F-4E25-B5CF-50ED9FC688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7405" y="2993763"/>
                    <a:ext cx="9353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ABAC019-430F-4E25-B5CF-50ED9FC68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7405" y="2993763"/>
                    <a:ext cx="9353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150" t="-28261" r="-1437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2AEFA1-0337-4396-8B91-CDB82BC6F346}"/>
                    </a:ext>
                  </a:extLst>
                </p:cNvPr>
                <p:cNvSpPr txBox="1"/>
                <p:nvPr/>
              </p:nvSpPr>
              <p:spPr>
                <a:xfrm>
                  <a:off x="7278864" y="4373269"/>
                  <a:ext cx="9765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2AEFA1-0337-4396-8B91-CDB82BC6F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864" y="4373269"/>
                  <a:ext cx="9765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25" t="-2174" r="-87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5E992C-76C7-473D-A809-562D2FCCCCBC}"/>
                </a:ext>
              </a:extLst>
            </p:cNvPr>
            <p:cNvSpPr/>
            <p:nvPr/>
          </p:nvSpPr>
          <p:spPr>
            <a:xfrm>
              <a:off x="9210322" y="4611568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3D9FD-A981-4CA1-B21A-672DCD932BDC}"/>
                    </a:ext>
                  </a:extLst>
                </p:cNvPr>
                <p:cNvSpPr txBox="1"/>
                <p:nvPr/>
              </p:nvSpPr>
              <p:spPr>
                <a:xfrm>
                  <a:off x="9045875" y="4425868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3D9FD-A981-4CA1-B21A-672DCD932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875" y="4425868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285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331B09-5DA5-4253-8B92-3ABEBBE9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317338" y="4716943"/>
              <a:ext cx="10311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E334AD-9DBA-4D59-8F9E-5B9EF9440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338" y="3881599"/>
              <a:ext cx="0" cy="835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923B4D-EFB8-43E1-9EFB-B1B3A8E9D4E2}"/>
                    </a:ext>
                  </a:extLst>
                </p:cNvPr>
                <p:cNvSpPr txBox="1"/>
                <p:nvPr/>
              </p:nvSpPr>
              <p:spPr>
                <a:xfrm>
                  <a:off x="10235797" y="4760017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923B4D-EFB8-43E1-9EFB-B1B3A8E9D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797" y="4760017"/>
                  <a:ext cx="2452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7500" t="-4444" r="-275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C8827D-0C52-4949-BC66-D5D8E9D2A460}"/>
                    </a:ext>
                  </a:extLst>
                </p:cNvPr>
                <p:cNvSpPr txBox="1"/>
                <p:nvPr/>
              </p:nvSpPr>
              <p:spPr>
                <a:xfrm>
                  <a:off x="9374769" y="3881599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C8827D-0C52-4949-BC66-D5D8E9D2A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4769" y="3881599"/>
                  <a:ext cx="2548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4" t="-8889" r="-357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119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Fixed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Absolute Position of Stations: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axis always points from station 1 to 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  <a:blipFill>
                <a:blip r:embed="rId2"/>
                <a:stretch>
                  <a:fillRect l="-203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90595CC-343F-42B1-A18B-E07E08A95C87}"/>
              </a:ext>
            </a:extLst>
          </p:cNvPr>
          <p:cNvGrpSpPr/>
          <p:nvPr/>
        </p:nvGrpSpPr>
        <p:grpSpPr>
          <a:xfrm>
            <a:off x="6543656" y="2789855"/>
            <a:ext cx="5333333" cy="4000000"/>
            <a:chOff x="6543656" y="2789855"/>
            <a:chExt cx="5333333" cy="4000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18338A-7CDB-49D5-B5F6-9291ABB230C6}"/>
                </a:ext>
              </a:extLst>
            </p:cNvPr>
            <p:cNvGrpSpPr/>
            <p:nvPr/>
          </p:nvGrpSpPr>
          <p:grpSpPr>
            <a:xfrm>
              <a:off x="6543656" y="2789855"/>
              <a:ext cx="5333333" cy="4000000"/>
              <a:chOff x="6553533" y="1429000"/>
              <a:chExt cx="5333333" cy="4000000"/>
            </a:xfrm>
          </p:grpSpPr>
          <p:pic>
            <p:nvPicPr>
              <p:cNvPr id="32" name="Picture 31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1210FB30-DEA7-4FB2-BF94-F2F6DD340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533" y="1429000"/>
                <a:ext cx="5333333" cy="40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D3BEA60-638A-48C2-B0B9-33344EEBA154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D3BEA60-638A-48C2-B0B9-33344EEBA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3FF289-18CB-4BB1-8013-B47068B7B79E}"/>
                      </a:ext>
                    </a:extLst>
                  </p:cNvPr>
                  <p:cNvSpPr txBox="1"/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3FF289-18CB-4BB1-8013-B47068B7B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89" r="-5738" b="-313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4C386B-71B9-4D98-9705-0051D098DF7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01" y="4674046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4C386B-71B9-4D98-9705-0051D098D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9301" y="4674046"/>
                    <a:ext cx="29841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36A0BB-E609-4EFF-9A7F-A4C41A749C1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9455" y="1656983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36A0BB-E609-4EFF-9A7F-A4C41A749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9455" y="1656983"/>
                    <a:ext cx="30373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r="-600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A3D3AA-75CF-435A-9312-BB1B440CC6E0}"/>
                </a:ext>
              </a:extLst>
            </p:cNvPr>
            <p:cNvSpPr/>
            <p:nvPr/>
          </p:nvSpPr>
          <p:spPr>
            <a:xfrm rot="18855768">
              <a:off x="9228810" y="4642160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BF39C2-B711-4C0E-8B72-935EFB916F77}"/>
                    </a:ext>
                  </a:extLst>
                </p:cNvPr>
                <p:cNvSpPr txBox="1"/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BF39C2-B711-4C0E-8B72-935EFB91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0A7923-F5F2-4273-8720-4A8D32355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887" y="4405043"/>
              <a:ext cx="476092" cy="370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9235BE-69E5-4381-B481-95D95BEE2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201" y="4266166"/>
              <a:ext cx="444300" cy="479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D1646-3279-485C-AC9C-A3C325713B47}"/>
                    </a:ext>
                  </a:extLst>
                </p:cNvPr>
                <p:cNvSpPr txBox="1"/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D1646-3279-485C-AC9C-A3C325713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829" t="-4348" r="-2439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B1D0FB6-2558-4C4A-AF71-86A51B00AFF6}"/>
                    </a:ext>
                  </a:extLst>
                </p:cNvPr>
                <p:cNvSpPr txBox="1"/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B1D0FB6-2558-4C4A-AF71-86A51B00A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5714" t="-8696" r="-35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46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Fixed 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93F8B-B726-49AF-B727-6EEC014D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45" y="4148012"/>
            <a:ext cx="3415966" cy="25619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A36B886-2397-4EE2-B520-FDACD8A61449}"/>
              </a:ext>
            </a:extLst>
          </p:cNvPr>
          <p:cNvGrpSpPr/>
          <p:nvPr/>
        </p:nvGrpSpPr>
        <p:grpSpPr>
          <a:xfrm>
            <a:off x="6543656" y="2703513"/>
            <a:ext cx="5333333" cy="4086342"/>
            <a:chOff x="6543656" y="2703513"/>
            <a:chExt cx="5333333" cy="4086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13D25B-BB80-4162-8FD7-D6C98C663A99}"/>
                </a:ext>
              </a:extLst>
            </p:cNvPr>
            <p:cNvGrpSpPr/>
            <p:nvPr/>
          </p:nvGrpSpPr>
          <p:grpSpPr>
            <a:xfrm>
              <a:off x="6543656" y="2703513"/>
              <a:ext cx="5333333" cy="4086342"/>
              <a:chOff x="6553533" y="1342658"/>
              <a:chExt cx="5333333" cy="4086342"/>
            </a:xfrm>
          </p:grpSpPr>
          <p:pic>
            <p:nvPicPr>
              <p:cNvPr id="5" name="Picture 4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8DC7B37-F8FA-4AB3-8B4A-DDD430E27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533" y="1429000"/>
                <a:ext cx="5333333" cy="40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9ED812E-C7FB-407C-8C8D-E2915D28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9ED812E-C7FB-407C-8C8D-E2915D286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222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589C156-F4DA-4DB1-A769-8E7858318C49}"/>
                      </a:ext>
                    </a:extLst>
                  </p:cNvPr>
                  <p:cNvSpPr txBox="1"/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589C156-F4DA-4DB1-A769-8E7858318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89" r="-5738" b="-313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5CF0DA5-B1C5-4665-99E7-2ACE9B59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930" y="5152001"/>
                    <a:ext cx="999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5CF0DA5-B1C5-4665-99E7-2ACE9B59ED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930" y="5152001"/>
                    <a:ext cx="9994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88" r="-487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11394C-54C3-47EF-8BA1-40C378C0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6505" y="1342658"/>
                    <a:ext cx="9353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11394C-54C3-47EF-8BA1-40C378C0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6505" y="1342658"/>
                    <a:ext cx="9353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150" t="-28261" r="-1437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E77E76-F52C-4716-A1EE-D4E7794591BB}"/>
                </a:ext>
              </a:extLst>
            </p:cNvPr>
            <p:cNvSpPr/>
            <p:nvPr/>
          </p:nvSpPr>
          <p:spPr>
            <a:xfrm rot="18855768">
              <a:off x="9228810" y="4642160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BB5F47-BA89-46FF-90D1-99A340183406}"/>
                    </a:ext>
                  </a:extLst>
                </p:cNvPr>
                <p:cNvSpPr txBox="1"/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BB5F47-BA89-46FF-90D1-99A340183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1EEAB-E935-4C02-ADD0-F77BC176D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887" y="4405043"/>
              <a:ext cx="476092" cy="370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DE2A4F-A32D-4EE7-BF7E-89D54D458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201" y="4266166"/>
              <a:ext cx="444300" cy="479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8370C7-164E-408D-BA9A-8AEBF45A6BAE}"/>
                    </a:ext>
                  </a:extLst>
                </p:cNvPr>
                <p:cNvSpPr txBox="1"/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8370C7-164E-408D-BA9A-8AEBF45A6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829" t="-4348" r="-2439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D89AC4-2181-4E70-AFFC-2C7DDF1825D5}"/>
                    </a:ext>
                  </a:extLst>
                </p:cNvPr>
                <p:cNvSpPr txBox="1"/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D89AC4-2181-4E70-AFFC-2C7DDF182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4" t="-8696" r="-35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950"/>
                <a:ext cx="1103879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(:,1))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Result is Equation of Hyperboloid in </a:t>
                </a:r>
              </a:p>
              <a:p>
                <a:pPr marL="0" indent="0">
                  <a:buNone/>
                </a:pPr>
                <a:r>
                  <a:rPr lang="en-US" dirty="0"/>
                  <a:t>fixed frame.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950"/>
                <a:ext cx="11038791" cy="4351338"/>
              </a:xfrm>
              <a:blipFill>
                <a:blip r:embed="rId12"/>
                <a:stretch>
                  <a:fillRect l="-11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8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Hyperboloids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5956F-CAF5-4865-B452-1C9BD8D25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93924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Inputs:</a:t>
                </a:r>
              </a:p>
              <a:p>
                <a:r>
                  <a:rPr lang="en-US" dirty="0"/>
                  <a:t>Receiver Locations in the fixed frame</a:t>
                </a:r>
              </a:p>
              <a:p>
                <a:r>
                  <a:rPr lang="en-US" dirty="0"/>
                  <a:t>Distance Difference</a:t>
                </a:r>
              </a:p>
              <a:p>
                <a:pPr marL="0" indent="0">
                  <a:buNone/>
                </a:pPr>
                <a:r>
                  <a:rPr lang="en-US" dirty="0"/>
                  <a:t>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Hyperboloid in Body Frame.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Transform to Fixed frame.</a:t>
                </a:r>
              </a:p>
              <a:p>
                <a:pPr marL="0" indent="0">
                  <a:buNone/>
                </a:pPr>
                <a:r>
                  <a:rPr lang="en-US" dirty="0"/>
                  <a:t>Outputs: </a:t>
                </a:r>
              </a:p>
              <a:p>
                <a:r>
                  <a:rPr lang="en-US" dirty="0"/>
                  <a:t>Symbolic Equation of Hyperboloid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5956F-CAF5-4865-B452-1C9BD8D25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93924" cy="4351338"/>
              </a:xfrm>
              <a:blipFill>
                <a:blip r:embed="rId2"/>
                <a:stretch>
                  <a:fillRect l="-2149" t="-2101" r="-181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B7E2-DCFB-4075-845A-87154B17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67" y="230819"/>
            <a:ext cx="2093677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Intersection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0C5F-DF5E-4681-B222-8B75CCDB75E8}"/>
              </a:ext>
            </a:extLst>
          </p:cNvPr>
          <p:cNvSpPr/>
          <p:nvPr/>
        </p:nvSpPr>
        <p:spPr>
          <a:xfrm>
            <a:off x="638416" y="2343151"/>
            <a:ext cx="4171710" cy="1392238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6A9177-CF4F-49F0-899E-AF2F7CE22AE5}"/>
              </a:ext>
            </a:extLst>
          </p:cNvPr>
          <p:cNvSpPr txBox="1"/>
          <p:nvPr/>
        </p:nvSpPr>
        <p:spPr>
          <a:xfrm>
            <a:off x="339013" y="4676450"/>
            <a:ext cx="189411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timeDiff.m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3AD31-111D-45CE-9079-69826782EEBC}"/>
              </a:ext>
            </a:extLst>
          </p:cNvPr>
          <p:cNvSpPr txBox="1"/>
          <p:nvPr/>
        </p:nvSpPr>
        <p:spPr>
          <a:xfrm>
            <a:off x="339013" y="2521084"/>
            <a:ext cx="1894114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getStruct.m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6CCE-25DF-4493-BBB7-40A89D6E7C66}"/>
              </a:ext>
            </a:extLst>
          </p:cNvPr>
          <p:cNvSpPr txBox="1"/>
          <p:nvPr/>
        </p:nvSpPr>
        <p:spPr>
          <a:xfrm>
            <a:off x="8929010" y="5687875"/>
            <a:ext cx="189411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dist2time.m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3A4FD-97F4-4D01-A049-BAB9C9C35437}"/>
              </a:ext>
            </a:extLst>
          </p:cNvPr>
          <p:cNvSpPr txBox="1"/>
          <p:nvPr/>
        </p:nvSpPr>
        <p:spPr>
          <a:xfrm>
            <a:off x="5966542" y="4676446"/>
            <a:ext cx="1894114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gnd2sat.m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65D6-05D4-4014-BB26-B684381E9B25}"/>
              </a:ext>
            </a:extLst>
          </p:cNvPr>
          <p:cNvSpPr txBox="1"/>
          <p:nvPr/>
        </p:nvSpPr>
        <p:spPr>
          <a:xfrm>
            <a:off x="4691742" y="2929353"/>
            <a:ext cx="1894114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geo2rect.m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6EC6E-4DC6-473B-AEB5-A5136264B012}"/>
              </a:ext>
            </a:extLst>
          </p:cNvPr>
          <p:cNvSpPr txBox="1"/>
          <p:nvPr/>
        </p:nvSpPr>
        <p:spPr>
          <a:xfrm>
            <a:off x="339013" y="71266"/>
            <a:ext cx="11513974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Inputs:</a:t>
            </a:r>
          </a:p>
          <a:p>
            <a:pPr algn="ctr"/>
            <a:r>
              <a:rPr lang="en-US" sz="2400" dirty="0"/>
              <a:t>1: Array of Latitudes, Longitudes and Elevations for G ground stations</a:t>
            </a:r>
          </a:p>
          <a:p>
            <a:pPr algn="ctr"/>
            <a:r>
              <a:rPr lang="en-US" sz="2400" dirty="0"/>
              <a:t>2. Array of Latitude, Longitude, Elevation and Time Sync Errors for G ground stations</a:t>
            </a:r>
          </a:p>
          <a:p>
            <a:pPr algn="ctr"/>
            <a:r>
              <a:rPr lang="en-US" sz="2400" dirty="0"/>
              <a:t>3. Array of Latitudes, Longitudes and Elevations for S satellites</a:t>
            </a:r>
          </a:p>
          <a:p>
            <a:pPr algn="ctr"/>
            <a:r>
              <a:rPr lang="en-US" sz="2400" dirty="0"/>
              <a:t>4. Array of Latitude, Longitude and Elevation Errors for S satellites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A97C5E-EA38-4285-8150-E80505EF8F20}"/>
              </a:ext>
            </a:extLst>
          </p:cNvPr>
          <p:cNvCxnSpPr>
            <a:cxnSpLocks/>
          </p:cNvCxnSpPr>
          <p:nvPr/>
        </p:nvCxnSpPr>
        <p:spPr>
          <a:xfrm>
            <a:off x="1286070" y="2010258"/>
            <a:ext cx="0" cy="5621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85A7CD-129D-435E-8D46-FBCF080ED636}"/>
              </a:ext>
            </a:extLst>
          </p:cNvPr>
          <p:cNvSpPr txBox="1"/>
          <p:nvPr/>
        </p:nvSpPr>
        <p:spPr>
          <a:xfrm>
            <a:off x="161731" y="3391018"/>
            <a:ext cx="2740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GND (1xG ground stations)</a:t>
            </a:r>
          </a:p>
          <a:p>
            <a:r>
              <a:rPr lang="en-US" dirty="0"/>
              <a:t>SAT (1xS satellites)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8C661-99A9-492F-B63B-CB59A5FB6BCF}"/>
              </a:ext>
            </a:extLst>
          </p:cNvPr>
          <p:cNvCxnSpPr>
            <a:cxnSpLocks/>
          </p:cNvCxnSpPr>
          <p:nvPr/>
        </p:nvCxnSpPr>
        <p:spPr>
          <a:xfrm>
            <a:off x="1410478" y="2984579"/>
            <a:ext cx="0" cy="409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B2E54F-BC2B-4589-B7B4-B5C538AE7DBC}"/>
              </a:ext>
            </a:extLst>
          </p:cNvPr>
          <p:cNvSpPr txBox="1"/>
          <p:nvPr/>
        </p:nvSpPr>
        <p:spPr>
          <a:xfrm>
            <a:off x="2662733" y="2306567"/>
            <a:ext cx="7213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Fields: </a:t>
            </a:r>
            <a:r>
              <a:rPr lang="en-US" dirty="0" err="1"/>
              <a:t>lat</a:t>
            </a:r>
            <a:r>
              <a:rPr lang="en-US" dirty="0"/>
              <a:t>, long, </a:t>
            </a:r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lat_er</a:t>
            </a:r>
            <a:r>
              <a:rPr lang="en-US" dirty="0"/>
              <a:t>, </a:t>
            </a:r>
            <a:r>
              <a:rPr lang="en-US" dirty="0" err="1"/>
              <a:t>long_er</a:t>
            </a:r>
            <a:r>
              <a:rPr lang="en-US" dirty="0"/>
              <a:t>, </a:t>
            </a:r>
            <a:r>
              <a:rPr lang="en-US" dirty="0" err="1"/>
              <a:t>elev_er</a:t>
            </a:r>
            <a:r>
              <a:rPr lang="en-US" dirty="0"/>
              <a:t>, </a:t>
            </a:r>
            <a:r>
              <a:rPr lang="en-US" dirty="0" err="1"/>
              <a:t>coord</a:t>
            </a:r>
            <a:r>
              <a:rPr lang="en-US" dirty="0"/>
              <a:t>[1x3], </a:t>
            </a:r>
            <a:r>
              <a:rPr lang="en-US" dirty="0" err="1"/>
              <a:t>coord_er</a:t>
            </a:r>
            <a:r>
              <a:rPr lang="en-US" dirty="0"/>
              <a:t>[1x3], </a:t>
            </a:r>
            <a:r>
              <a:rPr lang="en-US" dirty="0" err="1"/>
              <a:t>clk</a:t>
            </a:r>
            <a:r>
              <a:rPr lang="en-US" dirty="0"/>
              <a:t>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3D1FD-0C47-49F2-842E-3DCEF2C5AC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22506" y="2666793"/>
            <a:ext cx="1069236" cy="49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941D6-28F2-49FE-82A0-D69D2A58C5F1}"/>
              </a:ext>
            </a:extLst>
          </p:cNvPr>
          <p:cNvCxnSpPr>
            <a:cxnSpLocks/>
          </p:cNvCxnSpPr>
          <p:nvPr/>
        </p:nvCxnSpPr>
        <p:spPr>
          <a:xfrm>
            <a:off x="3957341" y="2628304"/>
            <a:ext cx="734401" cy="3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47336-603A-45C8-B6F7-B06815A63A3B}"/>
              </a:ext>
            </a:extLst>
          </p:cNvPr>
          <p:cNvCxnSpPr>
            <a:cxnSpLocks/>
          </p:cNvCxnSpPr>
          <p:nvPr/>
        </p:nvCxnSpPr>
        <p:spPr>
          <a:xfrm>
            <a:off x="4574043" y="2666793"/>
            <a:ext cx="224027" cy="23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22807-85C5-4D8C-A5E1-6C9AA037A0C3}"/>
              </a:ext>
            </a:extLst>
          </p:cNvPr>
          <p:cNvCxnSpPr>
            <a:cxnSpLocks/>
          </p:cNvCxnSpPr>
          <p:nvPr/>
        </p:nvCxnSpPr>
        <p:spPr>
          <a:xfrm flipH="1">
            <a:off x="5047074" y="2667147"/>
            <a:ext cx="1758" cy="2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B6D62F-AB41-4668-98DF-F26EEAC353E7}"/>
              </a:ext>
            </a:extLst>
          </p:cNvPr>
          <p:cNvCxnSpPr>
            <a:cxnSpLocks/>
          </p:cNvCxnSpPr>
          <p:nvPr/>
        </p:nvCxnSpPr>
        <p:spPr>
          <a:xfrm>
            <a:off x="5441301" y="2601163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CF681E-9CB0-406F-AA21-C9515E52C428}"/>
              </a:ext>
            </a:extLst>
          </p:cNvPr>
          <p:cNvCxnSpPr>
            <a:cxnSpLocks/>
          </p:cNvCxnSpPr>
          <p:nvPr/>
        </p:nvCxnSpPr>
        <p:spPr>
          <a:xfrm>
            <a:off x="6110781" y="2612700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21C530-E7BB-4154-A205-D6D7D9AB44C2}"/>
              </a:ext>
            </a:extLst>
          </p:cNvPr>
          <p:cNvCxnSpPr>
            <a:cxnSpLocks/>
          </p:cNvCxnSpPr>
          <p:nvPr/>
        </p:nvCxnSpPr>
        <p:spPr>
          <a:xfrm flipH="1" flipV="1">
            <a:off x="7410628" y="2702754"/>
            <a:ext cx="1" cy="2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724E-4BEA-49BD-93CA-5A76A1A23603}"/>
              </a:ext>
            </a:extLst>
          </p:cNvPr>
          <p:cNvCxnSpPr>
            <a:cxnSpLocks/>
          </p:cNvCxnSpPr>
          <p:nvPr/>
        </p:nvCxnSpPr>
        <p:spPr>
          <a:xfrm flipV="1">
            <a:off x="8522729" y="2658803"/>
            <a:ext cx="134331" cy="3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7F65AF-19B4-449F-A32B-1B7FCFB9E5F0}"/>
              </a:ext>
            </a:extLst>
          </p:cNvPr>
          <p:cNvSpPr txBox="1"/>
          <p:nvPr/>
        </p:nvSpPr>
        <p:spPr>
          <a:xfrm>
            <a:off x="7372731" y="2975518"/>
            <a:ext cx="2911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[X Y Z], [</a:t>
            </a:r>
            <a:r>
              <a:rPr lang="en-US" dirty="0" err="1"/>
              <a:t>Xerror</a:t>
            </a:r>
            <a:r>
              <a:rPr lang="en-US" dirty="0"/>
              <a:t> </a:t>
            </a:r>
            <a:r>
              <a:rPr lang="en-US" dirty="0" err="1"/>
              <a:t>Yerror</a:t>
            </a:r>
            <a:r>
              <a:rPr lang="en-US" dirty="0"/>
              <a:t> </a:t>
            </a:r>
            <a:r>
              <a:rPr lang="en-US" dirty="0" err="1"/>
              <a:t>Zerror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D5543A-2739-4714-B95C-15C03CEB97C4}"/>
              </a:ext>
            </a:extLst>
          </p:cNvPr>
          <p:cNvCxnSpPr>
            <a:cxnSpLocks/>
          </p:cNvCxnSpPr>
          <p:nvPr/>
        </p:nvCxnSpPr>
        <p:spPr>
          <a:xfrm>
            <a:off x="6624009" y="3160184"/>
            <a:ext cx="748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A54C687-E913-4DAE-91BC-08BBAB9267EF}"/>
              </a:ext>
            </a:extLst>
          </p:cNvPr>
          <p:cNvCxnSpPr>
            <a:cxnSpLocks/>
            <a:stCxn id="21" idx="3"/>
            <a:endCxn id="18" idx="3"/>
          </p:cNvCxnSpPr>
          <p:nvPr/>
        </p:nvCxnSpPr>
        <p:spPr>
          <a:xfrm flipH="1">
            <a:off x="2901820" y="2491233"/>
            <a:ext cx="6974247" cy="1222951"/>
          </a:xfrm>
          <a:prstGeom prst="bentConnector3">
            <a:avLst>
              <a:gd name="adj1" fmla="val -9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200E994-824B-4501-8835-8B78C9541FAB}"/>
              </a:ext>
            </a:extLst>
          </p:cNvPr>
          <p:cNvCxnSpPr>
            <a:stCxn id="8" idx="3"/>
            <a:endCxn id="21" idx="0"/>
          </p:cNvCxnSpPr>
          <p:nvPr/>
        </p:nvCxnSpPr>
        <p:spPr>
          <a:xfrm flipV="1">
            <a:off x="2233127" y="2306567"/>
            <a:ext cx="4036273" cy="445350"/>
          </a:xfrm>
          <a:prstGeom prst="bentConnector4">
            <a:avLst>
              <a:gd name="adj1" fmla="val 5322"/>
              <a:gd name="adj2" fmla="val 151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BFCA05-41F2-48E5-B4AA-C4CDAF0F7C07}"/>
              </a:ext>
            </a:extLst>
          </p:cNvPr>
          <p:cNvCxnSpPr>
            <a:cxnSpLocks/>
          </p:cNvCxnSpPr>
          <p:nvPr/>
        </p:nvCxnSpPr>
        <p:spPr>
          <a:xfrm>
            <a:off x="950168" y="4037345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535085-D727-4EE1-A2FD-F493FB70393B}"/>
              </a:ext>
            </a:extLst>
          </p:cNvPr>
          <p:cNvSpPr txBox="1"/>
          <p:nvPr/>
        </p:nvSpPr>
        <p:spPr>
          <a:xfrm>
            <a:off x="2782078" y="4584116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Loop through each Ground Station Pair for every satellite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8F14BA-61D4-411F-8427-CBBAB084BA6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233127" y="4907281"/>
            <a:ext cx="54895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0B3176-C07A-4EA2-B2A7-A249AF82A6D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88428" y="4907279"/>
            <a:ext cx="57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F452D1-FD99-4693-BAB3-656171187F75}"/>
              </a:ext>
            </a:extLst>
          </p:cNvPr>
          <p:cNvSpPr txBox="1"/>
          <p:nvPr/>
        </p:nvSpPr>
        <p:spPr>
          <a:xfrm>
            <a:off x="8572892" y="4445614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Distances between each ground station and the satellite (also input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EDF2B-C70A-47E5-98DE-F2DA05509977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>
            <a:off x="7860656" y="4907279"/>
            <a:ext cx="71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223BC7-B21D-4168-9131-B69C95E5345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76067" y="5368944"/>
            <a:ext cx="0" cy="3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E80531-9E80-49D3-8FFD-A7D848311664}"/>
              </a:ext>
            </a:extLst>
          </p:cNvPr>
          <p:cNvSpPr txBox="1"/>
          <p:nvPr/>
        </p:nvSpPr>
        <p:spPr>
          <a:xfrm>
            <a:off x="5778760" y="5599776"/>
            <a:ext cx="2606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Differences for each pair for each satellite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CD4FF-9966-4AE4-9EAB-CA5C971D3786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385110" y="5918707"/>
            <a:ext cx="543900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A3FE0E5-467C-4260-9D75-808130BA81A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1286070" y="4676451"/>
            <a:ext cx="9893172" cy="1934757"/>
          </a:xfrm>
          <a:prstGeom prst="bentConnector4">
            <a:avLst>
              <a:gd name="adj1" fmla="val -6187"/>
              <a:gd name="adj2" fmla="val 121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CAB9614-F345-4D3A-A586-5D772354896C}"/>
              </a:ext>
            </a:extLst>
          </p:cNvPr>
          <p:cNvCxnSpPr>
            <a:stCxn id="73" idx="2"/>
          </p:cNvCxnSpPr>
          <p:nvPr/>
        </p:nvCxnSpPr>
        <p:spPr>
          <a:xfrm rot="16200000" flipH="1">
            <a:off x="8948037" y="4380004"/>
            <a:ext cx="365102" cy="40973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93EB40-643D-4B8E-A70B-119A63C071DF}"/>
              </a:ext>
            </a:extLst>
          </p:cNvPr>
          <p:cNvCxnSpPr>
            <a:cxnSpLocks/>
          </p:cNvCxnSpPr>
          <p:nvPr/>
        </p:nvCxnSpPr>
        <p:spPr>
          <a:xfrm>
            <a:off x="1286070" y="5138111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E5AEA8-45C9-4151-AC9E-88A620534372}"/>
              </a:ext>
            </a:extLst>
          </p:cNvPr>
          <p:cNvSpPr txBox="1"/>
          <p:nvPr/>
        </p:nvSpPr>
        <p:spPr>
          <a:xfrm>
            <a:off x="73869" y="5769983"/>
            <a:ext cx="27400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Outputs:</a:t>
            </a:r>
          </a:p>
          <a:p>
            <a:pPr algn="ctr"/>
            <a:r>
              <a:rPr lang="en-US" dirty="0"/>
              <a:t>1: Time Differences </a:t>
            </a:r>
          </a:p>
          <a:p>
            <a:pPr algn="ctr"/>
            <a:r>
              <a:rPr lang="en-US" dirty="0"/>
              <a:t>2: Time Difference Errors</a:t>
            </a:r>
          </a:p>
        </p:txBody>
      </p:sp>
    </p:spTree>
    <p:extLst>
      <p:ext uri="{BB962C8B-B14F-4D97-AF65-F5344CB8AC3E}">
        <p14:creationId xmlns:p14="http://schemas.microsoft.com/office/powerpoint/2010/main" val="292764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2 Surfaces 2D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2 points.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2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53E9B6-11D9-4E64-A680-396E695CA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2 Surfaces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28D2-F99C-4C46-819A-DB00CE42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690688"/>
            <a:ext cx="5333333" cy="4000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D6BCB62-717A-4C70-B842-8C229D00D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58" y="1690688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4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9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AB98-73E1-46F2-BC23-F043CF32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3D 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57FBC-511E-4D83-9EC8-42D02C99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333" cy="4000000"/>
          </a:xfrm>
          <a:prstGeom prst="rect">
            <a:avLst/>
          </a:prstGeom>
        </p:spPr>
      </p:pic>
      <p:pic>
        <p:nvPicPr>
          <p:cNvPr id="7" name="Picture 6" descr="A picture containing text, map, table, white&#10;&#10;Description automatically generated">
            <a:extLst>
              <a:ext uri="{FF2B5EF4-FFF2-40B4-BE49-F238E27FC236}">
                <a16:creationId xmlns:a16="http://schemas.microsoft.com/office/drawing/2014/main" id="{F9EBFF13-2873-4426-9C83-32B28E373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33" y="1690688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534C0-D3BD-4259-A0D5-11A33CAD32CE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Solve multiple ‘planes’ of the solution.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534C0-D3BD-4259-A0D5-11A33CAD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4"/>
                <a:stretch>
                  <a:fillRect l="-2697" t="-529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65A5A52-9F8B-4EAE-8C55-D595D89E3C70}"/>
              </a:ext>
            </a:extLst>
          </p:cNvPr>
          <p:cNvSpPr/>
          <p:nvPr/>
        </p:nvSpPr>
        <p:spPr>
          <a:xfrm rot="1875109">
            <a:off x="9578938" y="2044602"/>
            <a:ext cx="892061" cy="227346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313B6-2103-4369-AE68-235588A81E97}"/>
              </a:ext>
            </a:extLst>
          </p:cNvPr>
          <p:cNvSpPr txBox="1"/>
          <p:nvPr/>
        </p:nvSpPr>
        <p:spPr>
          <a:xfrm>
            <a:off x="9614750" y="1511252"/>
            <a:ext cx="189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Linear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B6CEE-E5B8-4024-BABC-7356569B6731}"/>
              </a:ext>
            </a:extLst>
          </p:cNvPr>
          <p:cNvSpPr txBox="1"/>
          <p:nvPr/>
        </p:nvSpPr>
        <p:spPr>
          <a:xfrm>
            <a:off x="1194649" y="1367522"/>
            <a:ext cx="39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from foci, the hyperboloids look more like planes.</a:t>
            </a:r>
          </a:p>
        </p:txBody>
      </p:sp>
    </p:spTree>
    <p:extLst>
      <p:ext uri="{BB962C8B-B14F-4D97-AF65-F5344CB8AC3E}">
        <p14:creationId xmlns:p14="http://schemas.microsoft.com/office/powerpoint/2010/main" val="137250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Choose the “Best” Solution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0C5F-DF5E-4681-B222-8B75CCDB75E8}"/>
              </a:ext>
            </a:extLst>
          </p:cNvPr>
          <p:cNvSpPr/>
          <p:nvPr/>
        </p:nvSpPr>
        <p:spPr>
          <a:xfrm>
            <a:off x="679539" y="3724276"/>
            <a:ext cx="4171710" cy="942974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3 hyperbolas 3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5576660" y="5429000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2 points.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60" y="5429000"/>
                <a:ext cx="5877378" cy="1154162"/>
              </a:xfrm>
              <a:prstGeom prst="rect">
                <a:avLst/>
              </a:prstGeom>
              <a:blipFill>
                <a:blip r:embed="rId2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2D85B1-D9D1-4220-8291-50D2129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83" y="1429000"/>
            <a:ext cx="5333333" cy="4000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53CB61-1334-40CA-81E2-E44B0EEC7F2F}"/>
              </a:ext>
            </a:extLst>
          </p:cNvPr>
          <p:cNvGraphicFramePr>
            <a:graphicFrameLocks noGrp="1"/>
          </p:cNvGraphicFramePr>
          <p:nvPr/>
        </p:nvGraphicFramePr>
        <p:xfrm>
          <a:off x="921470" y="1416321"/>
          <a:ext cx="2966397" cy="5076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961">
                  <a:extLst>
                    <a:ext uri="{9D8B030D-6E8A-4147-A177-3AD203B41FA5}">
                      <a16:colId xmlns:a16="http://schemas.microsoft.com/office/drawing/2014/main" val="792225325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3995860203"/>
                    </a:ext>
                  </a:extLst>
                </a:gridCol>
                <a:gridCol w="1050475">
                  <a:extLst>
                    <a:ext uri="{9D8B030D-6E8A-4147-A177-3AD203B41FA5}">
                      <a16:colId xmlns:a16="http://schemas.microsoft.com/office/drawing/2014/main" val="1784648126"/>
                    </a:ext>
                  </a:extLst>
                </a:gridCol>
              </a:tblGrid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7.0001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0.9998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07137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7.1886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2.3197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850101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2.4457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3.8727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14989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3233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32961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1.9290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-5.5781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133928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7.0000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1.0001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4679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0133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9.3175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9.0656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3034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80781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6.9888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0.9970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32294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8.0753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1.8799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3910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0.6839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4.8581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260543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4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A945D5-0E8C-422E-8640-558958C07678}"/>
                  </a:ext>
                </a:extLst>
              </p:cNvPr>
              <p:cNvSpPr txBox="1"/>
              <p:nvPr/>
            </p:nvSpPr>
            <p:spPr>
              <a:xfrm>
                <a:off x="4030742" y="2843677"/>
                <a:ext cx="20652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Numerical precision prevents the 3 points from lining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𝑒𝑥𝑎𝑐𝑡𝑙𝑦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Intersecting 3 results in no solution.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A945D5-0E8C-422E-8640-558958C0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742" y="2843677"/>
                <a:ext cx="2065258" cy="2585323"/>
              </a:xfrm>
              <a:prstGeom prst="rect">
                <a:avLst/>
              </a:prstGeom>
              <a:blipFill>
                <a:blip r:embed="rId4"/>
                <a:stretch>
                  <a:fillRect l="-1770" t="-1176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5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2409055" y="5903909"/>
                <a:ext cx="687925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00" dirty="0"/>
                  <a:t>What differences are below the specified threshold? </a:t>
                </a:r>
              </a:p>
              <a:p>
                <a:pPr algn="ctr"/>
                <a:r>
                  <a:rPr lang="en-US" sz="2500" dirty="0"/>
                  <a:t>In this case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&lt;0.1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55" y="5903909"/>
                <a:ext cx="6879255" cy="769441"/>
              </a:xfrm>
              <a:prstGeom prst="rect">
                <a:avLst/>
              </a:prstGeom>
              <a:blipFill>
                <a:blip r:embed="rId2"/>
                <a:stretch>
                  <a:fillRect l="-2303" t="-11811" r="-2303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2D85B1-D9D1-4220-8291-50D2129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83" y="1429000"/>
            <a:ext cx="5333333" cy="400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1220965" y="1269909"/>
          <a:ext cx="4875036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7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637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6110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3093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3093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5.0564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6.9888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2.3197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9.0656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9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6440889" y="1623592"/>
                <a:ext cx="4912911" cy="5001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Identify the splits between the solutions: Look for non-zero terms.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In this case, 2 solutions exist, 1 non-zero term.</a:t>
                </a:r>
              </a:p>
              <a:p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=[3,4,7,8]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𝐼𝑛𝑑𝑖𝑐𝑒𝑠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=[1,3,1]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𝐼𝑛𝑑𝑖𝑐𝑒𝑠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−1=[0,2,0]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b="0" dirty="0"/>
                  <a:t>Split located at non-zero terms, position two. </a:t>
                </a:r>
                <a:r>
                  <a:rPr lang="en-US" sz="2500" dirty="0"/>
                  <a:t>We want to identify beginning (0) and end (4) as well. </a:t>
                </a:r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=[0,2,4]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623592"/>
                <a:ext cx="4912911" cy="5001369"/>
              </a:xfrm>
              <a:prstGeom prst="rect">
                <a:avLst/>
              </a:prstGeom>
              <a:blipFill>
                <a:blip r:embed="rId2"/>
                <a:stretch>
                  <a:fillRect l="-3970" t="-1583" r="-2109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9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/>
              <p:nvPr/>
            </p:nvSpPr>
            <p:spPr>
              <a:xfrm>
                <a:off x="6440889" y="1315121"/>
                <a:ext cx="4912911" cy="3511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=[3,4,7,8]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=[0,2,4]</m:t>
                      </m:r>
                    </m:oMath>
                  </m:oMathPara>
                </a14:m>
                <a:endParaRPr lang="en-US" sz="2500" dirty="0"/>
              </a:p>
              <a:p>
                <a:r>
                  <a:rPr lang="en-US" sz="2500" b="0" dirty="0"/>
                  <a:t>We now do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r>
                  <a:rPr lang="en-US" sz="2500" b="0" dirty="0"/>
                  <a:t>Where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b="0" dirty="0"/>
                  <a:t> is the current solution</a:t>
                </a:r>
              </a:p>
              <a:p>
                <a:r>
                  <a:rPr lang="en-US" sz="2500" dirty="0"/>
                  <a:t>For the first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1:2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dirty="0"/>
                  <a:t>For the second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3:4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=[7,8]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315121"/>
                <a:ext cx="4912911" cy="3511987"/>
              </a:xfrm>
              <a:prstGeom prst="rect">
                <a:avLst/>
              </a:prstGeom>
              <a:blipFill>
                <a:blip r:embed="rId2"/>
                <a:stretch>
                  <a:fillRect l="-3970" t="-174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2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/>
              <p:nvPr/>
            </p:nvSpPr>
            <p:spPr>
              <a:xfrm>
                <a:off x="6440889" y="1315121"/>
                <a:ext cx="4912911" cy="5001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500" b="0" dirty="0"/>
                  <a:t>Where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b="0" dirty="0"/>
                  <a:t> is the current solution</a:t>
                </a:r>
              </a:p>
              <a:p>
                <a:r>
                  <a:rPr lang="en-US" sz="2500" dirty="0"/>
                  <a:t>For the first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1:2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dirty="0"/>
                  <a:t>For the second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3:4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=[7,8]</m:t>
                      </m:r>
                    </m:oMath>
                  </m:oMathPara>
                </a14:m>
                <a:endParaRPr lang="en-US" sz="2500" b="0" dirty="0"/>
              </a:p>
              <a:p>
                <a:endParaRPr lang="en-US" sz="2500" dirty="0"/>
              </a:p>
              <a:p>
                <a:r>
                  <a:rPr lang="en-US" sz="2500" b="0" dirty="0"/>
                  <a:t>The diff function lags one element behind. We add the next consecutive element to each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𝑠𝑜𝑙𝑛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1=[3,4,5]</m:t>
                      </m:r>
                    </m:oMath>
                  </m:oMathPara>
                </a14:m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𝑠𝑜𝑙𝑛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2=[7,8,9]</m:t>
                      </m:r>
                    </m:oMath>
                  </m:oMathPara>
                </a14:m>
                <a:endParaRPr lang="en-US" sz="2500" dirty="0"/>
              </a:p>
              <a:p>
                <a:endParaRPr lang="en-US" sz="2500" dirty="0"/>
              </a:p>
              <a:p>
                <a:endParaRPr lang="en-US" sz="25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315121"/>
                <a:ext cx="4912911" cy="5001369"/>
              </a:xfrm>
              <a:prstGeom prst="rect">
                <a:avLst/>
              </a:prstGeom>
              <a:blipFill>
                <a:blip r:embed="rId2"/>
                <a:stretch>
                  <a:fillRect l="-3970" t="-1829" r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98AD5C-ECB7-4ECB-9435-295B307319D1}"/>
              </a:ext>
            </a:extLst>
          </p:cNvPr>
          <p:cNvSpPr txBox="1"/>
          <p:nvPr/>
        </p:nvSpPr>
        <p:spPr>
          <a:xfrm>
            <a:off x="6440889" y="1315121"/>
            <a:ext cx="49129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b="0" dirty="0"/>
              <a:t>Now average the solution together.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b="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8C681893-1DFB-427A-A349-1104A247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89" y="1804000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2C8C5-6B79-4467-8051-B0EB26F023FA}"/>
                  </a:ext>
                </a:extLst>
              </p:cNvPr>
              <p:cNvSpPr txBox="1"/>
              <p:nvPr/>
            </p:nvSpPr>
            <p:spPr>
              <a:xfrm>
                <a:off x="6727207" y="3027154"/>
                <a:ext cx="1839414" cy="277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(2.0964,5.05637)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2C8C5-6B79-4467-8051-B0EB26F0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207" y="3027154"/>
                <a:ext cx="1839414" cy="277064"/>
              </a:xfrm>
              <a:prstGeom prst="rect">
                <a:avLst/>
              </a:prstGeom>
              <a:blipFill>
                <a:blip r:embed="rId3"/>
                <a:stretch>
                  <a:fillRect l="-2990" t="-4444" r="-36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74B2D-EFE7-4C0A-A921-F0A9B73B7E87}"/>
                  </a:ext>
                </a:extLst>
              </p:cNvPr>
              <p:cNvSpPr txBox="1"/>
              <p:nvPr/>
            </p:nvSpPr>
            <p:spPr>
              <a:xfrm>
                <a:off x="8335709" y="4941679"/>
                <a:ext cx="1543692" cy="277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(6.9963,0.999)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74B2D-EFE7-4C0A-A921-F0A9B73B7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09" y="4941679"/>
                <a:ext cx="1543692" cy="277064"/>
              </a:xfrm>
              <a:prstGeom prst="rect">
                <a:avLst/>
              </a:prstGeom>
              <a:blipFill>
                <a:blip r:embed="rId4"/>
                <a:stretch>
                  <a:fillRect l="-5118" t="-4444" r="-51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90B3A-9D81-4B33-B9E7-A8641A1CA9C8}"/>
              </a:ext>
            </a:extLst>
          </p:cNvPr>
          <p:cNvSpPr txBox="1"/>
          <p:nvPr/>
        </p:nvSpPr>
        <p:spPr>
          <a:xfrm>
            <a:off x="619125" y="39052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Inputs:</a:t>
            </a:r>
          </a:p>
        </p:txBody>
      </p:sp>
    </p:spTree>
    <p:extLst>
      <p:ext uri="{BB962C8B-B14F-4D97-AF65-F5344CB8AC3E}">
        <p14:creationId xmlns:p14="http://schemas.microsoft.com/office/powerpoint/2010/main" val="383501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18A-66FE-47A7-9ACE-7905CFB9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“Best” Solution Flowchart</a:t>
            </a:r>
          </a:p>
        </p:txBody>
      </p:sp>
      <p:pic>
        <p:nvPicPr>
          <p:cNvPr id="11" name="Content Placeholder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72A2E8E-5EEE-4601-8C09-2A69C94E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89" y="1352550"/>
            <a:ext cx="2692621" cy="5221502"/>
          </a:xfrm>
        </p:spPr>
      </p:pic>
    </p:spTree>
    <p:extLst>
      <p:ext uri="{BB962C8B-B14F-4D97-AF65-F5344CB8AC3E}">
        <p14:creationId xmlns:p14="http://schemas.microsoft.com/office/powerpoint/2010/main" val="418772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Planes to a Line Fit.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22373" cy="384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 b="0" dirty="0"/>
                  <a:t>Parametric Equation of a Line: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starting point of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direction vector</a:t>
                </a:r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b="0" dirty="0"/>
                  <a:t> is number of points</a:t>
                </a:r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500" b="0" dirty="0"/>
                  <a:t> for a linear line 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22373" cy="3847207"/>
              </a:xfrm>
              <a:prstGeom prst="rect">
                <a:avLst/>
              </a:prstGeom>
              <a:blipFill>
                <a:blip r:embed="rId2"/>
                <a:stretch>
                  <a:fillRect l="-3471" t="-2377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A39636-B1E2-4C3D-B3F7-2E7BA24E14ED}"/>
              </a:ext>
            </a:extLst>
          </p:cNvPr>
          <p:cNvGrpSpPr/>
          <p:nvPr/>
        </p:nvGrpSpPr>
        <p:grpSpPr>
          <a:xfrm>
            <a:off x="7278042" y="1483298"/>
            <a:ext cx="3719744" cy="4669805"/>
            <a:chOff x="905522" y="1500326"/>
            <a:chExt cx="3719744" cy="4669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BAB9FA-C467-49E1-AB8D-0CF858B404CD}"/>
                    </a:ext>
                  </a:extLst>
                </p:cNvPr>
                <p:cNvSpPr txBox="1"/>
                <p:nvPr/>
              </p:nvSpPr>
              <p:spPr>
                <a:xfrm>
                  <a:off x="905522" y="1500326"/>
                  <a:ext cx="3719744" cy="451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/>
                    <a:t>Fit a line to the data points from each plane.</a:t>
                  </a:r>
                </a:p>
                <a:p>
                  <a:endParaRPr lang="en-US" sz="2500" b="1" dirty="0"/>
                </a:p>
                <a:p>
                  <a:r>
                    <a:rPr lang="en-US" sz="2500" dirty="0"/>
                    <a:t>For each dimension, do a linear regression fit</a:t>
                  </a:r>
                </a:p>
                <a:p>
                  <a:endParaRPr lang="en-US" sz="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𝑀𝑤</m:t>
                        </m:r>
                      </m:oMath>
                    </m:oMathPara>
                  </a14:m>
                  <a:endParaRPr lang="en-US" sz="2500" dirty="0"/>
                </a:p>
                <a:p>
                  <a:endParaRPr lang="en-US" sz="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500" dirty="0"/>
                </a:p>
                <a:p>
                  <a:r>
                    <a:rPr lang="en-US" sz="2500" dirty="0"/>
                    <a:t>For 4 points:</a:t>
                  </a:r>
                </a:p>
                <a:p>
                  <a:r>
                    <a:rPr lang="en-US" sz="25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BAB9FA-C467-49E1-AB8D-0CF858B40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22" y="1500326"/>
                  <a:ext cx="3719744" cy="4515916"/>
                </a:xfrm>
                <a:prstGeom prst="rect">
                  <a:avLst/>
                </a:prstGeom>
                <a:blipFill>
                  <a:blip r:embed="rId3"/>
                  <a:stretch>
                    <a:fillRect l="-2787" t="-945" r="-42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F6AD71-2555-4C91-9325-A28D079A33E9}"/>
                    </a:ext>
                  </a:extLst>
                </p:cNvPr>
                <p:cNvSpPr txBox="1"/>
                <p:nvPr/>
              </p:nvSpPr>
              <p:spPr>
                <a:xfrm>
                  <a:off x="1140644" y="5893132"/>
                  <a:ext cx="4376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F6AD71-2555-4C91-9325-A28D079A3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44" y="5893132"/>
                  <a:ext cx="4376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111" r="-138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0BDDF-E677-42E2-918B-89A040FCB96B}"/>
                    </a:ext>
                  </a:extLst>
                </p:cNvPr>
                <p:cNvSpPr txBox="1"/>
                <p:nvPr/>
              </p:nvSpPr>
              <p:spPr>
                <a:xfrm>
                  <a:off x="2327774" y="5893132"/>
                  <a:ext cx="4764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0BDDF-E677-42E2-918B-89A040FCB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774" y="5893132"/>
                  <a:ext cx="4764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256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5E0096-14BE-4A1C-882F-308DFFC3AB04}"/>
                    </a:ext>
                  </a:extLst>
                </p:cNvPr>
                <p:cNvSpPr txBox="1"/>
                <p:nvPr/>
              </p:nvSpPr>
              <p:spPr>
                <a:xfrm>
                  <a:off x="3396105" y="5893132"/>
                  <a:ext cx="46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5E0096-14BE-4A1C-882F-308DFFC3A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105" y="5893132"/>
                  <a:ext cx="46487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390" r="-116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38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Azimuth and Elevation.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22373" cy="3164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 b="0" dirty="0"/>
                  <a:t>Parametric Equation of a Line: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starting point of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direction vector</a:t>
                </a:r>
              </a:p>
              <a:p>
                <a:endParaRPr lang="en-US" sz="2500" dirty="0"/>
              </a:p>
              <a:p>
                <a:r>
                  <a:rPr lang="en-US" sz="2500" b="0" dirty="0"/>
                  <a:t>Earth: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b="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22373" cy="3164777"/>
              </a:xfrm>
              <a:prstGeom prst="rect">
                <a:avLst/>
              </a:prstGeom>
              <a:blipFill>
                <a:blip r:embed="rId2"/>
                <a:stretch>
                  <a:fillRect l="-3471" t="-2885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838200" y="4367900"/>
            <a:ext cx="4959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Intersect Line and Earth 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500" dirty="0"/>
              <a:t>Earth is sphere.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500" dirty="0"/>
              <a:t>Constitutes our “reference frame location”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Convert Line direction vector to Azimuth and Elevation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15E29-1461-4167-9D49-598504C66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/>
          <a:stretch/>
        </p:blipFill>
        <p:spPr>
          <a:xfrm>
            <a:off x="6875094" y="1273077"/>
            <a:ext cx="4478706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F34D0-AC33-4E3D-9A3D-B9C481CA3B21}"/>
                  </a:ext>
                </a:extLst>
              </p:cNvPr>
              <p:cNvSpPr txBox="1"/>
              <p:nvPr/>
            </p:nvSpPr>
            <p:spPr>
              <a:xfrm>
                <a:off x="6205153" y="5324466"/>
                <a:ext cx="1984646" cy="723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F34D0-AC33-4E3D-9A3D-B9C481CA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53" y="5324466"/>
                <a:ext cx="1984646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7F0CF7-C31E-4CBB-898F-97F47E202946}"/>
                  </a:ext>
                </a:extLst>
              </p:cNvPr>
              <p:cNvSpPr txBox="1"/>
              <p:nvPr/>
            </p:nvSpPr>
            <p:spPr>
              <a:xfrm>
                <a:off x="8476153" y="5358141"/>
                <a:ext cx="2877647" cy="1134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7F0CF7-C31E-4CBB-898F-97F47E20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53" y="5358141"/>
                <a:ext cx="2877647" cy="113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6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BD98-C63F-4BD8-BF00-C13D6D4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5032375"/>
          </a:xfrm>
        </p:spPr>
        <p:txBody>
          <a:bodyPr>
            <a:normAutofit/>
          </a:bodyPr>
          <a:lstStyle/>
          <a:p>
            <a:r>
              <a:rPr lang="en-US" dirty="0"/>
              <a:t>Satellite located above the Sentinel Statue with altitude 775km</a:t>
            </a:r>
          </a:p>
          <a:p>
            <a:r>
              <a:rPr lang="en-US" dirty="0"/>
              <a:t>3 Stations located at the Hill, Ellingson, and RIT Inn. </a:t>
            </a:r>
          </a:p>
          <a:p>
            <a:pPr marL="0" indent="0">
              <a:buNone/>
            </a:pPr>
            <a:r>
              <a:rPr lang="en-US" b="1" dirty="0"/>
              <a:t>Results:</a:t>
            </a:r>
          </a:p>
          <a:p>
            <a:pPr marL="0" indent="0">
              <a:buNone/>
            </a:pPr>
            <a:r>
              <a:rPr lang="en-US" dirty="0"/>
              <a:t>Line Fit via 3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5474C70-4E21-47AA-82C2-11E0E976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825625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1371D4-5920-4958-BCBC-48A2C632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71621"/>
                  </p:ext>
                </p:extLst>
              </p:nvPr>
            </p:nvGraphicFramePr>
            <p:xfrm>
              <a:off x="1131217" y="4978588"/>
              <a:ext cx="4336329" cy="1562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5443">
                      <a:extLst>
                        <a:ext uri="{9D8B030D-6E8A-4147-A177-3AD203B41FA5}">
                          <a16:colId xmlns:a16="http://schemas.microsoft.com/office/drawing/2014/main" val="1268842992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2348180474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34774779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Azimuth</a:t>
                          </a:r>
                          <a14:m>
                            <m:oMath xmlns:m="http://schemas.openxmlformats.org/officeDocument/2006/math">
                              <m:r>
                                <a:rPr lang="en-US" sz="2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Elevation</a:t>
                          </a:r>
                          <a14:m>
                            <m:oMath xmlns:m="http://schemas.openxmlformats.org/officeDocument/2006/math">
                              <m:r>
                                <a:rPr lang="en-US" sz="2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72217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Extra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-77.76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43.22793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022636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Real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-77.5685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42.90641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08616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0.1914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409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1371D4-5920-4958-BCBC-48A2C632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71621"/>
                  </p:ext>
                </p:extLst>
              </p:nvPr>
            </p:nvGraphicFramePr>
            <p:xfrm>
              <a:off x="1131217" y="4978588"/>
              <a:ext cx="4336329" cy="1562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5443">
                      <a:extLst>
                        <a:ext uri="{9D8B030D-6E8A-4147-A177-3AD203B41FA5}">
                          <a16:colId xmlns:a16="http://schemas.microsoft.com/office/drawing/2014/main" val="1268842992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2348180474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34774779"/>
                        </a:ext>
                      </a:extLst>
                    </a:gridCol>
                  </a:tblGrid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0000" t="-20313" r="-100420" b="-3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844" t="-20313" r="-844" b="-35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722176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Extra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-77.76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43.22793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0226365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Real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-77.5685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42.90641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086167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0.1914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40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8342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F59ED61-09A7-4798-8141-FDB4D9A29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4E2DE-CF3C-450F-B16F-1C20883DAAF4}"/>
              </a:ext>
            </a:extLst>
          </p:cNvPr>
          <p:cNvSpPr txBox="1"/>
          <p:nvPr/>
        </p:nvSpPr>
        <p:spPr>
          <a:xfrm>
            <a:off x="122549" y="194176"/>
            <a:ext cx="32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appears to have a hard time creating a mesh with these large of numbers.</a:t>
            </a:r>
          </a:p>
        </p:txBody>
      </p:sp>
    </p:spTree>
    <p:extLst>
      <p:ext uri="{BB962C8B-B14F-4D97-AF65-F5344CB8AC3E}">
        <p14:creationId xmlns:p14="http://schemas.microsoft.com/office/powerpoint/2010/main" val="2034525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002BD9F-32C3-4092-BDBE-1D1673A44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0D506-1E83-4AC4-AD44-D35A0B66F3CC}"/>
              </a:ext>
            </a:extLst>
          </p:cNvPr>
          <p:cNvSpPr txBox="1"/>
          <p:nvPr/>
        </p:nvSpPr>
        <p:spPr>
          <a:xfrm>
            <a:off x="263951" y="518474"/>
            <a:ext cx="24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Hyperboloids look like planes out this far.</a:t>
            </a:r>
          </a:p>
        </p:txBody>
      </p:sp>
    </p:spTree>
    <p:extLst>
      <p:ext uri="{BB962C8B-B14F-4D97-AF65-F5344CB8AC3E}">
        <p14:creationId xmlns:p14="http://schemas.microsoft.com/office/powerpoint/2010/main" val="373789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3 base stations.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220266-13B6-4004-9403-43BD5DFF8237}"/>
              </a:ext>
            </a:extLst>
          </p:cNvPr>
          <p:cNvGrpSpPr/>
          <p:nvPr/>
        </p:nvGrpSpPr>
        <p:grpSpPr>
          <a:xfrm>
            <a:off x="624385" y="1392024"/>
            <a:ext cx="4664052" cy="4553993"/>
            <a:chOff x="905522" y="1500326"/>
            <a:chExt cx="3719744" cy="4553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C8F207-7F86-4FA4-B0C6-2DFC4B96A13A}"/>
                    </a:ext>
                  </a:extLst>
                </p:cNvPr>
                <p:cNvSpPr txBox="1"/>
                <p:nvPr/>
              </p:nvSpPr>
              <p:spPr>
                <a:xfrm>
                  <a:off x="905522" y="1500326"/>
                  <a:ext cx="3719744" cy="427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Create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sets of 3 Hyperboloids.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Solve each of these individually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Intersect the resulting line fits via least squares.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Output: Single Point.</a:t>
                  </a:r>
                  <a:endParaRPr lang="en-US" sz="25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𝑀𝑤</m:t>
                        </m:r>
                      </m:oMath>
                    </m:oMathPara>
                  </a14:m>
                  <a:endParaRPr lang="en-US" sz="2500" dirty="0"/>
                </a:p>
                <a:p>
                  <a:endParaRPr lang="en-US" sz="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500" dirty="0"/>
                </a:p>
                <a:p>
                  <a:r>
                    <a:rPr lang="en-US" dirty="0"/>
                    <a:t>For 2 lines:</a:t>
                  </a:r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C8F207-7F86-4FA4-B0C6-2DFC4B96A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22" y="1500326"/>
                  <a:ext cx="3719744" cy="4275466"/>
                </a:xfrm>
                <a:prstGeom prst="rect">
                  <a:avLst/>
                </a:prstGeom>
                <a:blipFill>
                  <a:blip r:embed="rId4"/>
                  <a:stretch>
                    <a:fillRect l="-10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78988F-53D2-49AB-B8A4-124D75DBA987}"/>
                    </a:ext>
                  </a:extLst>
                </p:cNvPr>
                <p:cNvSpPr txBox="1"/>
                <p:nvPr/>
              </p:nvSpPr>
              <p:spPr>
                <a:xfrm>
                  <a:off x="984561" y="5773705"/>
                  <a:ext cx="541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78988F-53D2-49AB-B8A4-124D75DBA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61" y="5773705"/>
                  <a:ext cx="54185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108" r="-81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4A33B-CF21-404A-ACE9-CBD9EF90682A}"/>
                    </a:ext>
                  </a:extLst>
                </p:cNvPr>
                <p:cNvSpPr txBox="1"/>
                <p:nvPr/>
              </p:nvSpPr>
              <p:spPr>
                <a:xfrm>
                  <a:off x="1926728" y="5773705"/>
                  <a:ext cx="1024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4A33B-CF21-404A-ACE9-CBD9EF906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728" y="5773705"/>
                  <a:ext cx="102444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91" t="-2174" r="-616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E2C12E-9CE2-46FD-A035-D1962C422379}"/>
                    </a:ext>
                  </a:extLst>
                </p:cNvPr>
                <p:cNvSpPr txBox="1"/>
                <p:nvPr/>
              </p:nvSpPr>
              <p:spPr>
                <a:xfrm>
                  <a:off x="3297749" y="5777320"/>
                  <a:ext cx="914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E2C12E-9CE2-46FD-A035-D1962C422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749" y="5777320"/>
                  <a:ext cx="914552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2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AD0B7-10E3-4CB0-B211-8D86D1892BA1}"/>
                  </a:ext>
                </a:extLst>
              </p:cNvPr>
              <p:cNvSpPr/>
              <p:nvPr/>
            </p:nvSpPr>
            <p:spPr>
              <a:xfrm>
                <a:off x="482269" y="6123543"/>
                <a:ext cx="1422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AD0B7-10E3-4CB0-B211-8D86D1892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6123543"/>
                <a:ext cx="14225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374061-8480-41F2-8454-5622243BE8B5}"/>
                  </a:ext>
                </a:extLst>
              </p:cNvPr>
              <p:cNvSpPr/>
              <p:nvPr/>
            </p:nvSpPr>
            <p:spPr>
              <a:xfrm>
                <a:off x="482269" y="6438785"/>
                <a:ext cx="1704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374061-8480-41F2-8454-5622243BE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6438785"/>
                <a:ext cx="17048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03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4999-73FF-4016-9DCF-8C83939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Sensitivity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C6A0-FC5F-42DF-958C-9F18C8051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Progress Report 10/29</a:t>
            </a:r>
          </a:p>
        </p:txBody>
      </p:sp>
    </p:spTree>
    <p:extLst>
      <p:ext uri="{BB962C8B-B14F-4D97-AF65-F5344CB8AC3E}">
        <p14:creationId xmlns:p14="http://schemas.microsoft.com/office/powerpoint/2010/main" val="847282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3 base stations with small errors.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8F207-7F86-4FA4-B0C6-2DFC4B96A13A}"/>
              </a:ext>
            </a:extLst>
          </p:cNvPr>
          <p:cNvSpPr txBox="1"/>
          <p:nvPr/>
        </p:nvSpPr>
        <p:spPr>
          <a:xfrm>
            <a:off x="624385" y="1392024"/>
            <a:ext cx="79163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Poorly Constructed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/>
              <a:t>Slopes of each line are too similar – near parallel.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/>
              <a:t>Slight deviations result in huge errors.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1658C74-1FAE-4CF5-9ADC-251288729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67274"/>
              </p:ext>
            </p:extLst>
          </p:nvPr>
        </p:nvGraphicFramePr>
        <p:xfrm>
          <a:off x="246668" y="3160647"/>
          <a:ext cx="116986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056">
                  <a:extLst>
                    <a:ext uri="{9D8B030D-6E8A-4147-A177-3AD203B41FA5}">
                      <a16:colId xmlns:a16="http://schemas.microsoft.com/office/drawing/2014/main" val="1452373406"/>
                    </a:ext>
                  </a:extLst>
                </a:gridCol>
                <a:gridCol w="1960775">
                  <a:extLst>
                    <a:ext uri="{9D8B030D-6E8A-4147-A177-3AD203B41FA5}">
                      <a16:colId xmlns:a16="http://schemas.microsoft.com/office/drawing/2014/main" val="2895229991"/>
                    </a:ext>
                  </a:extLst>
                </a:gridCol>
                <a:gridCol w="3977656">
                  <a:extLst>
                    <a:ext uri="{9D8B030D-6E8A-4147-A177-3AD203B41FA5}">
                      <a16:colId xmlns:a16="http://schemas.microsoft.com/office/drawing/2014/main" val="3110716648"/>
                    </a:ext>
                  </a:extLst>
                </a:gridCol>
                <a:gridCol w="3009177">
                  <a:extLst>
                    <a:ext uri="{9D8B030D-6E8A-4147-A177-3AD203B41FA5}">
                      <a16:colId xmlns:a16="http://schemas.microsoft.com/office/drawing/2014/main" val="220821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No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0.001% Location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2% Time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4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Position Err.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256,000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5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56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C566-011D-4C76-8EDF-DB6DA6F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Base Stations with small errors.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3793-58FF-4A9F-A0AC-C894D498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5987"/>
          </a:xfrm>
        </p:spPr>
        <p:txBody>
          <a:bodyPr>
            <a:normAutofit/>
          </a:bodyPr>
          <a:lstStyle/>
          <a:p>
            <a:r>
              <a:rPr lang="en-US" dirty="0"/>
              <a:t>Satellite is over Sentinel still. Stations are located on Ellingson, The Hill, and RIT Inn.</a:t>
            </a:r>
          </a:p>
          <a:p>
            <a:r>
              <a:rPr lang="en-US" dirty="0"/>
              <a:t>Time error is 300 picoseconds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9193276-81E5-480E-B8EA-D7D1FCA750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696131"/>
                  </p:ext>
                </p:extLst>
              </p:nvPr>
            </p:nvGraphicFramePr>
            <p:xfrm>
              <a:off x="1541806" y="4567791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8535959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5962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Receiver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Error (rad)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51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58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3.4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559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3.75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830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9193276-81E5-480E-B8EA-D7D1FCA750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696131"/>
                  </p:ext>
                </p:extLst>
              </p:nvPr>
            </p:nvGraphicFramePr>
            <p:xfrm>
              <a:off x="1541806" y="4567791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8535959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59622039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Receiver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Error (rad)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51535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108974" r="-600" b="-2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8476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211688" r="-600" b="-132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5598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307692" r="-600" b="-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830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7B6476-B3C0-436E-A1FD-DA7B81FE740C}"/>
              </a:ext>
            </a:extLst>
          </p:cNvPr>
          <p:cNvSpPr txBox="1"/>
          <p:nvPr/>
        </p:nvSpPr>
        <p:spPr>
          <a:xfrm>
            <a:off x="1539132" y="4090737"/>
            <a:ext cx="8133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Resulting Errors from Time Sync.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26651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3F865-E52E-4C26-BC2E-DC271F192AB3}"/>
              </a:ext>
            </a:extLst>
          </p:cNvPr>
          <p:cNvSpPr txBox="1"/>
          <p:nvPr/>
        </p:nvSpPr>
        <p:spPr>
          <a:xfrm>
            <a:off x="6753225" y="1266825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GND structure!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2413D-2D02-4426-80AE-A434FBC9D5B0}"/>
              </a:ext>
            </a:extLst>
          </p:cNvPr>
          <p:cNvCxnSpPr/>
          <p:nvPr/>
        </p:nvCxnSpPr>
        <p:spPr>
          <a:xfrm flipH="1">
            <a:off x="6444000" y="2246894"/>
            <a:ext cx="1419616" cy="8698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5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C566-011D-4C76-8EDF-DB6DA6F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Base Stations with small errors.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3793-58FF-4A9F-A0AC-C894D498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526" y="1365548"/>
            <a:ext cx="10515600" cy="1765987"/>
          </a:xfrm>
        </p:spPr>
        <p:txBody>
          <a:bodyPr>
            <a:normAutofit/>
          </a:bodyPr>
          <a:lstStyle/>
          <a:p>
            <a:r>
              <a:rPr lang="en-US" dirty="0"/>
              <a:t>Location error is Lat: 0.00005 deg, Long: 0.0001 deg, Altitude: 0.9m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9193276-81E5-480E-B8EA-D7D1FCA750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887976"/>
                  </p:ext>
                </p:extLst>
              </p:nvPr>
            </p:nvGraphicFramePr>
            <p:xfrm>
              <a:off x="2032000" y="4831741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9853595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5962203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9285175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2063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Receiver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From X (rad)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From Y (rad)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From Z (rad)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51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58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559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830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9193276-81E5-480E-B8EA-D7D1FCA750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887976"/>
                  </p:ext>
                </p:extLst>
              </p:nvPr>
            </p:nvGraphicFramePr>
            <p:xfrm>
              <a:off x="2032000" y="4831741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9853595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5962203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9285175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2063606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Receiver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From X (rad)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From Y (rad)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From Z (rad)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51535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08974" r="-201502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974" r="-10089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08974" r="-1201" b="-2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8476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211688" r="-201502" b="-1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1688" r="-100898" b="-1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211688" r="-1201" b="-132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5598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307692" r="-201502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7692" r="-100898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307692" r="-1201" b="-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830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7B6476-B3C0-436E-A1FD-DA7B81FE740C}"/>
              </a:ext>
            </a:extLst>
          </p:cNvPr>
          <p:cNvSpPr txBox="1"/>
          <p:nvPr/>
        </p:nvSpPr>
        <p:spPr>
          <a:xfrm>
            <a:off x="2029326" y="4354687"/>
            <a:ext cx="8133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Resulting Errors from Location Error. One at a Time.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F641680-C721-49A6-8C1B-9A6B5CACF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17064"/>
              </p:ext>
            </p:extLst>
          </p:nvPr>
        </p:nvGraphicFramePr>
        <p:xfrm>
          <a:off x="2029326" y="2320670"/>
          <a:ext cx="8128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853595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96220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8517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06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Receiver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X (m)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Y (m)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Z (m)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1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7.268079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4.798699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4.67656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5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4.802649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4.675313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5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7.267696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4.801882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4.677395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78302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59C066-7348-4D55-AE5D-587585011027}"/>
              </a:ext>
            </a:extLst>
          </p:cNvPr>
          <p:cNvSpPr txBox="1"/>
          <p:nvPr/>
        </p:nvSpPr>
        <p:spPr>
          <a:xfrm>
            <a:off x="1955483" y="1868664"/>
            <a:ext cx="8133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Derived Location Error</a:t>
            </a:r>
          </a:p>
        </p:txBody>
      </p:sp>
    </p:spTree>
    <p:extLst>
      <p:ext uri="{BB962C8B-B14F-4D97-AF65-F5344CB8AC3E}">
        <p14:creationId xmlns:p14="http://schemas.microsoft.com/office/powerpoint/2010/main" val="687423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2579333-C48A-43BE-8FEE-9E077229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9C7134-DAB4-4E82-A6A5-7ADDA3500E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 A Error. Press, Pull</a:t>
            </a:r>
          </a:p>
        </p:txBody>
      </p:sp>
    </p:spTree>
    <p:extLst>
      <p:ext uri="{BB962C8B-B14F-4D97-AF65-F5344CB8AC3E}">
        <p14:creationId xmlns:p14="http://schemas.microsoft.com/office/powerpoint/2010/main" val="238580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54851B-1563-4B3B-9B42-A8535FB6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6CDB83-BDFB-43D7-8969-FC92474BCE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 A Error. Press, Pull</a:t>
            </a:r>
          </a:p>
        </p:txBody>
      </p:sp>
    </p:spTree>
    <p:extLst>
      <p:ext uri="{BB962C8B-B14F-4D97-AF65-F5344CB8AC3E}">
        <p14:creationId xmlns:p14="http://schemas.microsoft.com/office/powerpoint/2010/main" val="3791560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5EE541D-FBC0-453B-AD01-65E6378A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F59AA9-1D6F-4F28-B872-6208EF3A66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 A Error. Press, Pull</a:t>
            </a:r>
          </a:p>
        </p:txBody>
      </p:sp>
    </p:spTree>
    <p:extLst>
      <p:ext uri="{BB962C8B-B14F-4D97-AF65-F5344CB8AC3E}">
        <p14:creationId xmlns:p14="http://schemas.microsoft.com/office/powerpoint/2010/main" val="427054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1FED4-D558-4C73-89BA-1BA8AD05E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 B &amp; C Error. Press, Pull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1CC68D5-908F-4F2E-953F-43B60762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5" y="1614387"/>
            <a:ext cx="5333559" cy="399864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6927EE3-A1AD-49AB-ACB1-7DA7556B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17" y="161438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6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1FED4-D558-4C73-89BA-1BA8AD05E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 B &amp; C Error. Press, Pull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C68D5-908F-4F2E-953F-43B60762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1614387"/>
            <a:ext cx="5333559" cy="39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27EE3-A1AD-49AB-ACB1-7DA7556B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517" y="161438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24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1FED4-D558-4C73-89BA-1BA8AD05E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Error in A. Static Shift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8F904F3-14BB-48AA-9BAB-AF57DB64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2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1FED4-D558-4C73-89BA-1BA8AD05E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Error in A. Static Shift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BB3725A-112B-42D1-9F94-2C1BFA1D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6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090844C-77FB-40F1-8167-ADE173330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28"/>
            <a:ext cx="12192000" cy="63926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1FED4-D558-4C73-89BA-1BA8AD05EF0A}"/>
              </a:ext>
            </a:extLst>
          </p:cNvPr>
          <p:cNvSpPr txBox="1">
            <a:spLocks/>
          </p:cNvSpPr>
          <p:nvPr/>
        </p:nvSpPr>
        <p:spPr>
          <a:xfrm>
            <a:off x="838200" y="1696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at a time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4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B7E-55F7-4C7F-B859-AE60B653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72" y="573673"/>
            <a:ext cx="3076074" cy="1325563"/>
          </a:xfrm>
        </p:spPr>
        <p:txBody>
          <a:bodyPr/>
          <a:lstStyle/>
          <a:p>
            <a:r>
              <a:rPr lang="en-US" dirty="0"/>
              <a:t>Derived Sensitivities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A4923DC-A2C2-47A9-815C-523136895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488999"/>
                  </p:ext>
                </p:extLst>
              </p:nvPr>
            </p:nvGraphicFramePr>
            <p:xfrm>
              <a:off x="3478546" y="358140"/>
              <a:ext cx="6259012" cy="6141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6343">
                      <a:extLst>
                        <a:ext uri="{9D8B030D-6E8A-4147-A177-3AD203B41FA5}">
                          <a16:colId xmlns:a16="http://schemas.microsoft.com/office/drawing/2014/main" val="697860635"/>
                        </a:ext>
                      </a:extLst>
                    </a:gridCol>
                    <a:gridCol w="4572669">
                      <a:extLst>
                        <a:ext uri="{9D8B030D-6E8A-4147-A177-3AD203B41FA5}">
                          <a16:colId xmlns:a16="http://schemas.microsoft.com/office/drawing/2014/main" val="4154037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Sensitivity (rad/m) &amp; (rad/s)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28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9.60E-05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15065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3549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4.27E-04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36450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5.48E-05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91595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2.49E-04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99753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2.56E-04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50799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6.16E-05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3828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2.91E-04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44954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2.99E-04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6519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4.92E+05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77035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1.13E+06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08142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US" sz="25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1.24E+06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407475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A4923DC-A2C2-47A9-815C-523136895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488999"/>
                  </p:ext>
                </p:extLst>
              </p:nvPr>
            </p:nvGraphicFramePr>
            <p:xfrm>
              <a:off x="3478546" y="358140"/>
              <a:ext cx="6259012" cy="6141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6343">
                      <a:extLst>
                        <a:ext uri="{9D8B030D-6E8A-4147-A177-3AD203B41FA5}">
                          <a16:colId xmlns:a16="http://schemas.microsoft.com/office/drawing/2014/main" val="697860635"/>
                        </a:ext>
                      </a:extLst>
                    </a:gridCol>
                    <a:gridCol w="4572669">
                      <a:extLst>
                        <a:ext uri="{9D8B030D-6E8A-4147-A177-3AD203B41FA5}">
                          <a16:colId xmlns:a16="http://schemas.microsoft.com/office/drawing/2014/main" val="4154037961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Sensitivity (rad/m) &amp; (rad/s)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2844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110390" r="-272563" b="-1149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9.60E-05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1506555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207692" r="-272563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354969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311688" r="-272563" b="-9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4.27E-04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36450339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406410" r="-272563" b="-8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5.48E-05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9159570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506410" r="-272563" b="-7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2.49E-04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997532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614286" r="-272563" b="-6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2.56E-04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5079950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705128" r="-272563" b="-537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6.16E-05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38281748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805128" r="-272563" b="-437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2.91E-04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4495463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916883" r="-272563" b="-3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2.99E-04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6519858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1003846" r="-272563" b="-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4.92E+05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7703515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1118182" r="-272563" b="-141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1.13E+06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08142328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1202564" r="-272563" b="-39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1.24E+06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40747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CE0AD4-B5B1-44C7-B11D-0DB0455E63B7}"/>
              </a:ext>
            </a:extLst>
          </p:cNvPr>
          <p:cNvSpPr txBox="1"/>
          <p:nvPr/>
        </p:nvSpPr>
        <p:spPr>
          <a:xfrm>
            <a:off x="612742" y="3308808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“total error”</a:t>
            </a:r>
          </a:p>
        </p:txBody>
      </p:sp>
    </p:spTree>
    <p:extLst>
      <p:ext uri="{BB962C8B-B14F-4D97-AF65-F5344CB8AC3E}">
        <p14:creationId xmlns:p14="http://schemas.microsoft.com/office/powerpoint/2010/main" val="8461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19EB4-4949-4273-A3AB-7E59F585D15A}"/>
              </a:ext>
            </a:extLst>
          </p:cNvPr>
          <p:cNvSpPr txBox="1"/>
          <p:nvPr/>
        </p:nvSpPr>
        <p:spPr>
          <a:xfrm>
            <a:off x="1694958" y="3163103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SAT structure!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769B4A-4F8D-4B52-A751-FE025D77E3D9}"/>
              </a:ext>
            </a:extLst>
          </p:cNvPr>
          <p:cNvCxnSpPr>
            <a:cxnSpLocks/>
          </p:cNvCxnSpPr>
          <p:nvPr/>
        </p:nvCxnSpPr>
        <p:spPr>
          <a:xfrm flipV="1">
            <a:off x="4587495" y="3051110"/>
            <a:ext cx="2550423" cy="12448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34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917-2606-4A4D-8EE2-BAFA5C72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2EA5-2245-4F10-9306-4B80282E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Thursday:</a:t>
            </a:r>
          </a:p>
          <a:p>
            <a:r>
              <a:rPr lang="en-US" dirty="0"/>
              <a:t>Input a ground track into the simulator.</a:t>
            </a:r>
          </a:p>
          <a:p>
            <a:r>
              <a:rPr lang="en-US" dirty="0"/>
              <a:t>Estimate the sensitivities at each point in the ground track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Needed Inputs:</a:t>
            </a:r>
          </a:p>
          <a:p>
            <a:r>
              <a:rPr lang="en-US" dirty="0"/>
              <a:t>Ground Track from </a:t>
            </a:r>
            <a:r>
              <a:rPr lang="en-US" dirty="0" err="1"/>
              <a:t>Orekit</a:t>
            </a:r>
            <a:endParaRPr lang="en-US" dirty="0"/>
          </a:p>
          <a:p>
            <a:r>
              <a:rPr lang="en-US" dirty="0"/>
              <a:t>Conservative uncertainties for Location Err. And Time Sync Error.</a:t>
            </a:r>
          </a:p>
        </p:txBody>
      </p:sp>
    </p:spTree>
    <p:extLst>
      <p:ext uri="{BB962C8B-B14F-4D97-AF65-F5344CB8AC3E}">
        <p14:creationId xmlns:p14="http://schemas.microsoft.com/office/powerpoint/2010/main" val="1491010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917-2606-4A4D-8EE2-BAFA5C72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2EA5-2245-4F10-9306-4B80282E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86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Coming down the pipe:</a:t>
            </a:r>
          </a:p>
          <a:p>
            <a:r>
              <a:rPr lang="en-US" dirty="0"/>
              <a:t>Using 4 stations to yield an average direction.</a:t>
            </a:r>
          </a:p>
          <a:p>
            <a:r>
              <a:rPr lang="en-US" dirty="0" err="1"/>
              <a:t>Montecarlo</a:t>
            </a:r>
            <a:r>
              <a:rPr lang="en-US" dirty="0"/>
              <a:t>. Allow all uncertainties to vary simultaneously</a:t>
            </a:r>
          </a:p>
          <a:p>
            <a:r>
              <a:rPr lang="en-US" dirty="0"/>
              <a:t>Updates to logic in </a:t>
            </a:r>
            <a:r>
              <a:rPr lang="en-US" dirty="0" err="1"/>
              <a:t>TDoA</a:t>
            </a:r>
            <a:r>
              <a:rPr lang="en-US" dirty="0"/>
              <a:t> when finding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Way in the future</a:t>
            </a:r>
          </a:p>
          <a:p>
            <a:r>
              <a:rPr lang="en-US" dirty="0"/>
              <a:t>Reexamine solving for a point via 4 stations.</a:t>
            </a:r>
          </a:p>
          <a:p>
            <a:r>
              <a:rPr lang="en-US" dirty="0"/>
              <a:t>Train a convolutional neural network to solve for the location of the satellite </a:t>
            </a:r>
          </a:p>
          <a:p>
            <a:pPr lvl="1"/>
            <a:r>
              <a:rPr lang="en-US" dirty="0"/>
              <a:t>(my Machine Intelligence Term project) </a:t>
            </a:r>
          </a:p>
        </p:txBody>
      </p:sp>
    </p:spTree>
    <p:extLst>
      <p:ext uri="{BB962C8B-B14F-4D97-AF65-F5344CB8AC3E}">
        <p14:creationId xmlns:p14="http://schemas.microsoft.com/office/powerpoint/2010/main" val="21174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C4CF8-4AA0-43DB-A2F9-9D50DC10911E}"/>
              </a:ext>
            </a:extLst>
          </p:cNvPr>
          <p:cNvSpPr txBox="1"/>
          <p:nvPr/>
        </p:nvSpPr>
        <p:spPr>
          <a:xfrm>
            <a:off x="619125" y="390525"/>
            <a:ext cx="79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Outputs: Time Difference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47D7-DC27-4923-9EAE-DC7CAABBF4EA}"/>
              </a:ext>
            </a:extLst>
          </p:cNvPr>
          <p:cNvSpPr txBox="1"/>
          <p:nvPr/>
        </p:nvSpPr>
        <p:spPr>
          <a:xfrm>
            <a:off x="536218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9325-49D4-4A88-A842-A1E2D93FD9D6}"/>
              </a:ext>
            </a:extLst>
          </p:cNvPr>
          <p:cNvSpPr txBox="1"/>
          <p:nvPr/>
        </p:nvSpPr>
        <p:spPr>
          <a:xfrm>
            <a:off x="2372356" y="1551823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[s]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E751-6EA0-4CC9-9973-181832955A4C}"/>
              </a:ext>
            </a:extLst>
          </p:cNvPr>
          <p:cNvSpPr txBox="1"/>
          <p:nvPr/>
        </p:nvSpPr>
        <p:spPr>
          <a:xfrm>
            <a:off x="4800698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4391F-BE1F-4C76-A1B9-70FB1746FCE4}"/>
              </a:ext>
            </a:extLst>
          </p:cNvPr>
          <p:cNvSpPr txBox="1"/>
          <p:nvPr/>
        </p:nvSpPr>
        <p:spPr>
          <a:xfrm>
            <a:off x="1847461" y="1761307"/>
            <a:ext cx="31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Error [s]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021F2-60FA-444C-9082-DD34C272DFBA}"/>
              </a:ext>
            </a:extLst>
          </p:cNvPr>
          <p:cNvSpPr txBox="1"/>
          <p:nvPr/>
        </p:nvSpPr>
        <p:spPr>
          <a:xfrm>
            <a:off x="7620193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459C-9D3F-42B4-A737-F300B6FCE814}"/>
              </a:ext>
            </a:extLst>
          </p:cNvPr>
          <p:cNvSpPr txBox="1"/>
          <p:nvPr/>
        </p:nvSpPr>
        <p:spPr>
          <a:xfrm>
            <a:off x="7058704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D66E8-EB74-4985-8CD8-9DD2E541810A}"/>
              </a:ext>
            </a:extLst>
          </p:cNvPr>
          <p:cNvSpPr txBox="1"/>
          <p:nvPr/>
        </p:nvSpPr>
        <p:spPr>
          <a:xfrm>
            <a:off x="10151900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2B42B-88D5-46D4-97A0-7B8B7484AEA4}"/>
              </a:ext>
            </a:extLst>
          </p:cNvPr>
          <p:cNvSpPr txBox="1"/>
          <p:nvPr/>
        </p:nvSpPr>
        <p:spPr>
          <a:xfrm>
            <a:off x="9590411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error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933C5-B32C-4E8D-9CDD-4AC7D9C68A69}"/>
              </a:ext>
            </a:extLst>
          </p:cNvPr>
          <p:cNvSpPr txBox="1"/>
          <p:nvPr/>
        </p:nvSpPr>
        <p:spPr>
          <a:xfrm>
            <a:off x="898207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97615-5391-432E-8D84-FE280539CE96}"/>
              </a:ext>
            </a:extLst>
          </p:cNvPr>
          <p:cNvSpPr txBox="1"/>
          <p:nvPr/>
        </p:nvSpPr>
        <p:spPr>
          <a:xfrm>
            <a:off x="765109" y="3041780"/>
            <a:ext cx="21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satellites</a:t>
            </a:r>
          </a:p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Ground Stations</a:t>
            </a:r>
          </a:p>
        </p:txBody>
      </p:sp>
    </p:spTree>
    <p:extLst>
      <p:ext uri="{BB962C8B-B14F-4D97-AF65-F5344CB8AC3E}">
        <p14:creationId xmlns:p14="http://schemas.microsoft.com/office/powerpoint/2010/main" val="42304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E352-9A48-43B7-9A56-366BA71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7E66-C427-4774-BF17-2AD718AF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timeDiff</a:t>
            </a:r>
            <a:r>
              <a:rPr lang="en-US" dirty="0"/>
              <a:t> can run with any size GND and SAT structures</a:t>
            </a:r>
          </a:p>
          <a:p>
            <a:r>
              <a:rPr lang="en-US" dirty="0"/>
              <a:t>The coordinate conversion assumes a spherical earth</a:t>
            </a:r>
          </a:p>
          <a:p>
            <a:r>
              <a:rPr lang="en-US" dirty="0"/>
              <a:t>Satellite position is absolute Lat and Long, not azimuth and elevation</a:t>
            </a:r>
          </a:p>
          <a:p>
            <a:r>
              <a:rPr lang="en-US" dirty="0"/>
              <a:t>The elevations values are in meters above sea level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TDoA</a:t>
            </a:r>
            <a:r>
              <a:rPr lang="en-US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Anthony Iannuzzi</a:t>
            </a:r>
          </a:p>
          <a:p>
            <a:r>
              <a:rPr lang="en-US" dirty="0"/>
              <a:t>Progress Report 10/22</a:t>
            </a:r>
          </a:p>
        </p:txBody>
      </p:sp>
    </p:spTree>
    <p:extLst>
      <p:ext uri="{BB962C8B-B14F-4D97-AF65-F5344CB8AC3E}">
        <p14:creationId xmlns:p14="http://schemas.microsoft.com/office/powerpoint/2010/main" val="379537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TDoA</a:t>
            </a:r>
            <a:r>
              <a:rPr lang="en-US" dirty="0"/>
              <a:t> Simulator High level diagram. I/O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B9FA-C467-49E1-AB8D-0CF858B404CD}"/>
                  </a:ext>
                </a:extLst>
              </p:cNvPr>
              <p:cNvSpPr txBox="1"/>
              <p:nvPr/>
            </p:nvSpPr>
            <p:spPr>
              <a:xfrm>
                <a:off x="905522" y="1500326"/>
                <a:ext cx="3719744" cy="489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 Locations: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coordinates all measured in common frame.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Call this the “fixed frame”</a:t>
                </a: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Differences: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Upper triangular matrix with 0’s on diagonal documenting every possible time difference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Corresponds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differences.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Outputs: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Locations: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coordinates all measured in fixed frame.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B9FA-C467-49E1-AB8D-0CF858B4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2" y="1500326"/>
                <a:ext cx="3719744" cy="4893455"/>
              </a:xfrm>
              <a:prstGeom prst="rect">
                <a:avLst/>
              </a:prstGeom>
              <a:blipFill>
                <a:blip r:embed="rId3"/>
                <a:stretch>
                  <a:fillRect l="-1475" t="-623" r="-656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2914</Words>
  <Application>Microsoft Office PowerPoint</Application>
  <PresentationFormat>Widescreen</PresentationFormat>
  <Paragraphs>940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Generating Inputs to the TDOA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The TDoA simulator</vt:lpstr>
      <vt:lpstr>TDoA Simulator High level diagram. I/O</vt:lpstr>
      <vt:lpstr>TDoA Simulator High level diagram. Algorithm</vt:lpstr>
      <vt:lpstr>Step 1. Creating Hyperboloids</vt:lpstr>
      <vt:lpstr>Coordinate Transformation</vt:lpstr>
      <vt:lpstr>Coordinate Transformation</vt:lpstr>
      <vt:lpstr>Coordinate Transformation</vt:lpstr>
      <vt:lpstr>Hyperboloid in Body Frame</vt:lpstr>
      <vt:lpstr>Hyperboloid in Fixed Frame</vt:lpstr>
      <vt:lpstr>Hyperboloid in Fixed Frame</vt:lpstr>
      <vt:lpstr>Creating Hyperboloids Recap</vt:lpstr>
      <vt:lpstr>Step 2. Intersection</vt:lpstr>
      <vt:lpstr>Intersecting 2 Surfaces 2D </vt:lpstr>
      <vt:lpstr>Intersecting 2 Surfaces 3D</vt:lpstr>
      <vt:lpstr>Approximating 3D Intersection</vt:lpstr>
      <vt:lpstr>Step 3. Choose the “Best” Solution</vt:lpstr>
      <vt:lpstr>Intersecting 3 hyperbolas 3 times</vt:lpstr>
      <vt:lpstr>Getting the ‘Best’ estimate</vt:lpstr>
      <vt:lpstr>Getting the ‘Best’ estimate</vt:lpstr>
      <vt:lpstr>Getting the ‘Best’ estimate</vt:lpstr>
      <vt:lpstr>Getting the ‘Best’ estimate</vt:lpstr>
      <vt:lpstr>Getting the ‘Best’ estimate</vt:lpstr>
      <vt:lpstr>Choose the “Best” Solution Flowchart</vt:lpstr>
      <vt:lpstr>Points on Planes to a Line Fit.</vt:lpstr>
      <vt:lpstr>Line to Azimuth and Elevation.</vt:lpstr>
      <vt:lpstr>Real Example with Satellite</vt:lpstr>
      <vt:lpstr>Real Example with Satellite</vt:lpstr>
      <vt:lpstr>Real Example with Satellite</vt:lpstr>
      <vt:lpstr>More than 3 base stations.</vt:lpstr>
      <vt:lpstr>Preliminary Sensitivity Analysis</vt:lpstr>
      <vt:lpstr>More than 3 base stations with small errors.</vt:lpstr>
      <vt:lpstr>3 Base Stations with small errors.</vt:lpstr>
      <vt:lpstr>3 Base Stations with small errors.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Derived Sensitivities</vt:lpstr>
      <vt:lpstr>Next Steps 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Inputs to the TDOA simulator</dc:title>
  <dc:creator>Andrew deVries</dc:creator>
  <cp:lastModifiedBy>Anthony I.</cp:lastModifiedBy>
  <cp:revision>28</cp:revision>
  <dcterms:created xsi:type="dcterms:W3CDTF">2019-10-18T04:17:12Z</dcterms:created>
  <dcterms:modified xsi:type="dcterms:W3CDTF">2019-10-29T02:21:14Z</dcterms:modified>
</cp:coreProperties>
</file>