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embeddedFontLst>
    <p:embeddedFont>
      <p:font typeface="OJESBO+Wingdings3"/>
      <p:regular r:id="rId27"/>
    </p:embeddedFont>
    <p:embeddedFont>
      <p:font typeface="RGBKPR+Wingdings-Regular"/>
      <p:regular r:id="rId28"/>
    </p:embeddedFont>
    <p:embeddedFont>
      <p:font typeface="NULOSJ+CenturyGothic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font" Target="fonts/font1.fntdata" /><Relationship Id="rId28" Type="http://schemas.openxmlformats.org/officeDocument/2006/relationships/font" Target="fonts/font2.fntdata" /><Relationship Id="rId29" Type="http://schemas.openxmlformats.org/officeDocument/2006/relationships/font" Target="fonts/font3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394" y="1676475"/>
            <a:ext cx="7418068" cy="1755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5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500">
                <a:solidFill>
                  <a:srgbClr val="ebebeb"/>
                </a:solidFill>
                <a:latin typeface="Calibri"/>
                <a:cs typeface="Calibri"/>
              </a:rPr>
              <a:t>US</a:t>
            </a:r>
            <a:r>
              <a:rPr dirty="0" sz="6500" spc="-14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6500">
                <a:solidFill>
                  <a:srgbClr val="ebebeb"/>
                </a:solidFill>
                <a:latin typeface="Calibri"/>
                <a:cs typeface="Calibri"/>
              </a:rPr>
              <a:t>CRIME</a:t>
            </a:r>
            <a:r>
              <a:rPr dirty="0" sz="6500" spc="-15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6500">
                <a:solidFill>
                  <a:srgbClr val="ebebeb"/>
                </a:solidFill>
                <a:latin typeface="Calibri"/>
                <a:cs typeface="Calibri"/>
              </a:rPr>
              <a:t>RATE</a:t>
            </a:r>
            <a:r>
              <a:rPr dirty="0" sz="6500" spc="-153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650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</a:p>
          <a:p>
            <a:pPr marL="0" marR="0">
              <a:lnSpc>
                <a:spcPts val="6500"/>
              </a:lnSpc>
              <a:spcBef>
                <a:spcPts val="520"/>
              </a:spcBef>
              <a:spcAft>
                <a:spcPts val="0"/>
              </a:spcAft>
            </a:pPr>
            <a:r>
              <a:rPr dirty="0" sz="6500">
                <a:solidFill>
                  <a:srgbClr val="ebebeb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12280" y="5045247"/>
            <a:ext cx="3314078" cy="835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</a:p>
          <a:p>
            <a:pPr marL="0" marR="0">
              <a:lnSpc>
                <a:spcPts val="2400"/>
              </a:lnSpc>
              <a:spcBef>
                <a:spcPts val="148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geeks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75269" y="3044592"/>
            <a:ext cx="3198167" cy="171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ebebeb"/>
                </a:solidFill>
                <a:latin typeface="Calibri"/>
                <a:cs typeface="Calibri"/>
              </a:rPr>
              <a:t>Workflow</a:t>
            </a:r>
          </a:p>
          <a:p>
            <a:pPr marL="0" marR="0">
              <a:lnSpc>
                <a:spcPts val="6000"/>
              </a:lnSpc>
              <a:spcBef>
                <a:spcPts val="1200"/>
              </a:spcBef>
              <a:spcAft>
                <a:spcPts val="0"/>
              </a:spcAft>
            </a:pPr>
            <a:r>
              <a:rPr dirty="0" sz="6000">
                <a:solidFill>
                  <a:srgbClr val="ebebeb"/>
                </a:solidFill>
                <a:latin typeface="Calibri"/>
                <a:cs typeface="Calibri"/>
              </a:rPr>
              <a:t>Diagram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3820" y="769473"/>
            <a:ext cx="4177772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Problem</a:t>
            </a:r>
            <a:r>
              <a:rPr dirty="0" sz="4000" spc="-97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3820" y="1757375"/>
            <a:ext cx="4429763" cy="10779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950" spc="49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hope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hope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work.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73820" y="2981655"/>
            <a:ext cx="4612709" cy="712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950" spc="49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</a:p>
          <a:p>
            <a:pPr marL="34290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trying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solve?”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3820" y="3840175"/>
            <a:ext cx="4270382" cy="7121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950" spc="49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clear,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concise,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define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measurable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outcome.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73820" y="4698695"/>
            <a:ext cx="3394728" cy="712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950" spc="49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Here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predicting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</a:p>
          <a:p>
            <a:pPr marL="34290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occurrence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crime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88220" y="769473"/>
            <a:ext cx="3294578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  <a:r>
              <a:rPr dirty="0" sz="4000" spc="-93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Collection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337" y="1867975"/>
            <a:ext cx="3906111" cy="292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Depends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upon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dirty="0" sz="2000" spc="-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50337" y="2295868"/>
            <a:ext cx="4410457" cy="6008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IOT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dirty="0" sz="2000" spc="-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</a:p>
          <a:p>
            <a:pPr marL="34290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file,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database,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sensor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50337" y="3032468"/>
            <a:ext cx="1172097" cy="2960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Kaggle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50337" y="3464268"/>
            <a:ext cx="3924207" cy="2960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UCI</a:t>
            </a:r>
            <a:r>
              <a:rPr dirty="0" sz="2000" spc="-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000" spc="-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Repository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7300" y="2583336"/>
            <a:ext cx="3221737" cy="2960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Involves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raw</a:t>
            </a:r>
            <a:r>
              <a:rPr dirty="0" sz="2000" spc="-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9440" y="2888132"/>
            <a:ext cx="2457115" cy="1211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72176" marR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</a:p>
          <a:p>
            <a:pPr marL="0" marR="0">
              <a:lnSpc>
                <a:spcPts val="4200"/>
              </a:lnSpc>
              <a:spcBef>
                <a:spcPts val="840"/>
              </a:spcBef>
              <a:spcAft>
                <a:spcPts val="0"/>
              </a:spcAft>
            </a:pPr>
            <a:r>
              <a:rPr dirty="0" sz="4200">
                <a:solidFill>
                  <a:srgbClr val="ebebeb"/>
                </a:solidFill>
                <a:latin typeface="Calibri"/>
                <a:cs typeface="Calibri"/>
              </a:rPr>
              <a:t>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67300" y="3015136"/>
            <a:ext cx="6387375" cy="6008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scientist</a:t>
            </a:r>
            <a:r>
              <a:rPr dirty="0" sz="2000" spc="-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spend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pre-</a:t>
            </a:r>
          </a:p>
          <a:p>
            <a:pPr marL="34290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dirty="0" sz="2000" spc="-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compared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actually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7300" y="3751736"/>
            <a:ext cx="6391909" cy="6008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split</a:t>
            </a:r>
            <a:r>
              <a:rPr dirty="0" sz="2000" spc="-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dirty="0" sz="2000" spc="-4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r>
              <a:rPr dirty="0" sz="2000" spc="-4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</a:p>
          <a:p>
            <a:pPr marL="342900" marR="0">
              <a:lnSpc>
                <a:spcPts val="2000"/>
              </a:lnSpc>
              <a:spcBef>
                <a:spcPts val="40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4:1</a:t>
            </a:r>
            <a:r>
              <a:rPr dirty="0" sz="2000" spc="-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7300" y="2504282"/>
            <a:ext cx="6125780" cy="1443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950" spc="49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obvious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errors,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</a:p>
          <a:p>
            <a:pPr marL="34290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detect</a:t>
            </a:r>
          </a:p>
          <a:p>
            <a:pPr marL="34290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outliers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anomalous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events,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interesting</a:t>
            </a:r>
          </a:p>
          <a:p>
            <a:pPr marL="342900" marR="0">
              <a:lnSpc>
                <a:spcPts val="2400"/>
              </a:lnSpc>
              <a:spcBef>
                <a:spcPts val="42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relations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variables.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2294" y="2913888"/>
            <a:ext cx="2899213" cy="1155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0379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Exploratory</a:t>
            </a:r>
          </a:p>
          <a:p>
            <a:pPr marL="0" marR="0">
              <a:lnSpc>
                <a:spcPts val="4000"/>
              </a:lnSpc>
              <a:spcBef>
                <a:spcPts val="800"/>
              </a:spcBef>
              <a:spcAft>
                <a:spcPts val="0"/>
              </a:spcAft>
            </a:pP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  <a:r>
              <a:rPr dirty="0" sz="4000" spc="-93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Analysis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7300" y="2623662"/>
            <a:ext cx="5754134" cy="712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950" spc="49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training,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testing,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purposes.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8743" y="3218688"/>
            <a:ext cx="3268321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Model</a:t>
            </a:r>
            <a:r>
              <a:rPr dirty="0" sz="4000" spc="-95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Building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67300" y="3482182"/>
            <a:ext cx="5869989" cy="3464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950" spc="49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7551" y="592926"/>
            <a:ext cx="2321569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Evaluation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752" y="2161666"/>
            <a:ext cx="7279662" cy="823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2300" spc="101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Confusion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matrix</a:t>
            </a:r>
            <a:r>
              <a:rPr dirty="0" sz="2800" spc="-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popular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measure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</a:p>
          <a:p>
            <a:pPr marL="34290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problems.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752" y="3142106"/>
            <a:ext cx="7091719" cy="823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2300" spc="101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binary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multiclass</a:t>
            </a:r>
          </a:p>
          <a:p>
            <a:pPr marL="342900" marR="0">
              <a:lnSpc>
                <a:spcPts val="2800"/>
              </a:lnSpc>
              <a:spcBef>
                <a:spcPts val="559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752" y="4122546"/>
            <a:ext cx="6253117" cy="3968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2300" spc="101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obtained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72.5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7551" y="592926"/>
            <a:ext cx="2694632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Deployment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752" y="2151820"/>
            <a:ext cx="8820776" cy="712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1950" spc="49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deployed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take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details,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age</a:t>
            </a:r>
          </a:p>
          <a:p>
            <a:pPr marL="34290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unemployment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percentages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occurrence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crime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7551" y="597650"/>
            <a:ext cx="3564620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ebebeb"/>
                </a:solidFill>
                <a:latin typeface="Calibri"/>
                <a:cs typeface="Calibri"/>
              </a:rPr>
              <a:t>Team</a:t>
            </a:r>
            <a:r>
              <a:rPr dirty="0" sz="4200" spc="-10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ebebeb"/>
                </a:solidFill>
                <a:latin typeface="Calibri"/>
                <a:cs typeface="Calibri"/>
              </a:rPr>
              <a:t>Members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8242" y="3867280"/>
            <a:ext cx="1814958" cy="672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2319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Vishnupriya</a:t>
            </a:r>
          </a:p>
          <a:p>
            <a:pPr marL="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Doddapaneni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53229" y="3867280"/>
            <a:ext cx="1444972" cy="672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Gowthami</a:t>
            </a:r>
          </a:p>
          <a:p>
            <a:pPr marL="135433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Middela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8899" y="3902240"/>
            <a:ext cx="1152227" cy="672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5994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Pavani</a:t>
            </a:r>
          </a:p>
          <a:p>
            <a:pPr marL="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Billapati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65498" y="4031873"/>
            <a:ext cx="1728104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Trilok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Kumar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7551" y="592926"/>
            <a:ext cx="2721640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Added</a:t>
            </a:r>
            <a:r>
              <a:rPr dirty="0" sz="4000" spc="-95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value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7184" y="2982022"/>
            <a:ext cx="2040196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Realtime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51970" y="4982592"/>
            <a:ext cx="1888628" cy="10012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73397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Taking</a:t>
            </a:r>
          </a:p>
          <a:p>
            <a:pPr marL="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precautionary</a:t>
            </a:r>
          </a:p>
          <a:p>
            <a:pPr marL="233312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measures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77051" y="4982592"/>
            <a:ext cx="2391674" cy="10012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19968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bring</a:t>
            </a:r>
          </a:p>
          <a:p>
            <a:pPr marL="0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awareness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among</a:t>
            </a:r>
          </a:p>
          <a:p>
            <a:pPr marL="4390" marR="0">
              <a:lnSpc>
                <a:spcPts val="2400"/>
              </a:lnSpc>
              <a:spcBef>
                <a:spcPts val="191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general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1412" y="5147184"/>
            <a:ext cx="2361151" cy="672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predicting</a:t>
            </a:r>
            <a:r>
              <a:rPr dirty="0" sz="2400" spc="-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</a:p>
          <a:p>
            <a:pPr marL="140047" marR="0">
              <a:lnSpc>
                <a:spcPts val="2400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crime</a:t>
            </a:r>
            <a:r>
              <a:rPr dirty="0" sz="2400" spc="-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Calibri"/>
                <a:cs typeface="Calibri"/>
              </a:rPr>
              <a:t>hotspots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395" y="2511806"/>
            <a:ext cx="2740669" cy="22565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27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ebebeb"/>
                </a:solidFill>
                <a:latin typeface="NULOSJ+CenturyGothic"/>
                <a:cs typeface="NULOSJ+CenturyGothic"/>
              </a:rPr>
              <a:t>Thank</a:t>
            </a:r>
          </a:p>
          <a:p>
            <a:pPr marL="0" marR="0">
              <a:lnSpc>
                <a:spcPts val="8639"/>
              </a:lnSpc>
              <a:spcBef>
                <a:spcPts val="50"/>
              </a:spcBef>
              <a:spcAft>
                <a:spcPts val="0"/>
              </a:spcAft>
            </a:pPr>
            <a:r>
              <a:rPr dirty="0" sz="7200">
                <a:solidFill>
                  <a:srgbClr val="ebebeb"/>
                </a:solidFill>
                <a:latin typeface="NULOSJ+CenturyGothic"/>
                <a:cs typeface="NULOSJ+CenturyGothic"/>
              </a:rPr>
              <a:t>you...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3720" y="774198"/>
            <a:ext cx="2468054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ebebeb"/>
                </a:solidFill>
                <a:latin typeface="Calibri"/>
                <a:cs typeface="Calibri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58835" y="3415067"/>
            <a:ext cx="505368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Aim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800" spc="-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-6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scrutinize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0707" y="3799115"/>
            <a:ext cx="4703922" cy="1161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occurrence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crime</a:t>
            </a:r>
          </a:p>
          <a:p>
            <a:pPr marL="50899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rates</a:t>
            </a:r>
            <a:r>
              <a:rPr dirty="0" sz="2800" spc="-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r>
              <a:rPr dirty="0" sz="2800" spc="-6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</a:p>
          <a:p>
            <a:pPr marL="214064" marR="0">
              <a:lnSpc>
                <a:spcPts val="2800"/>
              </a:lnSpc>
              <a:spcBef>
                <a:spcPts val="223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24462" y="2079075"/>
            <a:ext cx="2140086" cy="2395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3200" spc="-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</a:p>
          <a:p>
            <a:pPr marL="0" marR="0">
              <a:lnSpc>
                <a:spcPts val="320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</a:p>
          <a:p>
            <a:pPr marL="0" marR="0">
              <a:lnSpc>
                <a:spcPts val="3200"/>
              </a:lnSpc>
              <a:spcBef>
                <a:spcPts val="69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dirty="0" sz="3200" spc="-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US</a:t>
            </a:r>
          </a:p>
          <a:p>
            <a:pPr marL="0" marR="0">
              <a:lnSpc>
                <a:spcPts val="320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3200" spc="-7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crime</a:t>
            </a:r>
          </a:p>
          <a:p>
            <a:pPr marL="0" marR="0">
              <a:lnSpc>
                <a:spcPts val="3200"/>
              </a:lnSpc>
              <a:spcBef>
                <a:spcPts val="69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4462" y="4517474"/>
            <a:ext cx="2115740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90851" y="1543964"/>
            <a:ext cx="3227664" cy="3299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Each</a:t>
            </a:r>
            <a:r>
              <a:rPr dirty="0" sz="3000" spc="-7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state</a:t>
            </a:r>
            <a:r>
              <a:rPr dirty="0" sz="3000" spc="-7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differs</a:t>
            </a:r>
            <a:r>
              <a:rPr dirty="0" sz="3000" spc="-7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in</a:t>
            </a:r>
          </a:p>
          <a:p>
            <a:pPr marL="0" marR="0">
              <a:lnSpc>
                <a:spcPts val="30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its</a:t>
            </a:r>
            <a:r>
              <a:rPr dirty="0" sz="3000" spc="-69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lifestyle,</a:t>
            </a:r>
          </a:p>
          <a:p>
            <a:pPr marL="0" marR="0">
              <a:lnSpc>
                <a:spcPts val="3000"/>
              </a:lnSpc>
              <a:spcBef>
                <a:spcPts val="289"/>
              </a:spcBef>
              <a:spcAft>
                <a:spcPts val="0"/>
              </a:spcAft>
            </a:pP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demographics,</a:t>
            </a:r>
          </a:p>
          <a:p>
            <a:pPr marL="0" marR="0">
              <a:lnSpc>
                <a:spcPts val="30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wealth,</a:t>
            </a:r>
            <a:r>
              <a:rPr dirty="0" sz="3000" spc="-7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dirty="0" sz="3000" spc="-73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age</a:t>
            </a:r>
          </a:p>
          <a:p>
            <a:pPr marL="0" marR="0">
              <a:lnSpc>
                <a:spcPts val="3000"/>
              </a:lnSpc>
              <a:spcBef>
                <a:spcPts val="289"/>
              </a:spcBef>
              <a:spcAft>
                <a:spcPts val="0"/>
              </a:spcAft>
            </a:pP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group</a:t>
            </a:r>
            <a:r>
              <a:rPr dirty="0" sz="3000" spc="-7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distribution</a:t>
            </a:r>
          </a:p>
          <a:p>
            <a:pPr marL="0" marR="0">
              <a:lnSpc>
                <a:spcPts val="3000"/>
              </a:lnSpc>
              <a:spcBef>
                <a:spcPts val="240"/>
              </a:spcBef>
              <a:spcAft>
                <a:spcPts val="0"/>
              </a:spcAft>
            </a:pP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which</a:t>
            </a:r>
            <a:r>
              <a:rPr dirty="0" sz="3000" spc="-7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eventually</a:t>
            </a:r>
          </a:p>
          <a:p>
            <a:pPr marL="0" marR="0">
              <a:lnSpc>
                <a:spcPts val="3000"/>
              </a:lnSpc>
              <a:spcBef>
                <a:spcPts val="240"/>
              </a:spcBef>
              <a:spcAft>
                <a:spcPts val="0"/>
              </a:spcAft>
            </a:pP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has</a:t>
            </a:r>
            <a:r>
              <a:rPr dirty="0" sz="3000" spc="-7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an</a:t>
            </a:r>
            <a:r>
              <a:rPr dirty="0" sz="3000" spc="-73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effect</a:t>
            </a:r>
            <a:r>
              <a:rPr dirty="0" sz="3000" spc="-73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on</a:t>
            </a:r>
            <a:r>
              <a:rPr dirty="0" sz="3000" spc="-7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the</a:t>
            </a:r>
          </a:p>
          <a:p>
            <a:pPr marL="0" marR="0">
              <a:lnSpc>
                <a:spcPts val="3000"/>
              </a:lnSpc>
              <a:spcBef>
                <a:spcPts val="289"/>
              </a:spcBef>
              <a:spcAft>
                <a:spcPts val="0"/>
              </a:spcAft>
            </a:pP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occurrence</a:t>
            </a:r>
            <a:r>
              <a:rPr dirty="0" sz="3000" spc="-7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&amp;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90851" y="4835804"/>
            <a:ext cx="3337391" cy="419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severity</a:t>
            </a:r>
            <a:r>
              <a:rPr dirty="0" sz="3000" spc="-7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of</a:t>
            </a:r>
            <a:r>
              <a:rPr dirty="0" sz="3000" spc="-7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the</a:t>
            </a:r>
            <a:r>
              <a:rPr dirty="0" sz="3000" spc="-72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ebebeb"/>
                </a:solidFill>
                <a:latin typeface="Calibri"/>
                <a:cs typeface="Calibri"/>
              </a:rPr>
              <a:t>crime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7551" y="592926"/>
            <a:ext cx="1334095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ebebeb"/>
                </a:solidFill>
                <a:latin typeface="Calibri"/>
                <a:cs typeface="Calibri"/>
              </a:rPr>
              <a:t>Focus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752" y="2161666"/>
            <a:ext cx="8784586" cy="82353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8ad0d6"/>
                </a:solidFill>
                <a:latin typeface="OJESBO+Wingdings3"/>
                <a:cs typeface="OJESBO+Wingdings3"/>
              </a:rPr>
              <a:t></a:t>
            </a:r>
            <a:r>
              <a:rPr dirty="0" sz="2300" spc="101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occurrence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crime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r>
              <a:rPr dirty="0" sz="28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</a:p>
          <a:p>
            <a:pPr marL="342900" marR="0">
              <a:lnSpc>
                <a:spcPts val="2800"/>
              </a:lnSpc>
              <a:spcBef>
                <a:spcPts val="560"/>
              </a:spcBef>
              <a:spcAft>
                <a:spcPts val="0"/>
              </a:spcAft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800" spc="-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aspects.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36215" y="3256684"/>
            <a:ext cx="3547913" cy="800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>
                <a:solidFill>
                  <a:srgbClr val="ebebeb"/>
                </a:solidFill>
                <a:latin typeface="Calibri"/>
                <a:cs typeface="Calibri"/>
              </a:rPr>
              <a:t>STATISTICS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7300" y="1522272"/>
            <a:ext cx="1440507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Crimedata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7300" y="2015032"/>
            <a:ext cx="245411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RGBKPR+Wingdings-Regular"/>
                <a:cs typeface="RGBKPR+Wingdings-Regular"/>
              </a:rPr>
              <a:t>Ø</a:t>
            </a:r>
            <a:r>
              <a:rPr dirty="0" sz="1950" spc="1206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Kaggle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67300" y="2507792"/>
            <a:ext cx="5748663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RGBKPR+Wingdings-Regular"/>
                <a:cs typeface="RGBKPR+Wingdings-Regular"/>
              </a:rPr>
              <a:t>Ø</a:t>
            </a:r>
            <a:r>
              <a:rPr dirty="0" sz="1950" spc="1206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2400" spc="36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148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features.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7300" y="3000552"/>
            <a:ext cx="6035379" cy="14401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8ad0d6"/>
                </a:solidFill>
                <a:latin typeface="RGBKPR+Wingdings-Regular"/>
                <a:cs typeface="RGBKPR+Wingdings-Regular"/>
              </a:rPr>
              <a:t>Ø</a:t>
            </a:r>
            <a:r>
              <a:rPr dirty="0" sz="1950" spc="663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regional</a:t>
            </a:r>
          </a:p>
          <a:p>
            <a:pPr marL="34290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population(rural,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urban),</a:t>
            </a:r>
          </a:p>
          <a:p>
            <a:pPr marL="342900" marR="0">
              <a:lnSpc>
                <a:spcPts val="240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employment</a:t>
            </a:r>
            <a:r>
              <a:rPr dirty="0" sz="2400" spc="-5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rates,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race,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age,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dirty="0" sz="2400" spc="-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</a:p>
          <a:p>
            <a:pPr marL="342900" marR="0">
              <a:lnSpc>
                <a:spcPts val="2400"/>
              </a:lnSpc>
              <a:spcBef>
                <a:spcPts val="43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38683" y="3197657"/>
            <a:ext cx="1218703" cy="596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2022-12-08T13:19:34-06:00</dcterms:modified>
</cp:coreProperties>
</file>