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22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6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5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1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78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0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6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40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4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79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87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15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0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2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4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1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6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56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2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o123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AE%A1%E4%B9%90%E5%99%A8/1058814" TargetMode="External"/><Relationship Id="rId13" Type="http://schemas.openxmlformats.org/officeDocument/2006/relationships/hyperlink" Target="https://baike.baidu.com/item/%E9%9F%B3%E5%93%8D%E8%AE%BE%E5%A4%87" TargetMode="External"/><Relationship Id="rId3" Type="http://schemas.openxmlformats.org/officeDocument/2006/relationships/hyperlink" Target="https://baike.baidu.com/item/%E7%94%B5%E5%AD%90%E7%90%B4/642644" TargetMode="External"/><Relationship Id="rId7" Type="http://schemas.openxmlformats.org/officeDocument/2006/relationships/hyperlink" Target="https://baike.baidu.com/item/%E6%9C%A8%E7%AE%A1/1151309" TargetMode="External"/><Relationship Id="rId12" Type="http://schemas.openxmlformats.org/officeDocument/2006/relationships/hyperlink" Target="https://baike.baidu.com/item/%E6%89%93%E5%87%BB%E4%B9%90%E5%99%A8/898310" TargetMode="External"/><Relationship Id="rId2" Type="http://schemas.openxmlformats.org/officeDocument/2006/relationships/hyperlink" Target="https://baike.baidu.com/item/%E5%89%8D%E6%A1%A5/75131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9%93%9C%E7%AE%A1/10346578" TargetMode="External"/><Relationship Id="rId11" Type="http://schemas.openxmlformats.org/officeDocument/2006/relationships/hyperlink" Target="https://baike.baidu.com/item/%E5%BC%A6%E4%B9%90%E5%99%A8/5415795" TargetMode="External"/><Relationship Id="rId5" Type="http://schemas.openxmlformats.org/officeDocument/2006/relationships/hyperlink" Target="https://baike.baidu.com/item/%E9%94%AE%E7%9B%98%E4%B9%90%E5%99%A8/5194554" TargetMode="External"/><Relationship Id="rId15" Type="http://schemas.openxmlformats.org/officeDocument/2006/relationships/image" Target="../media/image30.jpg"/><Relationship Id="rId10" Type="http://schemas.openxmlformats.org/officeDocument/2006/relationships/hyperlink" Target="https://baike.baidu.com/item/%E5%A4%A7%E6%8F%90%E7%90%B4/3562" TargetMode="External"/><Relationship Id="rId4" Type="http://schemas.openxmlformats.org/officeDocument/2006/relationships/hyperlink" Target="https://baike.baidu.com/item/%E5%90%88%E6%88%90%E5%99%A8/1416365" TargetMode="External"/><Relationship Id="rId9" Type="http://schemas.openxmlformats.org/officeDocument/2006/relationships/hyperlink" Target="https://baike.baidu.com/item/%E5%B0%8F%E6%8F%90%E7%90%B4/184482" TargetMode="External"/><Relationship Id="rId14" Type="http://schemas.openxmlformats.org/officeDocument/2006/relationships/hyperlink" Target="https://baike.baidu.com/item/%E8%B4%B4%E7%89%87%E6%9C%BA/583268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167" y="2145323"/>
            <a:ext cx="8689976" cy="153279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rgbClr val="0070C0"/>
                </a:solidFill>
              </a:rPr>
              <a:t>IT</a:t>
            </a:r>
            <a:r>
              <a:rPr lang="zh-CN" altLang="en-US" sz="9600" dirty="0">
                <a:solidFill>
                  <a:srgbClr val="0070C0"/>
                </a:solidFill>
              </a:rPr>
              <a:t>行业的创新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7243" y="4853353"/>
            <a:ext cx="8689976" cy="137159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2018218070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王亚博</a:t>
            </a:r>
          </a:p>
        </p:txBody>
      </p:sp>
    </p:spTree>
    <p:extLst>
      <p:ext uri="{BB962C8B-B14F-4D97-AF65-F5344CB8AC3E}">
        <p14:creationId xmlns:p14="http://schemas.microsoft.com/office/powerpoint/2010/main" val="8240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679956" cy="67395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原因：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100736" y="1213340"/>
            <a:ext cx="7922495" cy="5336930"/>
          </a:xfrm>
        </p:spPr>
        <p:txBody>
          <a:bodyPr/>
          <a:lstStyle/>
          <a:p>
            <a:r>
              <a:rPr lang="zh-CN" altLang="en-US" dirty="0"/>
              <a:t>个人自负</a:t>
            </a:r>
            <a:r>
              <a:rPr lang="en-US" altLang="zh-CN" dirty="0"/>
              <a:t>/</a:t>
            </a:r>
            <a:r>
              <a:rPr lang="zh-CN" altLang="en-US" dirty="0"/>
              <a:t>嫉妒</a:t>
            </a:r>
            <a:endParaRPr lang="en-US" altLang="zh-CN" dirty="0"/>
          </a:p>
          <a:p>
            <a:pPr lvl="1"/>
            <a:r>
              <a:rPr lang="zh-CN" altLang="en-US" dirty="0"/>
              <a:t>这个想法居然被你想出来了，老子不能接受</a:t>
            </a:r>
            <a:endParaRPr lang="en-US" altLang="zh-CN" dirty="0"/>
          </a:p>
          <a:p>
            <a:r>
              <a:rPr lang="zh-CN" altLang="en-US" dirty="0"/>
              <a:t>面子或政治因素</a:t>
            </a:r>
            <a:endParaRPr lang="en-US" altLang="zh-CN" dirty="0"/>
          </a:p>
          <a:p>
            <a:pPr lvl="1"/>
            <a:r>
              <a:rPr lang="zh-CN" altLang="en-US" dirty="0"/>
              <a:t>这个东西要是搞成了，我很没面子</a:t>
            </a:r>
            <a:endParaRPr lang="en-US" altLang="zh-CN" dirty="0"/>
          </a:p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我已经有</a:t>
            </a:r>
            <a:r>
              <a:rPr lang="en-US" altLang="zh-CN" dirty="0"/>
              <a:t>10</a:t>
            </a:r>
            <a:r>
              <a:rPr lang="zh-CN" altLang="en-US" dirty="0"/>
              <a:t>个创新的点子，没有时间和资源去处理新的想法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zh-CN" altLang="en-US" dirty="0"/>
              <a:t>不创新，我没有风险；要创新，我可能要失去一些东西</a:t>
            </a:r>
            <a:endParaRPr lang="en-US" altLang="zh-CN" dirty="0"/>
          </a:p>
          <a:p>
            <a:r>
              <a:rPr lang="zh-CN" altLang="en-US" dirty="0"/>
              <a:t>习惯</a:t>
            </a:r>
            <a:endParaRPr lang="en-US" altLang="zh-CN" dirty="0"/>
          </a:p>
          <a:p>
            <a:pPr lvl="1"/>
            <a:r>
              <a:rPr lang="zh-CN" altLang="en-US" dirty="0"/>
              <a:t>这不是我们做事的习惯，不符合我们一贯的原则</a:t>
            </a:r>
            <a:endParaRPr lang="en-US" altLang="zh-CN" dirty="0"/>
          </a:p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我能从中得到什么？（</a:t>
            </a:r>
            <a:r>
              <a:rPr lang="en-US" altLang="zh-CN" dirty="0">
                <a:solidFill>
                  <a:srgbClr val="FFC000"/>
                </a:solidFill>
              </a:rPr>
              <a:t>what’s in it for me</a:t>
            </a:r>
            <a:r>
              <a:rPr lang="zh-CN" altLang="en-US" dirty="0">
                <a:solidFill>
                  <a:srgbClr val="FFC000"/>
                </a:solidFill>
              </a:rPr>
              <a:t>？</a:t>
            </a:r>
            <a:r>
              <a:rPr lang="zh-CN" altLang="en-US" dirty="0"/>
              <a:t>）我为什么要帮你？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762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5966" y="1670539"/>
            <a:ext cx="2444887" cy="861646"/>
          </a:xfrm>
        </p:spPr>
        <p:txBody>
          <a:bodyPr/>
          <a:lstStyle/>
          <a:p>
            <a:r>
              <a:rPr lang="zh-CN" altLang="en-US" dirty="0"/>
              <a:t>改良式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78918" y="3167192"/>
            <a:ext cx="4959488" cy="1483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		</a:t>
            </a:r>
            <a:r>
              <a:rPr lang="zh-CN" altLang="en-US" sz="3600" dirty="0"/>
              <a:t>颠覆式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（创新者自身也不喜欢）</a:t>
            </a:r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38406" y="2397751"/>
            <a:ext cx="339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lgerian" panose="04020705040A02060702" pitchFamily="82" charset="0"/>
              </a:rPr>
              <a:t>→</a:t>
            </a:r>
            <a:r>
              <a:rPr lang="zh-CN" alt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利益冲突！</a:t>
            </a:r>
          </a:p>
        </p:txBody>
      </p:sp>
    </p:spTree>
    <p:extLst>
      <p:ext uri="{BB962C8B-B14F-4D97-AF65-F5344CB8AC3E}">
        <p14:creationId xmlns:p14="http://schemas.microsoft.com/office/powerpoint/2010/main" val="66063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39"/>
            <a:ext cx="12191999" cy="686953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3" y="908663"/>
            <a:ext cx="10364451" cy="1596177"/>
          </a:xfrm>
        </p:spPr>
        <p:txBody>
          <a:bodyPr/>
          <a:lstStyle/>
          <a:p>
            <a:r>
              <a:rPr lang="zh-CN" altLang="en-US" dirty="0"/>
              <a:t>颠覆式的创新往往会如潮水般涌入生活，不可阻挡</a:t>
            </a:r>
          </a:p>
        </p:txBody>
      </p:sp>
    </p:spTree>
    <p:extLst>
      <p:ext uri="{BB962C8B-B14F-4D97-AF65-F5344CB8AC3E}">
        <p14:creationId xmlns:p14="http://schemas.microsoft.com/office/powerpoint/2010/main" val="303564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3.</a:t>
            </a:r>
            <a:r>
              <a:rPr lang="zh-CN" altLang="en-US" sz="6000" dirty="0"/>
              <a:t>好的想法会赢？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6" y="2366963"/>
            <a:ext cx="5458928" cy="3424237"/>
          </a:xfrm>
        </p:spPr>
      </p:pic>
    </p:spTree>
    <p:extLst>
      <p:ext uri="{BB962C8B-B14F-4D97-AF65-F5344CB8AC3E}">
        <p14:creationId xmlns:p14="http://schemas.microsoft.com/office/powerpoint/2010/main" val="25332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06" y="4609292"/>
            <a:ext cx="10364451" cy="1596177"/>
          </a:xfrm>
        </p:spPr>
        <p:txBody>
          <a:bodyPr/>
          <a:lstStyle/>
          <a:p>
            <a:r>
              <a:rPr lang="en-US" altLang="zh-CN" dirty="0"/>
              <a:t>Dvorak</a:t>
            </a:r>
            <a:r>
              <a:rPr lang="zh-CN" altLang="en-US" dirty="0"/>
              <a:t>键盘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9" y="654283"/>
            <a:ext cx="8343900" cy="3955009"/>
          </a:xfrm>
        </p:spPr>
      </p:pic>
    </p:spTree>
    <p:extLst>
      <p:ext uri="{BB962C8B-B14F-4D97-AF65-F5344CB8AC3E}">
        <p14:creationId xmlns:p14="http://schemas.microsoft.com/office/powerpoint/2010/main" val="86970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7" y="1259132"/>
            <a:ext cx="5174556" cy="34242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02" y="1259131"/>
            <a:ext cx="5158983" cy="34242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3502" y="5178669"/>
            <a:ext cx="216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机械打字机</a:t>
            </a:r>
          </a:p>
        </p:txBody>
      </p:sp>
    </p:spTree>
    <p:extLst>
      <p:ext uri="{BB962C8B-B14F-4D97-AF65-F5344CB8AC3E}">
        <p14:creationId xmlns:p14="http://schemas.microsoft.com/office/powerpoint/2010/main" val="166074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1919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086" y="970210"/>
            <a:ext cx="4827601" cy="946514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想赢需要考虑四点：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574185"/>
          </a:xfrm>
        </p:spPr>
        <p:txBody>
          <a:bodyPr/>
          <a:lstStyle/>
          <a:p>
            <a:r>
              <a:rPr lang="zh-CN" altLang="en-US" dirty="0"/>
              <a:t>对利益相关的人要讲清楚“你能从中得到什么”</a:t>
            </a:r>
            <a:endParaRPr lang="en-US" altLang="zh-CN" dirty="0"/>
          </a:p>
          <a:p>
            <a:r>
              <a:rPr lang="zh-CN" altLang="en-US" dirty="0"/>
              <a:t>创新的想法和目前流行的做法相比，有什么</a:t>
            </a:r>
            <a:r>
              <a:rPr lang="zh-CN" altLang="en-US" b="1" dirty="0"/>
              <a:t>相对优势</a:t>
            </a:r>
            <a:r>
              <a:rPr lang="zh-CN" altLang="en-US" dirty="0"/>
              <a:t>，能让别人清楚地看到这个区别，并能够尝试</a:t>
            </a:r>
            <a:endParaRPr lang="en-US" altLang="zh-CN" dirty="0"/>
          </a:p>
          <a:p>
            <a:r>
              <a:rPr lang="zh-CN" altLang="en-US" dirty="0"/>
              <a:t>创新和目前大众习惯、已有系统是否兼容</a:t>
            </a:r>
            <a:endParaRPr lang="en-US" altLang="zh-CN" dirty="0"/>
          </a:p>
          <a:p>
            <a:r>
              <a:rPr lang="zh-CN" altLang="en-US" dirty="0"/>
              <a:t>避免过度描述复杂的技术</a:t>
            </a:r>
          </a:p>
        </p:txBody>
      </p:sp>
    </p:spTree>
    <p:extLst>
      <p:ext uri="{BB962C8B-B14F-4D97-AF65-F5344CB8AC3E}">
        <p14:creationId xmlns:p14="http://schemas.microsoft.com/office/powerpoint/2010/main" val="38410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542" y="337164"/>
            <a:ext cx="10364451" cy="1570768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4.</a:t>
            </a:r>
            <a:r>
              <a:rPr lang="zh-CN" altLang="en-US" sz="6000" dirty="0"/>
              <a:t>创新者都是一马当先？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" y="1600200"/>
            <a:ext cx="12180464" cy="4237893"/>
          </a:xfrm>
        </p:spPr>
      </p:pic>
    </p:spTree>
    <p:extLst>
      <p:ext uri="{BB962C8B-B14F-4D97-AF65-F5344CB8AC3E}">
        <p14:creationId xmlns:p14="http://schemas.microsoft.com/office/powerpoint/2010/main" val="101569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837"/>
          </a:xfrm>
        </p:spPr>
        <p:txBody>
          <a:bodyPr/>
          <a:lstStyle/>
          <a:p>
            <a:r>
              <a:rPr lang="zh-CN" altLang="en-US" dirty="0"/>
              <a:t>大部分成功的创新者都不是先行者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" y="1944932"/>
            <a:ext cx="10358103" cy="3424237"/>
          </a:xfrm>
        </p:spPr>
      </p:pic>
    </p:spTree>
    <p:extLst>
      <p:ext uri="{BB962C8B-B14F-4D97-AF65-F5344CB8AC3E}">
        <p14:creationId xmlns:p14="http://schemas.microsoft.com/office/powerpoint/2010/main" val="176592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814163" cy="928929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16</a:t>
            </a:r>
            <a:r>
              <a:rPr lang="zh-CN" altLang="en-US" sz="5400" dirty="0"/>
              <a:t>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78905" y="1960685"/>
            <a:ext cx="5179295" cy="4103076"/>
          </a:xfrm>
        </p:spPr>
        <p:txBody>
          <a:bodyPr>
            <a:normAutofit/>
          </a:bodyPr>
          <a:lstStyle/>
          <a:p>
            <a:pPr lvl="3"/>
            <a:r>
              <a:rPr lang="en-US" altLang="zh-CN" sz="3200" dirty="0"/>
              <a:t>1.</a:t>
            </a:r>
            <a:r>
              <a:rPr lang="zh-CN" altLang="en-US" sz="3200" dirty="0"/>
              <a:t>创新的迷思</a:t>
            </a:r>
            <a:endParaRPr lang="en-US" altLang="zh-CN" sz="3200" dirty="0"/>
          </a:p>
          <a:p>
            <a:pPr lvl="3"/>
            <a:r>
              <a:rPr lang="en-US" altLang="zh-CN" sz="3200" dirty="0"/>
              <a:t>2.</a:t>
            </a:r>
            <a:r>
              <a:rPr lang="zh-CN" altLang="en-US" sz="3200" dirty="0"/>
              <a:t>创新的时机</a:t>
            </a:r>
            <a:endParaRPr lang="en-US" altLang="zh-CN" sz="3200" dirty="0"/>
          </a:p>
          <a:p>
            <a:pPr lvl="3"/>
            <a:r>
              <a:rPr lang="en-US" altLang="zh-CN" sz="3200" dirty="0"/>
              <a:t>3.</a:t>
            </a:r>
            <a:r>
              <a:rPr lang="zh-CN" altLang="en-US" sz="3200" dirty="0"/>
              <a:t>创新的招数</a:t>
            </a:r>
            <a:endParaRPr lang="en-US" altLang="zh-CN" sz="3200" dirty="0"/>
          </a:p>
          <a:p>
            <a:pPr lvl="3"/>
            <a:r>
              <a:rPr lang="en-US" altLang="zh-CN" sz="3200" dirty="0"/>
              <a:t>4.</a:t>
            </a:r>
            <a:r>
              <a:rPr lang="zh-CN" altLang="en-US" sz="3200" dirty="0"/>
              <a:t>魔方的创新</a:t>
            </a:r>
            <a:endParaRPr lang="en-US" altLang="zh-CN" sz="3200" dirty="0"/>
          </a:p>
          <a:p>
            <a:pPr lvl="3"/>
            <a:r>
              <a:rPr lang="en-US" altLang="zh-CN" sz="3200" dirty="0"/>
              <a:t>5.</a:t>
            </a:r>
            <a:r>
              <a:rPr lang="zh-CN" altLang="en-US" sz="3200" dirty="0"/>
              <a:t>创新和作坊</a:t>
            </a:r>
          </a:p>
        </p:txBody>
      </p:sp>
    </p:spTree>
    <p:extLst>
      <p:ext uri="{BB962C8B-B14F-4D97-AF65-F5344CB8AC3E}">
        <p14:creationId xmlns:p14="http://schemas.microsoft.com/office/powerpoint/2010/main" val="2082424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83" y="319579"/>
            <a:ext cx="7227902" cy="761875"/>
          </a:xfrm>
        </p:spPr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行业的先行者和最近市场领导者：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6" y="1067697"/>
            <a:ext cx="6717323" cy="5693588"/>
          </a:xfrm>
        </p:spPr>
      </p:pic>
    </p:spTree>
    <p:extLst>
      <p:ext uri="{BB962C8B-B14F-4D97-AF65-F5344CB8AC3E}">
        <p14:creationId xmlns:p14="http://schemas.microsoft.com/office/powerpoint/2010/main" val="144516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254" y="425037"/>
            <a:ext cx="4783642" cy="972940"/>
          </a:xfrm>
        </p:spPr>
        <p:txBody>
          <a:bodyPr/>
          <a:lstStyle/>
          <a:p>
            <a:r>
              <a:rPr lang="zh-CN" altLang="en-US" dirty="0"/>
              <a:t>共享单车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4096335"/>
            <a:ext cx="4082802" cy="27101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52902"/>
            <a:ext cx="4408105" cy="2817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7" y="1252903"/>
            <a:ext cx="4062046" cy="2843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33" y="4096335"/>
            <a:ext cx="4399072" cy="27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700863" cy="1596177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5.</a:t>
            </a:r>
            <a:r>
              <a:rPr lang="zh-CN" altLang="en-US" sz="6000" dirty="0"/>
              <a:t>要成为领域的专家，才能创新？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61" y="1879375"/>
            <a:ext cx="8159262" cy="4532924"/>
          </a:xfrm>
        </p:spPr>
      </p:pic>
    </p:spTree>
    <p:extLst>
      <p:ext uri="{BB962C8B-B14F-4D97-AF65-F5344CB8AC3E}">
        <p14:creationId xmlns:p14="http://schemas.microsoft.com/office/powerpoint/2010/main" val="407342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9" y="946090"/>
            <a:ext cx="4668715" cy="4668715"/>
          </a:xfrm>
        </p:spPr>
      </p:pic>
    </p:spTree>
    <p:extLst>
      <p:ext uri="{BB962C8B-B14F-4D97-AF65-F5344CB8AC3E}">
        <p14:creationId xmlns:p14="http://schemas.microsoft.com/office/powerpoint/2010/main" val="34976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2" y="2084870"/>
            <a:ext cx="5507633" cy="33025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85" y="2065046"/>
            <a:ext cx="4429829" cy="3322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6447" y="5574322"/>
            <a:ext cx="250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B2B</a:t>
            </a:r>
            <a:r>
              <a:rPr lang="zh-CN" altLang="en-US" sz="2400" dirty="0"/>
              <a:t>巨头阿里巴巴</a:t>
            </a:r>
          </a:p>
        </p:txBody>
      </p:sp>
    </p:spTree>
    <p:extLst>
      <p:ext uri="{BB962C8B-B14F-4D97-AF65-F5344CB8AC3E}">
        <p14:creationId xmlns:p14="http://schemas.microsoft.com/office/powerpoint/2010/main" val="97251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55" y="1797533"/>
            <a:ext cx="3185568" cy="1615952"/>
          </a:xfrm>
        </p:spPr>
      </p:pic>
      <p:sp>
        <p:nvSpPr>
          <p:cNvPr id="6" name="文本框 5"/>
          <p:cNvSpPr txBox="1"/>
          <p:nvPr/>
        </p:nvSpPr>
        <p:spPr>
          <a:xfrm>
            <a:off x="1459524" y="1797533"/>
            <a:ext cx="3376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上世纪</a:t>
            </a:r>
            <a:r>
              <a:rPr lang="en-US" altLang="zh-CN" sz="2400" dirty="0"/>
              <a:t>80</a:t>
            </a:r>
            <a:r>
              <a:rPr lang="zh-CN" altLang="en-US" sz="2400" dirty="0"/>
              <a:t>年代前产品线：</a:t>
            </a:r>
            <a:endParaRPr lang="en-US" altLang="zh-CN" sz="2400" dirty="0"/>
          </a:p>
          <a:p>
            <a:r>
              <a:rPr lang="zh-CN" altLang="en-US" sz="2400" dirty="0"/>
              <a:t>木材相关产品</a:t>
            </a:r>
            <a:endParaRPr lang="en-US" altLang="zh-CN" sz="2400" dirty="0"/>
          </a:p>
          <a:p>
            <a:r>
              <a:rPr lang="zh-CN" altLang="en-US" sz="2400" dirty="0"/>
              <a:t>橡胶</a:t>
            </a:r>
            <a:endParaRPr lang="en-US" altLang="zh-CN" sz="2400" dirty="0"/>
          </a:p>
          <a:p>
            <a:r>
              <a:rPr lang="zh-CN" altLang="en-US" sz="2400" dirty="0"/>
              <a:t>电力产品</a:t>
            </a:r>
            <a:endParaRPr lang="en-US" altLang="zh-CN" sz="2400" dirty="0"/>
          </a:p>
          <a:p>
            <a:r>
              <a:rPr lang="zh-CN" altLang="en-US" sz="2400" dirty="0"/>
              <a:t>电脑</a:t>
            </a:r>
            <a:endParaRPr lang="en-US" altLang="zh-CN" sz="2400" dirty="0"/>
          </a:p>
          <a:p>
            <a:r>
              <a:rPr lang="zh-CN" altLang="en-US" sz="2400" dirty="0"/>
              <a:t>军事产品</a:t>
            </a:r>
            <a:endParaRPr lang="en-US" altLang="zh-CN" sz="2400" dirty="0"/>
          </a:p>
          <a:p>
            <a:r>
              <a:rPr lang="en-US" altLang="zh-CN" sz="2400" dirty="0"/>
              <a:t>······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135655" y="3833446"/>
            <a:ext cx="312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上世纪</a:t>
            </a:r>
            <a:r>
              <a:rPr lang="en-US" altLang="zh-CN" dirty="0"/>
              <a:t>90</a:t>
            </a:r>
            <a:r>
              <a:rPr lang="zh-CN" altLang="en-US" dirty="0"/>
              <a:t>年代初</a:t>
            </a:r>
            <a:r>
              <a:rPr lang="en-US" altLang="zh-CN" dirty="0"/>
              <a:t>——2011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73640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6.</a:t>
            </a:r>
            <a:r>
              <a:rPr lang="zh-CN" altLang="en-US" sz="6000" dirty="0"/>
              <a:t>技术的创新是关键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447129" y="2980593"/>
            <a:ext cx="3297741" cy="187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从计算机行业的角度去看，似乎没什么问题。</a:t>
            </a:r>
          </a:p>
        </p:txBody>
      </p:sp>
    </p:spTree>
    <p:extLst>
      <p:ext uri="{BB962C8B-B14F-4D97-AF65-F5344CB8AC3E}">
        <p14:creationId xmlns:p14="http://schemas.microsoft.com/office/powerpoint/2010/main" val="412539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692"/>
            <a:ext cx="7454184" cy="34242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32" y="566732"/>
            <a:ext cx="2913184" cy="43891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4701" y="5389684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手机发展史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75884" y="5389684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铱星计划</a:t>
            </a:r>
          </a:p>
        </p:txBody>
      </p:sp>
    </p:spTree>
    <p:extLst>
      <p:ext uri="{BB962C8B-B14F-4D97-AF65-F5344CB8AC3E}">
        <p14:creationId xmlns:p14="http://schemas.microsoft.com/office/powerpoint/2010/main" val="404978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467" y="399494"/>
            <a:ext cx="2939134" cy="53266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创新的方向：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18467" y="1100829"/>
            <a:ext cx="10363826" cy="5268899"/>
          </a:xfrm>
        </p:spPr>
        <p:txBody>
          <a:bodyPr>
            <a:normAutofit/>
          </a:bodyPr>
          <a:lstStyle/>
          <a:p>
            <a:r>
              <a:rPr lang="zh-CN" altLang="en-US" dirty="0"/>
              <a:t>商业模式的创新</a:t>
            </a:r>
            <a:endParaRPr lang="en-US" altLang="zh-CN" dirty="0"/>
          </a:p>
          <a:p>
            <a:pPr lvl="1"/>
            <a:r>
              <a:rPr lang="zh-CN" altLang="en-US" dirty="0"/>
              <a:t>在网上交易图书和其他商品</a:t>
            </a:r>
            <a:endParaRPr lang="en-US" altLang="zh-CN" dirty="0"/>
          </a:p>
          <a:p>
            <a:pPr lvl="1"/>
            <a:r>
              <a:rPr lang="zh-CN" altLang="en-US" dirty="0"/>
              <a:t>网络竞拍</a:t>
            </a:r>
            <a:endParaRPr lang="en-US" altLang="zh-CN" dirty="0"/>
          </a:p>
          <a:p>
            <a:pPr lvl="1"/>
            <a:r>
              <a:rPr lang="zh-CN" altLang="en-US" dirty="0"/>
              <a:t>网络小额交易和支付</a:t>
            </a:r>
            <a:endParaRPr lang="en-US" altLang="zh-CN" dirty="0"/>
          </a:p>
          <a:p>
            <a:r>
              <a:rPr lang="zh-CN" altLang="en-US" dirty="0"/>
              <a:t>用户体验的创新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www.hao123.com</a:t>
            </a:r>
            <a:r>
              <a:rPr lang="zh-CN" altLang="en-US" dirty="0"/>
              <a:t>有什么技术上的创新吗？</a:t>
            </a:r>
            <a:endParaRPr lang="en-US" altLang="zh-CN" dirty="0"/>
          </a:p>
          <a:p>
            <a:pPr lvl="1"/>
            <a:r>
              <a:rPr lang="en-US" altLang="zh-CN" dirty="0" err="1"/>
              <a:t>Ipod</a:t>
            </a:r>
            <a:r>
              <a:rPr lang="zh-CN" altLang="en-US" dirty="0"/>
              <a:t>在用户界面上的创新</a:t>
            </a:r>
            <a:endParaRPr lang="en-US" altLang="zh-CN" dirty="0"/>
          </a:p>
          <a:p>
            <a:r>
              <a:rPr lang="zh-CN" altLang="en-US" dirty="0"/>
              <a:t>生态系统的创新</a:t>
            </a:r>
            <a:endParaRPr lang="en-US" altLang="zh-CN" dirty="0"/>
          </a:p>
          <a:p>
            <a:pPr lvl="1"/>
            <a:r>
              <a:rPr lang="en-US" altLang="zh-CN" dirty="0"/>
              <a:t>Apple</a:t>
            </a:r>
            <a:r>
              <a:rPr lang="zh-CN" altLang="en-US" dirty="0"/>
              <a:t>的</a:t>
            </a:r>
            <a:r>
              <a:rPr lang="en-US" altLang="zh-CN" dirty="0"/>
              <a:t>app store</a:t>
            </a:r>
            <a:r>
              <a:rPr lang="zh-CN" altLang="en-US" dirty="0"/>
              <a:t>实现了“便捷安全地从网上购买</a:t>
            </a:r>
            <a:r>
              <a:rPr lang="en-US" altLang="zh-CN" dirty="0"/>
              <a:t>/</a:t>
            </a:r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评价软件和服务”，这是是一个很大的创新</a:t>
            </a:r>
            <a:endParaRPr lang="en-US" altLang="zh-CN" dirty="0"/>
          </a:p>
          <a:p>
            <a:pPr lvl="1"/>
            <a:r>
              <a:rPr lang="en-US" altLang="zh-CN" dirty="0" err="1"/>
              <a:t>Iphone</a:t>
            </a:r>
            <a:r>
              <a:rPr lang="en-US" altLang="zh-CN" dirty="0"/>
              <a:t>/</a:t>
            </a:r>
            <a:r>
              <a:rPr lang="en-US" altLang="zh-CN" dirty="0" err="1"/>
              <a:t>ipod</a:t>
            </a:r>
            <a:r>
              <a:rPr lang="en-US" altLang="zh-CN" dirty="0"/>
              <a:t>/</a:t>
            </a:r>
            <a:r>
              <a:rPr lang="en-US" altLang="zh-CN" dirty="0" err="1"/>
              <a:t>itunes</a:t>
            </a:r>
            <a:r>
              <a:rPr lang="zh-CN" altLang="en-US" dirty="0"/>
              <a:t>客户端软件</a:t>
            </a:r>
            <a:r>
              <a:rPr lang="en-US" altLang="zh-CN" dirty="0"/>
              <a:t>/</a:t>
            </a:r>
            <a:r>
              <a:rPr lang="en-US" altLang="zh-CN" dirty="0" err="1"/>
              <a:t>itunes</a:t>
            </a:r>
            <a:r>
              <a:rPr lang="zh-CN" altLang="en-US" dirty="0"/>
              <a:t>网站在音乐购买</a:t>
            </a:r>
            <a:r>
              <a:rPr lang="en-US" altLang="zh-CN" dirty="0"/>
              <a:t>/</a:t>
            </a:r>
            <a:r>
              <a:rPr lang="zh-CN" altLang="en-US" dirty="0"/>
              <a:t>同步</a:t>
            </a:r>
            <a:r>
              <a:rPr lang="en-US" altLang="zh-CN" dirty="0"/>
              <a:t>/</a:t>
            </a:r>
            <a:r>
              <a:rPr lang="zh-CN" altLang="en-US" dirty="0"/>
              <a:t>播放整个流程中整合的创新。如果单独将</a:t>
            </a:r>
            <a:r>
              <a:rPr lang="en-US" altLang="zh-CN" dirty="0"/>
              <a:t>apple</a:t>
            </a:r>
            <a:r>
              <a:rPr lang="zh-CN" altLang="en-US" dirty="0"/>
              <a:t>的产品与同类产品比较，各有千秋，但是把各个环节整合得如此流畅打造成一个盈利的生态系统，</a:t>
            </a:r>
            <a:r>
              <a:rPr lang="en-US" altLang="zh-CN" dirty="0"/>
              <a:t>apple</a:t>
            </a:r>
            <a:r>
              <a:rPr lang="zh-CN" altLang="en-US" dirty="0"/>
              <a:t>公司远远林概念其他竞争者。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8653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C2E2F-3EB9-4836-BB48-4587078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77" y="1337609"/>
            <a:ext cx="5096408" cy="819666"/>
          </a:xfrm>
        </p:spPr>
        <p:txBody>
          <a:bodyPr/>
          <a:lstStyle/>
          <a:p>
            <a:r>
              <a:rPr lang="zh-CN" altLang="en-US" dirty="0"/>
              <a:t>科研和创新是不等同的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8431-4126-4AF6-A38D-2DC96C56DE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982899"/>
            <a:ext cx="10363826" cy="2112884"/>
          </a:xfrm>
        </p:spPr>
        <p:txBody>
          <a:bodyPr/>
          <a:lstStyle/>
          <a:p>
            <a:r>
              <a:rPr lang="zh-CN" altLang="en-US" dirty="0"/>
              <a:t>杰弗里</a:t>
            </a:r>
            <a:r>
              <a:rPr lang="en-US" altLang="zh-CN" dirty="0"/>
              <a:t>·</a:t>
            </a:r>
            <a:r>
              <a:rPr lang="zh-CN" altLang="en-US" dirty="0"/>
              <a:t>尼克尔森对科研与创新做了明确的区分，他认为“科研是将金钱转换为知识的过程”，而“创新则是将只是转换为金钱的过程”。简单地说，科研人员在科研经费的支持下，进行科学研究，拓展人类对自然和社会万事万物的认识，丰富了人类的知识库，这是金钱→知识。创新人士在掌握了先进的只是之后，运用一系列手段，创造出新的产品，新的服务，在服务社会的同时，获得了金钱的回报，这是知识→金钱。</a:t>
            </a:r>
          </a:p>
        </p:txBody>
      </p:sp>
    </p:spTree>
    <p:extLst>
      <p:ext uri="{BB962C8B-B14F-4D97-AF65-F5344CB8AC3E}">
        <p14:creationId xmlns:p14="http://schemas.microsoft.com/office/powerpoint/2010/main" val="126638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5" y="1670538"/>
            <a:ext cx="7082845" cy="4721897"/>
          </a:xfrm>
        </p:spPr>
      </p:pic>
      <p:sp>
        <p:nvSpPr>
          <p:cNvPr id="5" name="矩形 4"/>
          <p:cNvSpPr/>
          <p:nvPr/>
        </p:nvSpPr>
        <p:spPr>
          <a:xfrm>
            <a:off x="3692769" y="545122"/>
            <a:ext cx="47302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创新的迷思</a:t>
            </a:r>
          </a:p>
        </p:txBody>
      </p:sp>
    </p:spTree>
    <p:extLst>
      <p:ext uri="{BB962C8B-B14F-4D97-AF65-F5344CB8AC3E}">
        <p14:creationId xmlns:p14="http://schemas.microsoft.com/office/powerpoint/2010/main" val="930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7FD33-8668-4889-B4D9-36B79D09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3" y="902603"/>
            <a:ext cx="7709090" cy="828543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7.</a:t>
            </a:r>
            <a:r>
              <a:rPr lang="zh-CN" altLang="en-US" sz="6000" dirty="0"/>
              <a:t>成功的团队更能创新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9EC6F-DF6A-4D57-B29C-5BBB9CB27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0305" y="2481308"/>
            <a:ext cx="4131389" cy="264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/>
              <a:t>有些企业因创新而成功，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创新是他们的企业基因，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他们当然会继续创新下去，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难道不对吗？</a:t>
            </a:r>
          </a:p>
        </p:txBody>
      </p:sp>
    </p:spTree>
    <p:extLst>
      <p:ext uri="{BB962C8B-B14F-4D97-AF65-F5344CB8AC3E}">
        <p14:creationId xmlns:p14="http://schemas.microsoft.com/office/powerpoint/2010/main" val="387515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6319-7373-441C-A600-0F5AEBB9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3232097" cy="819666"/>
          </a:xfrm>
        </p:spPr>
        <p:txBody>
          <a:bodyPr/>
          <a:lstStyle/>
          <a:p>
            <a:r>
              <a:rPr lang="zh-CN" altLang="en-US" dirty="0"/>
              <a:t>创新者的困境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C4A79-17E7-40CD-9E52-6A41704545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纠结：是否要进行颠覆性创新？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如果公司不断满足已有用户需求，则产品在趋于饱和的市场缓慢发展，在产品的生命周期结束后，不免会被新的颠覆性创新淘汰；如果公司主动寻找颠覆性创新，则遭到公司内部流程、价值观和文化的排斥。</a:t>
            </a:r>
          </a:p>
        </p:txBody>
      </p:sp>
    </p:spTree>
    <p:extLst>
      <p:ext uri="{BB962C8B-B14F-4D97-AF65-F5344CB8AC3E}">
        <p14:creationId xmlns:p14="http://schemas.microsoft.com/office/powerpoint/2010/main" val="107655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C90ED-8F3E-4BB9-80F9-69209A45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58" y="1044646"/>
            <a:ext cx="2202287" cy="686500"/>
          </a:xfrm>
        </p:spPr>
        <p:txBody>
          <a:bodyPr/>
          <a:lstStyle/>
          <a:p>
            <a:r>
              <a:rPr lang="zh-CN" altLang="en-US" dirty="0"/>
              <a:t>症候群：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8644A-8985-4732-BC5A-08221B975A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8814" y="2311114"/>
            <a:ext cx="4971808" cy="2423603"/>
          </a:xfrm>
        </p:spPr>
        <p:txBody>
          <a:bodyPr/>
          <a:lstStyle/>
          <a:p>
            <a:r>
              <a:rPr lang="zh-CN" altLang="en-US" dirty="0"/>
              <a:t>成功的企业要满足股东们巨大的期望值</a:t>
            </a:r>
            <a:endParaRPr lang="en-US" altLang="zh-CN" dirty="0"/>
          </a:p>
          <a:p>
            <a:r>
              <a:rPr lang="zh-CN" altLang="en-US" dirty="0"/>
              <a:t>成功的公司有价值观</a:t>
            </a:r>
            <a:r>
              <a:rPr lang="en-US" altLang="zh-CN" dirty="0"/>
              <a:t>——</a:t>
            </a:r>
            <a:r>
              <a:rPr lang="zh-CN" altLang="en-US" dirty="0"/>
              <a:t>追逐利润</a:t>
            </a:r>
            <a:endParaRPr lang="en-US" altLang="zh-CN" dirty="0"/>
          </a:p>
          <a:p>
            <a:r>
              <a:rPr lang="zh-CN" altLang="en-US" dirty="0"/>
              <a:t>成功的公司有流程</a:t>
            </a:r>
            <a:endParaRPr lang="en-US" altLang="zh-CN" dirty="0"/>
          </a:p>
          <a:p>
            <a:r>
              <a:rPr lang="zh-CN" altLang="en-US" dirty="0"/>
              <a:t>成功的公司重视用户</a:t>
            </a:r>
            <a:endParaRPr lang="en-US" altLang="zh-CN" dirty="0"/>
          </a:p>
          <a:p>
            <a:r>
              <a:rPr lang="zh-CN" altLang="en-US" dirty="0"/>
              <a:t>成功的团队有老大的心里</a:t>
            </a:r>
          </a:p>
        </p:txBody>
      </p:sp>
    </p:spTree>
    <p:extLst>
      <p:ext uri="{BB962C8B-B14F-4D97-AF65-F5344CB8AC3E}">
        <p14:creationId xmlns:p14="http://schemas.microsoft.com/office/powerpoint/2010/main" val="33788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C34FB-6079-4F89-B5DE-EFBB5E9B6F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349406"/>
            <a:ext cx="5966420" cy="4890077"/>
          </a:xfrm>
        </p:spPr>
        <p:txBody>
          <a:bodyPr/>
          <a:lstStyle/>
          <a:p>
            <a:r>
              <a:rPr lang="zh-CN" altLang="en-US" dirty="0"/>
              <a:t>雅马哈（</a:t>
            </a:r>
            <a:r>
              <a:rPr lang="en-US" altLang="zh-CN" dirty="0"/>
              <a:t>Yamaha</a:t>
            </a:r>
            <a:r>
              <a:rPr lang="zh-CN" altLang="en-US" dirty="0"/>
              <a:t>、山叶）品牌于</a:t>
            </a:r>
            <a:r>
              <a:rPr lang="en-US" altLang="zh-CN" dirty="0"/>
              <a:t>1887</a:t>
            </a:r>
            <a:r>
              <a:rPr lang="zh-CN" altLang="en-US" dirty="0"/>
              <a:t>年在日本</a:t>
            </a:r>
            <a:r>
              <a:rPr lang="zh-CN" altLang="en-US" dirty="0">
                <a:hlinkClick r:id="rId2"/>
              </a:rPr>
              <a:t>前桥</a:t>
            </a:r>
            <a:r>
              <a:rPr lang="zh-CN" altLang="en-US" dirty="0"/>
              <a:t>创立。雅马哈产品从钢琴、</a:t>
            </a:r>
            <a:r>
              <a:rPr lang="zh-CN" altLang="en-US" dirty="0">
                <a:hlinkClick r:id="rId3"/>
              </a:rPr>
              <a:t>电子琴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合成器</a:t>
            </a:r>
            <a:r>
              <a:rPr lang="zh-CN" altLang="en-US" dirty="0"/>
              <a:t>等</a:t>
            </a:r>
            <a:r>
              <a:rPr lang="zh-CN" altLang="en-US" dirty="0">
                <a:hlinkClick r:id="rId5"/>
              </a:rPr>
              <a:t>键盘乐器</a:t>
            </a:r>
            <a:r>
              <a:rPr lang="zh-CN" altLang="en-US" dirty="0"/>
              <a:t>，</a:t>
            </a:r>
            <a:r>
              <a:rPr lang="zh-CN" altLang="en-US" dirty="0">
                <a:hlinkClick r:id="rId6"/>
              </a:rPr>
              <a:t>铜管</a:t>
            </a:r>
            <a:r>
              <a:rPr lang="zh-CN" altLang="en-US" dirty="0"/>
              <a:t>、</a:t>
            </a:r>
            <a:r>
              <a:rPr lang="zh-CN" altLang="en-US" dirty="0">
                <a:hlinkClick r:id="rId7"/>
              </a:rPr>
              <a:t>木管</a:t>
            </a:r>
            <a:r>
              <a:rPr lang="zh-CN" altLang="en-US" dirty="0"/>
              <a:t>等</a:t>
            </a:r>
            <a:r>
              <a:rPr lang="zh-CN" altLang="en-US" dirty="0">
                <a:hlinkClick r:id="rId8"/>
              </a:rPr>
              <a:t>管乐器</a:t>
            </a:r>
            <a:r>
              <a:rPr lang="zh-CN" altLang="en-US" dirty="0"/>
              <a:t>，</a:t>
            </a:r>
            <a:r>
              <a:rPr lang="zh-CN" altLang="en-US" dirty="0">
                <a:hlinkClick r:id="rId9"/>
              </a:rPr>
              <a:t>小提琴</a:t>
            </a:r>
            <a:r>
              <a:rPr lang="zh-CN" altLang="en-US" dirty="0"/>
              <a:t>、</a:t>
            </a:r>
            <a:r>
              <a:rPr lang="zh-CN" altLang="en-US" dirty="0">
                <a:hlinkClick r:id="rId10"/>
              </a:rPr>
              <a:t>大提琴</a:t>
            </a:r>
            <a:r>
              <a:rPr lang="zh-CN" altLang="en-US" dirty="0"/>
              <a:t>等</a:t>
            </a:r>
            <a:r>
              <a:rPr lang="zh-CN" altLang="en-US" dirty="0">
                <a:hlinkClick r:id="rId11"/>
              </a:rPr>
              <a:t>弦乐器</a:t>
            </a:r>
            <a:r>
              <a:rPr lang="zh-CN" altLang="en-US" dirty="0"/>
              <a:t>，以及所有的</a:t>
            </a:r>
            <a:r>
              <a:rPr lang="zh-CN" altLang="en-US" dirty="0">
                <a:hlinkClick r:id="rId12"/>
              </a:rPr>
              <a:t>打击乐器</a:t>
            </a:r>
            <a:r>
              <a:rPr lang="zh-CN" altLang="en-US" dirty="0"/>
              <a:t>，直至最高级的专业</a:t>
            </a:r>
            <a:r>
              <a:rPr lang="zh-CN" altLang="en-US" dirty="0">
                <a:hlinkClick r:id="rId13"/>
              </a:rPr>
              <a:t>音响设备</a:t>
            </a:r>
            <a:r>
              <a:rPr lang="zh-CN" altLang="en-US" dirty="0"/>
              <a:t>都有涉及。同时，雅马哈还是一个经营音乐普及事业、网络产品、体育用品、厨房卫浴用品、发动机、</a:t>
            </a:r>
            <a:r>
              <a:rPr lang="zh-CN" altLang="en-US" dirty="0">
                <a:hlinkClick r:id="rId14"/>
              </a:rPr>
              <a:t>贴片机</a:t>
            </a:r>
            <a:r>
              <a:rPr lang="zh-CN" altLang="en-US" dirty="0"/>
              <a:t>等其他各种产品的综合性国际集团。现时是世界上最大的乐器生产商，旗下子公司还经营家居设备及以摩托车为主的事业。另外，音效芯片、</a:t>
            </a:r>
            <a:r>
              <a:rPr lang="en-US" altLang="zh-CN" dirty="0"/>
              <a:t>XG</a:t>
            </a:r>
            <a:r>
              <a:rPr lang="zh-CN" altLang="en-US" dirty="0"/>
              <a:t>声卡、影音处理机器、系统处理机器、专业音响机器、半导体至电子产品、防音工程及高尔夫球用品都属于业务范围之内。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519FD-2120-4B22-9636-12EDFC8F41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0195" y="1425607"/>
            <a:ext cx="4291612" cy="4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7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8DBE-7344-4528-9C63-E821C1F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83" y="250946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483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3596"/>
            <a:ext cx="8450033" cy="1157529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1.</a:t>
            </a:r>
            <a:r>
              <a:rPr lang="zh-CN" altLang="en-US" sz="6600" dirty="0">
                <a:solidFill>
                  <a:schemeClr val="bg1"/>
                </a:solidFill>
              </a:rPr>
              <a:t>灵光一现，伟大的创新就紧随其后</a:t>
            </a:r>
            <a:r>
              <a:rPr lang="zh-CN" altLang="en-US" sz="6000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251"/>
          </a:xfrm>
        </p:spPr>
      </p:pic>
    </p:spTree>
    <p:extLst>
      <p:ext uri="{BB962C8B-B14F-4D97-AF65-F5344CB8AC3E}">
        <p14:creationId xmlns:p14="http://schemas.microsoft.com/office/powerpoint/2010/main" val="2193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8" y="1011115"/>
            <a:ext cx="5125061" cy="49540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37" y="801933"/>
            <a:ext cx="4966431" cy="51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3677" y="894229"/>
            <a:ext cx="272216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沉淀</a:t>
            </a:r>
            <a:endParaRPr lang="en-US" altLang="zh-CN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积累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2" y="3017887"/>
            <a:ext cx="2008092" cy="26753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03023" y="3017887"/>
            <a:ext cx="3138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/>
                </a:solidFill>
              </a:rPr>
              <a:t>假如我们穿越过去，把计算机的原理和设计图纸砸到牛顿头上，他会顿悟吗？</a:t>
            </a:r>
          </a:p>
        </p:txBody>
      </p:sp>
    </p:spTree>
    <p:extLst>
      <p:ext uri="{BB962C8B-B14F-4D97-AF65-F5344CB8AC3E}">
        <p14:creationId xmlns:p14="http://schemas.microsoft.com/office/powerpoint/2010/main" val="13515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607" y="1987308"/>
            <a:ext cx="5926015" cy="1441939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FFFF00"/>
                </a:solidFill>
              </a:rPr>
              <a:t>最后一张拼图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7" y="495"/>
            <a:ext cx="12215007" cy="6857505"/>
          </a:xfrm>
        </p:spPr>
      </p:pic>
    </p:spTree>
    <p:extLst>
      <p:ext uri="{BB962C8B-B14F-4D97-AF65-F5344CB8AC3E}">
        <p14:creationId xmlns:p14="http://schemas.microsoft.com/office/powerpoint/2010/main" val="12322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大家都喜欢创新？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8470" y="2751993"/>
            <a:ext cx="4580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Blackadder ITC" panose="04020505051007020D02" pitchFamily="82" charset="0"/>
              </a:rPr>
              <a:t>	</a:t>
            </a:r>
            <a:r>
              <a:rPr lang="zh-CN" altLang="en-US" sz="4000" dirty="0">
                <a:solidFill>
                  <a:srgbClr val="FFC000"/>
                </a:solidFill>
                <a:latin typeface="Blackadder ITC" panose="04020505051007020D02" pitchFamily="82" charset="0"/>
              </a:rPr>
              <a:t>创新</a:t>
            </a:r>
            <a:endParaRPr lang="en-US" altLang="zh-CN" sz="4000" dirty="0">
              <a:solidFill>
                <a:srgbClr val="FFC000"/>
              </a:solidFill>
              <a:latin typeface="Blackadder ITC" panose="04020505051007020D02" pitchFamily="82" charset="0"/>
            </a:endParaRPr>
          </a:p>
          <a:p>
            <a:r>
              <a:rPr lang="zh-CN" altLang="en-US" sz="4000" dirty="0">
                <a:solidFill>
                  <a:srgbClr val="FFC000"/>
                </a:solidFill>
                <a:latin typeface="Blackadder ITC" panose="04020505051007020D02" pitchFamily="82" charset="0"/>
              </a:rPr>
              <a:t>→做不一样的事</a:t>
            </a:r>
            <a:endParaRPr lang="en-US" altLang="zh-CN" sz="4000" dirty="0">
              <a:solidFill>
                <a:srgbClr val="FFC000"/>
              </a:solidFill>
              <a:latin typeface="Blackadder ITC" panose="04020505051007020D02" pitchFamily="82" charset="0"/>
            </a:endParaRPr>
          </a:p>
          <a:p>
            <a:r>
              <a:rPr lang="zh-CN" altLang="en-US" sz="4000" dirty="0">
                <a:solidFill>
                  <a:srgbClr val="FFC000"/>
                </a:solidFill>
                <a:latin typeface="Blackadder ITC" panose="04020505051007020D02" pitchFamily="82" charset="0"/>
              </a:rPr>
              <a:t>→自然有人不喜欢</a:t>
            </a:r>
          </a:p>
        </p:txBody>
      </p:sp>
    </p:spTree>
    <p:extLst>
      <p:ext uri="{BB962C8B-B14F-4D97-AF65-F5344CB8AC3E}">
        <p14:creationId xmlns:p14="http://schemas.microsoft.com/office/powerpoint/2010/main" val="12853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214" y="328371"/>
            <a:ext cx="1996479" cy="76187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反馈：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925515" y="1389184"/>
            <a:ext cx="8036169" cy="4533899"/>
          </a:xfrm>
        </p:spPr>
        <p:txBody>
          <a:bodyPr/>
          <a:lstStyle/>
          <a:p>
            <a:r>
              <a:rPr lang="zh-CN" altLang="en-US" dirty="0"/>
              <a:t>这从来行不通</a:t>
            </a:r>
            <a:endParaRPr lang="en-US" altLang="zh-CN" dirty="0"/>
          </a:p>
          <a:p>
            <a:r>
              <a:rPr lang="zh-CN" altLang="en-US" dirty="0"/>
              <a:t>大众不会理解这个创新</a:t>
            </a:r>
            <a:endParaRPr lang="en-US" altLang="zh-CN" dirty="0"/>
          </a:p>
          <a:p>
            <a:r>
              <a:rPr lang="zh-CN" altLang="en-US" dirty="0"/>
              <a:t>你的创新解决了问题，但没人会为此付钱的</a:t>
            </a:r>
            <a:endParaRPr lang="en-US" altLang="zh-CN" dirty="0"/>
          </a:p>
          <a:p>
            <a:r>
              <a:rPr lang="zh-CN" altLang="en-US" dirty="0"/>
              <a:t>这个事情属于别人管</a:t>
            </a:r>
            <a:endParaRPr lang="en-US" altLang="zh-CN" dirty="0"/>
          </a:p>
          <a:p>
            <a:r>
              <a:rPr lang="zh-CN" altLang="en-US" dirty="0"/>
              <a:t>我们这里不允许这么做事情</a:t>
            </a:r>
            <a:endParaRPr lang="en-US" altLang="zh-CN" dirty="0"/>
          </a:p>
          <a:p>
            <a:r>
              <a:rPr lang="zh-CN" altLang="en-US" dirty="0"/>
              <a:t>领导不会同意这么做</a:t>
            </a:r>
            <a:endParaRPr lang="en-US" altLang="zh-CN" dirty="0"/>
          </a:p>
          <a:p>
            <a:r>
              <a:rPr lang="zh-CN" altLang="en-US" dirty="0"/>
              <a:t>你只不过是手里碰巧有一个锤子，然后到处找钉子罢了</a:t>
            </a:r>
            <a:endParaRPr lang="en-US" altLang="zh-CN" dirty="0"/>
          </a:p>
          <a:p>
            <a:r>
              <a:rPr lang="zh-CN" altLang="en-US" dirty="0"/>
              <a:t>这个问题早就被完全解决了</a:t>
            </a:r>
            <a:endParaRPr lang="en-US" altLang="zh-CN" dirty="0"/>
          </a:p>
          <a:p>
            <a:r>
              <a:rPr lang="zh-CN" altLang="en-US" dirty="0"/>
              <a:t>滚！</a:t>
            </a:r>
          </a:p>
        </p:txBody>
      </p:sp>
    </p:spTree>
    <p:extLst>
      <p:ext uri="{BB962C8B-B14F-4D97-AF65-F5344CB8AC3E}">
        <p14:creationId xmlns:p14="http://schemas.microsoft.com/office/powerpoint/2010/main" val="49343386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314</TotalTime>
  <Words>1006</Words>
  <Application>Microsoft Office PowerPoint</Application>
  <PresentationFormat>宽屏</PresentationFormat>
  <Paragraphs>103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Algerian</vt:lpstr>
      <vt:lpstr>Arial</vt:lpstr>
      <vt:lpstr>Blackadder ITC</vt:lpstr>
      <vt:lpstr>Tw Cen MT</vt:lpstr>
      <vt:lpstr>水滴</vt:lpstr>
      <vt:lpstr>1_水滴</vt:lpstr>
      <vt:lpstr>IT行业的创新</vt:lpstr>
      <vt:lpstr>第16章</vt:lpstr>
      <vt:lpstr>PowerPoint 演示文稿</vt:lpstr>
      <vt:lpstr>1.灵光一现，伟大的创新就紧随其后？</vt:lpstr>
      <vt:lpstr>PowerPoint 演示文稿</vt:lpstr>
      <vt:lpstr>PowerPoint 演示文稿</vt:lpstr>
      <vt:lpstr>最后一张拼图</vt:lpstr>
      <vt:lpstr>2.大家都喜欢创新？</vt:lpstr>
      <vt:lpstr>反馈：</vt:lpstr>
      <vt:lpstr>原因：</vt:lpstr>
      <vt:lpstr>改良式</vt:lpstr>
      <vt:lpstr>颠覆式的创新往往会如潮水般涌入生活，不可阻挡</vt:lpstr>
      <vt:lpstr>3.好的想法会赢？</vt:lpstr>
      <vt:lpstr>Dvorak键盘</vt:lpstr>
      <vt:lpstr>PowerPoint 演示文稿</vt:lpstr>
      <vt:lpstr>PowerPoint 演示文稿</vt:lpstr>
      <vt:lpstr>想赢需要考虑四点：</vt:lpstr>
      <vt:lpstr>4.创新者都是一马当先？</vt:lpstr>
      <vt:lpstr>大部分成功的创新者都不是先行者</vt:lpstr>
      <vt:lpstr>IT行业的先行者和最近市场领导者：</vt:lpstr>
      <vt:lpstr>共享单车</vt:lpstr>
      <vt:lpstr>5.要成为领域的专家，才能创新？</vt:lpstr>
      <vt:lpstr>PowerPoint 演示文稿</vt:lpstr>
      <vt:lpstr>PowerPoint 演示文稿</vt:lpstr>
      <vt:lpstr>PowerPoint 演示文稿</vt:lpstr>
      <vt:lpstr>6.技术的创新是关键</vt:lpstr>
      <vt:lpstr>PowerPoint 演示文稿</vt:lpstr>
      <vt:lpstr>创新的方向：</vt:lpstr>
      <vt:lpstr>科研和创新是不等同的</vt:lpstr>
      <vt:lpstr>7.成功的团队更能创新</vt:lpstr>
      <vt:lpstr>创新者的困境</vt:lpstr>
      <vt:lpstr>症候群：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IT行业的创新</dc:title>
  <dc:creator>王 亚博</dc:creator>
  <cp:lastModifiedBy>王 亚博</cp:lastModifiedBy>
  <cp:revision>27</cp:revision>
  <dcterms:created xsi:type="dcterms:W3CDTF">2018-10-18T08:06:20Z</dcterms:created>
  <dcterms:modified xsi:type="dcterms:W3CDTF">2018-10-29T05:54:07Z</dcterms:modified>
</cp:coreProperties>
</file>