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  <p:sldMasterId id="214748370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2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22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220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68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56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7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10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78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5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50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68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40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14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72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794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86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87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154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37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106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72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746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01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268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567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6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6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7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7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4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8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7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7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23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5167" y="2145323"/>
            <a:ext cx="8689976" cy="1532790"/>
          </a:xfrm>
        </p:spPr>
        <p:txBody>
          <a:bodyPr>
            <a:norm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</a:rPr>
              <a:t>IT</a:t>
            </a:r>
            <a:r>
              <a:rPr lang="zh-CN" altLang="en-US" sz="9600" dirty="0" smtClean="0">
                <a:solidFill>
                  <a:srgbClr val="0070C0"/>
                </a:solidFill>
              </a:rPr>
              <a:t>行业的创新</a:t>
            </a:r>
            <a:endParaRPr lang="zh-CN" altLang="en-US" sz="96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7243" y="4853353"/>
            <a:ext cx="8689976" cy="1371599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2018218070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王</a:t>
            </a:r>
            <a:r>
              <a:rPr lang="zh-CN" altLang="en-US" dirty="0">
                <a:solidFill>
                  <a:schemeClr val="tx1"/>
                </a:solidFill>
              </a:rPr>
              <a:t>亚博</a:t>
            </a:r>
          </a:p>
        </p:txBody>
      </p:sp>
    </p:spTree>
    <p:extLst>
      <p:ext uri="{BB962C8B-B14F-4D97-AF65-F5344CB8AC3E}">
        <p14:creationId xmlns:p14="http://schemas.microsoft.com/office/powerpoint/2010/main" val="82404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679956" cy="67395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原因：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100736" y="1213340"/>
            <a:ext cx="7922495" cy="5336930"/>
          </a:xfrm>
        </p:spPr>
        <p:txBody>
          <a:bodyPr/>
          <a:lstStyle/>
          <a:p>
            <a:r>
              <a:rPr lang="zh-CN" altLang="en-US" dirty="0" smtClean="0"/>
              <a:t>个人自负</a:t>
            </a:r>
            <a:r>
              <a:rPr lang="en-US" altLang="zh-CN" dirty="0" smtClean="0"/>
              <a:t>/</a:t>
            </a:r>
            <a:r>
              <a:rPr lang="zh-CN" altLang="en-US" dirty="0" smtClean="0"/>
              <a:t>嫉妒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这个想法居然被你想出来了，老子不能接受</a:t>
            </a:r>
            <a:endParaRPr lang="en-US" altLang="zh-CN" dirty="0"/>
          </a:p>
          <a:p>
            <a:r>
              <a:rPr lang="zh-CN" altLang="en-US" dirty="0" smtClean="0"/>
              <a:t>面子或政治因素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这个东西要是搞成了，我很没面子</a:t>
            </a:r>
            <a:endParaRPr lang="en-US" altLang="zh-CN" dirty="0" smtClean="0"/>
          </a:p>
          <a:p>
            <a:r>
              <a:rPr lang="zh-CN" altLang="en-US" dirty="0" smtClean="0"/>
              <a:t>优先级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已经有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个创新的点子，没有时间和资源去处理新的想法</a:t>
            </a:r>
            <a:endParaRPr lang="en-US" altLang="zh-CN" dirty="0" smtClean="0"/>
          </a:p>
          <a:p>
            <a:r>
              <a:rPr lang="zh-CN" altLang="en-US" dirty="0" smtClean="0"/>
              <a:t>安全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创新，我没有风险；要创新，我可能要失去一些东西</a:t>
            </a:r>
            <a:endParaRPr lang="en-US" altLang="zh-CN" dirty="0" smtClean="0"/>
          </a:p>
          <a:p>
            <a:r>
              <a:rPr lang="zh-CN" altLang="en-US" dirty="0" smtClean="0"/>
              <a:t>习惯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不是我们做事的习惯，不符合我们一贯的原则</a:t>
            </a:r>
            <a:endParaRPr lang="en-US" altLang="zh-CN" dirty="0" smtClean="0"/>
          </a:p>
          <a:p>
            <a:r>
              <a:rPr lang="zh-CN" altLang="en-US" dirty="0" smtClean="0"/>
              <a:t>动机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我能从中得到什么？（</a:t>
            </a:r>
            <a:r>
              <a:rPr lang="en-US" altLang="zh-CN" dirty="0" smtClean="0">
                <a:solidFill>
                  <a:srgbClr val="FFC000"/>
                </a:solidFill>
              </a:rPr>
              <a:t>what’s in it for me</a:t>
            </a:r>
            <a:r>
              <a:rPr lang="zh-CN" altLang="en-US" dirty="0" smtClean="0">
                <a:solidFill>
                  <a:srgbClr val="FFC000"/>
                </a:solidFill>
              </a:rPr>
              <a:t>？</a:t>
            </a:r>
            <a:r>
              <a:rPr lang="zh-CN" altLang="en-US" dirty="0" smtClean="0"/>
              <a:t>）我为什么要帮你</a:t>
            </a:r>
            <a:r>
              <a:rPr lang="zh-CN" altLang="en-US" dirty="0"/>
              <a:t>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762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5966" y="1670539"/>
            <a:ext cx="2444887" cy="861646"/>
          </a:xfrm>
        </p:spPr>
        <p:txBody>
          <a:bodyPr/>
          <a:lstStyle/>
          <a:p>
            <a:r>
              <a:rPr lang="zh-CN" altLang="en-US" dirty="0" smtClean="0"/>
              <a:t>改良式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78918" y="3167192"/>
            <a:ext cx="4959488" cy="14839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颠覆式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/>
              <a:t>（</a:t>
            </a:r>
            <a:r>
              <a:rPr lang="zh-CN" altLang="en-US" sz="3600" dirty="0" smtClean="0"/>
              <a:t>创新者自身也不喜欢）</a:t>
            </a:r>
            <a:endParaRPr lang="en-US" altLang="zh-CN" sz="3600" dirty="0" smtClean="0"/>
          </a:p>
          <a:p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5838406" y="2397751"/>
            <a:ext cx="3393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Algerian" panose="04020705040A02060702" pitchFamily="82" charset="0"/>
              </a:rPr>
              <a:t>→</a:t>
            </a:r>
            <a:r>
              <a:rPr lang="zh-CN" altLang="en-US" sz="4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利益冲突！</a:t>
            </a:r>
            <a:endParaRPr lang="zh-CN" altLang="en-US" sz="4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3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39"/>
            <a:ext cx="12191999" cy="686953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3" y="908663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颠覆式的创新往往会如潮水般涌入生活，不可阻挡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64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好的想法会赢？</a:t>
            </a:r>
            <a:endParaRPr lang="zh-CN" altLang="en-US" sz="6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36" y="2366963"/>
            <a:ext cx="5458928" cy="3424237"/>
          </a:xfrm>
        </p:spPr>
      </p:pic>
    </p:spTree>
    <p:extLst>
      <p:ext uri="{BB962C8B-B14F-4D97-AF65-F5344CB8AC3E}">
        <p14:creationId xmlns:p14="http://schemas.microsoft.com/office/powerpoint/2010/main" val="2533214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406" y="4609292"/>
            <a:ext cx="10364451" cy="1596177"/>
          </a:xfrm>
        </p:spPr>
        <p:txBody>
          <a:bodyPr/>
          <a:lstStyle/>
          <a:p>
            <a:r>
              <a:rPr lang="en-US" altLang="zh-CN" dirty="0" smtClean="0"/>
              <a:t>Dvorak</a:t>
            </a:r>
            <a:r>
              <a:rPr lang="zh-CN" altLang="en-US" dirty="0" smtClean="0"/>
              <a:t>键盘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9" y="654283"/>
            <a:ext cx="8343900" cy="3955009"/>
          </a:xfrm>
        </p:spPr>
      </p:pic>
    </p:spTree>
    <p:extLst>
      <p:ext uri="{BB962C8B-B14F-4D97-AF65-F5344CB8AC3E}">
        <p14:creationId xmlns:p14="http://schemas.microsoft.com/office/powerpoint/2010/main" val="86970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07" y="1259132"/>
            <a:ext cx="5174556" cy="342423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202" y="1259131"/>
            <a:ext cx="5158983" cy="342423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43502" y="5178669"/>
            <a:ext cx="216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机械打字机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0741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31919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086" y="970210"/>
            <a:ext cx="4827601" cy="946514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想赢需要考虑四点：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574185"/>
          </a:xfrm>
        </p:spPr>
        <p:txBody>
          <a:bodyPr/>
          <a:lstStyle/>
          <a:p>
            <a:r>
              <a:rPr lang="zh-CN" altLang="en-US" dirty="0" smtClean="0"/>
              <a:t>对利益相关的人要讲清楚“你能从中得到什么”</a:t>
            </a:r>
            <a:endParaRPr lang="en-US" altLang="zh-CN" dirty="0" smtClean="0"/>
          </a:p>
          <a:p>
            <a:r>
              <a:rPr lang="zh-CN" altLang="en-US" dirty="0" smtClean="0"/>
              <a:t>创新的想法和目前流行的做法相比，有什么</a:t>
            </a:r>
            <a:r>
              <a:rPr lang="zh-CN" altLang="en-US" b="1" dirty="0" smtClean="0"/>
              <a:t>相对优势</a:t>
            </a:r>
            <a:r>
              <a:rPr lang="zh-CN" altLang="en-US" dirty="0" smtClean="0"/>
              <a:t>，能让别人清楚地看到这个区别，并能够尝试</a:t>
            </a:r>
            <a:endParaRPr lang="en-US" altLang="zh-CN" dirty="0" smtClean="0"/>
          </a:p>
          <a:p>
            <a:r>
              <a:rPr lang="zh-CN" altLang="en-US" dirty="0" smtClean="0"/>
              <a:t>创新和目前大众习惯、已有系统是否兼容</a:t>
            </a:r>
            <a:endParaRPr lang="en-US" altLang="zh-CN" dirty="0" smtClean="0"/>
          </a:p>
          <a:p>
            <a:r>
              <a:rPr lang="zh-CN" altLang="en-US" dirty="0"/>
              <a:t>避免</a:t>
            </a:r>
            <a:r>
              <a:rPr lang="zh-CN" altLang="en-US" dirty="0" smtClean="0"/>
              <a:t>过度描述复杂的技术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0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542" y="337164"/>
            <a:ext cx="10364451" cy="1570768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4.</a:t>
            </a:r>
            <a:r>
              <a:rPr lang="zh-CN" altLang="en-US" sz="6000" dirty="0" smtClean="0"/>
              <a:t>创新者都是一马当先？</a:t>
            </a:r>
            <a:endParaRPr lang="zh-CN" altLang="en-US" sz="6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" y="1600200"/>
            <a:ext cx="12180464" cy="4237893"/>
          </a:xfrm>
        </p:spPr>
      </p:pic>
    </p:spTree>
    <p:extLst>
      <p:ext uri="{BB962C8B-B14F-4D97-AF65-F5344CB8AC3E}">
        <p14:creationId xmlns:p14="http://schemas.microsoft.com/office/powerpoint/2010/main" val="1015697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5837"/>
          </a:xfrm>
        </p:spPr>
        <p:txBody>
          <a:bodyPr/>
          <a:lstStyle/>
          <a:p>
            <a:r>
              <a:rPr lang="zh-CN" altLang="en-US" dirty="0" smtClean="0"/>
              <a:t>大部分成功的创新者都不是先行者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23" y="1944932"/>
            <a:ext cx="10358103" cy="3424237"/>
          </a:xfrm>
        </p:spPr>
      </p:pic>
    </p:spTree>
    <p:extLst>
      <p:ext uri="{BB962C8B-B14F-4D97-AF65-F5344CB8AC3E}">
        <p14:creationId xmlns:p14="http://schemas.microsoft.com/office/powerpoint/2010/main" val="176592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2814163" cy="928929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第</a:t>
            </a:r>
            <a:r>
              <a:rPr lang="en-US" altLang="zh-CN" sz="5400" dirty="0" smtClean="0"/>
              <a:t>16</a:t>
            </a:r>
            <a:r>
              <a:rPr lang="zh-CN" altLang="en-US" sz="5400" dirty="0" smtClean="0"/>
              <a:t>章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278905" y="1960685"/>
            <a:ext cx="5179295" cy="4103076"/>
          </a:xfrm>
        </p:spPr>
        <p:txBody>
          <a:bodyPr>
            <a:normAutofit/>
          </a:bodyPr>
          <a:lstStyle/>
          <a:p>
            <a:pPr lvl="3"/>
            <a:r>
              <a:rPr lang="en-US" altLang="zh-CN" sz="3200" dirty="0" smtClean="0"/>
              <a:t>1.</a:t>
            </a:r>
            <a:r>
              <a:rPr lang="zh-CN" altLang="en-US" sz="3200" dirty="0" smtClean="0"/>
              <a:t>创新的迷思</a:t>
            </a:r>
            <a:endParaRPr lang="en-US" altLang="zh-CN" sz="3200" dirty="0" smtClean="0"/>
          </a:p>
          <a:p>
            <a:pPr lvl="3"/>
            <a:r>
              <a:rPr lang="en-US" altLang="zh-CN" sz="3200" dirty="0" smtClean="0"/>
              <a:t>2.</a:t>
            </a:r>
            <a:r>
              <a:rPr lang="zh-CN" altLang="en-US" sz="3200" dirty="0" smtClean="0"/>
              <a:t>创新的时机</a:t>
            </a:r>
            <a:endParaRPr lang="en-US" altLang="zh-CN" sz="3200" dirty="0" smtClean="0"/>
          </a:p>
          <a:p>
            <a:pPr lvl="3"/>
            <a:r>
              <a:rPr lang="en-US" altLang="zh-CN" sz="3200" dirty="0" smtClean="0"/>
              <a:t>3.</a:t>
            </a:r>
            <a:r>
              <a:rPr lang="zh-CN" altLang="en-US" sz="3200" dirty="0" smtClean="0"/>
              <a:t>创新的招数</a:t>
            </a:r>
            <a:endParaRPr lang="en-US" altLang="zh-CN" sz="3200" dirty="0" smtClean="0"/>
          </a:p>
          <a:p>
            <a:pPr lvl="3"/>
            <a:r>
              <a:rPr lang="en-US" altLang="zh-CN" sz="3200" dirty="0" smtClean="0"/>
              <a:t>4.</a:t>
            </a:r>
            <a:r>
              <a:rPr lang="zh-CN" altLang="en-US" sz="3200" dirty="0" smtClean="0"/>
              <a:t>魔方的创新</a:t>
            </a:r>
            <a:endParaRPr lang="en-US" altLang="zh-CN" sz="3200" dirty="0" smtClean="0"/>
          </a:p>
          <a:p>
            <a:pPr lvl="3"/>
            <a:r>
              <a:rPr lang="en-US" altLang="zh-CN" sz="3200" dirty="0" smtClean="0"/>
              <a:t>5.</a:t>
            </a:r>
            <a:r>
              <a:rPr lang="zh-CN" altLang="en-US" sz="3200" dirty="0" smtClean="0"/>
              <a:t>创新和作坊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2424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483" y="319579"/>
            <a:ext cx="7227902" cy="761875"/>
          </a:xfrm>
        </p:spPr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行业的先行者和最近市场领导者：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76" y="1067697"/>
            <a:ext cx="6717323" cy="5693588"/>
          </a:xfrm>
        </p:spPr>
      </p:pic>
    </p:spTree>
    <p:extLst>
      <p:ext uri="{BB962C8B-B14F-4D97-AF65-F5344CB8AC3E}">
        <p14:creationId xmlns:p14="http://schemas.microsoft.com/office/powerpoint/2010/main" val="1445166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2254" y="425037"/>
            <a:ext cx="4783642" cy="972940"/>
          </a:xfrm>
        </p:spPr>
        <p:txBody>
          <a:bodyPr/>
          <a:lstStyle/>
          <a:p>
            <a:r>
              <a:rPr lang="zh-CN" altLang="en-US" dirty="0" smtClean="0"/>
              <a:t>共享单车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31" y="4096335"/>
            <a:ext cx="4082802" cy="271014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252902"/>
            <a:ext cx="4408105" cy="2817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87" y="1252903"/>
            <a:ext cx="4062046" cy="28434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33" y="4096335"/>
            <a:ext cx="4399072" cy="279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17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700863" cy="1596177"/>
          </a:xfrm>
        </p:spPr>
        <p:txBody>
          <a:bodyPr>
            <a:noAutofit/>
          </a:bodyPr>
          <a:lstStyle/>
          <a:p>
            <a:r>
              <a:rPr lang="en-US" altLang="zh-CN" sz="6000" dirty="0" smtClean="0"/>
              <a:t>5.</a:t>
            </a:r>
            <a:r>
              <a:rPr lang="zh-CN" altLang="en-US" sz="6000" dirty="0" smtClean="0"/>
              <a:t>要成为领域的专家，才能创新？</a:t>
            </a:r>
            <a:endParaRPr lang="zh-CN" altLang="en-US" sz="6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61" y="1879375"/>
            <a:ext cx="8159262" cy="4532924"/>
          </a:xfrm>
        </p:spPr>
      </p:pic>
    </p:spTree>
    <p:extLst>
      <p:ext uri="{BB962C8B-B14F-4D97-AF65-F5344CB8AC3E}">
        <p14:creationId xmlns:p14="http://schemas.microsoft.com/office/powerpoint/2010/main" val="4073426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39" y="946090"/>
            <a:ext cx="4668715" cy="4668715"/>
          </a:xfrm>
        </p:spPr>
      </p:pic>
    </p:spTree>
    <p:extLst>
      <p:ext uri="{BB962C8B-B14F-4D97-AF65-F5344CB8AC3E}">
        <p14:creationId xmlns:p14="http://schemas.microsoft.com/office/powerpoint/2010/main" val="349768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52" y="2084870"/>
            <a:ext cx="5507633" cy="330254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85" y="2065046"/>
            <a:ext cx="4429829" cy="33223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76447" y="5574322"/>
            <a:ext cx="250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B2B</a:t>
            </a:r>
            <a:r>
              <a:rPr lang="zh-CN" altLang="en-US" sz="2400" dirty="0" smtClean="0"/>
              <a:t>巨头阿里巴巴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2518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55" y="1797533"/>
            <a:ext cx="3185568" cy="1615952"/>
          </a:xfrm>
        </p:spPr>
      </p:pic>
      <p:sp>
        <p:nvSpPr>
          <p:cNvPr id="6" name="文本框 5"/>
          <p:cNvSpPr txBox="1"/>
          <p:nvPr/>
        </p:nvSpPr>
        <p:spPr>
          <a:xfrm>
            <a:off x="1459524" y="1797533"/>
            <a:ext cx="3376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上世纪</a:t>
            </a:r>
            <a:r>
              <a:rPr lang="en-US" altLang="zh-CN" sz="2400" dirty="0" smtClean="0"/>
              <a:t>80</a:t>
            </a:r>
            <a:r>
              <a:rPr lang="zh-CN" altLang="en-US" sz="2400" dirty="0" smtClean="0"/>
              <a:t>年代前产品线：</a:t>
            </a:r>
            <a:endParaRPr lang="en-US" altLang="zh-CN" sz="2400" dirty="0" smtClean="0"/>
          </a:p>
          <a:p>
            <a:r>
              <a:rPr lang="zh-CN" altLang="en-US" sz="2400" dirty="0" smtClean="0"/>
              <a:t>木材相关产品</a:t>
            </a:r>
            <a:endParaRPr lang="en-US" altLang="zh-CN" sz="2400" dirty="0" smtClean="0"/>
          </a:p>
          <a:p>
            <a:r>
              <a:rPr lang="zh-CN" altLang="en-US" sz="2400" dirty="0" smtClean="0"/>
              <a:t>橡胶</a:t>
            </a:r>
            <a:endParaRPr lang="en-US" altLang="zh-CN" sz="2400" dirty="0" smtClean="0"/>
          </a:p>
          <a:p>
            <a:r>
              <a:rPr lang="zh-CN" altLang="en-US" sz="2400" dirty="0" smtClean="0"/>
              <a:t>电力产品</a:t>
            </a:r>
            <a:endParaRPr lang="en-US" altLang="zh-CN" sz="2400" dirty="0" smtClean="0"/>
          </a:p>
          <a:p>
            <a:r>
              <a:rPr lang="zh-CN" altLang="en-US" sz="2400" dirty="0" smtClean="0"/>
              <a:t>电脑</a:t>
            </a:r>
            <a:endParaRPr lang="en-US" altLang="zh-CN" sz="2400" dirty="0" smtClean="0"/>
          </a:p>
          <a:p>
            <a:r>
              <a:rPr lang="zh-CN" altLang="en-US" sz="2400" dirty="0" smtClean="0"/>
              <a:t>军事产品</a:t>
            </a:r>
            <a:endParaRPr lang="en-US" altLang="zh-CN" sz="2400" dirty="0" smtClean="0"/>
          </a:p>
          <a:p>
            <a:r>
              <a:rPr lang="en-US" altLang="zh-CN" sz="2400" dirty="0" smtClean="0"/>
              <a:t>······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135655" y="3833446"/>
            <a:ext cx="312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上世纪</a:t>
            </a:r>
            <a:r>
              <a:rPr lang="en-US" altLang="zh-CN" dirty="0" smtClean="0"/>
              <a:t>90</a:t>
            </a:r>
            <a:r>
              <a:rPr lang="zh-CN" altLang="en-US" dirty="0" smtClean="0"/>
              <a:t>年代初</a:t>
            </a:r>
            <a:r>
              <a:rPr lang="en-US" altLang="zh-CN" dirty="0" smtClean="0"/>
              <a:t>——2011</a:t>
            </a:r>
            <a:r>
              <a:rPr lang="zh-CN" altLang="en-US" dirty="0" smtClean="0"/>
              <a:t>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406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/>
              <a:t>6.</a:t>
            </a:r>
            <a:r>
              <a:rPr lang="zh-CN" altLang="en-US" sz="6000" dirty="0" smtClean="0"/>
              <a:t>技术的创新是关键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447129" y="2980593"/>
            <a:ext cx="3297741" cy="187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从计算机行业的角度去看，似乎没什么问题。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93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692"/>
            <a:ext cx="7454184" cy="342423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932" y="566732"/>
            <a:ext cx="2913184" cy="43891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14701" y="5389684"/>
            <a:ext cx="160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手机发展史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75884" y="5389684"/>
            <a:ext cx="1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铱星计划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784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5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85" y="1670538"/>
            <a:ext cx="7082845" cy="4721897"/>
          </a:xfrm>
        </p:spPr>
      </p:pic>
      <p:sp>
        <p:nvSpPr>
          <p:cNvPr id="5" name="矩形 4"/>
          <p:cNvSpPr/>
          <p:nvPr/>
        </p:nvSpPr>
        <p:spPr>
          <a:xfrm>
            <a:off x="3692769" y="545122"/>
            <a:ext cx="47302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创新的迷思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0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83596"/>
            <a:ext cx="8450033" cy="1157529"/>
          </a:xfrm>
        </p:spPr>
        <p:txBody>
          <a:bodyPr>
            <a:normAutofit fontScale="90000"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1.</a:t>
            </a:r>
            <a:r>
              <a:rPr lang="zh-CN" altLang="en-US" sz="6600" dirty="0" smtClean="0">
                <a:solidFill>
                  <a:schemeClr val="bg1"/>
                </a:solidFill>
              </a:rPr>
              <a:t>灵光一现，伟大的创新就紧随其后</a:t>
            </a:r>
            <a:r>
              <a:rPr lang="zh-CN" altLang="en-US" sz="6000" dirty="0" smtClean="0">
                <a:solidFill>
                  <a:schemeClr val="bg1"/>
                </a:solidFill>
              </a:rPr>
              <a:t>？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2251"/>
          </a:xfrm>
        </p:spPr>
      </p:pic>
    </p:spTree>
    <p:extLst>
      <p:ext uri="{BB962C8B-B14F-4D97-AF65-F5344CB8AC3E}">
        <p14:creationId xmlns:p14="http://schemas.microsoft.com/office/powerpoint/2010/main" val="21938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8" y="1011115"/>
            <a:ext cx="5125061" cy="495409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37" y="801933"/>
            <a:ext cx="4966431" cy="516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3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83677" y="894229"/>
            <a:ext cx="2722167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沉淀</a:t>
            </a:r>
            <a:endParaRPr lang="en-US" altLang="zh-CN" sz="66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积累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92" y="3017887"/>
            <a:ext cx="2008092" cy="267539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03023" y="3017887"/>
            <a:ext cx="31388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5"/>
                </a:solidFill>
              </a:rPr>
              <a:t>假如我们穿越过去，把计算机的原理和设计图纸砸到牛顿头上，他会顿悟吗？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7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607" y="1987308"/>
            <a:ext cx="5926015" cy="1441939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FFFF00"/>
                </a:solidFill>
              </a:rPr>
              <a:t>最后一张拼图</a:t>
            </a:r>
            <a:endParaRPr lang="zh-CN" altLang="en-US" sz="7200" b="1" dirty="0">
              <a:solidFill>
                <a:srgbClr val="FFFF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07" y="495"/>
            <a:ext cx="12215007" cy="6857505"/>
          </a:xfrm>
        </p:spPr>
      </p:pic>
    </p:spTree>
    <p:extLst>
      <p:ext uri="{BB962C8B-B14F-4D97-AF65-F5344CB8AC3E}">
        <p14:creationId xmlns:p14="http://schemas.microsoft.com/office/powerpoint/2010/main" val="123226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大家都喜欢创新？</a:t>
            </a:r>
            <a:endParaRPr lang="zh-CN" altLang="en-US" sz="6000" dirty="0"/>
          </a:p>
        </p:txBody>
      </p:sp>
      <p:sp>
        <p:nvSpPr>
          <p:cNvPr id="8" name="文本框 7"/>
          <p:cNvSpPr txBox="1"/>
          <p:nvPr/>
        </p:nvSpPr>
        <p:spPr>
          <a:xfrm>
            <a:off x="3578470" y="2751993"/>
            <a:ext cx="4580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C000"/>
                </a:solidFill>
                <a:latin typeface="Blackadder ITC" panose="04020505051007020D02" pitchFamily="82" charset="0"/>
              </a:rPr>
              <a:t>	</a:t>
            </a:r>
            <a:r>
              <a:rPr lang="zh-CN" altLang="en-US" sz="4000" dirty="0" smtClean="0">
                <a:solidFill>
                  <a:srgbClr val="FFC000"/>
                </a:solidFill>
                <a:latin typeface="Blackadder ITC" panose="04020505051007020D02" pitchFamily="82" charset="0"/>
              </a:rPr>
              <a:t>创新</a:t>
            </a:r>
            <a:endParaRPr lang="en-US" altLang="zh-CN" sz="4000" dirty="0" smtClean="0">
              <a:solidFill>
                <a:srgbClr val="FFC000"/>
              </a:solidFill>
              <a:latin typeface="Blackadder ITC" panose="04020505051007020D02" pitchFamily="82" charset="0"/>
            </a:endParaRPr>
          </a:p>
          <a:p>
            <a:r>
              <a:rPr lang="zh-CN" altLang="en-US" sz="4000" dirty="0" smtClean="0">
                <a:solidFill>
                  <a:srgbClr val="FFC000"/>
                </a:solidFill>
                <a:latin typeface="Blackadder ITC" panose="04020505051007020D02" pitchFamily="82" charset="0"/>
              </a:rPr>
              <a:t>→做不一样的事</a:t>
            </a:r>
            <a:endParaRPr lang="en-US" altLang="zh-CN" sz="4000" dirty="0" smtClean="0">
              <a:solidFill>
                <a:srgbClr val="FFC000"/>
              </a:solidFill>
              <a:latin typeface="Blackadder ITC" panose="04020505051007020D02" pitchFamily="82" charset="0"/>
            </a:endParaRPr>
          </a:p>
          <a:p>
            <a:r>
              <a:rPr lang="zh-CN" altLang="en-US" sz="4000" dirty="0" smtClean="0">
                <a:solidFill>
                  <a:srgbClr val="FFC000"/>
                </a:solidFill>
                <a:latin typeface="Blackadder ITC" panose="04020505051007020D02" pitchFamily="82" charset="0"/>
              </a:rPr>
              <a:t>→自然有人不喜欢</a:t>
            </a:r>
            <a:endParaRPr lang="zh-CN" altLang="en-US" sz="4000" dirty="0">
              <a:solidFill>
                <a:srgbClr val="FFC000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3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214" y="328371"/>
            <a:ext cx="1996479" cy="76187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反馈：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925515" y="1389184"/>
            <a:ext cx="8036169" cy="4533899"/>
          </a:xfrm>
        </p:spPr>
        <p:txBody>
          <a:bodyPr/>
          <a:lstStyle/>
          <a:p>
            <a:r>
              <a:rPr lang="zh-CN" altLang="en-US" dirty="0" smtClean="0"/>
              <a:t>这从来行不通</a:t>
            </a:r>
            <a:endParaRPr lang="en-US" altLang="zh-CN" dirty="0" smtClean="0"/>
          </a:p>
          <a:p>
            <a:r>
              <a:rPr lang="zh-CN" altLang="en-US" dirty="0" smtClean="0"/>
              <a:t>大众不会理解这个创新</a:t>
            </a:r>
            <a:endParaRPr lang="en-US" altLang="zh-CN" dirty="0" smtClean="0"/>
          </a:p>
          <a:p>
            <a:r>
              <a:rPr lang="zh-CN" altLang="en-US" dirty="0" smtClean="0"/>
              <a:t>你的创新解决了问题，但没人会为此付钱的</a:t>
            </a:r>
            <a:endParaRPr lang="en-US" altLang="zh-CN" dirty="0" smtClean="0"/>
          </a:p>
          <a:p>
            <a:r>
              <a:rPr lang="zh-CN" altLang="en-US" dirty="0" smtClean="0"/>
              <a:t>这个事情属于别人管</a:t>
            </a:r>
            <a:endParaRPr lang="en-US" altLang="zh-CN" dirty="0" smtClean="0"/>
          </a:p>
          <a:p>
            <a:r>
              <a:rPr lang="zh-CN" altLang="en-US" dirty="0" smtClean="0"/>
              <a:t>我们这里不允许这么做事情</a:t>
            </a:r>
            <a:endParaRPr lang="en-US" altLang="zh-CN" dirty="0" smtClean="0"/>
          </a:p>
          <a:p>
            <a:r>
              <a:rPr lang="zh-CN" altLang="en-US" dirty="0" smtClean="0"/>
              <a:t>领导不会同意这么做</a:t>
            </a:r>
            <a:endParaRPr lang="en-US" altLang="zh-CN" dirty="0" smtClean="0"/>
          </a:p>
          <a:p>
            <a:r>
              <a:rPr lang="zh-CN" altLang="en-US" dirty="0" smtClean="0"/>
              <a:t>你只不过是手里碰巧有一个锤子，然后到处找钉子罢了</a:t>
            </a:r>
            <a:endParaRPr lang="en-US" altLang="zh-CN" dirty="0" smtClean="0"/>
          </a:p>
          <a:p>
            <a:r>
              <a:rPr lang="zh-CN" altLang="en-US" dirty="0" smtClean="0"/>
              <a:t>这个问题早就被完全解决了</a:t>
            </a:r>
            <a:endParaRPr lang="en-US" altLang="zh-CN" dirty="0" smtClean="0"/>
          </a:p>
          <a:p>
            <a:r>
              <a:rPr lang="zh-CN" altLang="en-US" dirty="0" smtClean="0"/>
              <a:t>滚！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43386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1_水滴">
  <a:themeElements>
    <a:clrScheme name="水滴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226</TotalTime>
  <Words>444</Words>
  <Application>Microsoft Office PowerPoint</Application>
  <PresentationFormat>宽屏</PresentationFormat>
  <Paragraphs>73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Algerian</vt:lpstr>
      <vt:lpstr>Arial</vt:lpstr>
      <vt:lpstr>Blackadder ITC</vt:lpstr>
      <vt:lpstr>Tw Cen MT</vt:lpstr>
      <vt:lpstr>水滴</vt:lpstr>
      <vt:lpstr>1_水滴</vt:lpstr>
      <vt:lpstr>IT行业的创新</vt:lpstr>
      <vt:lpstr>第16章</vt:lpstr>
      <vt:lpstr>PowerPoint 演示文稿</vt:lpstr>
      <vt:lpstr>1.灵光一现，伟大的创新就紧随其后？</vt:lpstr>
      <vt:lpstr>PowerPoint 演示文稿</vt:lpstr>
      <vt:lpstr>PowerPoint 演示文稿</vt:lpstr>
      <vt:lpstr>最后一张拼图</vt:lpstr>
      <vt:lpstr>2.大家都喜欢创新？</vt:lpstr>
      <vt:lpstr>反馈：</vt:lpstr>
      <vt:lpstr>原因：</vt:lpstr>
      <vt:lpstr>改良式</vt:lpstr>
      <vt:lpstr>颠覆式的创新往往会如潮水般涌入生活，不可阻挡</vt:lpstr>
      <vt:lpstr>3.好的想法会赢？</vt:lpstr>
      <vt:lpstr>Dvorak键盘</vt:lpstr>
      <vt:lpstr>PowerPoint 演示文稿</vt:lpstr>
      <vt:lpstr>PowerPoint 演示文稿</vt:lpstr>
      <vt:lpstr>想赢需要考虑四点：</vt:lpstr>
      <vt:lpstr>4.创新者都是一马当先？</vt:lpstr>
      <vt:lpstr>大部分成功的创新者都不是先行者</vt:lpstr>
      <vt:lpstr>IT行业的先行者和最近市场领导者：</vt:lpstr>
      <vt:lpstr>共享单车</vt:lpstr>
      <vt:lpstr>5.要成为领域的专家，才能创新？</vt:lpstr>
      <vt:lpstr>PowerPoint 演示文稿</vt:lpstr>
      <vt:lpstr>PowerPoint 演示文稿</vt:lpstr>
      <vt:lpstr>PowerPoint 演示文稿</vt:lpstr>
      <vt:lpstr>6.技术的创新是关键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IT行业的创新</dc:title>
  <dc:creator>王 亚博</dc:creator>
  <cp:lastModifiedBy>王 亚博</cp:lastModifiedBy>
  <cp:revision>19</cp:revision>
  <dcterms:created xsi:type="dcterms:W3CDTF">2018-10-18T08:06:20Z</dcterms:created>
  <dcterms:modified xsi:type="dcterms:W3CDTF">2018-10-22T07:17:56Z</dcterms:modified>
</cp:coreProperties>
</file>