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97" r:id="rId5"/>
    <p:sldId id="298" r:id="rId6"/>
    <p:sldId id="304" r:id="rId7"/>
    <p:sldId id="268" r:id="rId8"/>
    <p:sldId id="299" r:id="rId9"/>
    <p:sldId id="300" r:id="rId10"/>
    <p:sldId id="296" r:id="rId11"/>
    <p:sldId id="305" r:id="rId12"/>
    <p:sldId id="306" r:id="rId13"/>
    <p:sldId id="301" r:id="rId14"/>
    <p:sldId id="308" r:id="rId15"/>
    <p:sldId id="309" r:id="rId16"/>
    <p:sldId id="302" r:id="rId17"/>
    <p:sldId id="263" r:id="rId18"/>
    <p:sldId id="294" r:id="rId1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" initials="m" lastIdx="0" clrIdx="0">
    <p:extLst>
      <p:ext uri="{19B8F6BF-5375-455C-9EA6-DF929625EA0E}">
        <p15:presenceInfo xmlns:p15="http://schemas.microsoft.com/office/powerpoint/2012/main" userId="me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C5D1D1"/>
    <a:srgbClr val="1D1A39"/>
    <a:srgbClr val="202225"/>
    <a:srgbClr val="160F1F"/>
    <a:srgbClr val="9E7674"/>
    <a:srgbClr val="239EA5"/>
    <a:srgbClr val="749C90"/>
    <a:srgbClr val="201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F4ED51E-F49F-46FB-9CC2-C2EE831C1381}" type="datetimeFigureOut">
              <a:rPr lang="zh-CN" altLang="en-US" smtClean="0"/>
              <a:pPr>
                <a:defRPr/>
              </a:pPr>
              <a:t>2018/10/28</a:t>
            </a:fld>
            <a:endParaRPr lang="zh-CN" altLang="en-US" dirty="0"/>
          </a:p>
        </p:txBody>
      </p:sp>
      <p:sp>
        <p:nvSpPr>
          <p:cNvPr id="31748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noProof="0" dirty="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ABABC7F-F86A-4E74-9749-D3B614633B4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0382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Calibri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277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0F5AD972-4BAC-4F0F-A575-C733E50154E4}" type="slidenum">
              <a:rPr lang="zh-CN" altLang="en-US" sz="1200">
                <a:ea typeface="微软雅黑" panose="020B0503020204020204" pitchFamily="34" charset="-122"/>
              </a:rPr>
              <a:pPr algn="r" eaLnBrk="1" hangingPunct="1"/>
              <a:t>1</a:t>
            </a:fld>
            <a:endParaRPr lang="zh-CN" altLang="en-US" sz="12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6787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差异化：重要且必需，创造一个数量级的优势，最独特的价值</a:t>
            </a:r>
            <a:endParaRPr lang="en-US" altLang="zh-CN" dirty="0"/>
          </a:p>
          <a:p>
            <a:r>
              <a:rPr lang="zh-CN" altLang="en-US" dirty="0"/>
              <a:t>抵消：重要但不必需，填补自身的短板，做到足够好即可</a:t>
            </a:r>
            <a:endParaRPr lang="en-US" altLang="zh-CN" dirty="0"/>
          </a:p>
          <a:p>
            <a:r>
              <a:rPr lang="zh-CN" altLang="en-US" dirty="0"/>
              <a:t>优化：不重要但必需，核心竞争力</a:t>
            </a:r>
            <a:endParaRPr lang="en-US" altLang="zh-CN" dirty="0"/>
          </a:p>
          <a:p>
            <a:r>
              <a:rPr lang="zh-CN" altLang="en-US" dirty="0"/>
              <a:t>维持：不重要不必需，最少的成本保持功能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BABC7F-F86A-4E74-9749-D3B614633B49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8925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BABC7F-F86A-4E74-9749-D3B614633B49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1110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先写论文从理论上论证其可能性（创新者阶段）</a:t>
            </a:r>
            <a:endParaRPr lang="en-US" altLang="zh-CN" dirty="0"/>
          </a:p>
          <a:p>
            <a:pPr lvl="0"/>
            <a:r>
              <a:rPr lang="zh-CN" altLang="en-US" dirty="0"/>
              <a:t>然后做出原型供先行者尝鲜（早期采用者阶段）</a:t>
            </a:r>
            <a:endParaRPr lang="en-US" altLang="zh-CN" dirty="0"/>
          </a:p>
          <a:p>
            <a:pPr lvl="0"/>
            <a:r>
              <a:rPr lang="zh-CN" altLang="en-US" dirty="0"/>
              <a:t>随后广大人民群众中觉悟高的开始接受新技术（早期大众阶段）</a:t>
            </a:r>
            <a:endParaRPr lang="en-US" altLang="zh-CN" dirty="0"/>
          </a:p>
          <a:p>
            <a:pPr lvl="0"/>
            <a:r>
              <a:rPr lang="zh-CN" altLang="en-US" dirty="0"/>
              <a:t>再传播到晚期大众（</a:t>
            </a:r>
            <a:r>
              <a:rPr lang="en-US" altLang="zh-CN" dirty="0"/>
              <a:t>Late Majority</a:t>
            </a:r>
            <a:r>
              <a:rPr lang="zh-CN" altLang="en-US" dirty="0"/>
              <a:t>）</a:t>
            </a:r>
            <a:endParaRPr lang="en-US" altLang="zh-CN" dirty="0"/>
          </a:p>
          <a:p>
            <a:pPr lvl="0"/>
            <a:r>
              <a:rPr lang="zh-CN" altLang="en-US" dirty="0"/>
              <a:t>最后落伍者（</a:t>
            </a:r>
            <a:r>
              <a:rPr lang="en-US" altLang="zh-CN" dirty="0"/>
              <a:t>Laggards</a:t>
            </a:r>
            <a:r>
              <a:rPr lang="zh-CN" altLang="en-US" dirty="0"/>
              <a:t>）都开始使用这个新技术了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但是很多新技术都掉到沟里去了，推出的时机过早，未能吸引大众，是一个重要原因。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BABC7F-F86A-4E74-9749-D3B614633B49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550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BABC7F-F86A-4E74-9749-D3B614633B49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482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BABC7F-F86A-4E74-9749-D3B614633B49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447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BABC7F-F86A-4E74-9749-D3B614633B49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54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BABC7F-F86A-4E74-9749-D3B614633B49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238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BABC7F-F86A-4E74-9749-D3B614633B49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429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BABC7F-F86A-4E74-9749-D3B614633B49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163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A7E1C-726B-40A7-9599-9535280316B6}" type="datetimeFigureOut">
              <a:rPr lang="zh-CN" altLang="en-US"/>
              <a:pPr>
                <a:defRPr/>
              </a:pPr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979F4-9FDC-473B-88DA-8817092D7E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85E3D-606F-490A-BE57-3E57C7FBDBAE}" type="datetimeFigureOut">
              <a:rPr lang="zh-CN" altLang="en-US"/>
              <a:pPr>
                <a:defRPr/>
              </a:pPr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385D2-3D9D-4443-90C9-2A1DDA72E1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0EDF9-F598-47AE-B10F-4C76131919F2}" type="datetimeFigureOut">
              <a:rPr lang="zh-CN" altLang="en-US"/>
              <a:pPr>
                <a:defRPr/>
              </a:pPr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55376-5468-4CC6-9976-7F6E354BAB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06BF6-33B1-44CE-9014-D454A0ECFAFE}" type="datetimeFigureOut">
              <a:rPr lang="zh-CN" altLang="en-US"/>
              <a:pPr>
                <a:defRPr/>
              </a:pPr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2F660-D284-42FC-AC7D-A1D9D3E9C4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71F3B-4DC3-4776-B63F-435D9A4D4DF9}" type="datetimeFigureOut">
              <a:rPr lang="zh-CN" altLang="en-US"/>
              <a:pPr>
                <a:defRPr/>
              </a:pPr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585F2-BDD2-4B8F-9F0D-B542D2097D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7582749" y="1590986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DA950-BFCA-4B83-94AB-1463BA28A20F}" type="datetimeFigureOut">
              <a:rPr lang="zh-CN" altLang="en-US"/>
              <a:pPr>
                <a:defRPr/>
              </a:pPr>
              <a:t>2018/10/28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1CA3C-1EB3-4F37-A528-DD068C6E75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8BD17-E202-4178-B52A-FFA2A8CA26CE}" type="datetimeFigureOut">
              <a:rPr lang="zh-CN" altLang="en-US"/>
              <a:pPr>
                <a:defRPr/>
              </a:pPr>
              <a:t>2018/10/28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88263-765E-4EBC-A1B1-BAEA01F56B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3EAFC-9191-41CF-9892-89523BDD4BDB}" type="datetimeFigureOut">
              <a:rPr lang="zh-CN" altLang="en-US"/>
              <a:pPr>
                <a:defRPr/>
              </a:pPr>
              <a:t>2018/10/28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A76A3-75A2-4E03-AC53-02D2828525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1E831-94CF-421E-8210-938EA0824438}" type="datetimeFigureOut">
              <a:rPr lang="zh-CN" altLang="en-US"/>
              <a:pPr>
                <a:defRPr/>
              </a:pPr>
              <a:t>2018/10/28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A7ED0-6BDE-4C42-931C-00919ACFCC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91887-B58B-4ED6-A111-E886931243FC}" type="datetimeFigureOut">
              <a:rPr lang="zh-CN" altLang="en-US"/>
              <a:pPr>
                <a:defRPr/>
              </a:pPr>
              <a:t>2018/10/28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33B9B-F992-4CD3-900F-DBE62E1917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5944C-7F3E-4379-A0D8-AE76C135B836}" type="datetimeFigureOut">
              <a:rPr lang="zh-CN" altLang="en-US"/>
              <a:pPr>
                <a:defRPr/>
              </a:pPr>
              <a:t>2018/10/28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FFDE3-74D4-4E20-8596-1F9C37B94B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AFD6CAAA-3269-4964-9838-D6029E586F9C}" type="datetimeFigureOut">
              <a:rPr lang="zh-CN" altLang="en-US" smtClean="0"/>
              <a:pPr>
                <a:defRPr/>
              </a:pPr>
              <a:t>2018/10/28</a:t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7DC590-257D-4952-BD64-91872E7F67D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DB12A3-E1E6-40C0-BB31-0587B84D7E5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70402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75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组合 1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57538" y="493713"/>
            <a:ext cx="5876925" cy="58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76" name="直接连接符 16"/>
          <p:cNvCxnSpPr>
            <a:cxnSpLocks noChangeShapeType="1"/>
          </p:cNvCxnSpPr>
          <p:nvPr/>
        </p:nvCxnSpPr>
        <p:spPr bwMode="auto">
          <a:xfrm flipV="1">
            <a:off x="4833938" y="579438"/>
            <a:ext cx="1285875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77" name="直接连接符 17"/>
          <p:cNvCxnSpPr>
            <a:cxnSpLocks noChangeShapeType="1"/>
          </p:cNvCxnSpPr>
          <p:nvPr/>
        </p:nvCxnSpPr>
        <p:spPr bwMode="auto">
          <a:xfrm>
            <a:off x="6119813" y="579438"/>
            <a:ext cx="1389062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78" name="直接连接符 18"/>
          <p:cNvCxnSpPr>
            <a:cxnSpLocks noChangeShapeType="1"/>
          </p:cNvCxnSpPr>
          <p:nvPr/>
        </p:nvCxnSpPr>
        <p:spPr bwMode="auto">
          <a:xfrm>
            <a:off x="7508875" y="903288"/>
            <a:ext cx="990600" cy="9096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79" name="直接连接符 19"/>
          <p:cNvCxnSpPr>
            <a:cxnSpLocks noChangeShapeType="1"/>
          </p:cNvCxnSpPr>
          <p:nvPr/>
        </p:nvCxnSpPr>
        <p:spPr bwMode="auto">
          <a:xfrm>
            <a:off x="8499475" y="1812925"/>
            <a:ext cx="500063" cy="13033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0" name="直接连接符 20"/>
          <p:cNvCxnSpPr>
            <a:cxnSpLocks noChangeShapeType="1"/>
          </p:cNvCxnSpPr>
          <p:nvPr/>
        </p:nvCxnSpPr>
        <p:spPr bwMode="auto">
          <a:xfrm flipV="1">
            <a:off x="3789363" y="903288"/>
            <a:ext cx="1052512" cy="9096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1" name="直接连接符 21"/>
          <p:cNvCxnSpPr>
            <a:cxnSpLocks noChangeShapeType="1"/>
          </p:cNvCxnSpPr>
          <p:nvPr/>
        </p:nvCxnSpPr>
        <p:spPr bwMode="auto">
          <a:xfrm flipV="1">
            <a:off x="3317875" y="1812925"/>
            <a:ext cx="471488" cy="1270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2" name="直接连接符 22"/>
          <p:cNvCxnSpPr>
            <a:cxnSpLocks noChangeShapeType="1"/>
          </p:cNvCxnSpPr>
          <p:nvPr/>
        </p:nvCxnSpPr>
        <p:spPr bwMode="auto">
          <a:xfrm flipH="1" flipV="1">
            <a:off x="3317875" y="3082925"/>
            <a:ext cx="165100" cy="13700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3" name="直接连接符 23"/>
          <p:cNvCxnSpPr>
            <a:cxnSpLocks noChangeShapeType="1"/>
          </p:cNvCxnSpPr>
          <p:nvPr/>
        </p:nvCxnSpPr>
        <p:spPr bwMode="auto">
          <a:xfrm flipH="1" flipV="1">
            <a:off x="3482975" y="4468813"/>
            <a:ext cx="777875" cy="111442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4" name="直接连接符 24"/>
          <p:cNvCxnSpPr>
            <a:cxnSpLocks noChangeShapeType="1"/>
          </p:cNvCxnSpPr>
          <p:nvPr/>
        </p:nvCxnSpPr>
        <p:spPr bwMode="auto">
          <a:xfrm flipV="1">
            <a:off x="8812213" y="3108325"/>
            <a:ext cx="179387" cy="13223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5" name="直接连接符 25"/>
          <p:cNvCxnSpPr>
            <a:cxnSpLocks noChangeShapeType="1"/>
          </p:cNvCxnSpPr>
          <p:nvPr/>
        </p:nvCxnSpPr>
        <p:spPr bwMode="auto">
          <a:xfrm flipV="1">
            <a:off x="8032750" y="4430713"/>
            <a:ext cx="779463" cy="1143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6" name="直接连接符 26"/>
          <p:cNvCxnSpPr>
            <a:cxnSpLocks noChangeShapeType="1"/>
          </p:cNvCxnSpPr>
          <p:nvPr/>
        </p:nvCxnSpPr>
        <p:spPr bwMode="auto">
          <a:xfrm flipH="1" flipV="1">
            <a:off x="4260850" y="5583238"/>
            <a:ext cx="1216025" cy="6223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7" name="直接连接符 27"/>
          <p:cNvCxnSpPr>
            <a:cxnSpLocks noChangeShapeType="1"/>
          </p:cNvCxnSpPr>
          <p:nvPr/>
        </p:nvCxnSpPr>
        <p:spPr bwMode="auto">
          <a:xfrm flipH="1">
            <a:off x="6813550" y="5573713"/>
            <a:ext cx="1219200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8" name="直接连接符 28"/>
          <p:cNvCxnSpPr>
            <a:cxnSpLocks noChangeShapeType="1"/>
          </p:cNvCxnSpPr>
          <p:nvPr/>
        </p:nvCxnSpPr>
        <p:spPr bwMode="auto">
          <a:xfrm flipH="1" flipV="1">
            <a:off x="5472113" y="6205538"/>
            <a:ext cx="1341437" cy="285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9" name="直接连接符 29"/>
          <p:cNvCxnSpPr>
            <a:cxnSpLocks noChangeShapeType="1"/>
          </p:cNvCxnSpPr>
          <p:nvPr/>
        </p:nvCxnSpPr>
        <p:spPr bwMode="auto">
          <a:xfrm>
            <a:off x="4833938" y="903288"/>
            <a:ext cx="368300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0" name="直接连接符 30"/>
          <p:cNvCxnSpPr>
            <a:cxnSpLocks noChangeShapeType="1"/>
          </p:cNvCxnSpPr>
          <p:nvPr/>
        </p:nvCxnSpPr>
        <p:spPr bwMode="auto">
          <a:xfrm>
            <a:off x="4833938" y="903288"/>
            <a:ext cx="1546225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1" name="直接连接符 31"/>
          <p:cNvCxnSpPr>
            <a:cxnSpLocks noChangeShapeType="1"/>
          </p:cNvCxnSpPr>
          <p:nvPr/>
        </p:nvCxnSpPr>
        <p:spPr bwMode="auto">
          <a:xfrm>
            <a:off x="6119813" y="579438"/>
            <a:ext cx="260350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2" name="直接连接符 32"/>
          <p:cNvCxnSpPr>
            <a:cxnSpLocks noChangeShapeType="1"/>
          </p:cNvCxnSpPr>
          <p:nvPr/>
        </p:nvCxnSpPr>
        <p:spPr bwMode="auto">
          <a:xfrm>
            <a:off x="6380163" y="903288"/>
            <a:ext cx="1128712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3" name="直接连接符 33"/>
          <p:cNvCxnSpPr>
            <a:cxnSpLocks noChangeShapeType="1"/>
          </p:cNvCxnSpPr>
          <p:nvPr/>
        </p:nvCxnSpPr>
        <p:spPr bwMode="auto">
          <a:xfrm>
            <a:off x="7508875" y="903288"/>
            <a:ext cx="603250" cy="9302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4" name="直接连接符 34"/>
          <p:cNvCxnSpPr>
            <a:cxnSpLocks noChangeShapeType="1"/>
          </p:cNvCxnSpPr>
          <p:nvPr/>
        </p:nvCxnSpPr>
        <p:spPr bwMode="auto">
          <a:xfrm flipV="1">
            <a:off x="8112125" y="1812925"/>
            <a:ext cx="387350" cy="238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3095" name="直接连接符 35"/>
          <p:cNvCxnSpPr>
            <a:cxnSpLocks noChangeShapeType="1"/>
          </p:cNvCxnSpPr>
          <p:nvPr/>
        </p:nvCxnSpPr>
        <p:spPr bwMode="auto">
          <a:xfrm flipV="1">
            <a:off x="3817938" y="903288"/>
            <a:ext cx="1016000" cy="15224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3096" name="直接连接符 36"/>
          <p:cNvCxnSpPr>
            <a:cxnSpLocks noChangeShapeType="1"/>
          </p:cNvCxnSpPr>
          <p:nvPr/>
        </p:nvCxnSpPr>
        <p:spPr bwMode="auto">
          <a:xfrm flipH="1">
            <a:off x="3317875" y="2387600"/>
            <a:ext cx="525463" cy="7064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3097" name="直接连接符 37"/>
          <p:cNvCxnSpPr>
            <a:cxnSpLocks noChangeShapeType="1"/>
          </p:cNvCxnSpPr>
          <p:nvPr/>
        </p:nvCxnSpPr>
        <p:spPr bwMode="auto">
          <a:xfrm flipH="1" flipV="1">
            <a:off x="8108950" y="1825625"/>
            <a:ext cx="890588" cy="12906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8" name="直接连接符 38"/>
          <p:cNvCxnSpPr>
            <a:cxnSpLocks noChangeShapeType="1"/>
          </p:cNvCxnSpPr>
          <p:nvPr/>
        </p:nvCxnSpPr>
        <p:spPr bwMode="auto">
          <a:xfrm flipH="1" flipV="1">
            <a:off x="3789363" y="1812925"/>
            <a:ext cx="111125" cy="25082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9" name="直接连接符 39"/>
          <p:cNvCxnSpPr>
            <a:cxnSpLocks noChangeShapeType="1"/>
          </p:cNvCxnSpPr>
          <p:nvPr/>
        </p:nvCxnSpPr>
        <p:spPr bwMode="auto">
          <a:xfrm flipH="1" flipV="1">
            <a:off x="3317875" y="3082925"/>
            <a:ext cx="582613" cy="12382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00" name="直接连接符 40"/>
          <p:cNvCxnSpPr>
            <a:cxnSpLocks noChangeShapeType="1"/>
          </p:cNvCxnSpPr>
          <p:nvPr/>
        </p:nvCxnSpPr>
        <p:spPr bwMode="auto">
          <a:xfrm flipH="1">
            <a:off x="3490913" y="4321175"/>
            <a:ext cx="409575" cy="1412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3101" name="直接连接符 41"/>
          <p:cNvCxnSpPr>
            <a:cxnSpLocks noChangeShapeType="1"/>
          </p:cNvCxnSpPr>
          <p:nvPr/>
        </p:nvCxnSpPr>
        <p:spPr bwMode="auto">
          <a:xfrm flipH="1">
            <a:off x="4260850" y="5021263"/>
            <a:ext cx="941388" cy="5524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02" name="直接连接符 42"/>
          <p:cNvCxnSpPr>
            <a:cxnSpLocks noChangeShapeType="1"/>
          </p:cNvCxnSpPr>
          <p:nvPr/>
        </p:nvCxnSpPr>
        <p:spPr bwMode="auto">
          <a:xfrm>
            <a:off x="3900488" y="4310063"/>
            <a:ext cx="360362" cy="12731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3103" name="直接连接符 43"/>
          <p:cNvCxnSpPr>
            <a:cxnSpLocks noChangeShapeType="1"/>
          </p:cNvCxnSpPr>
          <p:nvPr/>
        </p:nvCxnSpPr>
        <p:spPr bwMode="auto">
          <a:xfrm flipV="1">
            <a:off x="7897813" y="4440238"/>
            <a:ext cx="922337" cy="3048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04" name="直接箭头连接符 44"/>
          <p:cNvCxnSpPr>
            <a:cxnSpLocks noChangeShapeType="1"/>
          </p:cNvCxnSpPr>
          <p:nvPr/>
        </p:nvCxnSpPr>
        <p:spPr bwMode="auto">
          <a:xfrm>
            <a:off x="7900988" y="4749800"/>
            <a:ext cx="134937" cy="833438"/>
          </a:xfrm>
          <a:prstGeom prst="straightConnector1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3105" name="直接连接符 45"/>
          <p:cNvCxnSpPr>
            <a:cxnSpLocks noChangeShapeType="1"/>
          </p:cNvCxnSpPr>
          <p:nvPr/>
        </p:nvCxnSpPr>
        <p:spPr bwMode="auto">
          <a:xfrm flipV="1">
            <a:off x="6542088" y="5573713"/>
            <a:ext cx="1490662" cy="12382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3106" name="直接连接符 46"/>
          <p:cNvCxnSpPr>
            <a:cxnSpLocks noChangeShapeType="1"/>
          </p:cNvCxnSpPr>
          <p:nvPr/>
        </p:nvCxnSpPr>
        <p:spPr bwMode="auto">
          <a:xfrm flipH="1" flipV="1">
            <a:off x="4257675" y="5575300"/>
            <a:ext cx="2274888" cy="1222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3107" name="直接连接符 47"/>
          <p:cNvCxnSpPr>
            <a:cxnSpLocks noChangeShapeType="1"/>
          </p:cNvCxnSpPr>
          <p:nvPr/>
        </p:nvCxnSpPr>
        <p:spPr bwMode="auto">
          <a:xfrm>
            <a:off x="6523038" y="5697538"/>
            <a:ext cx="290512" cy="5365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08" name="直接连接符 48"/>
          <p:cNvCxnSpPr>
            <a:cxnSpLocks noChangeShapeType="1"/>
          </p:cNvCxnSpPr>
          <p:nvPr/>
        </p:nvCxnSpPr>
        <p:spPr bwMode="auto">
          <a:xfrm flipH="1">
            <a:off x="5472113" y="5697538"/>
            <a:ext cx="1050925" cy="508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09" name="直接连接符 49"/>
          <p:cNvCxnSpPr>
            <a:cxnSpLocks noChangeShapeType="1"/>
          </p:cNvCxnSpPr>
          <p:nvPr/>
        </p:nvCxnSpPr>
        <p:spPr bwMode="auto">
          <a:xfrm flipH="1">
            <a:off x="8305800" y="3111500"/>
            <a:ext cx="693738" cy="1920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0" name="直接连接符 50"/>
          <p:cNvCxnSpPr>
            <a:cxnSpLocks noChangeShapeType="1"/>
          </p:cNvCxnSpPr>
          <p:nvPr/>
        </p:nvCxnSpPr>
        <p:spPr bwMode="auto">
          <a:xfrm flipV="1">
            <a:off x="7891463" y="3094038"/>
            <a:ext cx="1100137" cy="16541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3111" name="直接连接符 51"/>
          <p:cNvCxnSpPr>
            <a:cxnSpLocks noChangeShapeType="1"/>
          </p:cNvCxnSpPr>
          <p:nvPr/>
        </p:nvCxnSpPr>
        <p:spPr bwMode="auto">
          <a:xfrm>
            <a:off x="6380163" y="903288"/>
            <a:ext cx="1731962" cy="9223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2" name="直接连接符 52"/>
          <p:cNvCxnSpPr>
            <a:cxnSpLocks noChangeShapeType="1"/>
          </p:cNvCxnSpPr>
          <p:nvPr/>
        </p:nvCxnSpPr>
        <p:spPr bwMode="auto">
          <a:xfrm flipH="1" flipV="1">
            <a:off x="6380163" y="903288"/>
            <a:ext cx="1579562" cy="17827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3" name="直接连接符 53"/>
          <p:cNvCxnSpPr>
            <a:cxnSpLocks noChangeShapeType="1"/>
          </p:cNvCxnSpPr>
          <p:nvPr/>
        </p:nvCxnSpPr>
        <p:spPr bwMode="auto">
          <a:xfrm flipH="1">
            <a:off x="7959725" y="1836738"/>
            <a:ext cx="152400" cy="8493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4" name="直接连接符 54"/>
          <p:cNvCxnSpPr>
            <a:cxnSpLocks noChangeShapeType="1"/>
          </p:cNvCxnSpPr>
          <p:nvPr/>
        </p:nvCxnSpPr>
        <p:spPr bwMode="auto">
          <a:xfrm flipH="1" flipV="1">
            <a:off x="8112125" y="1828800"/>
            <a:ext cx="193675" cy="14811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5" name="直接连接符 55"/>
          <p:cNvCxnSpPr>
            <a:cxnSpLocks noChangeShapeType="1"/>
          </p:cNvCxnSpPr>
          <p:nvPr/>
        </p:nvCxnSpPr>
        <p:spPr bwMode="auto">
          <a:xfrm flipV="1">
            <a:off x="4168775" y="1563688"/>
            <a:ext cx="1033463" cy="11223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6" name="直接连接符 56"/>
          <p:cNvCxnSpPr>
            <a:cxnSpLocks noChangeShapeType="1"/>
          </p:cNvCxnSpPr>
          <p:nvPr/>
        </p:nvCxnSpPr>
        <p:spPr bwMode="auto">
          <a:xfrm flipV="1">
            <a:off x="5202238" y="903288"/>
            <a:ext cx="1173162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7" name="直接连接符 57"/>
          <p:cNvCxnSpPr>
            <a:cxnSpLocks noChangeShapeType="1"/>
          </p:cNvCxnSpPr>
          <p:nvPr/>
        </p:nvCxnSpPr>
        <p:spPr bwMode="auto">
          <a:xfrm flipV="1">
            <a:off x="3817938" y="1570038"/>
            <a:ext cx="1384300" cy="8445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8" name="直接连接符 58"/>
          <p:cNvCxnSpPr>
            <a:cxnSpLocks noChangeShapeType="1"/>
          </p:cNvCxnSpPr>
          <p:nvPr/>
        </p:nvCxnSpPr>
        <p:spPr bwMode="auto">
          <a:xfrm flipH="1" flipV="1">
            <a:off x="3819525" y="2420938"/>
            <a:ext cx="349250" cy="2651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9" name="直接连接符 59"/>
          <p:cNvCxnSpPr>
            <a:cxnSpLocks noChangeShapeType="1"/>
          </p:cNvCxnSpPr>
          <p:nvPr/>
        </p:nvCxnSpPr>
        <p:spPr bwMode="auto">
          <a:xfrm flipH="1">
            <a:off x="3900488" y="3789363"/>
            <a:ext cx="268287" cy="5254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20" name="直接连接符 60"/>
          <p:cNvCxnSpPr>
            <a:cxnSpLocks noChangeShapeType="1"/>
          </p:cNvCxnSpPr>
          <p:nvPr/>
        </p:nvCxnSpPr>
        <p:spPr bwMode="auto">
          <a:xfrm flipH="1" flipV="1">
            <a:off x="4168775" y="3789363"/>
            <a:ext cx="1033463" cy="12271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21" name="直接连接符 61"/>
          <p:cNvCxnSpPr>
            <a:cxnSpLocks noChangeShapeType="1"/>
          </p:cNvCxnSpPr>
          <p:nvPr/>
        </p:nvCxnSpPr>
        <p:spPr bwMode="auto">
          <a:xfrm flipH="1" flipV="1">
            <a:off x="3900488" y="4321175"/>
            <a:ext cx="1301750" cy="6921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3122" name="直接连接符 62"/>
          <p:cNvCxnSpPr>
            <a:cxnSpLocks noChangeShapeType="1"/>
          </p:cNvCxnSpPr>
          <p:nvPr/>
        </p:nvCxnSpPr>
        <p:spPr bwMode="auto">
          <a:xfrm flipH="1" flipV="1">
            <a:off x="5202238" y="5021263"/>
            <a:ext cx="1339850" cy="6778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3123" name="直接连接符 63"/>
          <p:cNvCxnSpPr>
            <a:cxnSpLocks noChangeShapeType="1"/>
          </p:cNvCxnSpPr>
          <p:nvPr/>
        </p:nvCxnSpPr>
        <p:spPr bwMode="auto">
          <a:xfrm flipH="1">
            <a:off x="6523038" y="3789363"/>
            <a:ext cx="1436687" cy="19097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3124" name="直接连接符 64"/>
          <p:cNvCxnSpPr>
            <a:cxnSpLocks noChangeShapeType="1"/>
          </p:cNvCxnSpPr>
          <p:nvPr/>
        </p:nvCxnSpPr>
        <p:spPr bwMode="auto">
          <a:xfrm flipV="1">
            <a:off x="7883525" y="3800475"/>
            <a:ext cx="76200" cy="94456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3125" name="直接连接符 65"/>
          <p:cNvCxnSpPr>
            <a:cxnSpLocks noChangeShapeType="1"/>
          </p:cNvCxnSpPr>
          <p:nvPr/>
        </p:nvCxnSpPr>
        <p:spPr bwMode="auto">
          <a:xfrm flipH="1">
            <a:off x="7897813" y="3298825"/>
            <a:ext cx="411162" cy="14462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26" name="直接连接符 66"/>
          <p:cNvCxnSpPr>
            <a:cxnSpLocks noChangeShapeType="1"/>
          </p:cNvCxnSpPr>
          <p:nvPr/>
        </p:nvCxnSpPr>
        <p:spPr bwMode="auto">
          <a:xfrm flipV="1">
            <a:off x="6537325" y="4749800"/>
            <a:ext cx="1363663" cy="9413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3127" name="直接连接符 67"/>
          <p:cNvCxnSpPr>
            <a:cxnSpLocks noChangeShapeType="1"/>
          </p:cNvCxnSpPr>
          <p:nvPr/>
        </p:nvCxnSpPr>
        <p:spPr bwMode="auto">
          <a:xfrm>
            <a:off x="4168775" y="26860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3128" name="直接连接符 68"/>
          <p:cNvCxnSpPr>
            <a:cxnSpLocks noChangeShapeType="1"/>
          </p:cNvCxnSpPr>
          <p:nvPr/>
        </p:nvCxnSpPr>
        <p:spPr bwMode="auto">
          <a:xfrm>
            <a:off x="4168775" y="2686050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3129" name="直接连接符 69"/>
          <p:cNvCxnSpPr>
            <a:cxnSpLocks noChangeShapeType="1"/>
          </p:cNvCxnSpPr>
          <p:nvPr/>
        </p:nvCxnSpPr>
        <p:spPr bwMode="auto">
          <a:xfrm>
            <a:off x="7959725" y="2686050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3130" name="直接连接符 70"/>
          <p:cNvCxnSpPr>
            <a:cxnSpLocks noChangeShapeType="1"/>
          </p:cNvCxnSpPr>
          <p:nvPr/>
        </p:nvCxnSpPr>
        <p:spPr bwMode="auto">
          <a:xfrm>
            <a:off x="6032500" y="26860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3131" name="直接连接符 71"/>
          <p:cNvCxnSpPr>
            <a:cxnSpLocks noChangeShapeType="1"/>
          </p:cNvCxnSpPr>
          <p:nvPr/>
        </p:nvCxnSpPr>
        <p:spPr bwMode="auto">
          <a:xfrm>
            <a:off x="4168775" y="3184525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3132" name="直接连接符 72"/>
          <p:cNvCxnSpPr>
            <a:cxnSpLocks noChangeShapeType="1"/>
          </p:cNvCxnSpPr>
          <p:nvPr/>
        </p:nvCxnSpPr>
        <p:spPr bwMode="auto">
          <a:xfrm>
            <a:off x="7959725" y="3057525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grpSp>
        <p:nvGrpSpPr>
          <p:cNvPr id="2" name="组合 78"/>
          <p:cNvGrpSpPr>
            <a:grpSpLocks/>
          </p:cNvGrpSpPr>
          <p:nvPr/>
        </p:nvGrpSpPr>
        <p:grpSpPr bwMode="auto">
          <a:xfrm>
            <a:off x="1017129" y="2713038"/>
            <a:ext cx="7790321" cy="3099812"/>
            <a:chOff x="-2342021" y="0"/>
            <a:chExt cx="7790321" cy="3101653"/>
          </a:xfrm>
        </p:grpSpPr>
        <p:sp>
          <p:nvSpPr>
            <p:cNvPr id="2112" name="文本框 76"/>
            <p:cNvSpPr txBox="1">
              <a:spLocks noChangeArrowheads="1"/>
            </p:cNvSpPr>
            <p:nvPr/>
          </p:nvSpPr>
          <p:spPr bwMode="auto">
            <a:xfrm>
              <a:off x="0" y="0"/>
              <a:ext cx="5448300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lang="zh-CN" altLang="en-US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行业的创新</a:t>
              </a:r>
            </a:p>
          </p:txBody>
        </p:sp>
        <p:sp>
          <p:nvSpPr>
            <p:cNvPr id="2113" name="文本框 77"/>
            <p:cNvSpPr txBox="1">
              <a:spLocks noChangeArrowheads="1"/>
            </p:cNvSpPr>
            <p:nvPr/>
          </p:nvSpPr>
          <p:spPr bwMode="auto">
            <a:xfrm>
              <a:off x="-2342021" y="2454938"/>
              <a:ext cx="1852976" cy="646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石启萌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2018218063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87" name="直接连接符 67">
            <a:extLst>
              <a:ext uri="{FF2B5EF4-FFF2-40B4-BE49-F238E27FC236}">
                <a16:creationId xmlns:a16="http://schemas.microsoft.com/office/drawing/2014/main" id="{E3329B3C-8F69-479F-B2FE-9408CC38A7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68775" y="3786139"/>
            <a:ext cx="3790950" cy="14336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0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0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10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10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10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0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0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0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10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10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10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10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10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10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10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10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10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0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10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1000"/>
                                        <p:tgtEl>
                                          <p:spTgt spid="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10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10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10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10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10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1000"/>
                                        <p:tgtEl>
                                          <p:spTgt spid="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10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10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1000"/>
                                        <p:tgtEl>
                                          <p:spTgt spid="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1000"/>
                                        <p:tgtEl>
                                          <p:spTgt spid="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10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10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1000"/>
                                        <p:tgtEl>
                                          <p:spTgt spid="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1000"/>
                                        <p:tgtEl>
                                          <p:spTgt spid="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87" presetID="2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7500"/>
                            </p:stCondLst>
                            <p:childTnLst>
                              <p:par>
                                <p:cTn id="1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3736975" y="968375"/>
            <a:ext cx="4652963" cy="4795838"/>
            <a:chOff x="0" y="0"/>
            <a:chExt cx="4653650" cy="4795419"/>
          </a:xfrm>
        </p:grpSpPr>
        <p:sp>
          <p:nvSpPr>
            <p:cNvPr id="4100" name="文本框 70"/>
            <p:cNvSpPr txBox="1">
              <a:spLocks noChangeArrowheads="1"/>
            </p:cNvSpPr>
            <p:nvPr/>
          </p:nvSpPr>
          <p:spPr bwMode="auto">
            <a:xfrm>
              <a:off x="1120187" y="1058302"/>
              <a:ext cx="2371276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8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16.3</a:t>
              </a:r>
              <a:endParaRPr lang="zh-CN" altLang="en-US" sz="8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01" name="文本框 71"/>
            <p:cNvSpPr txBox="1">
              <a:spLocks noChangeArrowheads="1"/>
            </p:cNvSpPr>
            <p:nvPr/>
          </p:nvSpPr>
          <p:spPr bwMode="auto">
            <a:xfrm>
              <a:off x="0" y="2881003"/>
              <a:ext cx="4653650" cy="646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3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创新的招数</a:t>
              </a:r>
            </a:p>
          </p:txBody>
        </p:sp>
        <p:grpSp>
          <p:nvGrpSpPr>
            <p:cNvPr id="4102" name="组合 88"/>
            <p:cNvGrpSpPr>
              <a:grpSpLocks/>
            </p:cNvGrpSpPr>
            <p:nvPr/>
          </p:nvGrpSpPr>
          <p:grpSpPr bwMode="auto">
            <a:xfrm>
              <a:off x="47547" y="2461759"/>
              <a:ext cx="4597803" cy="80216"/>
              <a:chOff x="0" y="0"/>
              <a:chExt cx="4597803" cy="80216"/>
            </a:xfrm>
          </p:grpSpPr>
          <p:sp>
            <p:nvSpPr>
              <p:cNvPr id="4132" name="椭圆 68"/>
              <p:cNvSpPr>
                <a:spLocks noChangeArrowheads="1"/>
              </p:cNvSpPr>
              <p:nvPr/>
            </p:nvSpPr>
            <p:spPr bwMode="auto">
              <a:xfrm flipV="1">
                <a:off x="2239170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14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133" name="直接连接符 72"/>
              <p:cNvCxnSpPr>
                <a:cxnSpLocks noChangeShapeType="1"/>
              </p:cNvCxnSpPr>
              <p:nvPr/>
            </p:nvCxnSpPr>
            <p:spPr bwMode="auto">
              <a:xfrm>
                <a:off x="0" y="27829"/>
                <a:ext cx="2077186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4134" name="直接连接符 87"/>
              <p:cNvCxnSpPr>
                <a:cxnSpLocks noChangeShapeType="1"/>
              </p:cNvCxnSpPr>
              <p:nvPr/>
            </p:nvCxnSpPr>
            <p:spPr bwMode="auto">
              <a:xfrm>
                <a:off x="2488215" y="27829"/>
                <a:ext cx="2109588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</p:spPr>
          </p:cxnSp>
        </p:grpSp>
        <p:grpSp>
          <p:nvGrpSpPr>
            <p:cNvPr id="4103" name="组合 28"/>
            <p:cNvGrpSpPr>
              <a:grpSpLocks/>
            </p:cNvGrpSpPr>
            <p:nvPr/>
          </p:nvGrpSpPr>
          <p:grpSpPr bwMode="auto">
            <a:xfrm>
              <a:off x="15053" y="0"/>
              <a:ext cx="4572001" cy="4795419"/>
              <a:chOff x="0" y="0"/>
              <a:chExt cx="4572001" cy="4795419"/>
            </a:xfrm>
          </p:grpSpPr>
          <p:grpSp>
            <p:nvGrpSpPr>
              <p:cNvPr id="4104" name="组合 6"/>
              <p:cNvGrpSpPr>
                <a:grpSpLocks/>
              </p:cNvGrpSpPr>
              <p:nvPr/>
            </p:nvGrpSpPr>
            <p:grpSpPr bwMode="auto">
              <a:xfrm>
                <a:off x="0" y="0"/>
                <a:ext cx="4572001" cy="852010"/>
                <a:chOff x="0" y="0"/>
                <a:chExt cx="4572001" cy="852010"/>
              </a:xfrm>
            </p:grpSpPr>
            <p:grpSp>
              <p:nvGrpSpPr>
                <p:cNvPr id="4119" name="组合 15"/>
                <p:cNvGrpSpPr>
                  <a:grpSpLocks/>
                </p:cNvGrpSpPr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22" name="菱形 2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23" name="组合 8"/>
                  <p:cNvGrpSpPr>
                    <a:grpSpLocks/>
                  </p:cNvGrpSpPr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30" name="直接连接符 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4131" name="直接连接符 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</p:cxnSp>
              </p:grpSp>
              <p:grpSp>
                <p:nvGrpSpPr>
                  <p:cNvPr id="4124" name="组合 9"/>
                  <p:cNvGrpSpPr>
                    <a:grpSpLocks/>
                  </p:cNvGrpSpPr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8" name="直接连接符 1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4129" name="直接连接符 11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</p:cxnSp>
              </p:grpSp>
              <p:grpSp>
                <p:nvGrpSpPr>
                  <p:cNvPr id="4125" name="组合 12"/>
                  <p:cNvGrpSpPr>
                    <a:grpSpLocks/>
                  </p:cNvGrpSpPr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6" name="直接连接符 1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4127" name="直接连接符 14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</p:cxnSp>
              </p:grpSp>
            </p:grpSp>
            <p:cxnSp>
              <p:nvCxnSpPr>
                <p:cNvPr id="4120" name="直接连接符 31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4121" name="直接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4105" name="组合 54"/>
              <p:cNvGrpSpPr>
                <a:grpSpLocks/>
              </p:cNvGrpSpPr>
              <p:nvPr/>
            </p:nvGrpSpPr>
            <p:grpSpPr bwMode="auto">
              <a:xfrm flipV="1">
                <a:off x="0" y="3943409"/>
                <a:ext cx="4572001" cy="852010"/>
                <a:chOff x="0" y="0"/>
                <a:chExt cx="4572001" cy="852010"/>
              </a:xfrm>
            </p:grpSpPr>
            <p:grpSp>
              <p:nvGrpSpPr>
                <p:cNvPr id="4106" name="组合 55"/>
                <p:cNvGrpSpPr>
                  <a:grpSpLocks/>
                </p:cNvGrpSpPr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09" name="菱形 58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10" name="组合 59"/>
                  <p:cNvGrpSpPr>
                    <a:grpSpLocks/>
                  </p:cNvGrpSpPr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7" name="直接连接符 66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4118" name="直接连接符 6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</p:cxnSp>
              </p:grpSp>
              <p:grpSp>
                <p:nvGrpSpPr>
                  <p:cNvPr id="4111" name="组合 60"/>
                  <p:cNvGrpSpPr>
                    <a:grpSpLocks/>
                  </p:cNvGrpSpPr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5" name="直接连接符 6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4116" name="直接连接符 65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</p:cxnSp>
              </p:grpSp>
              <p:grpSp>
                <p:nvGrpSpPr>
                  <p:cNvPr id="4112" name="组合 61"/>
                  <p:cNvGrpSpPr>
                    <a:grpSpLocks/>
                  </p:cNvGrpSpPr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3" name="直接连接符 6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4114" name="直接连接符 63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</p:cxnSp>
              </p:grpSp>
            </p:grpSp>
            <p:cxnSp>
              <p:nvCxnSpPr>
                <p:cNvPr id="4107" name="直接连接符 56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4108" name="直接连接符 57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1943521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38">
            <a:extLst>
              <a:ext uri="{FF2B5EF4-FFF2-40B4-BE49-F238E27FC236}">
                <a16:creationId xmlns:a16="http://schemas.microsoft.com/office/drawing/2014/main" id="{64700798-B426-4207-BEEA-35752516B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379" y="352884"/>
            <a:ext cx="46510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框架介绍：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SWOT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95D949A5-0027-47F4-84C2-311987B5FBF0}"/>
              </a:ext>
            </a:extLst>
          </p:cNvPr>
          <p:cNvGrpSpPr/>
          <p:nvPr/>
        </p:nvGrpSpPr>
        <p:grpSpPr>
          <a:xfrm>
            <a:off x="424518" y="403716"/>
            <a:ext cx="238126" cy="472388"/>
            <a:chOff x="545192" y="549490"/>
            <a:chExt cx="238126" cy="472388"/>
          </a:xfrm>
        </p:grpSpPr>
        <p:grpSp>
          <p:nvGrpSpPr>
            <p:cNvPr id="69" name="组合 3">
              <a:extLst>
                <a:ext uri="{FF2B5EF4-FFF2-40B4-BE49-F238E27FC236}">
                  <a16:creationId xmlns:a16="http://schemas.microsoft.com/office/drawing/2014/main" id="{9367CB51-3BC2-444C-9E93-AC239FDF10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5193" y="549490"/>
              <a:ext cx="238125" cy="347662"/>
              <a:chOff x="0" y="0"/>
              <a:chExt cx="569789" cy="829904"/>
            </a:xfrm>
          </p:grpSpPr>
          <p:sp>
            <p:nvSpPr>
              <p:cNvPr id="73" name="菱形 39">
                <a:extLst>
                  <a:ext uri="{FF2B5EF4-FFF2-40B4-BE49-F238E27FC236}">
                    <a16:creationId xmlns:a16="http://schemas.microsoft.com/office/drawing/2014/main" id="{FCFE4BE1-A9D1-4AEB-874C-9F8323BB9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菱形 40">
                <a:extLst>
                  <a:ext uri="{FF2B5EF4-FFF2-40B4-BE49-F238E27FC236}">
                    <a16:creationId xmlns:a16="http://schemas.microsoft.com/office/drawing/2014/main" id="{1B344899-0D92-494F-A11E-5EE27044D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0" name="组合 3">
              <a:extLst>
                <a:ext uri="{FF2B5EF4-FFF2-40B4-BE49-F238E27FC236}">
                  <a16:creationId xmlns:a16="http://schemas.microsoft.com/office/drawing/2014/main" id="{89F50B61-5AD9-4E5E-9FC2-1D016308A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5192" y="674216"/>
              <a:ext cx="238125" cy="347662"/>
              <a:chOff x="0" y="0"/>
              <a:chExt cx="569789" cy="829904"/>
            </a:xfrm>
          </p:grpSpPr>
          <p:sp>
            <p:nvSpPr>
              <p:cNvPr id="71" name="菱形 39">
                <a:extLst>
                  <a:ext uri="{FF2B5EF4-FFF2-40B4-BE49-F238E27FC236}">
                    <a16:creationId xmlns:a16="http://schemas.microsoft.com/office/drawing/2014/main" id="{0AF017C9-F179-43D0-BB6B-ED304EAD5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菱形 40">
                <a:extLst>
                  <a:ext uri="{FF2B5EF4-FFF2-40B4-BE49-F238E27FC236}">
                    <a16:creationId xmlns:a16="http://schemas.microsoft.com/office/drawing/2014/main" id="{D8399349-5338-4B3D-85E8-AAB744733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BB8D954-1A6D-4D4F-A2B1-3DA869873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704648"/>
              </p:ext>
            </p:extLst>
          </p:nvPr>
        </p:nvGraphicFramePr>
        <p:xfrm>
          <a:off x="1482509" y="2486501"/>
          <a:ext cx="9702326" cy="1884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439">
                  <a:extLst>
                    <a:ext uri="{9D8B030D-6E8A-4147-A177-3AD203B41FA5}">
                      <a16:colId xmlns:a16="http://schemas.microsoft.com/office/drawing/2014/main" val="2924007909"/>
                    </a:ext>
                  </a:extLst>
                </a:gridCol>
                <a:gridCol w="3785379">
                  <a:extLst>
                    <a:ext uri="{9D8B030D-6E8A-4147-A177-3AD203B41FA5}">
                      <a16:colId xmlns:a16="http://schemas.microsoft.com/office/drawing/2014/main" val="1564256814"/>
                    </a:ext>
                  </a:extLst>
                </a:gridCol>
                <a:gridCol w="3940508">
                  <a:extLst>
                    <a:ext uri="{9D8B030D-6E8A-4147-A177-3AD203B41FA5}">
                      <a16:colId xmlns:a16="http://schemas.microsoft.com/office/drawing/2014/main" val="185391780"/>
                    </a:ext>
                  </a:extLst>
                </a:gridCol>
              </a:tblGrid>
              <a:tr h="596347">
                <a:tc>
                  <a:txBody>
                    <a:bodyPr/>
                    <a:lstStyle/>
                    <a:p>
                      <a:pPr algn="r"/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有利因素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不利因素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224685"/>
                  </a:ext>
                </a:extLst>
              </a:tr>
              <a:tr h="615295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dirty="0">
                          <a:solidFill>
                            <a:srgbClr val="1D1A3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内部因素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1D1A3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Strengths(S) </a:t>
                      </a:r>
                      <a:r>
                        <a:rPr lang="zh-CN" altLang="en-US" sz="2400" dirty="0">
                          <a:solidFill>
                            <a:srgbClr val="1D1A3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kern="1200" dirty="0">
                          <a:solidFill>
                            <a:srgbClr val="1D1A3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Weaknesses(W) </a:t>
                      </a:r>
                      <a:r>
                        <a:rPr lang="zh-CN" altLang="en-US" sz="2400" b="0" i="0" kern="1200" dirty="0">
                          <a:solidFill>
                            <a:srgbClr val="1D1A3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弱项</a:t>
                      </a:r>
                      <a:endParaRPr lang="zh-CN" altLang="en-US" sz="2400" dirty="0">
                        <a:solidFill>
                          <a:srgbClr val="1D1A3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1326204"/>
                  </a:ext>
                </a:extLst>
              </a:tr>
              <a:tr h="67335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1D1A3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外部因素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kern="1200" dirty="0">
                          <a:solidFill>
                            <a:srgbClr val="1D1A3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Opportunities(O) </a:t>
                      </a:r>
                      <a:r>
                        <a:rPr lang="zh-CN" altLang="en-US" sz="2400" b="0" i="0" kern="1200" dirty="0">
                          <a:solidFill>
                            <a:srgbClr val="1D1A3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机会</a:t>
                      </a:r>
                      <a:endParaRPr lang="zh-CN" altLang="en-US" sz="2400" dirty="0">
                        <a:solidFill>
                          <a:srgbClr val="1D1A3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kern="1200" dirty="0">
                          <a:solidFill>
                            <a:srgbClr val="1D1A3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Threats(T) </a:t>
                      </a:r>
                      <a:r>
                        <a:rPr lang="zh-CN" altLang="en-US" sz="2400" b="0" i="0" kern="1200" dirty="0">
                          <a:solidFill>
                            <a:srgbClr val="1D1A3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威胁</a:t>
                      </a:r>
                      <a:endParaRPr lang="zh-CN" altLang="en-US" sz="2400" dirty="0">
                        <a:solidFill>
                          <a:srgbClr val="1D1A3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57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67175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38">
            <a:extLst>
              <a:ext uri="{FF2B5EF4-FFF2-40B4-BE49-F238E27FC236}">
                <a16:creationId xmlns:a16="http://schemas.microsoft.com/office/drawing/2014/main" id="{64700798-B426-4207-BEEA-35752516B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379" y="352884"/>
            <a:ext cx="46510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动量和加速度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95D949A5-0027-47F4-84C2-311987B5FBF0}"/>
              </a:ext>
            </a:extLst>
          </p:cNvPr>
          <p:cNvGrpSpPr/>
          <p:nvPr/>
        </p:nvGrpSpPr>
        <p:grpSpPr>
          <a:xfrm>
            <a:off x="424518" y="403716"/>
            <a:ext cx="238126" cy="472388"/>
            <a:chOff x="545192" y="549490"/>
            <a:chExt cx="238126" cy="472388"/>
          </a:xfrm>
        </p:grpSpPr>
        <p:grpSp>
          <p:nvGrpSpPr>
            <p:cNvPr id="69" name="组合 3">
              <a:extLst>
                <a:ext uri="{FF2B5EF4-FFF2-40B4-BE49-F238E27FC236}">
                  <a16:creationId xmlns:a16="http://schemas.microsoft.com/office/drawing/2014/main" id="{9367CB51-3BC2-444C-9E93-AC239FDF10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5193" y="549490"/>
              <a:ext cx="238125" cy="347662"/>
              <a:chOff x="0" y="0"/>
              <a:chExt cx="569789" cy="829904"/>
            </a:xfrm>
          </p:grpSpPr>
          <p:sp>
            <p:nvSpPr>
              <p:cNvPr id="73" name="菱形 39">
                <a:extLst>
                  <a:ext uri="{FF2B5EF4-FFF2-40B4-BE49-F238E27FC236}">
                    <a16:creationId xmlns:a16="http://schemas.microsoft.com/office/drawing/2014/main" id="{FCFE4BE1-A9D1-4AEB-874C-9F8323BB9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菱形 40">
                <a:extLst>
                  <a:ext uri="{FF2B5EF4-FFF2-40B4-BE49-F238E27FC236}">
                    <a16:creationId xmlns:a16="http://schemas.microsoft.com/office/drawing/2014/main" id="{1B344899-0D92-494F-A11E-5EE27044D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0" name="组合 3">
              <a:extLst>
                <a:ext uri="{FF2B5EF4-FFF2-40B4-BE49-F238E27FC236}">
                  <a16:creationId xmlns:a16="http://schemas.microsoft.com/office/drawing/2014/main" id="{89F50B61-5AD9-4E5E-9FC2-1D016308A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5192" y="674216"/>
              <a:ext cx="238125" cy="347662"/>
              <a:chOff x="0" y="0"/>
              <a:chExt cx="569789" cy="829904"/>
            </a:xfrm>
          </p:grpSpPr>
          <p:sp>
            <p:nvSpPr>
              <p:cNvPr id="71" name="菱形 39">
                <a:extLst>
                  <a:ext uri="{FF2B5EF4-FFF2-40B4-BE49-F238E27FC236}">
                    <a16:creationId xmlns:a16="http://schemas.microsoft.com/office/drawing/2014/main" id="{0AF017C9-F179-43D0-BB6B-ED304EAD5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菱形 40">
                <a:extLst>
                  <a:ext uri="{FF2B5EF4-FFF2-40B4-BE49-F238E27FC236}">
                    <a16:creationId xmlns:a16="http://schemas.microsoft.com/office/drawing/2014/main" id="{D8399349-5338-4B3D-85E8-AAB744733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2" name="Freeform 3">
            <a:extLst>
              <a:ext uri="{FF2B5EF4-FFF2-40B4-BE49-F238E27FC236}">
                <a16:creationId xmlns:a16="http://schemas.microsoft.com/office/drawing/2014/main" id="{8C7A396F-07D3-4F6B-ACD4-395409E07A8D}"/>
              </a:ext>
            </a:extLst>
          </p:cNvPr>
          <p:cNvSpPr>
            <a:spLocks noEditPoints="1"/>
          </p:cNvSpPr>
          <p:nvPr/>
        </p:nvSpPr>
        <p:spPr bwMode="auto">
          <a:xfrm>
            <a:off x="6411882" y="1447235"/>
            <a:ext cx="3607281" cy="3600816"/>
          </a:xfrm>
          <a:custGeom>
            <a:avLst/>
            <a:gdLst>
              <a:gd name="T0" fmla="*/ 678123721 w 360"/>
              <a:gd name="T1" fmla="*/ 2147483647 h 360"/>
              <a:gd name="T2" fmla="*/ 339064321 w 360"/>
              <a:gd name="T3" fmla="*/ 2147483647 h 360"/>
              <a:gd name="T4" fmla="*/ 750781032 w 360"/>
              <a:gd name="T5" fmla="*/ 2147483647 h 360"/>
              <a:gd name="T6" fmla="*/ 726563569 w 360"/>
              <a:gd name="T7" fmla="*/ 2147483647 h 360"/>
              <a:gd name="T8" fmla="*/ 1065622815 w 360"/>
              <a:gd name="T9" fmla="*/ 2147483647 h 360"/>
              <a:gd name="T10" fmla="*/ 1114062662 w 360"/>
              <a:gd name="T11" fmla="*/ 2147483647 h 360"/>
              <a:gd name="T12" fmla="*/ 1549996990 w 360"/>
              <a:gd name="T13" fmla="*/ 1954690456 h 360"/>
              <a:gd name="T14" fmla="*/ 1622654300 w 360"/>
              <a:gd name="T15" fmla="*/ 1375524915 h 360"/>
              <a:gd name="T16" fmla="*/ 2147483647 w 360"/>
              <a:gd name="T17" fmla="*/ 1303125538 h 360"/>
              <a:gd name="T18" fmla="*/ 2147483647 w 360"/>
              <a:gd name="T19" fmla="*/ 1013542460 h 360"/>
              <a:gd name="T20" fmla="*/ 2147483647 w 360"/>
              <a:gd name="T21" fmla="*/ 820488917 h 360"/>
              <a:gd name="T22" fmla="*/ 2147483647 w 360"/>
              <a:gd name="T23" fmla="*/ 699824927 h 360"/>
              <a:gd name="T24" fmla="*/ 2147483647 w 360"/>
              <a:gd name="T25" fmla="*/ 555035844 h 360"/>
              <a:gd name="T26" fmla="*/ 2147483647 w 360"/>
              <a:gd name="T27" fmla="*/ 506771230 h 360"/>
              <a:gd name="T28" fmla="*/ 2147483647 w 360"/>
              <a:gd name="T29" fmla="*/ 675695076 h 360"/>
              <a:gd name="T30" fmla="*/ 2147483647 w 360"/>
              <a:gd name="T31" fmla="*/ 386112152 h 360"/>
              <a:gd name="T32" fmla="*/ 2147483647 w 360"/>
              <a:gd name="T33" fmla="*/ 748089541 h 360"/>
              <a:gd name="T34" fmla="*/ 2147483647 w 360"/>
              <a:gd name="T35" fmla="*/ 820488917 h 360"/>
              <a:gd name="T36" fmla="*/ 2147483647 w 360"/>
              <a:gd name="T37" fmla="*/ 1158336302 h 360"/>
              <a:gd name="T38" fmla="*/ 2147483647 w 360"/>
              <a:gd name="T39" fmla="*/ 1351390152 h 360"/>
              <a:gd name="T40" fmla="*/ 2147483647 w 360"/>
              <a:gd name="T41" fmla="*/ 1520313844 h 360"/>
              <a:gd name="T42" fmla="*/ 2147483647 w 360"/>
              <a:gd name="T43" fmla="*/ 1858161229 h 360"/>
              <a:gd name="T44" fmla="*/ 2147483647 w 360"/>
              <a:gd name="T45" fmla="*/ 2075349535 h 360"/>
              <a:gd name="T46" fmla="*/ 2147483647 w 360"/>
              <a:gd name="T47" fmla="*/ 2147483647 h 360"/>
              <a:gd name="T48" fmla="*/ 2147483647 w 360"/>
              <a:gd name="T49" fmla="*/ 2147483647 h 360"/>
              <a:gd name="T50" fmla="*/ 2147483647 w 360"/>
              <a:gd name="T51" fmla="*/ 2147483647 h 360"/>
              <a:gd name="T52" fmla="*/ 2147483647 w 360"/>
              <a:gd name="T53" fmla="*/ 2147483647 h 360"/>
              <a:gd name="T54" fmla="*/ 2147483647 w 360"/>
              <a:gd name="T55" fmla="*/ 2147483647 h 360"/>
              <a:gd name="T56" fmla="*/ 2147483647 w 360"/>
              <a:gd name="T57" fmla="*/ 2147483647 h 360"/>
              <a:gd name="T58" fmla="*/ 2147483647 w 360"/>
              <a:gd name="T59" fmla="*/ 2147483647 h 360"/>
              <a:gd name="T60" fmla="*/ 2147483647 w 360"/>
              <a:gd name="T61" fmla="*/ 2147483647 h 360"/>
              <a:gd name="T62" fmla="*/ 2147483647 w 360"/>
              <a:gd name="T63" fmla="*/ 2147483647 h 360"/>
              <a:gd name="T64" fmla="*/ 2147483647 w 360"/>
              <a:gd name="T65" fmla="*/ 2147483647 h 360"/>
              <a:gd name="T66" fmla="*/ 2147483647 w 360"/>
              <a:gd name="T67" fmla="*/ 2147483647 h 360"/>
              <a:gd name="T68" fmla="*/ 2147483647 w 360"/>
              <a:gd name="T69" fmla="*/ 2147483647 h 360"/>
              <a:gd name="T70" fmla="*/ 2147483647 w 360"/>
              <a:gd name="T71" fmla="*/ 2147483647 h 360"/>
              <a:gd name="T72" fmla="*/ 2147483647 w 360"/>
              <a:gd name="T73" fmla="*/ 2147483647 h 360"/>
              <a:gd name="T74" fmla="*/ 2147483647 w 360"/>
              <a:gd name="T75" fmla="*/ 2147483647 h 360"/>
              <a:gd name="T76" fmla="*/ 2147483647 w 360"/>
              <a:gd name="T77" fmla="*/ 2147483647 h 360"/>
              <a:gd name="T78" fmla="*/ 2147483647 w 360"/>
              <a:gd name="T79" fmla="*/ 2147483647 h 360"/>
              <a:gd name="T80" fmla="*/ 2147483647 w 360"/>
              <a:gd name="T81" fmla="*/ 2147483647 h 360"/>
              <a:gd name="T82" fmla="*/ 2147483647 w 360"/>
              <a:gd name="T83" fmla="*/ 2147483647 h 360"/>
              <a:gd name="T84" fmla="*/ 2147483647 w 360"/>
              <a:gd name="T85" fmla="*/ 2147483647 h 360"/>
              <a:gd name="T86" fmla="*/ 2147483647 w 360"/>
              <a:gd name="T87" fmla="*/ 2147483647 h 360"/>
              <a:gd name="T88" fmla="*/ 2147483647 w 360"/>
              <a:gd name="T89" fmla="*/ 2147483647 h 360"/>
              <a:gd name="T90" fmla="*/ 2147483647 w 360"/>
              <a:gd name="T91" fmla="*/ 2147483647 h 360"/>
              <a:gd name="T92" fmla="*/ 2147483647 w 360"/>
              <a:gd name="T93" fmla="*/ 2147483647 h 360"/>
              <a:gd name="T94" fmla="*/ 2058588320 w 360"/>
              <a:gd name="T95" fmla="*/ 2147483647 h 360"/>
              <a:gd name="T96" fmla="*/ 1985935931 w 360"/>
              <a:gd name="T97" fmla="*/ 2147483647 h 360"/>
              <a:gd name="T98" fmla="*/ 1307812517 w 360"/>
              <a:gd name="T99" fmla="*/ 2147483647 h 360"/>
              <a:gd name="T100" fmla="*/ 1283589825 w 360"/>
              <a:gd name="T101" fmla="*/ 2147483647 h 360"/>
              <a:gd name="T102" fmla="*/ 896090731 w 360"/>
              <a:gd name="T103" fmla="*/ 2147483647 h 360"/>
              <a:gd name="T104" fmla="*/ 896090731 w 360"/>
              <a:gd name="T105" fmla="*/ 2147483647 h 360"/>
              <a:gd name="T106" fmla="*/ 435939095 w 360"/>
              <a:gd name="T107" fmla="*/ 2147483647 h 360"/>
              <a:gd name="T108" fmla="*/ 726563569 w 360"/>
              <a:gd name="T109" fmla="*/ 2147483647 h 360"/>
              <a:gd name="T110" fmla="*/ 2147483647 w 360"/>
              <a:gd name="T111" fmla="*/ 2147483647 h 36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60"/>
              <a:gd name="T169" fmla="*/ 0 h 360"/>
              <a:gd name="T170" fmla="*/ 360 w 360"/>
              <a:gd name="T171" fmla="*/ 360 h 360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60" h="360">
                <a:moveTo>
                  <a:pt x="0" y="190"/>
                </a:moveTo>
                <a:cubicBezTo>
                  <a:pt x="0" y="189"/>
                  <a:pt x="0" y="188"/>
                  <a:pt x="0" y="188"/>
                </a:cubicBezTo>
                <a:cubicBezTo>
                  <a:pt x="1" y="187"/>
                  <a:pt x="5" y="186"/>
                  <a:pt x="13" y="184"/>
                </a:cubicBezTo>
                <a:cubicBezTo>
                  <a:pt x="15" y="183"/>
                  <a:pt x="17" y="182"/>
                  <a:pt x="19" y="182"/>
                </a:cubicBezTo>
                <a:cubicBezTo>
                  <a:pt x="26" y="180"/>
                  <a:pt x="26" y="180"/>
                  <a:pt x="27" y="179"/>
                </a:cubicBezTo>
                <a:cubicBezTo>
                  <a:pt x="28" y="178"/>
                  <a:pt x="28" y="177"/>
                  <a:pt x="28" y="173"/>
                </a:cubicBezTo>
                <a:cubicBezTo>
                  <a:pt x="28" y="172"/>
                  <a:pt x="28" y="172"/>
                  <a:pt x="28" y="172"/>
                </a:cubicBezTo>
                <a:cubicBezTo>
                  <a:pt x="28" y="172"/>
                  <a:pt x="28" y="172"/>
                  <a:pt x="28" y="172"/>
                </a:cubicBezTo>
                <a:cubicBezTo>
                  <a:pt x="28" y="172"/>
                  <a:pt x="29" y="170"/>
                  <a:pt x="29" y="169"/>
                </a:cubicBezTo>
                <a:cubicBezTo>
                  <a:pt x="29" y="167"/>
                  <a:pt x="28" y="166"/>
                  <a:pt x="28" y="165"/>
                </a:cubicBezTo>
                <a:cubicBezTo>
                  <a:pt x="27" y="165"/>
                  <a:pt x="26" y="164"/>
                  <a:pt x="21" y="162"/>
                </a:cubicBezTo>
                <a:cubicBezTo>
                  <a:pt x="19" y="161"/>
                  <a:pt x="16" y="160"/>
                  <a:pt x="14" y="159"/>
                </a:cubicBezTo>
                <a:cubicBezTo>
                  <a:pt x="7" y="156"/>
                  <a:pt x="3" y="154"/>
                  <a:pt x="2" y="153"/>
                </a:cubicBezTo>
                <a:cubicBezTo>
                  <a:pt x="2" y="153"/>
                  <a:pt x="2" y="152"/>
                  <a:pt x="2" y="152"/>
                </a:cubicBezTo>
                <a:cubicBezTo>
                  <a:pt x="2" y="149"/>
                  <a:pt x="3" y="147"/>
                  <a:pt x="3" y="146"/>
                </a:cubicBezTo>
                <a:cubicBezTo>
                  <a:pt x="4" y="146"/>
                  <a:pt x="9" y="145"/>
                  <a:pt x="16" y="145"/>
                </a:cubicBezTo>
                <a:cubicBezTo>
                  <a:pt x="19" y="145"/>
                  <a:pt x="21" y="145"/>
                  <a:pt x="23" y="145"/>
                </a:cubicBezTo>
                <a:cubicBezTo>
                  <a:pt x="30" y="144"/>
                  <a:pt x="31" y="144"/>
                  <a:pt x="31" y="144"/>
                </a:cubicBezTo>
                <a:cubicBezTo>
                  <a:pt x="32" y="143"/>
                  <a:pt x="33" y="142"/>
                  <a:pt x="34" y="138"/>
                </a:cubicBezTo>
                <a:cubicBezTo>
                  <a:pt x="34" y="138"/>
                  <a:pt x="34" y="138"/>
                  <a:pt x="34" y="138"/>
                </a:cubicBezTo>
                <a:cubicBezTo>
                  <a:pt x="34" y="137"/>
                  <a:pt x="34" y="137"/>
                  <a:pt x="34" y="137"/>
                </a:cubicBezTo>
                <a:cubicBezTo>
                  <a:pt x="35" y="135"/>
                  <a:pt x="36" y="134"/>
                  <a:pt x="36" y="132"/>
                </a:cubicBezTo>
                <a:cubicBezTo>
                  <a:pt x="36" y="132"/>
                  <a:pt x="35" y="131"/>
                  <a:pt x="35" y="131"/>
                </a:cubicBezTo>
                <a:cubicBezTo>
                  <a:pt x="35" y="130"/>
                  <a:pt x="34" y="129"/>
                  <a:pt x="30" y="126"/>
                </a:cubicBezTo>
                <a:cubicBezTo>
                  <a:pt x="28" y="125"/>
                  <a:pt x="25" y="123"/>
                  <a:pt x="23" y="121"/>
                </a:cubicBezTo>
                <a:cubicBezTo>
                  <a:pt x="18" y="117"/>
                  <a:pt x="14" y="114"/>
                  <a:pt x="13" y="113"/>
                </a:cubicBezTo>
                <a:cubicBezTo>
                  <a:pt x="13" y="111"/>
                  <a:pt x="15" y="107"/>
                  <a:pt x="16" y="106"/>
                </a:cubicBezTo>
                <a:cubicBezTo>
                  <a:pt x="17" y="106"/>
                  <a:pt x="22" y="107"/>
                  <a:pt x="29" y="108"/>
                </a:cubicBezTo>
                <a:cubicBezTo>
                  <a:pt x="31" y="109"/>
                  <a:pt x="34" y="109"/>
                  <a:pt x="36" y="110"/>
                </a:cubicBezTo>
                <a:cubicBezTo>
                  <a:pt x="42" y="111"/>
                  <a:pt x="43" y="111"/>
                  <a:pt x="44" y="111"/>
                </a:cubicBezTo>
                <a:cubicBezTo>
                  <a:pt x="45" y="110"/>
                  <a:pt x="46" y="110"/>
                  <a:pt x="48" y="106"/>
                </a:cubicBezTo>
                <a:cubicBezTo>
                  <a:pt x="48" y="105"/>
                  <a:pt x="48" y="105"/>
                  <a:pt x="48" y="105"/>
                </a:cubicBezTo>
                <a:cubicBezTo>
                  <a:pt x="48" y="105"/>
                  <a:pt x="48" y="105"/>
                  <a:pt x="48" y="105"/>
                </a:cubicBezTo>
                <a:cubicBezTo>
                  <a:pt x="51" y="101"/>
                  <a:pt x="51" y="100"/>
                  <a:pt x="51" y="99"/>
                </a:cubicBezTo>
                <a:cubicBezTo>
                  <a:pt x="51" y="99"/>
                  <a:pt x="51" y="99"/>
                  <a:pt x="51" y="99"/>
                </a:cubicBezTo>
                <a:cubicBezTo>
                  <a:pt x="50" y="98"/>
                  <a:pt x="50" y="97"/>
                  <a:pt x="46" y="93"/>
                </a:cubicBezTo>
                <a:cubicBezTo>
                  <a:pt x="45" y="91"/>
                  <a:pt x="43" y="89"/>
                  <a:pt x="41" y="87"/>
                </a:cubicBezTo>
                <a:cubicBezTo>
                  <a:pt x="37" y="81"/>
                  <a:pt x="34" y="77"/>
                  <a:pt x="33" y="76"/>
                </a:cubicBezTo>
                <a:cubicBezTo>
                  <a:pt x="34" y="75"/>
                  <a:pt x="36" y="71"/>
                  <a:pt x="37" y="71"/>
                </a:cubicBezTo>
                <a:cubicBezTo>
                  <a:pt x="39" y="71"/>
                  <a:pt x="43" y="72"/>
                  <a:pt x="50" y="75"/>
                </a:cubicBezTo>
                <a:cubicBezTo>
                  <a:pt x="52" y="76"/>
                  <a:pt x="54" y="77"/>
                  <a:pt x="56" y="78"/>
                </a:cubicBezTo>
                <a:cubicBezTo>
                  <a:pt x="62" y="81"/>
                  <a:pt x="63" y="81"/>
                  <a:pt x="64" y="81"/>
                </a:cubicBezTo>
                <a:cubicBezTo>
                  <a:pt x="65" y="81"/>
                  <a:pt x="66" y="80"/>
                  <a:pt x="69" y="77"/>
                </a:cubicBezTo>
                <a:cubicBezTo>
                  <a:pt x="70" y="77"/>
                  <a:pt x="70" y="77"/>
                  <a:pt x="70" y="77"/>
                </a:cubicBezTo>
                <a:cubicBezTo>
                  <a:pt x="70" y="76"/>
                  <a:pt x="70" y="76"/>
                  <a:pt x="70" y="76"/>
                </a:cubicBezTo>
                <a:cubicBezTo>
                  <a:pt x="72" y="74"/>
                  <a:pt x="73" y="73"/>
                  <a:pt x="73" y="71"/>
                </a:cubicBezTo>
                <a:cubicBezTo>
                  <a:pt x="73" y="70"/>
                  <a:pt x="73" y="69"/>
                  <a:pt x="70" y="64"/>
                </a:cubicBezTo>
                <a:cubicBezTo>
                  <a:pt x="69" y="62"/>
                  <a:pt x="68" y="60"/>
                  <a:pt x="67" y="57"/>
                </a:cubicBezTo>
                <a:cubicBezTo>
                  <a:pt x="63" y="51"/>
                  <a:pt x="62" y="46"/>
                  <a:pt x="61" y="45"/>
                </a:cubicBezTo>
                <a:cubicBezTo>
                  <a:pt x="62" y="44"/>
                  <a:pt x="65" y="41"/>
                  <a:pt x="67" y="41"/>
                </a:cubicBezTo>
                <a:cubicBezTo>
                  <a:pt x="68" y="41"/>
                  <a:pt x="71" y="43"/>
                  <a:pt x="77" y="48"/>
                </a:cubicBezTo>
                <a:cubicBezTo>
                  <a:pt x="79" y="50"/>
                  <a:pt x="81" y="51"/>
                  <a:pt x="83" y="52"/>
                </a:cubicBezTo>
                <a:cubicBezTo>
                  <a:pt x="88" y="56"/>
                  <a:pt x="89" y="57"/>
                  <a:pt x="90" y="57"/>
                </a:cubicBezTo>
                <a:cubicBezTo>
                  <a:pt x="91" y="57"/>
                  <a:pt x="92" y="57"/>
                  <a:pt x="95" y="54"/>
                </a:cubicBezTo>
                <a:cubicBezTo>
                  <a:pt x="97" y="54"/>
                  <a:pt x="97" y="54"/>
                  <a:pt x="97" y="54"/>
                </a:cubicBezTo>
                <a:cubicBezTo>
                  <a:pt x="97" y="53"/>
                  <a:pt x="97" y="53"/>
                  <a:pt x="97" y="53"/>
                </a:cubicBezTo>
                <a:cubicBezTo>
                  <a:pt x="100" y="52"/>
                  <a:pt x="101" y="50"/>
                  <a:pt x="101" y="49"/>
                </a:cubicBezTo>
                <a:cubicBezTo>
                  <a:pt x="101" y="49"/>
                  <a:pt x="101" y="49"/>
                  <a:pt x="101" y="49"/>
                </a:cubicBezTo>
                <a:cubicBezTo>
                  <a:pt x="101" y="49"/>
                  <a:pt x="101" y="49"/>
                  <a:pt x="101" y="49"/>
                </a:cubicBezTo>
                <a:cubicBezTo>
                  <a:pt x="101" y="48"/>
                  <a:pt x="101" y="46"/>
                  <a:pt x="100" y="42"/>
                </a:cubicBezTo>
                <a:cubicBezTo>
                  <a:pt x="99" y="40"/>
                  <a:pt x="99" y="37"/>
                  <a:pt x="98" y="35"/>
                </a:cubicBezTo>
                <a:cubicBezTo>
                  <a:pt x="97" y="29"/>
                  <a:pt x="96" y="24"/>
                  <a:pt x="96" y="22"/>
                </a:cubicBezTo>
                <a:cubicBezTo>
                  <a:pt x="96" y="22"/>
                  <a:pt x="96" y="22"/>
                  <a:pt x="96" y="22"/>
                </a:cubicBezTo>
                <a:cubicBezTo>
                  <a:pt x="97" y="20"/>
                  <a:pt x="100" y="18"/>
                  <a:pt x="102" y="18"/>
                </a:cubicBezTo>
                <a:cubicBezTo>
                  <a:pt x="103" y="19"/>
                  <a:pt x="106" y="22"/>
                  <a:pt x="111" y="28"/>
                </a:cubicBezTo>
                <a:cubicBezTo>
                  <a:pt x="112" y="30"/>
                  <a:pt x="114" y="32"/>
                  <a:pt x="115" y="34"/>
                </a:cubicBezTo>
                <a:cubicBezTo>
                  <a:pt x="119" y="39"/>
                  <a:pt x="120" y="39"/>
                  <a:pt x="121" y="40"/>
                </a:cubicBezTo>
                <a:cubicBezTo>
                  <a:pt x="122" y="40"/>
                  <a:pt x="123" y="40"/>
                  <a:pt x="127" y="38"/>
                </a:cubicBezTo>
                <a:cubicBezTo>
                  <a:pt x="129" y="39"/>
                  <a:pt x="129" y="39"/>
                  <a:pt x="129" y="39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31" y="37"/>
                  <a:pt x="133" y="36"/>
                  <a:pt x="133" y="35"/>
                </a:cubicBezTo>
                <a:cubicBezTo>
                  <a:pt x="134" y="34"/>
                  <a:pt x="134" y="33"/>
                  <a:pt x="134" y="29"/>
                </a:cubicBezTo>
                <a:cubicBezTo>
                  <a:pt x="134" y="25"/>
                  <a:pt x="134" y="25"/>
                  <a:pt x="134" y="25"/>
                </a:cubicBezTo>
                <a:cubicBezTo>
                  <a:pt x="134" y="24"/>
                  <a:pt x="134" y="22"/>
                  <a:pt x="134" y="20"/>
                </a:cubicBezTo>
                <a:cubicBezTo>
                  <a:pt x="134" y="12"/>
                  <a:pt x="134" y="8"/>
                  <a:pt x="135" y="6"/>
                </a:cubicBezTo>
                <a:cubicBezTo>
                  <a:pt x="136" y="5"/>
                  <a:pt x="140" y="4"/>
                  <a:pt x="141" y="5"/>
                </a:cubicBezTo>
                <a:cubicBezTo>
                  <a:pt x="142" y="6"/>
                  <a:pt x="144" y="10"/>
                  <a:pt x="148" y="16"/>
                </a:cubicBezTo>
                <a:cubicBezTo>
                  <a:pt x="149" y="19"/>
                  <a:pt x="150" y="21"/>
                  <a:pt x="151" y="23"/>
                </a:cubicBezTo>
                <a:cubicBezTo>
                  <a:pt x="153" y="29"/>
                  <a:pt x="154" y="29"/>
                  <a:pt x="155" y="30"/>
                </a:cubicBezTo>
                <a:cubicBezTo>
                  <a:pt x="156" y="30"/>
                  <a:pt x="157" y="31"/>
                  <a:pt x="161" y="30"/>
                </a:cubicBezTo>
                <a:cubicBezTo>
                  <a:pt x="162" y="30"/>
                  <a:pt x="162" y="30"/>
                  <a:pt x="162" y="30"/>
                </a:cubicBezTo>
                <a:cubicBezTo>
                  <a:pt x="162" y="30"/>
                  <a:pt x="162" y="30"/>
                  <a:pt x="162" y="30"/>
                </a:cubicBezTo>
                <a:cubicBezTo>
                  <a:pt x="167" y="30"/>
                  <a:pt x="168" y="28"/>
                  <a:pt x="168" y="28"/>
                </a:cubicBezTo>
                <a:cubicBezTo>
                  <a:pt x="169" y="27"/>
                  <a:pt x="169" y="26"/>
                  <a:pt x="170" y="21"/>
                </a:cubicBezTo>
                <a:cubicBezTo>
                  <a:pt x="171" y="19"/>
                  <a:pt x="171" y="16"/>
                  <a:pt x="172" y="13"/>
                </a:cubicBezTo>
                <a:cubicBezTo>
                  <a:pt x="174" y="6"/>
                  <a:pt x="176" y="2"/>
                  <a:pt x="176" y="1"/>
                </a:cubicBezTo>
                <a:cubicBezTo>
                  <a:pt x="177" y="0"/>
                  <a:pt x="182" y="0"/>
                  <a:pt x="183" y="1"/>
                </a:cubicBezTo>
                <a:cubicBezTo>
                  <a:pt x="183" y="2"/>
                  <a:pt x="185" y="6"/>
                  <a:pt x="186" y="13"/>
                </a:cubicBezTo>
                <a:cubicBezTo>
                  <a:pt x="187" y="16"/>
                  <a:pt x="187" y="18"/>
                  <a:pt x="188" y="20"/>
                </a:cubicBezTo>
                <a:cubicBezTo>
                  <a:pt x="189" y="27"/>
                  <a:pt x="189" y="27"/>
                  <a:pt x="190" y="28"/>
                </a:cubicBezTo>
                <a:cubicBezTo>
                  <a:pt x="191" y="29"/>
                  <a:pt x="192" y="29"/>
                  <a:pt x="196" y="30"/>
                </a:cubicBezTo>
                <a:cubicBezTo>
                  <a:pt x="197" y="30"/>
                  <a:pt x="197" y="30"/>
                  <a:pt x="197" y="30"/>
                </a:cubicBezTo>
                <a:cubicBezTo>
                  <a:pt x="198" y="30"/>
                  <a:pt x="198" y="30"/>
                  <a:pt x="198" y="30"/>
                </a:cubicBezTo>
                <a:cubicBezTo>
                  <a:pt x="202" y="31"/>
                  <a:pt x="203" y="30"/>
                  <a:pt x="204" y="29"/>
                </a:cubicBezTo>
                <a:cubicBezTo>
                  <a:pt x="205" y="29"/>
                  <a:pt x="205" y="28"/>
                  <a:pt x="207" y="23"/>
                </a:cubicBezTo>
                <a:cubicBezTo>
                  <a:pt x="208" y="21"/>
                  <a:pt x="210" y="19"/>
                  <a:pt x="211" y="16"/>
                </a:cubicBezTo>
                <a:cubicBezTo>
                  <a:pt x="214" y="10"/>
                  <a:pt x="217" y="6"/>
                  <a:pt x="218" y="5"/>
                </a:cubicBezTo>
                <a:cubicBezTo>
                  <a:pt x="219" y="4"/>
                  <a:pt x="223" y="5"/>
                  <a:pt x="224" y="6"/>
                </a:cubicBezTo>
                <a:cubicBezTo>
                  <a:pt x="224" y="7"/>
                  <a:pt x="225" y="11"/>
                  <a:pt x="225" y="17"/>
                </a:cubicBezTo>
                <a:cubicBezTo>
                  <a:pt x="225" y="18"/>
                  <a:pt x="225" y="19"/>
                  <a:pt x="225" y="19"/>
                </a:cubicBezTo>
                <a:cubicBezTo>
                  <a:pt x="225" y="22"/>
                  <a:pt x="225" y="24"/>
                  <a:pt x="225" y="26"/>
                </a:cubicBezTo>
                <a:cubicBezTo>
                  <a:pt x="225" y="28"/>
                  <a:pt x="225" y="30"/>
                  <a:pt x="225" y="31"/>
                </a:cubicBezTo>
                <a:cubicBezTo>
                  <a:pt x="225" y="33"/>
                  <a:pt x="225" y="34"/>
                  <a:pt x="225" y="35"/>
                </a:cubicBezTo>
                <a:cubicBezTo>
                  <a:pt x="226" y="35"/>
                  <a:pt x="227" y="36"/>
                  <a:pt x="231" y="37"/>
                </a:cubicBezTo>
                <a:cubicBezTo>
                  <a:pt x="232" y="39"/>
                  <a:pt x="232" y="39"/>
                  <a:pt x="232" y="39"/>
                </a:cubicBezTo>
                <a:cubicBezTo>
                  <a:pt x="232" y="38"/>
                  <a:pt x="232" y="38"/>
                  <a:pt x="232" y="38"/>
                </a:cubicBezTo>
                <a:cubicBezTo>
                  <a:pt x="236" y="40"/>
                  <a:pt x="237" y="39"/>
                  <a:pt x="238" y="39"/>
                </a:cubicBezTo>
                <a:cubicBezTo>
                  <a:pt x="239" y="39"/>
                  <a:pt x="239" y="38"/>
                  <a:pt x="243" y="34"/>
                </a:cubicBezTo>
                <a:cubicBezTo>
                  <a:pt x="244" y="32"/>
                  <a:pt x="246" y="30"/>
                  <a:pt x="248" y="28"/>
                </a:cubicBezTo>
                <a:cubicBezTo>
                  <a:pt x="253" y="22"/>
                  <a:pt x="256" y="19"/>
                  <a:pt x="257" y="18"/>
                </a:cubicBezTo>
                <a:cubicBezTo>
                  <a:pt x="259" y="18"/>
                  <a:pt x="262" y="20"/>
                  <a:pt x="263" y="21"/>
                </a:cubicBezTo>
                <a:cubicBezTo>
                  <a:pt x="263" y="23"/>
                  <a:pt x="262" y="28"/>
                  <a:pt x="261" y="34"/>
                </a:cubicBezTo>
                <a:cubicBezTo>
                  <a:pt x="260" y="37"/>
                  <a:pt x="260" y="39"/>
                  <a:pt x="259" y="41"/>
                </a:cubicBezTo>
                <a:cubicBezTo>
                  <a:pt x="258" y="45"/>
                  <a:pt x="257" y="47"/>
                  <a:pt x="257" y="48"/>
                </a:cubicBezTo>
                <a:cubicBezTo>
                  <a:pt x="257" y="48"/>
                  <a:pt x="257" y="48"/>
                  <a:pt x="257" y="48"/>
                </a:cubicBezTo>
                <a:cubicBezTo>
                  <a:pt x="258" y="49"/>
                  <a:pt x="258" y="49"/>
                  <a:pt x="258" y="49"/>
                </a:cubicBezTo>
                <a:cubicBezTo>
                  <a:pt x="258" y="50"/>
                  <a:pt x="259" y="51"/>
                  <a:pt x="262" y="53"/>
                </a:cubicBezTo>
                <a:cubicBezTo>
                  <a:pt x="263" y="55"/>
                  <a:pt x="263" y="55"/>
                  <a:pt x="263" y="55"/>
                </a:cubicBezTo>
                <a:cubicBezTo>
                  <a:pt x="264" y="54"/>
                  <a:pt x="264" y="54"/>
                  <a:pt x="264" y="54"/>
                </a:cubicBezTo>
                <a:cubicBezTo>
                  <a:pt x="267" y="56"/>
                  <a:pt x="268" y="56"/>
                  <a:pt x="269" y="56"/>
                </a:cubicBezTo>
                <a:cubicBezTo>
                  <a:pt x="270" y="56"/>
                  <a:pt x="271" y="56"/>
                  <a:pt x="275" y="52"/>
                </a:cubicBezTo>
                <a:cubicBezTo>
                  <a:pt x="277" y="51"/>
                  <a:pt x="279" y="49"/>
                  <a:pt x="281" y="48"/>
                </a:cubicBezTo>
                <a:cubicBezTo>
                  <a:pt x="287" y="43"/>
                  <a:pt x="291" y="41"/>
                  <a:pt x="293" y="40"/>
                </a:cubicBezTo>
                <a:cubicBezTo>
                  <a:pt x="294" y="41"/>
                  <a:pt x="297" y="43"/>
                  <a:pt x="298" y="45"/>
                </a:cubicBezTo>
                <a:cubicBezTo>
                  <a:pt x="297" y="46"/>
                  <a:pt x="296" y="50"/>
                  <a:pt x="292" y="57"/>
                </a:cubicBezTo>
                <a:cubicBezTo>
                  <a:pt x="291" y="59"/>
                  <a:pt x="290" y="61"/>
                  <a:pt x="289" y="63"/>
                </a:cubicBezTo>
                <a:cubicBezTo>
                  <a:pt x="286" y="68"/>
                  <a:pt x="286" y="69"/>
                  <a:pt x="286" y="70"/>
                </a:cubicBezTo>
                <a:cubicBezTo>
                  <a:pt x="286" y="70"/>
                  <a:pt x="286" y="70"/>
                  <a:pt x="286" y="70"/>
                </a:cubicBezTo>
                <a:cubicBezTo>
                  <a:pt x="286" y="70"/>
                  <a:pt x="286" y="70"/>
                  <a:pt x="286" y="70"/>
                </a:cubicBezTo>
                <a:cubicBezTo>
                  <a:pt x="286" y="72"/>
                  <a:pt x="287" y="73"/>
                  <a:pt x="289" y="75"/>
                </a:cubicBezTo>
                <a:cubicBezTo>
                  <a:pt x="290" y="78"/>
                  <a:pt x="290" y="78"/>
                  <a:pt x="290" y="78"/>
                </a:cubicBezTo>
                <a:cubicBezTo>
                  <a:pt x="291" y="77"/>
                  <a:pt x="291" y="77"/>
                  <a:pt x="291" y="77"/>
                </a:cubicBezTo>
                <a:cubicBezTo>
                  <a:pt x="293" y="79"/>
                  <a:pt x="294" y="80"/>
                  <a:pt x="295" y="80"/>
                </a:cubicBezTo>
                <a:cubicBezTo>
                  <a:pt x="296" y="80"/>
                  <a:pt x="297" y="80"/>
                  <a:pt x="302" y="78"/>
                </a:cubicBezTo>
                <a:cubicBezTo>
                  <a:pt x="304" y="77"/>
                  <a:pt x="307" y="76"/>
                  <a:pt x="309" y="75"/>
                </a:cubicBezTo>
                <a:cubicBezTo>
                  <a:pt x="316" y="72"/>
                  <a:pt x="321" y="70"/>
                  <a:pt x="322" y="70"/>
                </a:cubicBezTo>
                <a:cubicBezTo>
                  <a:pt x="323" y="71"/>
                  <a:pt x="326" y="74"/>
                  <a:pt x="326" y="76"/>
                </a:cubicBezTo>
                <a:cubicBezTo>
                  <a:pt x="325" y="77"/>
                  <a:pt x="323" y="80"/>
                  <a:pt x="318" y="86"/>
                </a:cubicBezTo>
                <a:cubicBezTo>
                  <a:pt x="316" y="88"/>
                  <a:pt x="315" y="90"/>
                  <a:pt x="313" y="91"/>
                </a:cubicBezTo>
                <a:cubicBezTo>
                  <a:pt x="309" y="96"/>
                  <a:pt x="308" y="97"/>
                  <a:pt x="308" y="98"/>
                </a:cubicBezTo>
                <a:cubicBezTo>
                  <a:pt x="308" y="98"/>
                  <a:pt x="308" y="98"/>
                  <a:pt x="308" y="98"/>
                </a:cubicBezTo>
                <a:cubicBezTo>
                  <a:pt x="308" y="99"/>
                  <a:pt x="309" y="101"/>
                  <a:pt x="311" y="104"/>
                </a:cubicBezTo>
                <a:cubicBezTo>
                  <a:pt x="311" y="106"/>
                  <a:pt x="311" y="106"/>
                  <a:pt x="311" y="106"/>
                </a:cubicBezTo>
                <a:cubicBezTo>
                  <a:pt x="312" y="106"/>
                  <a:pt x="312" y="106"/>
                  <a:pt x="312" y="106"/>
                </a:cubicBezTo>
                <a:cubicBezTo>
                  <a:pt x="313" y="109"/>
                  <a:pt x="314" y="109"/>
                  <a:pt x="315" y="110"/>
                </a:cubicBezTo>
                <a:cubicBezTo>
                  <a:pt x="316" y="110"/>
                  <a:pt x="317" y="110"/>
                  <a:pt x="323" y="109"/>
                </a:cubicBezTo>
                <a:cubicBezTo>
                  <a:pt x="325" y="108"/>
                  <a:pt x="328" y="108"/>
                  <a:pt x="330" y="107"/>
                </a:cubicBezTo>
                <a:cubicBezTo>
                  <a:pt x="337" y="106"/>
                  <a:pt x="342" y="106"/>
                  <a:pt x="343" y="106"/>
                </a:cubicBezTo>
                <a:cubicBezTo>
                  <a:pt x="344" y="107"/>
                  <a:pt x="346" y="110"/>
                  <a:pt x="346" y="112"/>
                </a:cubicBezTo>
                <a:cubicBezTo>
                  <a:pt x="346" y="112"/>
                  <a:pt x="346" y="112"/>
                  <a:pt x="346" y="112"/>
                </a:cubicBezTo>
                <a:cubicBezTo>
                  <a:pt x="345" y="113"/>
                  <a:pt x="342" y="116"/>
                  <a:pt x="336" y="120"/>
                </a:cubicBezTo>
                <a:cubicBezTo>
                  <a:pt x="334" y="122"/>
                  <a:pt x="332" y="123"/>
                  <a:pt x="330" y="124"/>
                </a:cubicBezTo>
                <a:cubicBezTo>
                  <a:pt x="325" y="128"/>
                  <a:pt x="324" y="129"/>
                  <a:pt x="324" y="130"/>
                </a:cubicBezTo>
                <a:cubicBezTo>
                  <a:pt x="324" y="130"/>
                  <a:pt x="324" y="131"/>
                  <a:pt x="324" y="131"/>
                </a:cubicBezTo>
                <a:cubicBezTo>
                  <a:pt x="324" y="132"/>
                  <a:pt x="324" y="134"/>
                  <a:pt x="325" y="136"/>
                </a:cubicBezTo>
                <a:cubicBezTo>
                  <a:pt x="324" y="138"/>
                  <a:pt x="324" y="138"/>
                  <a:pt x="324" y="138"/>
                </a:cubicBezTo>
                <a:cubicBezTo>
                  <a:pt x="325" y="138"/>
                  <a:pt x="325" y="138"/>
                  <a:pt x="325" y="138"/>
                </a:cubicBezTo>
                <a:cubicBezTo>
                  <a:pt x="326" y="141"/>
                  <a:pt x="327" y="142"/>
                  <a:pt x="328" y="143"/>
                </a:cubicBezTo>
                <a:cubicBezTo>
                  <a:pt x="329" y="143"/>
                  <a:pt x="330" y="143"/>
                  <a:pt x="335" y="144"/>
                </a:cubicBezTo>
                <a:cubicBezTo>
                  <a:pt x="338" y="144"/>
                  <a:pt x="340" y="144"/>
                  <a:pt x="343" y="144"/>
                </a:cubicBezTo>
                <a:cubicBezTo>
                  <a:pt x="350" y="145"/>
                  <a:pt x="355" y="145"/>
                  <a:pt x="356" y="146"/>
                </a:cubicBezTo>
                <a:cubicBezTo>
                  <a:pt x="357" y="146"/>
                  <a:pt x="357" y="149"/>
                  <a:pt x="358" y="151"/>
                </a:cubicBezTo>
                <a:cubicBezTo>
                  <a:pt x="358" y="152"/>
                  <a:pt x="357" y="152"/>
                  <a:pt x="357" y="152"/>
                </a:cubicBezTo>
                <a:cubicBezTo>
                  <a:pt x="356" y="153"/>
                  <a:pt x="352" y="155"/>
                  <a:pt x="345" y="158"/>
                </a:cubicBezTo>
                <a:cubicBezTo>
                  <a:pt x="343" y="159"/>
                  <a:pt x="341" y="160"/>
                  <a:pt x="339" y="161"/>
                </a:cubicBezTo>
                <a:cubicBezTo>
                  <a:pt x="333" y="163"/>
                  <a:pt x="332" y="163"/>
                  <a:pt x="332" y="164"/>
                </a:cubicBezTo>
                <a:cubicBezTo>
                  <a:pt x="331" y="165"/>
                  <a:pt x="331" y="166"/>
                  <a:pt x="331" y="168"/>
                </a:cubicBezTo>
                <a:cubicBezTo>
                  <a:pt x="331" y="169"/>
                  <a:pt x="331" y="170"/>
                  <a:pt x="331" y="170"/>
                </a:cubicBezTo>
                <a:cubicBezTo>
                  <a:pt x="330" y="173"/>
                  <a:pt x="330" y="173"/>
                  <a:pt x="330" y="173"/>
                </a:cubicBezTo>
                <a:cubicBezTo>
                  <a:pt x="331" y="173"/>
                  <a:pt x="331" y="173"/>
                  <a:pt x="331" y="173"/>
                </a:cubicBezTo>
                <a:cubicBezTo>
                  <a:pt x="331" y="175"/>
                  <a:pt x="332" y="177"/>
                  <a:pt x="333" y="178"/>
                </a:cubicBezTo>
                <a:cubicBezTo>
                  <a:pt x="333" y="179"/>
                  <a:pt x="334" y="179"/>
                  <a:pt x="340" y="180"/>
                </a:cubicBezTo>
                <a:cubicBezTo>
                  <a:pt x="342" y="181"/>
                  <a:pt x="344" y="182"/>
                  <a:pt x="347" y="183"/>
                </a:cubicBezTo>
                <a:cubicBezTo>
                  <a:pt x="354" y="185"/>
                  <a:pt x="358" y="187"/>
                  <a:pt x="359" y="187"/>
                </a:cubicBezTo>
                <a:cubicBezTo>
                  <a:pt x="360" y="188"/>
                  <a:pt x="360" y="189"/>
                  <a:pt x="360" y="190"/>
                </a:cubicBezTo>
                <a:cubicBezTo>
                  <a:pt x="360" y="192"/>
                  <a:pt x="359" y="193"/>
                  <a:pt x="359" y="194"/>
                </a:cubicBezTo>
                <a:cubicBezTo>
                  <a:pt x="358" y="194"/>
                  <a:pt x="354" y="196"/>
                  <a:pt x="346" y="197"/>
                </a:cubicBezTo>
                <a:cubicBezTo>
                  <a:pt x="344" y="197"/>
                  <a:pt x="341" y="198"/>
                  <a:pt x="339" y="198"/>
                </a:cubicBezTo>
                <a:cubicBezTo>
                  <a:pt x="333" y="199"/>
                  <a:pt x="332" y="199"/>
                  <a:pt x="331" y="200"/>
                </a:cubicBezTo>
                <a:cubicBezTo>
                  <a:pt x="331" y="201"/>
                  <a:pt x="330" y="202"/>
                  <a:pt x="329" y="206"/>
                </a:cubicBezTo>
                <a:cubicBezTo>
                  <a:pt x="329" y="206"/>
                  <a:pt x="329" y="206"/>
                  <a:pt x="329" y="206"/>
                </a:cubicBezTo>
                <a:cubicBezTo>
                  <a:pt x="329" y="206"/>
                  <a:pt x="329" y="206"/>
                  <a:pt x="329" y="206"/>
                </a:cubicBezTo>
                <a:cubicBezTo>
                  <a:pt x="329" y="208"/>
                  <a:pt x="329" y="210"/>
                  <a:pt x="329" y="211"/>
                </a:cubicBezTo>
                <a:cubicBezTo>
                  <a:pt x="329" y="212"/>
                  <a:pt x="329" y="213"/>
                  <a:pt x="329" y="213"/>
                </a:cubicBezTo>
                <a:cubicBezTo>
                  <a:pt x="330" y="214"/>
                  <a:pt x="331" y="215"/>
                  <a:pt x="335" y="217"/>
                </a:cubicBezTo>
                <a:cubicBezTo>
                  <a:pt x="337" y="218"/>
                  <a:pt x="340" y="220"/>
                  <a:pt x="342" y="221"/>
                </a:cubicBezTo>
                <a:cubicBezTo>
                  <a:pt x="348" y="225"/>
                  <a:pt x="352" y="228"/>
                  <a:pt x="353" y="229"/>
                </a:cubicBezTo>
                <a:cubicBezTo>
                  <a:pt x="353" y="229"/>
                  <a:pt x="353" y="229"/>
                  <a:pt x="353" y="229"/>
                </a:cubicBezTo>
                <a:cubicBezTo>
                  <a:pt x="353" y="231"/>
                  <a:pt x="352" y="234"/>
                  <a:pt x="351" y="235"/>
                </a:cubicBezTo>
                <a:cubicBezTo>
                  <a:pt x="350" y="235"/>
                  <a:pt x="345" y="235"/>
                  <a:pt x="338" y="235"/>
                </a:cubicBezTo>
                <a:cubicBezTo>
                  <a:pt x="335" y="235"/>
                  <a:pt x="333" y="234"/>
                  <a:pt x="331" y="234"/>
                </a:cubicBezTo>
                <a:cubicBezTo>
                  <a:pt x="325" y="234"/>
                  <a:pt x="324" y="234"/>
                  <a:pt x="323" y="234"/>
                </a:cubicBezTo>
                <a:cubicBezTo>
                  <a:pt x="322" y="235"/>
                  <a:pt x="321" y="236"/>
                  <a:pt x="320" y="239"/>
                </a:cubicBezTo>
                <a:cubicBezTo>
                  <a:pt x="319" y="240"/>
                  <a:pt x="319" y="240"/>
                  <a:pt x="319" y="240"/>
                </a:cubicBezTo>
                <a:cubicBezTo>
                  <a:pt x="319" y="240"/>
                  <a:pt x="319" y="240"/>
                  <a:pt x="319" y="240"/>
                </a:cubicBezTo>
                <a:cubicBezTo>
                  <a:pt x="318" y="243"/>
                  <a:pt x="317" y="244"/>
                  <a:pt x="317" y="246"/>
                </a:cubicBezTo>
                <a:cubicBezTo>
                  <a:pt x="317" y="246"/>
                  <a:pt x="317" y="246"/>
                  <a:pt x="318" y="247"/>
                </a:cubicBezTo>
                <a:cubicBezTo>
                  <a:pt x="318" y="248"/>
                  <a:pt x="319" y="248"/>
                  <a:pt x="323" y="252"/>
                </a:cubicBezTo>
                <a:cubicBezTo>
                  <a:pt x="324" y="254"/>
                  <a:pt x="326" y="256"/>
                  <a:pt x="328" y="258"/>
                </a:cubicBezTo>
                <a:cubicBezTo>
                  <a:pt x="334" y="263"/>
                  <a:pt x="337" y="266"/>
                  <a:pt x="337" y="267"/>
                </a:cubicBezTo>
                <a:cubicBezTo>
                  <a:pt x="337" y="269"/>
                  <a:pt x="335" y="272"/>
                  <a:pt x="334" y="273"/>
                </a:cubicBezTo>
                <a:cubicBezTo>
                  <a:pt x="333" y="273"/>
                  <a:pt x="328" y="272"/>
                  <a:pt x="321" y="270"/>
                </a:cubicBezTo>
                <a:cubicBezTo>
                  <a:pt x="319" y="269"/>
                  <a:pt x="317" y="268"/>
                  <a:pt x="315" y="268"/>
                </a:cubicBezTo>
                <a:cubicBezTo>
                  <a:pt x="308" y="266"/>
                  <a:pt x="308" y="265"/>
                  <a:pt x="307" y="266"/>
                </a:cubicBezTo>
                <a:cubicBezTo>
                  <a:pt x="306" y="266"/>
                  <a:pt x="304" y="267"/>
                  <a:pt x="302" y="270"/>
                </a:cubicBezTo>
                <a:cubicBezTo>
                  <a:pt x="301" y="270"/>
                  <a:pt x="301" y="270"/>
                  <a:pt x="301" y="270"/>
                </a:cubicBezTo>
                <a:cubicBezTo>
                  <a:pt x="301" y="271"/>
                  <a:pt x="301" y="271"/>
                  <a:pt x="301" y="271"/>
                </a:cubicBezTo>
                <a:cubicBezTo>
                  <a:pt x="299" y="274"/>
                  <a:pt x="299" y="276"/>
                  <a:pt x="299" y="276"/>
                </a:cubicBezTo>
                <a:cubicBezTo>
                  <a:pt x="299" y="277"/>
                  <a:pt x="299" y="277"/>
                  <a:pt x="299" y="277"/>
                </a:cubicBezTo>
                <a:cubicBezTo>
                  <a:pt x="299" y="278"/>
                  <a:pt x="299" y="279"/>
                  <a:pt x="302" y="283"/>
                </a:cubicBezTo>
                <a:cubicBezTo>
                  <a:pt x="304" y="285"/>
                  <a:pt x="305" y="287"/>
                  <a:pt x="307" y="290"/>
                </a:cubicBezTo>
                <a:cubicBezTo>
                  <a:pt x="310" y="296"/>
                  <a:pt x="313" y="300"/>
                  <a:pt x="313" y="301"/>
                </a:cubicBezTo>
                <a:cubicBezTo>
                  <a:pt x="313" y="303"/>
                  <a:pt x="310" y="306"/>
                  <a:pt x="308" y="306"/>
                </a:cubicBezTo>
                <a:cubicBezTo>
                  <a:pt x="307" y="306"/>
                  <a:pt x="303" y="304"/>
                  <a:pt x="297" y="300"/>
                </a:cubicBezTo>
                <a:cubicBezTo>
                  <a:pt x="295" y="299"/>
                  <a:pt x="293" y="298"/>
                  <a:pt x="291" y="296"/>
                </a:cubicBezTo>
                <a:cubicBezTo>
                  <a:pt x="285" y="293"/>
                  <a:pt x="284" y="293"/>
                  <a:pt x="283" y="293"/>
                </a:cubicBezTo>
                <a:cubicBezTo>
                  <a:pt x="282" y="293"/>
                  <a:pt x="281" y="293"/>
                  <a:pt x="278" y="296"/>
                </a:cubicBezTo>
                <a:cubicBezTo>
                  <a:pt x="277" y="296"/>
                  <a:pt x="277" y="296"/>
                  <a:pt x="277" y="296"/>
                </a:cubicBezTo>
                <a:cubicBezTo>
                  <a:pt x="277" y="297"/>
                  <a:pt x="277" y="297"/>
                  <a:pt x="277" y="297"/>
                </a:cubicBezTo>
                <a:cubicBezTo>
                  <a:pt x="274" y="299"/>
                  <a:pt x="273" y="301"/>
                  <a:pt x="273" y="302"/>
                </a:cubicBezTo>
                <a:cubicBezTo>
                  <a:pt x="273" y="302"/>
                  <a:pt x="273" y="302"/>
                  <a:pt x="273" y="302"/>
                </a:cubicBezTo>
                <a:cubicBezTo>
                  <a:pt x="273" y="302"/>
                  <a:pt x="273" y="302"/>
                  <a:pt x="273" y="302"/>
                </a:cubicBezTo>
                <a:cubicBezTo>
                  <a:pt x="273" y="303"/>
                  <a:pt x="274" y="304"/>
                  <a:pt x="275" y="309"/>
                </a:cubicBezTo>
                <a:cubicBezTo>
                  <a:pt x="276" y="311"/>
                  <a:pt x="277" y="313"/>
                  <a:pt x="278" y="316"/>
                </a:cubicBezTo>
                <a:cubicBezTo>
                  <a:pt x="280" y="322"/>
                  <a:pt x="282" y="327"/>
                  <a:pt x="282" y="329"/>
                </a:cubicBezTo>
                <a:cubicBezTo>
                  <a:pt x="281" y="330"/>
                  <a:pt x="277" y="332"/>
                  <a:pt x="276" y="332"/>
                </a:cubicBezTo>
                <a:cubicBezTo>
                  <a:pt x="275" y="332"/>
                  <a:pt x="271" y="329"/>
                  <a:pt x="266" y="324"/>
                </a:cubicBezTo>
                <a:cubicBezTo>
                  <a:pt x="264" y="322"/>
                  <a:pt x="263" y="320"/>
                  <a:pt x="261" y="319"/>
                </a:cubicBezTo>
                <a:cubicBezTo>
                  <a:pt x="256" y="314"/>
                  <a:pt x="256" y="314"/>
                  <a:pt x="255" y="314"/>
                </a:cubicBezTo>
                <a:cubicBezTo>
                  <a:pt x="254" y="313"/>
                  <a:pt x="252" y="314"/>
                  <a:pt x="249" y="316"/>
                </a:cubicBezTo>
                <a:cubicBezTo>
                  <a:pt x="247" y="315"/>
                  <a:pt x="247" y="315"/>
                  <a:pt x="247" y="315"/>
                </a:cubicBezTo>
                <a:cubicBezTo>
                  <a:pt x="247" y="316"/>
                  <a:pt x="247" y="316"/>
                  <a:pt x="247" y="316"/>
                </a:cubicBezTo>
                <a:cubicBezTo>
                  <a:pt x="245" y="317"/>
                  <a:pt x="243" y="319"/>
                  <a:pt x="243" y="320"/>
                </a:cubicBezTo>
                <a:cubicBezTo>
                  <a:pt x="243" y="320"/>
                  <a:pt x="243" y="321"/>
                  <a:pt x="243" y="321"/>
                </a:cubicBezTo>
                <a:cubicBezTo>
                  <a:pt x="243" y="322"/>
                  <a:pt x="243" y="324"/>
                  <a:pt x="243" y="327"/>
                </a:cubicBezTo>
                <a:cubicBezTo>
                  <a:pt x="243" y="329"/>
                  <a:pt x="244" y="332"/>
                  <a:pt x="244" y="335"/>
                </a:cubicBezTo>
                <a:cubicBezTo>
                  <a:pt x="245" y="339"/>
                  <a:pt x="245" y="343"/>
                  <a:pt x="245" y="346"/>
                </a:cubicBezTo>
                <a:cubicBezTo>
                  <a:pt x="245" y="347"/>
                  <a:pt x="245" y="348"/>
                  <a:pt x="245" y="348"/>
                </a:cubicBezTo>
                <a:cubicBezTo>
                  <a:pt x="244" y="349"/>
                  <a:pt x="240" y="351"/>
                  <a:pt x="238" y="351"/>
                </a:cubicBezTo>
                <a:cubicBezTo>
                  <a:pt x="238" y="350"/>
                  <a:pt x="235" y="346"/>
                  <a:pt x="231" y="340"/>
                </a:cubicBezTo>
                <a:cubicBezTo>
                  <a:pt x="229" y="338"/>
                  <a:pt x="228" y="336"/>
                  <a:pt x="227" y="334"/>
                </a:cubicBezTo>
                <a:cubicBezTo>
                  <a:pt x="224" y="328"/>
                  <a:pt x="223" y="328"/>
                  <a:pt x="222" y="327"/>
                </a:cubicBezTo>
                <a:cubicBezTo>
                  <a:pt x="221" y="327"/>
                  <a:pt x="220" y="327"/>
                  <a:pt x="216" y="328"/>
                </a:cubicBezTo>
                <a:cubicBezTo>
                  <a:pt x="214" y="327"/>
                  <a:pt x="214" y="327"/>
                  <a:pt x="214" y="327"/>
                </a:cubicBezTo>
                <a:cubicBezTo>
                  <a:pt x="214" y="328"/>
                  <a:pt x="214" y="328"/>
                  <a:pt x="214" y="328"/>
                </a:cubicBezTo>
                <a:cubicBezTo>
                  <a:pt x="211" y="329"/>
                  <a:pt x="210" y="330"/>
                  <a:pt x="209" y="331"/>
                </a:cubicBezTo>
                <a:cubicBezTo>
                  <a:pt x="208" y="331"/>
                  <a:pt x="208" y="332"/>
                  <a:pt x="208" y="338"/>
                </a:cubicBezTo>
                <a:cubicBezTo>
                  <a:pt x="207" y="340"/>
                  <a:pt x="207" y="343"/>
                  <a:pt x="207" y="346"/>
                </a:cubicBezTo>
                <a:cubicBezTo>
                  <a:pt x="206" y="353"/>
                  <a:pt x="205" y="357"/>
                  <a:pt x="204" y="359"/>
                </a:cubicBezTo>
                <a:cubicBezTo>
                  <a:pt x="203" y="359"/>
                  <a:pt x="199" y="360"/>
                  <a:pt x="198" y="359"/>
                </a:cubicBezTo>
                <a:cubicBezTo>
                  <a:pt x="197" y="358"/>
                  <a:pt x="195" y="354"/>
                  <a:pt x="193" y="347"/>
                </a:cubicBezTo>
                <a:cubicBezTo>
                  <a:pt x="192" y="345"/>
                  <a:pt x="191" y="343"/>
                  <a:pt x="190" y="341"/>
                </a:cubicBezTo>
                <a:cubicBezTo>
                  <a:pt x="188" y="335"/>
                  <a:pt x="188" y="334"/>
                  <a:pt x="187" y="333"/>
                </a:cubicBezTo>
                <a:cubicBezTo>
                  <a:pt x="187" y="333"/>
                  <a:pt x="185" y="332"/>
                  <a:pt x="181" y="332"/>
                </a:cubicBezTo>
                <a:cubicBezTo>
                  <a:pt x="180" y="331"/>
                  <a:pt x="180" y="331"/>
                  <a:pt x="180" y="331"/>
                </a:cubicBezTo>
                <a:cubicBezTo>
                  <a:pt x="179" y="332"/>
                  <a:pt x="179" y="332"/>
                  <a:pt x="179" y="332"/>
                </a:cubicBezTo>
                <a:cubicBezTo>
                  <a:pt x="175" y="332"/>
                  <a:pt x="174" y="333"/>
                  <a:pt x="173" y="333"/>
                </a:cubicBezTo>
                <a:cubicBezTo>
                  <a:pt x="173" y="334"/>
                  <a:pt x="172" y="335"/>
                  <a:pt x="171" y="340"/>
                </a:cubicBezTo>
                <a:cubicBezTo>
                  <a:pt x="170" y="342"/>
                  <a:pt x="169" y="345"/>
                  <a:pt x="168" y="347"/>
                </a:cubicBezTo>
                <a:cubicBezTo>
                  <a:pt x="165" y="354"/>
                  <a:pt x="163" y="358"/>
                  <a:pt x="163" y="359"/>
                </a:cubicBezTo>
                <a:cubicBezTo>
                  <a:pt x="161" y="360"/>
                  <a:pt x="157" y="360"/>
                  <a:pt x="156" y="359"/>
                </a:cubicBezTo>
                <a:cubicBezTo>
                  <a:pt x="155" y="358"/>
                  <a:pt x="155" y="353"/>
                  <a:pt x="154" y="346"/>
                </a:cubicBezTo>
                <a:cubicBezTo>
                  <a:pt x="153" y="343"/>
                  <a:pt x="153" y="341"/>
                  <a:pt x="153" y="339"/>
                </a:cubicBezTo>
                <a:cubicBezTo>
                  <a:pt x="152" y="332"/>
                  <a:pt x="152" y="331"/>
                  <a:pt x="152" y="331"/>
                </a:cubicBezTo>
                <a:cubicBezTo>
                  <a:pt x="151" y="330"/>
                  <a:pt x="149" y="329"/>
                  <a:pt x="146" y="329"/>
                </a:cubicBezTo>
                <a:cubicBezTo>
                  <a:pt x="145" y="327"/>
                  <a:pt x="145" y="327"/>
                  <a:pt x="145" y="327"/>
                </a:cubicBezTo>
                <a:cubicBezTo>
                  <a:pt x="144" y="328"/>
                  <a:pt x="144" y="328"/>
                  <a:pt x="144" y="328"/>
                </a:cubicBezTo>
                <a:cubicBezTo>
                  <a:pt x="141" y="327"/>
                  <a:pt x="139" y="327"/>
                  <a:pt x="138" y="328"/>
                </a:cubicBezTo>
                <a:cubicBezTo>
                  <a:pt x="138" y="328"/>
                  <a:pt x="137" y="329"/>
                  <a:pt x="134" y="334"/>
                </a:cubicBezTo>
                <a:cubicBezTo>
                  <a:pt x="133" y="336"/>
                  <a:pt x="131" y="338"/>
                  <a:pt x="130" y="340"/>
                </a:cubicBezTo>
                <a:cubicBezTo>
                  <a:pt x="126" y="346"/>
                  <a:pt x="123" y="350"/>
                  <a:pt x="122" y="351"/>
                </a:cubicBezTo>
                <a:cubicBezTo>
                  <a:pt x="120" y="351"/>
                  <a:pt x="116" y="349"/>
                  <a:pt x="115" y="348"/>
                </a:cubicBezTo>
                <a:cubicBezTo>
                  <a:pt x="115" y="348"/>
                  <a:pt x="115" y="348"/>
                  <a:pt x="115" y="347"/>
                </a:cubicBezTo>
                <a:cubicBezTo>
                  <a:pt x="115" y="347"/>
                  <a:pt x="115" y="347"/>
                  <a:pt x="115" y="347"/>
                </a:cubicBezTo>
                <a:cubicBezTo>
                  <a:pt x="115" y="345"/>
                  <a:pt x="116" y="340"/>
                  <a:pt x="116" y="335"/>
                </a:cubicBezTo>
                <a:cubicBezTo>
                  <a:pt x="117" y="333"/>
                  <a:pt x="117" y="330"/>
                  <a:pt x="117" y="328"/>
                </a:cubicBezTo>
                <a:cubicBezTo>
                  <a:pt x="118" y="325"/>
                  <a:pt x="118" y="323"/>
                  <a:pt x="118" y="322"/>
                </a:cubicBezTo>
                <a:cubicBezTo>
                  <a:pt x="118" y="321"/>
                  <a:pt x="118" y="321"/>
                  <a:pt x="118" y="320"/>
                </a:cubicBezTo>
                <a:cubicBezTo>
                  <a:pt x="117" y="319"/>
                  <a:pt x="116" y="318"/>
                  <a:pt x="113" y="317"/>
                </a:cubicBezTo>
                <a:cubicBezTo>
                  <a:pt x="112" y="314"/>
                  <a:pt x="112" y="314"/>
                  <a:pt x="112" y="314"/>
                </a:cubicBezTo>
                <a:cubicBezTo>
                  <a:pt x="111" y="316"/>
                  <a:pt x="111" y="316"/>
                  <a:pt x="111" y="316"/>
                </a:cubicBezTo>
                <a:cubicBezTo>
                  <a:pt x="108" y="314"/>
                  <a:pt x="107" y="314"/>
                  <a:pt x="106" y="314"/>
                </a:cubicBezTo>
                <a:cubicBezTo>
                  <a:pt x="105" y="315"/>
                  <a:pt x="104" y="315"/>
                  <a:pt x="100" y="319"/>
                </a:cubicBezTo>
                <a:cubicBezTo>
                  <a:pt x="98" y="321"/>
                  <a:pt x="96" y="322"/>
                  <a:pt x="94" y="324"/>
                </a:cubicBezTo>
                <a:cubicBezTo>
                  <a:pt x="89" y="329"/>
                  <a:pt x="85" y="332"/>
                  <a:pt x="84" y="333"/>
                </a:cubicBezTo>
                <a:cubicBezTo>
                  <a:pt x="83" y="333"/>
                  <a:pt x="79" y="330"/>
                  <a:pt x="78" y="329"/>
                </a:cubicBezTo>
                <a:cubicBezTo>
                  <a:pt x="79" y="328"/>
                  <a:pt x="80" y="323"/>
                  <a:pt x="82" y="316"/>
                </a:cubicBezTo>
                <a:cubicBezTo>
                  <a:pt x="83" y="314"/>
                  <a:pt x="84" y="312"/>
                  <a:pt x="85" y="310"/>
                </a:cubicBezTo>
                <a:cubicBezTo>
                  <a:pt x="87" y="305"/>
                  <a:pt x="87" y="304"/>
                  <a:pt x="87" y="303"/>
                </a:cubicBezTo>
                <a:cubicBezTo>
                  <a:pt x="87" y="302"/>
                  <a:pt x="87" y="302"/>
                  <a:pt x="87" y="302"/>
                </a:cubicBezTo>
                <a:cubicBezTo>
                  <a:pt x="87" y="302"/>
                  <a:pt x="87" y="302"/>
                  <a:pt x="87" y="302"/>
                </a:cubicBezTo>
                <a:cubicBezTo>
                  <a:pt x="87" y="301"/>
                  <a:pt x="86" y="300"/>
                  <a:pt x="83" y="298"/>
                </a:cubicBezTo>
                <a:cubicBezTo>
                  <a:pt x="83" y="296"/>
                  <a:pt x="83" y="296"/>
                  <a:pt x="83" y="296"/>
                </a:cubicBezTo>
                <a:cubicBezTo>
                  <a:pt x="82" y="296"/>
                  <a:pt x="82" y="296"/>
                  <a:pt x="82" y="296"/>
                </a:cubicBezTo>
                <a:cubicBezTo>
                  <a:pt x="79" y="294"/>
                  <a:pt x="78" y="293"/>
                  <a:pt x="77" y="294"/>
                </a:cubicBezTo>
                <a:cubicBezTo>
                  <a:pt x="76" y="294"/>
                  <a:pt x="75" y="294"/>
                  <a:pt x="70" y="297"/>
                </a:cubicBezTo>
                <a:cubicBezTo>
                  <a:pt x="68" y="298"/>
                  <a:pt x="66" y="299"/>
                  <a:pt x="63" y="301"/>
                </a:cubicBezTo>
                <a:cubicBezTo>
                  <a:pt x="57" y="304"/>
                  <a:pt x="53" y="306"/>
                  <a:pt x="52" y="307"/>
                </a:cubicBezTo>
                <a:cubicBezTo>
                  <a:pt x="50" y="306"/>
                  <a:pt x="47" y="303"/>
                  <a:pt x="47" y="302"/>
                </a:cubicBezTo>
                <a:cubicBezTo>
                  <a:pt x="47" y="301"/>
                  <a:pt x="50" y="296"/>
                  <a:pt x="54" y="290"/>
                </a:cubicBezTo>
                <a:cubicBezTo>
                  <a:pt x="55" y="288"/>
                  <a:pt x="56" y="286"/>
                  <a:pt x="58" y="285"/>
                </a:cubicBezTo>
                <a:cubicBezTo>
                  <a:pt x="61" y="279"/>
                  <a:pt x="62" y="279"/>
                  <a:pt x="62" y="277"/>
                </a:cubicBezTo>
                <a:cubicBezTo>
                  <a:pt x="62" y="276"/>
                  <a:pt x="61" y="275"/>
                  <a:pt x="59" y="272"/>
                </a:cubicBezTo>
                <a:cubicBezTo>
                  <a:pt x="59" y="270"/>
                  <a:pt x="59" y="270"/>
                  <a:pt x="59" y="270"/>
                </a:cubicBezTo>
                <a:cubicBezTo>
                  <a:pt x="58" y="270"/>
                  <a:pt x="58" y="270"/>
                  <a:pt x="58" y="270"/>
                </a:cubicBezTo>
                <a:cubicBezTo>
                  <a:pt x="56" y="267"/>
                  <a:pt x="54" y="267"/>
                  <a:pt x="53" y="267"/>
                </a:cubicBezTo>
                <a:cubicBezTo>
                  <a:pt x="53" y="267"/>
                  <a:pt x="52" y="267"/>
                  <a:pt x="46" y="268"/>
                </a:cubicBezTo>
                <a:cubicBezTo>
                  <a:pt x="44" y="269"/>
                  <a:pt x="41" y="270"/>
                  <a:pt x="39" y="271"/>
                </a:cubicBezTo>
                <a:cubicBezTo>
                  <a:pt x="32" y="273"/>
                  <a:pt x="27" y="274"/>
                  <a:pt x="26" y="274"/>
                </a:cubicBezTo>
                <a:cubicBezTo>
                  <a:pt x="25" y="273"/>
                  <a:pt x="23" y="269"/>
                  <a:pt x="23" y="268"/>
                </a:cubicBezTo>
                <a:cubicBezTo>
                  <a:pt x="23" y="267"/>
                  <a:pt x="26" y="263"/>
                  <a:pt x="32" y="258"/>
                </a:cubicBezTo>
                <a:cubicBezTo>
                  <a:pt x="34" y="257"/>
                  <a:pt x="35" y="255"/>
                  <a:pt x="37" y="254"/>
                </a:cubicBezTo>
                <a:cubicBezTo>
                  <a:pt x="42" y="249"/>
                  <a:pt x="42" y="249"/>
                  <a:pt x="43" y="248"/>
                </a:cubicBezTo>
                <a:cubicBezTo>
                  <a:pt x="43" y="247"/>
                  <a:pt x="43" y="247"/>
                  <a:pt x="43" y="247"/>
                </a:cubicBezTo>
                <a:cubicBezTo>
                  <a:pt x="43" y="246"/>
                  <a:pt x="42" y="244"/>
                  <a:pt x="41" y="242"/>
                </a:cubicBezTo>
                <a:cubicBezTo>
                  <a:pt x="41" y="240"/>
                  <a:pt x="41" y="240"/>
                  <a:pt x="41" y="240"/>
                </a:cubicBezTo>
                <a:cubicBezTo>
                  <a:pt x="40" y="240"/>
                  <a:pt x="40" y="240"/>
                  <a:pt x="40" y="240"/>
                </a:cubicBezTo>
                <a:cubicBezTo>
                  <a:pt x="39" y="237"/>
                  <a:pt x="38" y="236"/>
                  <a:pt x="37" y="235"/>
                </a:cubicBezTo>
                <a:cubicBezTo>
                  <a:pt x="36" y="235"/>
                  <a:pt x="35" y="235"/>
                  <a:pt x="30" y="235"/>
                </a:cubicBezTo>
                <a:cubicBezTo>
                  <a:pt x="27" y="235"/>
                  <a:pt x="25" y="236"/>
                  <a:pt x="22" y="236"/>
                </a:cubicBezTo>
                <a:cubicBezTo>
                  <a:pt x="15" y="236"/>
                  <a:pt x="10" y="236"/>
                  <a:pt x="9" y="236"/>
                </a:cubicBezTo>
                <a:cubicBezTo>
                  <a:pt x="8" y="235"/>
                  <a:pt x="7" y="232"/>
                  <a:pt x="7" y="230"/>
                </a:cubicBezTo>
                <a:cubicBezTo>
                  <a:pt x="7" y="229"/>
                  <a:pt x="7" y="229"/>
                  <a:pt x="7" y="229"/>
                </a:cubicBezTo>
                <a:cubicBezTo>
                  <a:pt x="8" y="228"/>
                  <a:pt x="11" y="226"/>
                  <a:pt x="18" y="222"/>
                </a:cubicBezTo>
                <a:cubicBezTo>
                  <a:pt x="20" y="221"/>
                  <a:pt x="22" y="220"/>
                  <a:pt x="24" y="219"/>
                </a:cubicBezTo>
                <a:cubicBezTo>
                  <a:pt x="30" y="216"/>
                  <a:pt x="30" y="215"/>
                  <a:pt x="31" y="214"/>
                </a:cubicBezTo>
                <a:cubicBezTo>
                  <a:pt x="31" y="214"/>
                  <a:pt x="31" y="213"/>
                  <a:pt x="31" y="212"/>
                </a:cubicBezTo>
                <a:cubicBezTo>
                  <a:pt x="31" y="211"/>
                  <a:pt x="31" y="209"/>
                  <a:pt x="30" y="208"/>
                </a:cubicBezTo>
                <a:cubicBezTo>
                  <a:pt x="31" y="206"/>
                  <a:pt x="31" y="206"/>
                  <a:pt x="31" y="206"/>
                </a:cubicBezTo>
                <a:cubicBezTo>
                  <a:pt x="30" y="206"/>
                  <a:pt x="30" y="206"/>
                  <a:pt x="30" y="206"/>
                </a:cubicBezTo>
                <a:cubicBezTo>
                  <a:pt x="30" y="203"/>
                  <a:pt x="29" y="201"/>
                  <a:pt x="28" y="201"/>
                </a:cubicBezTo>
                <a:cubicBezTo>
                  <a:pt x="27" y="200"/>
                  <a:pt x="27" y="200"/>
                  <a:pt x="21" y="199"/>
                </a:cubicBezTo>
                <a:cubicBezTo>
                  <a:pt x="19" y="199"/>
                  <a:pt x="16" y="198"/>
                  <a:pt x="13" y="198"/>
                </a:cubicBezTo>
                <a:cubicBezTo>
                  <a:pt x="6" y="196"/>
                  <a:pt x="2" y="195"/>
                  <a:pt x="1" y="195"/>
                </a:cubicBezTo>
                <a:cubicBezTo>
                  <a:pt x="0" y="194"/>
                  <a:pt x="0" y="192"/>
                  <a:pt x="0" y="190"/>
                </a:cubicBezTo>
                <a:close/>
                <a:moveTo>
                  <a:pt x="288" y="180"/>
                </a:moveTo>
                <a:cubicBezTo>
                  <a:pt x="288" y="120"/>
                  <a:pt x="239" y="71"/>
                  <a:pt x="179" y="71"/>
                </a:cubicBezTo>
                <a:cubicBezTo>
                  <a:pt x="120" y="72"/>
                  <a:pt x="71" y="121"/>
                  <a:pt x="71" y="180"/>
                </a:cubicBezTo>
                <a:cubicBezTo>
                  <a:pt x="71" y="240"/>
                  <a:pt x="120" y="289"/>
                  <a:pt x="180" y="289"/>
                </a:cubicBezTo>
                <a:cubicBezTo>
                  <a:pt x="240" y="288"/>
                  <a:pt x="289" y="239"/>
                  <a:pt x="288" y="180"/>
                </a:cubicBez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CF523DDB-9ECA-49E6-83C6-FA545C71F4B0}"/>
              </a:ext>
            </a:extLst>
          </p:cNvPr>
          <p:cNvSpPr>
            <a:spLocks noEditPoints="1"/>
          </p:cNvSpPr>
          <p:nvPr/>
        </p:nvSpPr>
        <p:spPr bwMode="auto">
          <a:xfrm>
            <a:off x="1932128" y="1447235"/>
            <a:ext cx="3607281" cy="3589080"/>
          </a:xfrm>
          <a:custGeom>
            <a:avLst/>
            <a:gdLst>
              <a:gd name="T0" fmla="*/ 752930199 w 383"/>
              <a:gd name="T1" fmla="*/ 2147483647 h 382"/>
              <a:gd name="T2" fmla="*/ 364319320 w 383"/>
              <a:gd name="T3" fmla="*/ 2147483647 h 382"/>
              <a:gd name="T4" fmla="*/ 825795018 w 383"/>
              <a:gd name="T5" fmla="*/ 2147483647 h 382"/>
              <a:gd name="T6" fmla="*/ 777216829 w 383"/>
              <a:gd name="T7" fmla="*/ 2147483647 h 382"/>
              <a:gd name="T8" fmla="*/ 1165827554 w 383"/>
              <a:gd name="T9" fmla="*/ 2147483647 h 382"/>
              <a:gd name="T10" fmla="*/ 1214405743 w 383"/>
              <a:gd name="T11" fmla="*/ 2147483647 h 382"/>
              <a:gd name="T12" fmla="*/ 1675876667 w 383"/>
              <a:gd name="T13" fmla="*/ 2054418357 h 382"/>
              <a:gd name="T14" fmla="*/ 1748741485 w 383"/>
              <a:gd name="T15" fmla="*/ 1450180158 h 382"/>
              <a:gd name="T16" fmla="*/ 2147483647 w 383"/>
              <a:gd name="T17" fmla="*/ 1377670198 h 382"/>
              <a:gd name="T18" fmla="*/ 2147483647 w 383"/>
              <a:gd name="T19" fmla="*/ 1063466617 h 382"/>
              <a:gd name="T20" fmla="*/ 2147483647 w 383"/>
              <a:gd name="T21" fmla="*/ 845936736 h 382"/>
              <a:gd name="T22" fmla="*/ 2147483647 w 383"/>
              <a:gd name="T23" fmla="*/ 725090079 h 382"/>
              <a:gd name="T24" fmla="*/ 2147483647 w 383"/>
              <a:gd name="T25" fmla="*/ 580070005 h 382"/>
              <a:gd name="T26" fmla="*/ 2147483647 w 383"/>
              <a:gd name="T27" fmla="*/ 531733308 h 382"/>
              <a:gd name="T28" fmla="*/ 2147483647 w 383"/>
              <a:gd name="T29" fmla="*/ 725090079 h 382"/>
              <a:gd name="T30" fmla="*/ 2147483647 w 383"/>
              <a:gd name="T31" fmla="*/ 410881736 h 382"/>
              <a:gd name="T32" fmla="*/ 2147483647 w 383"/>
              <a:gd name="T33" fmla="*/ 797600040 h 382"/>
              <a:gd name="T34" fmla="*/ 2147483647 w 383"/>
              <a:gd name="T35" fmla="*/ 870110000 h 382"/>
              <a:gd name="T36" fmla="*/ 2147483647 w 383"/>
              <a:gd name="T37" fmla="*/ 1232649970 h 382"/>
              <a:gd name="T38" fmla="*/ 2147483647 w 383"/>
              <a:gd name="T39" fmla="*/ 1450180158 h 382"/>
              <a:gd name="T40" fmla="*/ 2147483647 w 383"/>
              <a:gd name="T41" fmla="*/ 1619368427 h 382"/>
              <a:gd name="T42" fmla="*/ 2147483647 w 383"/>
              <a:gd name="T43" fmla="*/ 1981913313 h 382"/>
              <a:gd name="T44" fmla="*/ 2147483647 w 383"/>
              <a:gd name="T45" fmla="*/ 2147483647 h 382"/>
              <a:gd name="T46" fmla="*/ 2147483647 w 383"/>
              <a:gd name="T47" fmla="*/ 2147483647 h 382"/>
              <a:gd name="T48" fmla="*/ 2147483647 w 383"/>
              <a:gd name="T49" fmla="*/ 2147483647 h 382"/>
              <a:gd name="T50" fmla="*/ 2147483647 w 383"/>
              <a:gd name="T51" fmla="*/ 2147483647 h 382"/>
              <a:gd name="T52" fmla="*/ 2147483647 w 383"/>
              <a:gd name="T53" fmla="*/ 2147483647 h 382"/>
              <a:gd name="T54" fmla="*/ 2147483647 w 383"/>
              <a:gd name="T55" fmla="*/ 2147483647 h 382"/>
              <a:gd name="T56" fmla="*/ 2147483647 w 383"/>
              <a:gd name="T57" fmla="*/ 2147483647 h 382"/>
              <a:gd name="T58" fmla="*/ 2147483647 w 383"/>
              <a:gd name="T59" fmla="*/ 2147483647 h 382"/>
              <a:gd name="T60" fmla="*/ 2147483647 w 383"/>
              <a:gd name="T61" fmla="*/ 2147483647 h 382"/>
              <a:gd name="T62" fmla="*/ 2147483647 w 383"/>
              <a:gd name="T63" fmla="*/ 2147483647 h 382"/>
              <a:gd name="T64" fmla="*/ 2147483647 w 383"/>
              <a:gd name="T65" fmla="*/ 2147483647 h 382"/>
              <a:gd name="T66" fmla="*/ 2147483647 w 383"/>
              <a:gd name="T67" fmla="*/ 2147483647 h 382"/>
              <a:gd name="T68" fmla="*/ 2147483647 w 383"/>
              <a:gd name="T69" fmla="*/ 2147483647 h 382"/>
              <a:gd name="T70" fmla="*/ 2147483647 w 383"/>
              <a:gd name="T71" fmla="*/ 2147483647 h 382"/>
              <a:gd name="T72" fmla="*/ 2147483647 w 383"/>
              <a:gd name="T73" fmla="*/ 2147483647 h 382"/>
              <a:gd name="T74" fmla="*/ 2147483647 w 383"/>
              <a:gd name="T75" fmla="*/ 2147483647 h 382"/>
              <a:gd name="T76" fmla="*/ 2147483647 w 383"/>
              <a:gd name="T77" fmla="*/ 2147483647 h 382"/>
              <a:gd name="T78" fmla="*/ 2147483647 w 383"/>
              <a:gd name="T79" fmla="*/ 2147483647 h 382"/>
              <a:gd name="T80" fmla="*/ 2147483647 w 383"/>
              <a:gd name="T81" fmla="*/ 2147483647 h 382"/>
              <a:gd name="T82" fmla="*/ 2147483647 w 383"/>
              <a:gd name="T83" fmla="*/ 2147483647 h 382"/>
              <a:gd name="T84" fmla="*/ 2147483647 w 383"/>
              <a:gd name="T85" fmla="*/ 2147483647 h 382"/>
              <a:gd name="T86" fmla="*/ 2147483647 w 383"/>
              <a:gd name="T87" fmla="*/ 2147483647 h 382"/>
              <a:gd name="T88" fmla="*/ 2147483647 w 383"/>
              <a:gd name="T89" fmla="*/ 2147483647 h 382"/>
              <a:gd name="T90" fmla="*/ 2147483647 w 383"/>
              <a:gd name="T91" fmla="*/ 2147483647 h 382"/>
              <a:gd name="T92" fmla="*/ 2147483647 w 383"/>
              <a:gd name="T93" fmla="*/ 2147483647 h 382"/>
              <a:gd name="T94" fmla="*/ 2147483647 w 383"/>
              <a:gd name="T95" fmla="*/ 2147483647 h 382"/>
              <a:gd name="T96" fmla="*/ 2113065580 w 383"/>
              <a:gd name="T97" fmla="*/ 2147483647 h 382"/>
              <a:gd name="T98" fmla="*/ 1384422319 w 383"/>
              <a:gd name="T99" fmla="*/ 2147483647 h 382"/>
              <a:gd name="T100" fmla="*/ 1384422319 w 383"/>
              <a:gd name="T101" fmla="*/ 2147483647 h 382"/>
              <a:gd name="T102" fmla="*/ 947238026 w 383"/>
              <a:gd name="T103" fmla="*/ 2147483647 h 382"/>
              <a:gd name="T104" fmla="*/ 971524656 w 383"/>
              <a:gd name="T105" fmla="*/ 2147483647 h 382"/>
              <a:gd name="T106" fmla="*/ 461475698 w 383"/>
              <a:gd name="T107" fmla="*/ 2147483647 h 382"/>
              <a:gd name="T108" fmla="*/ 801508388 w 383"/>
              <a:gd name="T109" fmla="*/ 2147483647 h 382"/>
              <a:gd name="T110" fmla="*/ 2147483647 w 383"/>
              <a:gd name="T111" fmla="*/ 2147483647 h 38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83"/>
              <a:gd name="T169" fmla="*/ 0 h 382"/>
              <a:gd name="T170" fmla="*/ 383 w 383"/>
              <a:gd name="T171" fmla="*/ 382 h 382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83" h="382">
                <a:moveTo>
                  <a:pt x="0" y="201"/>
                </a:moveTo>
                <a:cubicBezTo>
                  <a:pt x="0" y="200"/>
                  <a:pt x="1" y="199"/>
                  <a:pt x="1" y="199"/>
                </a:cubicBezTo>
                <a:cubicBezTo>
                  <a:pt x="2" y="198"/>
                  <a:pt x="6" y="196"/>
                  <a:pt x="14" y="194"/>
                </a:cubicBezTo>
                <a:cubicBezTo>
                  <a:pt x="16" y="193"/>
                  <a:pt x="19" y="193"/>
                  <a:pt x="21" y="192"/>
                </a:cubicBezTo>
                <a:cubicBezTo>
                  <a:pt x="28" y="190"/>
                  <a:pt x="29" y="190"/>
                  <a:pt x="29" y="189"/>
                </a:cubicBezTo>
                <a:cubicBezTo>
                  <a:pt x="30" y="188"/>
                  <a:pt x="31" y="187"/>
                  <a:pt x="31" y="183"/>
                </a:cubicBezTo>
                <a:cubicBezTo>
                  <a:pt x="31" y="182"/>
                  <a:pt x="31" y="182"/>
                  <a:pt x="31" y="182"/>
                </a:cubicBezTo>
                <a:cubicBezTo>
                  <a:pt x="31" y="182"/>
                  <a:pt x="31" y="182"/>
                  <a:pt x="31" y="182"/>
                </a:cubicBezTo>
                <a:cubicBezTo>
                  <a:pt x="31" y="182"/>
                  <a:pt x="31" y="180"/>
                  <a:pt x="31" y="179"/>
                </a:cubicBezTo>
                <a:cubicBezTo>
                  <a:pt x="31" y="177"/>
                  <a:pt x="31" y="176"/>
                  <a:pt x="30" y="175"/>
                </a:cubicBezTo>
                <a:cubicBezTo>
                  <a:pt x="29" y="174"/>
                  <a:pt x="28" y="174"/>
                  <a:pt x="23" y="171"/>
                </a:cubicBezTo>
                <a:cubicBezTo>
                  <a:pt x="21" y="170"/>
                  <a:pt x="18" y="169"/>
                  <a:pt x="15" y="168"/>
                </a:cubicBezTo>
                <a:cubicBezTo>
                  <a:pt x="8" y="165"/>
                  <a:pt x="4" y="162"/>
                  <a:pt x="3" y="162"/>
                </a:cubicBezTo>
                <a:cubicBezTo>
                  <a:pt x="3" y="161"/>
                  <a:pt x="3" y="161"/>
                  <a:pt x="3" y="160"/>
                </a:cubicBezTo>
                <a:cubicBezTo>
                  <a:pt x="3" y="158"/>
                  <a:pt x="4" y="155"/>
                  <a:pt x="4" y="155"/>
                </a:cubicBezTo>
                <a:cubicBezTo>
                  <a:pt x="5" y="154"/>
                  <a:pt x="10" y="153"/>
                  <a:pt x="18" y="153"/>
                </a:cubicBezTo>
                <a:cubicBezTo>
                  <a:pt x="21" y="153"/>
                  <a:pt x="23" y="153"/>
                  <a:pt x="25" y="153"/>
                </a:cubicBezTo>
                <a:cubicBezTo>
                  <a:pt x="32" y="153"/>
                  <a:pt x="33" y="153"/>
                  <a:pt x="34" y="152"/>
                </a:cubicBezTo>
                <a:cubicBezTo>
                  <a:pt x="35" y="151"/>
                  <a:pt x="36" y="150"/>
                  <a:pt x="37" y="146"/>
                </a:cubicBezTo>
                <a:cubicBezTo>
                  <a:pt x="37" y="146"/>
                  <a:pt x="37" y="146"/>
                  <a:pt x="37" y="146"/>
                </a:cubicBezTo>
                <a:cubicBezTo>
                  <a:pt x="37" y="145"/>
                  <a:pt x="37" y="145"/>
                  <a:pt x="37" y="145"/>
                </a:cubicBezTo>
                <a:cubicBezTo>
                  <a:pt x="38" y="143"/>
                  <a:pt x="38" y="141"/>
                  <a:pt x="38" y="140"/>
                </a:cubicBezTo>
                <a:cubicBezTo>
                  <a:pt x="38" y="139"/>
                  <a:pt x="38" y="139"/>
                  <a:pt x="38" y="138"/>
                </a:cubicBezTo>
                <a:cubicBezTo>
                  <a:pt x="38" y="137"/>
                  <a:pt x="37" y="136"/>
                  <a:pt x="32" y="133"/>
                </a:cubicBezTo>
                <a:cubicBezTo>
                  <a:pt x="30" y="131"/>
                  <a:pt x="28" y="130"/>
                  <a:pt x="26" y="128"/>
                </a:cubicBezTo>
                <a:cubicBezTo>
                  <a:pt x="19" y="123"/>
                  <a:pt x="16" y="120"/>
                  <a:pt x="15" y="119"/>
                </a:cubicBezTo>
                <a:cubicBezTo>
                  <a:pt x="15" y="117"/>
                  <a:pt x="17" y="113"/>
                  <a:pt x="18" y="112"/>
                </a:cubicBezTo>
                <a:cubicBezTo>
                  <a:pt x="19" y="112"/>
                  <a:pt x="24" y="113"/>
                  <a:pt x="32" y="114"/>
                </a:cubicBezTo>
                <a:cubicBezTo>
                  <a:pt x="34" y="115"/>
                  <a:pt x="37" y="115"/>
                  <a:pt x="39" y="116"/>
                </a:cubicBezTo>
                <a:cubicBezTo>
                  <a:pt x="46" y="117"/>
                  <a:pt x="47" y="117"/>
                  <a:pt x="48" y="117"/>
                </a:cubicBezTo>
                <a:cubicBezTo>
                  <a:pt x="48" y="116"/>
                  <a:pt x="49" y="116"/>
                  <a:pt x="52" y="112"/>
                </a:cubicBezTo>
                <a:cubicBezTo>
                  <a:pt x="52" y="111"/>
                  <a:pt x="52" y="111"/>
                  <a:pt x="52" y="111"/>
                </a:cubicBezTo>
                <a:cubicBezTo>
                  <a:pt x="52" y="111"/>
                  <a:pt x="52" y="111"/>
                  <a:pt x="52" y="111"/>
                </a:cubicBezTo>
                <a:cubicBezTo>
                  <a:pt x="55" y="107"/>
                  <a:pt x="55" y="105"/>
                  <a:pt x="55" y="105"/>
                </a:cubicBezTo>
                <a:cubicBezTo>
                  <a:pt x="55" y="105"/>
                  <a:pt x="55" y="104"/>
                  <a:pt x="55" y="104"/>
                </a:cubicBezTo>
                <a:cubicBezTo>
                  <a:pt x="54" y="103"/>
                  <a:pt x="54" y="102"/>
                  <a:pt x="50" y="98"/>
                </a:cubicBezTo>
                <a:cubicBezTo>
                  <a:pt x="48" y="96"/>
                  <a:pt x="46" y="94"/>
                  <a:pt x="45" y="91"/>
                </a:cubicBezTo>
                <a:cubicBezTo>
                  <a:pt x="40" y="85"/>
                  <a:pt x="37" y="81"/>
                  <a:pt x="36" y="80"/>
                </a:cubicBezTo>
                <a:cubicBezTo>
                  <a:pt x="37" y="79"/>
                  <a:pt x="39" y="75"/>
                  <a:pt x="41" y="74"/>
                </a:cubicBezTo>
                <a:cubicBezTo>
                  <a:pt x="42" y="75"/>
                  <a:pt x="47" y="76"/>
                  <a:pt x="54" y="79"/>
                </a:cubicBezTo>
                <a:cubicBezTo>
                  <a:pt x="56" y="80"/>
                  <a:pt x="58" y="81"/>
                  <a:pt x="61" y="82"/>
                </a:cubicBezTo>
                <a:cubicBezTo>
                  <a:pt x="67" y="85"/>
                  <a:pt x="68" y="86"/>
                  <a:pt x="69" y="85"/>
                </a:cubicBezTo>
                <a:cubicBezTo>
                  <a:pt x="70" y="85"/>
                  <a:pt x="72" y="84"/>
                  <a:pt x="74" y="81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0"/>
                  <a:pt x="75" y="80"/>
                  <a:pt x="75" y="80"/>
                </a:cubicBezTo>
                <a:cubicBezTo>
                  <a:pt x="77" y="78"/>
                  <a:pt x="78" y="76"/>
                  <a:pt x="78" y="75"/>
                </a:cubicBezTo>
                <a:cubicBezTo>
                  <a:pt x="78" y="74"/>
                  <a:pt x="78" y="73"/>
                  <a:pt x="75" y="68"/>
                </a:cubicBezTo>
                <a:cubicBezTo>
                  <a:pt x="74" y="66"/>
                  <a:pt x="73" y="63"/>
                  <a:pt x="72" y="60"/>
                </a:cubicBezTo>
                <a:cubicBezTo>
                  <a:pt x="68" y="53"/>
                  <a:pt x="67" y="49"/>
                  <a:pt x="66" y="47"/>
                </a:cubicBezTo>
                <a:cubicBezTo>
                  <a:pt x="67" y="46"/>
                  <a:pt x="70" y="43"/>
                  <a:pt x="72" y="43"/>
                </a:cubicBezTo>
                <a:cubicBezTo>
                  <a:pt x="73" y="43"/>
                  <a:pt x="77" y="46"/>
                  <a:pt x="83" y="51"/>
                </a:cubicBezTo>
                <a:cubicBezTo>
                  <a:pt x="85" y="52"/>
                  <a:pt x="87" y="54"/>
                  <a:pt x="89" y="55"/>
                </a:cubicBezTo>
                <a:cubicBezTo>
                  <a:pt x="95" y="59"/>
                  <a:pt x="95" y="60"/>
                  <a:pt x="97" y="60"/>
                </a:cubicBezTo>
                <a:cubicBezTo>
                  <a:pt x="97" y="60"/>
                  <a:pt x="99" y="60"/>
                  <a:pt x="102" y="57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4" y="56"/>
                  <a:pt x="104" y="56"/>
                  <a:pt x="104" y="56"/>
                </a:cubicBezTo>
                <a:cubicBezTo>
                  <a:pt x="107" y="54"/>
                  <a:pt x="108" y="53"/>
                  <a:pt x="108" y="52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109" y="51"/>
                  <a:pt x="109" y="51"/>
                  <a:pt x="109" y="51"/>
                </a:cubicBezTo>
                <a:cubicBezTo>
                  <a:pt x="109" y="50"/>
                  <a:pt x="108" y="48"/>
                  <a:pt x="107" y="44"/>
                </a:cubicBezTo>
                <a:cubicBezTo>
                  <a:pt x="106" y="42"/>
                  <a:pt x="106" y="39"/>
                  <a:pt x="105" y="36"/>
                </a:cubicBezTo>
                <a:cubicBezTo>
                  <a:pt x="104" y="30"/>
                  <a:pt x="103" y="24"/>
                  <a:pt x="103" y="22"/>
                </a:cubicBezTo>
                <a:cubicBezTo>
                  <a:pt x="103" y="22"/>
                  <a:pt x="103" y="22"/>
                  <a:pt x="103" y="22"/>
                </a:cubicBezTo>
                <a:cubicBezTo>
                  <a:pt x="104" y="21"/>
                  <a:pt x="108" y="19"/>
                  <a:pt x="109" y="19"/>
                </a:cubicBezTo>
                <a:cubicBezTo>
                  <a:pt x="110" y="20"/>
                  <a:pt x="114" y="23"/>
                  <a:pt x="119" y="29"/>
                </a:cubicBezTo>
                <a:cubicBezTo>
                  <a:pt x="120" y="31"/>
                  <a:pt x="122" y="33"/>
                  <a:pt x="123" y="35"/>
                </a:cubicBezTo>
                <a:cubicBezTo>
                  <a:pt x="128" y="41"/>
                  <a:pt x="128" y="41"/>
                  <a:pt x="129" y="42"/>
                </a:cubicBezTo>
                <a:cubicBezTo>
                  <a:pt x="130" y="42"/>
                  <a:pt x="132" y="42"/>
                  <a:pt x="136" y="40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0"/>
                  <a:pt x="138" y="40"/>
                  <a:pt x="138" y="40"/>
                </a:cubicBezTo>
                <a:cubicBezTo>
                  <a:pt x="141" y="39"/>
                  <a:pt x="142" y="38"/>
                  <a:pt x="143" y="36"/>
                </a:cubicBezTo>
                <a:cubicBezTo>
                  <a:pt x="143" y="36"/>
                  <a:pt x="143" y="35"/>
                  <a:pt x="143" y="30"/>
                </a:cubicBezTo>
                <a:cubicBezTo>
                  <a:pt x="143" y="27"/>
                  <a:pt x="143" y="27"/>
                  <a:pt x="143" y="27"/>
                </a:cubicBezTo>
                <a:cubicBezTo>
                  <a:pt x="143" y="25"/>
                  <a:pt x="143" y="23"/>
                  <a:pt x="143" y="20"/>
                </a:cubicBezTo>
                <a:cubicBezTo>
                  <a:pt x="143" y="13"/>
                  <a:pt x="144" y="8"/>
                  <a:pt x="144" y="6"/>
                </a:cubicBezTo>
                <a:cubicBezTo>
                  <a:pt x="146" y="5"/>
                  <a:pt x="150" y="4"/>
                  <a:pt x="151" y="5"/>
                </a:cubicBezTo>
                <a:cubicBezTo>
                  <a:pt x="152" y="6"/>
                  <a:pt x="155" y="10"/>
                  <a:pt x="158" y="17"/>
                </a:cubicBezTo>
                <a:cubicBezTo>
                  <a:pt x="159" y="19"/>
                  <a:pt x="160" y="22"/>
                  <a:pt x="161" y="24"/>
                </a:cubicBezTo>
                <a:cubicBezTo>
                  <a:pt x="164" y="30"/>
                  <a:pt x="165" y="31"/>
                  <a:pt x="166" y="31"/>
                </a:cubicBezTo>
                <a:cubicBezTo>
                  <a:pt x="166" y="32"/>
                  <a:pt x="168" y="32"/>
                  <a:pt x="172" y="31"/>
                </a:cubicBezTo>
                <a:cubicBezTo>
                  <a:pt x="173" y="32"/>
                  <a:pt x="173" y="32"/>
                  <a:pt x="173" y="32"/>
                </a:cubicBezTo>
                <a:cubicBezTo>
                  <a:pt x="173" y="31"/>
                  <a:pt x="173" y="31"/>
                  <a:pt x="173" y="31"/>
                </a:cubicBezTo>
                <a:cubicBezTo>
                  <a:pt x="178" y="31"/>
                  <a:pt x="179" y="30"/>
                  <a:pt x="180" y="30"/>
                </a:cubicBezTo>
                <a:cubicBezTo>
                  <a:pt x="181" y="29"/>
                  <a:pt x="181" y="28"/>
                  <a:pt x="182" y="22"/>
                </a:cubicBezTo>
                <a:cubicBezTo>
                  <a:pt x="183" y="20"/>
                  <a:pt x="183" y="17"/>
                  <a:pt x="184" y="14"/>
                </a:cubicBezTo>
                <a:cubicBezTo>
                  <a:pt x="186" y="7"/>
                  <a:pt x="188" y="2"/>
                  <a:pt x="188" y="1"/>
                </a:cubicBezTo>
                <a:cubicBezTo>
                  <a:pt x="190" y="0"/>
                  <a:pt x="194" y="0"/>
                  <a:pt x="195" y="1"/>
                </a:cubicBezTo>
                <a:cubicBezTo>
                  <a:pt x="196" y="2"/>
                  <a:pt x="198" y="6"/>
                  <a:pt x="199" y="14"/>
                </a:cubicBezTo>
                <a:cubicBezTo>
                  <a:pt x="200" y="17"/>
                  <a:pt x="200" y="19"/>
                  <a:pt x="201" y="21"/>
                </a:cubicBezTo>
                <a:cubicBezTo>
                  <a:pt x="202" y="28"/>
                  <a:pt x="202" y="29"/>
                  <a:pt x="203" y="30"/>
                </a:cubicBezTo>
                <a:cubicBezTo>
                  <a:pt x="204" y="30"/>
                  <a:pt x="205" y="31"/>
                  <a:pt x="209" y="31"/>
                </a:cubicBezTo>
                <a:cubicBezTo>
                  <a:pt x="210" y="32"/>
                  <a:pt x="210" y="32"/>
                  <a:pt x="210" y="32"/>
                </a:cubicBezTo>
                <a:cubicBezTo>
                  <a:pt x="211" y="32"/>
                  <a:pt x="211" y="32"/>
                  <a:pt x="211" y="32"/>
                </a:cubicBezTo>
                <a:cubicBezTo>
                  <a:pt x="215" y="32"/>
                  <a:pt x="217" y="32"/>
                  <a:pt x="218" y="31"/>
                </a:cubicBezTo>
                <a:cubicBezTo>
                  <a:pt x="218" y="31"/>
                  <a:pt x="219" y="30"/>
                  <a:pt x="221" y="24"/>
                </a:cubicBezTo>
                <a:cubicBezTo>
                  <a:pt x="223" y="22"/>
                  <a:pt x="224" y="20"/>
                  <a:pt x="225" y="17"/>
                </a:cubicBezTo>
                <a:cubicBezTo>
                  <a:pt x="229" y="10"/>
                  <a:pt x="232" y="6"/>
                  <a:pt x="232" y="5"/>
                </a:cubicBezTo>
                <a:cubicBezTo>
                  <a:pt x="234" y="5"/>
                  <a:pt x="238" y="6"/>
                  <a:pt x="239" y="7"/>
                </a:cubicBezTo>
                <a:cubicBezTo>
                  <a:pt x="240" y="8"/>
                  <a:pt x="240" y="11"/>
                  <a:pt x="240" y="18"/>
                </a:cubicBezTo>
                <a:cubicBezTo>
                  <a:pt x="240" y="19"/>
                  <a:pt x="240" y="20"/>
                  <a:pt x="240" y="21"/>
                </a:cubicBezTo>
                <a:cubicBezTo>
                  <a:pt x="240" y="23"/>
                  <a:pt x="240" y="26"/>
                  <a:pt x="240" y="28"/>
                </a:cubicBezTo>
                <a:cubicBezTo>
                  <a:pt x="240" y="30"/>
                  <a:pt x="240" y="32"/>
                  <a:pt x="240" y="33"/>
                </a:cubicBezTo>
                <a:cubicBezTo>
                  <a:pt x="240" y="35"/>
                  <a:pt x="240" y="36"/>
                  <a:pt x="240" y="37"/>
                </a:cubicBezTo>
                <a:cubicBezTo>
                  <a:pt x="241" y="38"/>
                  <a:pt x="242" y="39"/>
                  <a:pt x="246" y="40"/>
                </a:cubicBezTo>
                <a:cubicBezTo>
                  <a:pt x="247" y="41"/>
                  <a:pt x="247" y="41"/>
                  <a:pt x="247" y="41"/>
                </a:cubicBezTo>
                <a:cubicBezTo>
                  <a:pt x="248" y="41"/>
                  <a:pt x="248" y="41"/>
                  <a:pt x="248" y="41"/>
                </a:cubicBezTo>
                <a:cubicBezTo>
                  <a:pt x="251" y="42"/>
                  <a:pt x="253" y="42"/>
                  <a:pt x="254" y="41"/>
                </a:cubicBezTo>
                <a:cubicBezTo>
                  <a:pt x="255" y="41"/>
                  <a:pt x="255" y="40"/>
                  <a:pt x="259" y="36"/>
                </a:cubicBezTo>
                <a:cubicBezTo>
                  <a:pt x="261" y="34"/>
                  <a:pt x="263" y="32"/>
                  <a:pt x="265" y="30"/>
                </a:cubicBezTo>
                <a:cubicBezTo>
                  <a:pt x="270" y="24"/>
                  <a:pt x="273" y="20"/>
                  <a:pt x="274" y="19"/>
                </a:cubicBezTo>
                <a:cubicBezTo>
                  <a:pt x="276" y="19"/>
                  <a:pt x="280" y="21"/>
                  <a:pt x="281" y="23"/>
                </a:cubicBezTo>
                <a:cubicBezTo>
                  <a:pt x="281" y="25"/>
                  <a:pt x="280" y="30"/>
                  <a:pt x="278" y="36"/>
                </a:cubicBezTo>
                <a:cubicBezTo>
                  <a:pt x="277" y="39"/>
                  <a:pt x="277" y="41"/>
                  <a:pt x="276" y="44"/>
                </a:cubicBezTo>
                <a:cubicBezTo>
                  <a:pt x="275" y="48"/>
                  <a:pt x="274" y="50"/>
                  <a:pt x="274" y="51"/>
                </a:cubicBezTo>
                <a:cubicBezTo>
                  <a:pt x="274" y="52"/>
                  <a:pt x="274" y="52"/>
                  <a:pt x="274" y="52"/>
                </a:cubicBezTo>
                <a:cubicBezTo>
                  <a:pt x="275" y="52"/>
                  <a:pt x="275" y="52"/>
                  <a:pt x="275" y="52"/>
                </a:cubicBezTo>
                <a:cubicBezTo>
                  <a:pt x="275" y="53"/>
                  <a:pt x="276" y="54"/>
                  <a:pt x="279" y="56"/>
                </a:cubicBezTo>
                <a:cubicBezTo>
                  <a:pt x="280" y="58"/>
                  <a:pt x="280" y="58"/>
                  <a:pt x="280" y="58"/>
                </a:cubicBezTo>
                <a:cubicBezTo>
                  <a:pt x="281" y="58"/>
                  <a:pt x="281" y="58"/>
                  <a:pt x="281" y="58"/>
                </a:cubicBezTo>
                <a:cubicBezTo>
                  <a:pt x="284" y="60"/>
                  <a:pt x="286" y="60"/>
                  <a:pt x="287" y="60"/>
                </a:cubicBezTo>
                <a:cubicBezTo>
                  <a:pt x="288" y="60"/>
                  <a:pt x="289" y="59"/>
                  <a:pt x="293" y="56"/>
                </a:cubicBezTo>
                <a:cubicBezTo>
                  <a:pt x="295" y="54"/>
                  <a:pt x="298" y="52"/>
                  <a:pt x="300" y="51"/>
                </a:cubicBezTo>
                <a:cubicBezTo>
                  <a:pt x="306" y="46"/>
                  <a:pt x="311" y="44"/>
                  <a:pt x="312" y="43"/>
                </a:cubicBezTo>
                <a:cubicBezTo>
                  <a:pt x="313" y="44"/>
                  <a:pt x="317" y="46"/>
                  <a:pt x="317" y="48"/>
                </a:cubicBezTo>
                <a:cubicBezTo>
                  <a:pt x="317" y="49"/>
                  <a:pt x="315" y="53"/>
                  <a:pt x="311" y="61"/>
                </a:cubicBezTo>
                <a:cubicBezTo>
                  <a:pt x="310" y="63"/>
                  <a:pt x="309" y="65"/>
                  <a:pt x="308" y="67"/>
                </a:cubicBezTo>
                <a:cubicBezTo>
                  <a:pt x="305" y="73"/>
                  <a:pt x="304" y="74"/>
                  <a:pt x="304" y="75"/>
                </a:cubicBezTo>
                <a:cubicBezTo>
                  <a:pt x="304" y="75"/>
                  <a:pt x="304" y="75"/>
                  <a:pt x="304" y="75"/>
                </a:cubicBezTo>
                <a:cubicBezTo>
                  <a:pt x="304" y="75"/>
                  <a:pt x="304" y="75"/>
                  <a:pt x="304" y="75"/>
                </a:cubicBezTo>
                <a:cubicBezTo>
                  <a:pt x="305" y="76"/>
                  <a:pt x="306" y="78"/>
                  <a:pt x="308" y="80"/>
                </a:cubicBezTo>
                <a:cubicBezTo>
                  <a:pt x="309" y="83"/>
                  <a:pt x="309" y="83"/>
                  <a:pt x="309" y="83"/>
                </a:cubicBezTo>
                <a:cubicBezTo>
                  <a:pt x="310" y="82"/>
                  <a:pt x="310" y="82"/>
                  <a:pt x="310" y="82"/>
                </a:cubicBezTo>
                <a:cubicBezTo>
                  <a:pt x="312" y="84"/>
                  <a:pt x="313" y="85"/>
                  <a:pt x="315" y="85"/>
                </a:cubicBezTo>
                <a:cubicBezTo>
                  <a:pt x="316" y="86"/>
                  <a:pt x="316" y="85"/>
                  <a:pt x="322" y="83"/>
                </a:cubicBezTo>
                <a:cubicBezTo>
                  <a:pt x="324" y="82"/>
                  <a:pt x="327" y="81"/>
                  <a:pt x="329" y="80"/>
                </a:cubicBezTo>
                <a:cubicBezTo>
                  <a:pt x="337" y="77"/>
                  <a:pt x="341" y="75"/>
                  <a:pt x="343" y="75"/>
                </a:cubicBezTo>
                <a:cubicBezTo>
                  <a:pt x="344" y="76"/>
                  <a:pt x="347" y="79"/>
                  <a:pt x="347" y="81"/>
                </a:cubicBezTo>
                <a:cubicBezTo>
                  <a:pt x="346" y="82"/>
                  <a:pt x="344" y="85"/>
                  <a:pt x="338" y="92"/>
                </a:cubicBezTo>
                <a:cubicBezTo>
                  <a:pt x="337" y="94"/>
                  <a:pt x="335" y="96"/>
                  <a:pt x="334" y="97"/>
                </a:cubicBezTo>
                <a:cubicBezTo>
                  <a:pt x="329" y="102"/>
                  <a:pt x="328" y="103"/>
                  <a:pt x="328" y="104"/>
                </a:cubicBezTo>
                <a:cubicBezTo>
                  <a:pt x="328" y="105"/>
                  <a:pt x="328" y="105"/>
                  <a:pt x="328" y="105"/>
                </a:cubicBezTo>
                <a:cubicBezTo>
                  <a:pt x="328" y="106"/>
                  <a:pt x="329" y="108"/>
                  <a:pt x="331" y="110"/>
                </a:cubicBezTo>
                <a:cubicBezTo>
                  <a:pt x="331" y="113"/>
                  <a:pt x="331" y="113"/>
                  <a:pt x="331" y="113"/>
                </a:cubicBezTo>
                <a:cubicBezTo>
                  <a:pt x="332" y="112"/>
                  <a:pt x="332" y="112"/>
                  <a:pt x="332" y="112"/>
                </a:cubicBezTo>
                <a:cubicBezTo>
                  <a:pt x="333" y="116"/>
                  <a:pt x="335" y="116"/>
                  <a:pt x="336" y="117"/>
                </a:cubicBezTo>
                <a:cubicBezTo>
                  <a:pt x="337" y="117"/>
                  <a:pt x="338" y="117"/>
                  <a:pt x="344" y="116"/>
                </a:cubicBezTo>
                <a:cubicBezTo>
                  <a:pt x="346" y="115"/>
                  <a:pt x="349" y="115"/>
                  <a:pt x="352" y="114"/>
                </a:cubicBezTo>
                <a:cubicBezTo>
                  <a:pt x="359" y="113"/>
                  <a:pt x="364" y="113"/>
                  <a:pt x="366" y="113"/>
                </a:cubicBezTo>
                <a:cubicBezTo>
                  <a:pt x="367" y="114"/>
                  <a:pt x="368" y="118"/>
                  <a:pt x="368" y="119"/>
                </a:cubicBezTo>
                <a:cubicBezTo>
                  <a:pt x="368" y="119"/>
                  <a:pt x="368" y="119"/>
                  <a:pt x="368" y="119"/>
                </a:cubicBezTo>
                <a:cubicBezTo>
                  <a:pt x="368" y="120"/>
                  <a:pt x="364" y="124"/>
                  <a:pt x="357" y="128"/>
                </a:cubicBezTo>
                <a:cubicBezTo>
                  <a:pt x="355" y="130"/>
                  <a:pt x="353" y="131"/>
                  <a:pt x="352" y="133"/>
                </a:cubicBezTo>
                <a:cubicBezTo>
                  <a:pt x="346" y="137"/>
                  <a:pt x="345" y="137"/>
                  <a:pt x="345" y="138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141"/>
                  <a:pt x="345" y="142"/>
                  <a:pt x="346" y="144"/>
                </a:cubicBezTo>
                <a:cubicBezTo>
                  <a:pt x="345" y="147"/>
                  <a:pt x="345" y="147"/>
                  <a:pt x="345" y="147"/>
                </a:cubicBezTo>
                <a:cubicBezTo>
                  <a:pt x="346" y="147"/>
                  <a:pt x="346" y="147"/>
                  <a:pt x="346" y="147"/>
                </a:cubicBezTo>
                <a:cubicBezTo>
                  <a:pt x="347" y="150"/>
                  <a:pt x="348" y="151"/>
                  <a:pt x="349" y="152"/>
                </a:cubicBezTo>
                <a:cubicBezTo>
                  <a:pt x="350" y="152"/>
                  <a:pt x="351" y="153"/>
                  <a:pt x="357" y="153"/>
                </a:cubicBezTo>
                <a:cubicBezTo>
                  <a:pt x="359" y="153"/>
                  <a:pt x="362" y="153"/>
                  <a:pt x="365" y="153"/>
                </a:cubicBezTo>
                <a:cubicBezTo>
                  <a:pt x="373" y="154"/>
                  <a:pt x="378" y="155"/>
                  <a:pt x="379" y="155"/>
                </a:cubicBezTo>
                <a:cubicBezTo>
                  <a:pt x="380" y="156"/>
                  <a:pt x="380" y="159"/>
                  <a:pt x="380" y="161"/>
                </a:cubicBezTo>
                <a:cubicBezTo>
                  <a:pt x="380" y="162"/>
                  <a:pt x="380" y="162"/>
                  <a:pt x="380" y="162"/>
                </a:cubicBezTo>
                <a:cubicBezTo>
                  <a:pt x="379" y="163"/>
                  <a:pt x="375" y="165"/>
                  <a:pt x="368" y="168"/>
                </a:cubicBezTo>
                <a:cubicBezTo>
                  <a:pt x="365" y="169"/>
                  <a:pt x="363" y="170"/>
                  <a:pt x="361" y="171"/>
                </a:cubicBezTo>
                <a:cubicBezTo>
                  <a:pt x="354" y="174"/>
                  <a:pt x="354" y="174"/>
                  <a:pt x="353" y="175"/>
                </a:cubicBezTo>
                <a:cubicBezTo>
                  <a:pt x="352" y="176"/>
                  <a:pt x="352" y="177"/>
                  <a:pt x="352" y="178"/>
                </a:cubicBezTo>
                <a:cubicBezTo>
                  <a:pt x="352" y="179"/>
                  <a:pt x="352" y="181"/>
                  <a:pt x="352" y="181"/>
                </a:cubicBezTo>
                <a:cubicBezTo>
                  <a:pt x="351" y="184"/>
                  <a:pt x="351" y="184"/>
                  <a:pt x="351" y="184"/>
                </a:cubicBezTo>
                <a:cubicBezTo>
                  <a:pt x="352" y="184"/>
                  <a:pt x="352" y="184"/>
                  <a:pt x="352" y="184"/>
                </a:cubicBezTo>
                <a:cubicBezTo>
                  <a:pt x="352" y="187"/>
                  <a:pt x="353" y="188"/>
                  <a:pt x="354" y="189"/>
                </a:cubicBezTo>
                <a:cubicBezTo>
                  <a:pt x="355" y="190"/>
                  <a:pt x="356" y="190"/>
                  <a:pt x="361" y="192"/>
                </a:cubicBezTo>
                <a:cubicBezTo>
                  <a:pt x="364" y="193"/>
                  <a:pt x="366" y="194"/>
                  <a:pt x="369" y="194"/>
                </a:cubicBezTo>
                <a:cubicBezTo>
                  <a:pt x="376" y="197"/>
                  <a:pt x="381" y="199"/>
                  <a:pt x="382" y="199"/>
                </a:cubicBezTo>
                <a:cubicBezTo>
                  <a:pt x="382" y="200"/>
                  <a:pt x="383" y="201"/>
                  <a:pt x="383" y="202"/>
                </a:cubicBezTo>
                <a:cubicBezTo>
                  <a:pt x="383" y="204"/>
                  <a:pt x="382" y="206"/>
                  <a:pt x="382" y="207"/>
                </a:cubicBezTo>
                <a:cubicBezTo>
                  <a:pt x="381" y="207"/>
                  <a:pt x="376" y="208"/>
                  <a:pt x="368" y="210"/>
                </a:cubicBezTo>
                <a:cubicBezTo>
                  <a:pt x="366" y="210"/>
                  <a:pt x="363" y="210"/>
                  <a:pt x="361" y="211"/>
                </a:cubicBezTo>
                <a:cubicBezTo>
                  <a:pt x="354" y="212"/>
                  <a:pt x="353" y="212"/>
                  <a:pt x="352" y="213"/>
                </a:cubicBezTo>
                <a:cubicBezTo>
                  <a:pt x="352" y="213"/>
                  <a:pt x="351" y="215"/>
                  <a:pt x="350" y="219"/>
                </a:cubicBezTo>
                <a:cubicBezTo>
                  <a:pt x="350" y="219"/>
                  <a:pt x="350" y="219"/>
                  <a:pt x="350" y="219"/>
                </a:cubicBezTo>
                <a:cubicBezTo>
                  <a:pt x="350" y="220"/>
                  <a:pt x="350" y="220"/>
                  <a:pt x="350" y="220"/>
                </a:cubicBezTo>
                <a:cubicBezTo>
                  <a:pt x="350" y="222"/>
                  <a:pt x="349" y="223"/>
                  <a:pt x="349" y="224"/>
                </a:cubicBezTo>
                <a:cubicBezTo>
                  <a:pt x="349" y="225"/>
                  <a:pt x="350" y="226"/>
                  <a:pt x="350" y="227"/>
                </a:cubicBezTo>
                <a:cubicBezTo>
                  <a:pt x="351" y="228"/>
                  <a:pt x="351" y="228"/>
                  <a:pt x="357" y="231"/>
                </a:cubicBezTo>
                <a:cubicBezTo>
                  <a:pt x="359" y="232"/>
                  <a:pt x="361" y="234"/>
                  <a:pt x="364" y="235"/>
                </a:cubicBezTo>
                <a:cubicBezTo>
                  <a:pt x="370" y="239"/>
                  <a:pt x="374" y="242"/>
                  <a:pt x="375" y="243"/>
                </a:cubicBezTo>
                <a:cubicBezTo>
                  <a:pt x="375" y="243"/>
                  <a:pt x="375" y="243"/>
                  <a:pt x="375" y="244"/>
                </a:cubicBezTo>
                <a:cubicBezTo>
                  <a:pt x="375" y="246"/>
                  <a:pt x="374" y="249"/>
                  <a:pt x="373" y="250"/>
                </a:cubicBezTo>
                <a:cubicBezTo>
                  <a:pt x="372" y="250"/>
                  <a:pt x="367" y="250"/>
                  <a:pt x="359" y="250"/>
                </a:cubicBezTo>
                <a:cubicBezTo>
                  <a:pt x="357" y="250"/>
                  <a:pt x="354" y="249"/>
                  <a:pt x="352" y="249"/>
                </a:cubicBezTo>
                <a:cubicBezTo>
                  <a:pt x="345" y="249"/>
                  <a:pt x="344" y="249"/>
                  <a:pt x="343" y="249"/>
                </a:cubicBezTo>
                <a:cubicBezTo>
                  <a:pt x="342" y="250"/>
                  <a:pt x="341" y="252"/>
                  <a:pt x="340" y="255"/>
                </a:cubicBezTo>
                <a:cubicBezTo>
                  <a:pt x="339" y="255"/>
                  <a:pt x="339" y="255"/>
                  <a:pt x="339" y="255"/>
                </a:cubicBezTo>
                <a:cubicBezTo>
                  <a:pt x="339" y="256"/>
                  <a:pt x="339" y="256"/>
                  <a:pt x="339" y="256"/>
                </a:cubicBezTo>
                <a:cubicBezTo>
                  <a:pt x="338" y="258"/>
                  <a:pt x="337" y="260"/>
                  <a:pt x="337" y="261"/>
                </a:cubicBezTo>
                <a:cubicBezTo>
                  <a:pt x="337" y="262"/>
                  <a:pt x="338" y="262"/>
                  <a:pt x="338" y="262"/>
                </a:cubicBezTo>
                <a:cubicBezTo>
                  <a:pt x="338" y="263"/>
                  <a:pt x="339" y="264"/>
                  <a:pt x="343" y="268"/>
                </a:cubicBezTo>
                <a:cubicBezTo>
                  <a:pt x="345" y="270"/>
                  <a:pt x="347" y="272"/>
                  <a:pt x="349" y="274"/>
                </a:cubicBezTo>
                <a:cubicBezTo>
                  <a:pt x="354" y="279"/>
                  <a:pt x="358" y="283"/>
                  <a:pt x="358" y="284"/>
                </a:cubicBezTo>
                <a:cubicBezTo>
                  <a:pt x="358" y="286"/>
                  <a:pt x="356" y="290"/>
                  <a:pt x="355" y="290"/>
                </a:cubicBezTo>
                <a:cubicBezTo>
                  <a:pt x="354" y="290"/>
                  <a:pt x="349" y="289"/>
                  <a:pt x="341" y="287"/>
                </a:cubicBezTo>
                <a:cubicBezTo>
                  <a:pt x="339" y="286"/>
                  <a:pt x="336" y="285"/>
                  <a:pt x="334" y="285"/>
                </a:cubicBezTo>
                <a:cubicBezTo>
                  <a:pt x="328" y="282"/>
                  <a:pt x="327" y="282"/>
                  <a:pt x="326" y="283"/>
                </a:cubicBezTo>
                <a:cubicBezTo>
                  <a:pt x="325" y="283"/>
                  <a:pt x="324" y="284"/>
                  <a:pt x="321" y="287"/>
                </a:cubicBezTo>
                <a:cubicBezTo>
                  <a:pt x="320" y="287"/>
                  <a:pt x="320" y="287"/>
                  <a:pt x="320" y="287"/>
                </a:cubicBezTo>
                <a:cubicBezTo>
                  <a:pt x="320" y="288"/>
                  <a:pt x="320" y="288"/>
                  <a:pt x="320" y="288"/>
                </a:cubicBezTo>
                <a:cubicBezTo>
                  <a:pt x="317" y="292"/>
                  <a:pt x="317" y="293"/>
                  <a:pt x="317" y="294"/>
                </a:cubicBezTo>
                <a:cubicBezTo>
                  <a:pt x="317" y="294"/>
                  <a:pt x="317" y="294"/>
                  <a:pt x="317" y="294"/>
                </a:cubicBezTo>
                <a:cubicBezTo>
                  <a:pt x="317" y="295"/>
                  <a:pt x="318" y="296"/>
                  <a:pt x="321" y="301"/>
                </a:cubicBezTo>
                <a:cubicBezTo>
                  <a:pt x="323" y="303"/>
                  <a:pt x="324" y="305"/>
                  <a:pt x="326" y="308"/>
                </a:cubicBezTo>
                <a:cubicBezTo>
                  <a:pt x="330" y="314"/>
                  <a:pt x="332" y="319"/>
                  <a:pt x="333" y="320"/>
                </a:cubicBezTo>
                <a:cubicBezTo>
                  <a:pt x="332" y="322"/>
                  <a:pt x="329" y="325"/>
                  <a:pt x="328" y="325"/>
                </a:cubicBezTo>
                <a:cubicBezTo>
                  <a:pt x="326" y="325"/>
                  <a:pt x="322" y="323"/>
                  <a:pt x="315" y="319"/>
                </a:cubicBezTo>
                <a:cubicBezTo>
                  <a:pt x="313" y="318"/>
                  <a:pt x="311" y="316"/>
                  <a:pt x="309" y="315"/>
                </a:cubicBezTo>
                <a:cubicBezTo>
                  <a:pt x="303" y="311"/>
                  <a:pt x="302" y="311"/>
                  <a:pt x="301" y="311"/>
                </a:cubicBezTo>
                <a:cubicBezTo>
                  <a:pt x="300" y="311"/>
                  <a:pt x="299" y="312"/>
                  <a:pt x="296" y="315"/>
                </a:cubicBezTo>
                <a:cubicBezTo>
                  <a:pt x="294" y="315"/>
                  <a:pt x="294" y="315"/>
                  <a:pt x="294" y="315"/>
                </a:cubicBezTo>
                <a:cubicBezTo>
                  <a:pt x="294" y="316"/>
                  <a:pt x="294" y="316"/>
                  <a:pt x="294" y="316"/>
                </a:cubicBezTo>
                <a:cubicBezTo>
                  <a:pt x="291" y="318"/>
                  <a:pt x="290" y="319"/>
                  <a:pt x="290" y="321"/>
                </a:cubicBezTo>
                <a:cubicBezTo>
                  <a:pt x="290" y="321"/>
                  <a:pt x="290" y="321"/>
                  <a:pt x="290" y="321"/>
                </a:cubicBezTo>
                <a:cubicBezTo>
                  <a:pt x="290" y="321"/>
                  <a:pt x="290" y="321"/>
                  <a:pt x="290" y="321"/>
                </a:cubicBezTo>
                <a:cubicBezTo>
                  <a:pt x="290" y="322"/>
                  <a:pt x="291" y="323"/>
                  <a:pt x="292" y="328"/>
                </a:cubicBezTo>
                <a:cubicBezTo>
                  <a:pt x="293" y="330"/>
                  <a:pt x="294" y="333"/>
                  <a:pt x="295" y="336"/>
                </a:cubicBezTo>
                <a:cubicBezTo>
                  <a:pt x="298" y="342"/>
                  <a:pt x="299" y="348"/>
                  <a:pt x="299" y="349"/>
                </a:cubicBezTo>
                <a:cubicBezTo>
                  <a:pt x="298" y="351"/>
                  <a:pt x="295" y="353"/>
                  <a:pt x="293" y="353"/>
                </a:cubicBezTo>
                <a:cubicBezTo>
                  <a:pt x="292" y="353"/>
                  <a:pt x="288" y="350"/>
                  <a:pt x="283" y="344"/>
                </a:cubicBezTo>
                <a:cubicBezTo>
                  <a:pt x="281" y="342"/>
                  <a:pt x="279" y="340"/>
                  <a:pt x="277" y="339"/>
                </a:cubicBezTo>
                <a:cubicBezTo>
                  <a:pt x="272" y="334"/>
                  <a:pt x="272" y="333"/>
                  <a:pt x="271" y="333"/>
                </a:cubicBezTo>
                <a:cubicBezTo>
                  <a:pt x="270" y="333"/>
                  <a:pt x="268" y="333"/>
                  <a:pt x="265" y="335"/>
                </a:cubicBezTo>
                <a:cubicBezTo>
                  <a:pt x="263" y="335"/>
                  <a:pt x="263" y="335"/>
                  <a:pt x="263" y="335"/>
                </a:cubicBezTo>
                <a:cubicBezTo>
                  <a:pt x="263" y="336"/>
                  <a:pt x="263" y="336"/>
                  <a:pt x="263" y="336"/>
                </a:cubicBezTo>
                <a:cubicBezTo>
                  <a:pt x="260" y="337"/>
                  <a:pt x="258" y="338"/>
                  <a:pt x="258" y="340"/>
                </a:cubicBezTo>
                <a:cubicBezTo>
                  <a:pt x="258" y="340"/>
                  <a:pt x="258" y="341"/>
                  <a:pt x="258" y="341"/>
                </a:cubicBezTo>
                <a:cubicBezTo>
                  <a:pt x="258" y="342"/>
                  <a:pt x="258" y="344"/>
                  <a:pt x="258" y="348"/>
                </a:cubicBezTo>
                <a:cubicBezTo>
                  <a:pt x="259" y="350"/>
                  <a:pt x="259" y="353"/>
                  <a:pt x="259" y="356"/>
                </a:cubicBezTo>
                <a:cubicBezTo>
                  <a:pt x="260" y="360"/>
                  <a:pt x="260" y="365"/>
                  <a:pt x="260" y="368"/>
                </a:cubicBezTo>
                <a:cubicBezTo>
                  <a:pt x="260" y="369"/>
                  <a:pt x="260" y="370"/>
                  <a:pt x="260" y="370"/>
                </a:cubicBezTo>
                <a:cubicBezTo>
                  <a:pt x="259" y="371"/>
                  <a:pt x="255" y="373"/>
                  <a:pt x="253" y="372"/>
                </a:cubicBezTo>
                <a:cubicBezTo>
                  <a:pt x="252" y="371"/>
                  <a:pt x="249" y="368"/>
                  <a:pt x="245" y="361"/>
                </a:cubicBezTo>
                <a:cubicBezTo>
                  <a:pt x="244" y="359"/>
                  <a:pt x="242" y="357"/>
                  <a:pt x="241" y="355"/>
                </a:cubicBezTo>
                <a:cubicBezTo>
                  <a:pt x="237" y="349"/>
                  <a:pt x="237" y="348"/>
                  <a:pt x="236" y="348"/>
                </a:cubicBezTo>
                <a:cubicBezTo>
                  <a:pt x="235" y="347"/>
                  <a:pt x="233" y="347"/>
                  <a:pt x="229" y="348"/>
                </a:cubicBezTo>
                <a:cubicBezTo>
                  <a:pt x="227" y="347"/>
                  <a:pt x="227" y="347"/>
                  <a:pt x="227" y="347"/>
                </a:cubicBezTo>
                <a:cubicBezTo>
                  <a:pt x="227" y="349"/>
                  <a:pt x="227" y="349"/>
                  <a:pt x="227" y="349"/>
                </a:cubicBezTo>
                <a:cubicBezTo>
                  <a:pt x="224" y="349"/>
                  <a:pt x="223" y="350"/>
                  <a:pt x="222" y="351"/>
                </a:cubicBezTo>
                <a:cubicBezTo>
                  <a:pt x="221" y="352"/>
                  <a:pt x="221" y="353"/>
                  <a:pt x="221" y="359"/>
                </a:cubicBezTo>
                <a:cubicBezTo>
                  <a:pt x="220" y="361"/>
                  <a:pt x="220" y="364"/>
                  <a:pt x="220" y="367"/>
                </a:cubicBezTo>
                <a:cubicBezTo>
                  <a:pt x="218" y="375"/>
                  <a:pt x="217" y="380"/>
                  <a:pt x="217" y="381"/>
                </a:cubicBezTo>
                <a:cubicBezTo>
                  <a:pt x="215" y="382"/>
                  <a:pt x="211" y="382"/>
                  <a:pt x="210" y="382"/>
                </a:cubicBezTo>
                <a:cubicBezTo>
                  <a:pt x="209" y="381"/>
                  <a:pt x="207" y="376"/>
                  <a:pt x="204" y="369"/>
                </a:cubicBezTo>
                <a:cubicBezTo>
                  <a:pt x="204" y="366"/>
                  <a:pt x="203" y="364"/>
                  <a:pt x="202" y="362"/>
                </a:cubicBezTo>
                <a:cubicBezTo>
                  <a:pt x="200" y="355"/>
                  <a:pt x="200" y="354"/>
                  <a:pt x="199" y="354"/>
                </a:cubicBezTo>
                <a:cubicBezTo>
                  <a:pt x="198" y="353"/>
                  <a:pt x="197" y="352"/>
                  <a:pt x="192" y="353"/>
                </a:cubicBezTo>
                <a:cubicBezTo>
                  <a:pt x="191" y="352"/>
                  <a:pt x="191" y="352"/>
                  <a:pt x="191" y="352"/>
                </a:cubicBezTo>
                <a:cubicBezTo>
                  <a:pt x="190" y="353"/>
                  <a:pt x="190" y="353"/>
                  <a:pt x="190" y="353"/>
                </a:cubicBezTo>
                <a:cubicBezTo>
                  <a:pt x="186" y="352"/>
                  <a:pt x="185" y="353"/>
                  <a:pt x="184" y="354"/>
                </a:cubicBezTo>
                <a:cubicBezTo>
                  <a:pt x="183" y="354"/>
                  <a:pt x="183" y="355"/>
                  <a:pt x="181" y="361"/>
                </a:cubicBezTo>
                <a:cubicBezTo>
                  <a:pt x="180" y="363"/>
                  <a:pt x="179" y="366"/>
                  <a:pt x="178" y="369"/>
                </a:cubicBezTo>
                <a:cubicBezTo>
                  <a:pt x="175" y="376"/>
                  <a:pt x="173" y="380"/>
                  <a:pt x="173" y="382"/>
                </a:cubicBezTo>
                <a:cubicBezTo>
                  <a:pt x="171" y="382"/>
                  <a:pt x="167" y="382"/>
                  <a:pt x="165" y="381"/>
                </a:cubicBezTo>
                <a:cubicBezTo>
                  <a:pt x="165" y="380"/>
                  <a:pt x="164" y="375"/>
                  <a:pt x="163" y="367"/>
                </a:cubicBezTo>
                <a:cubicBezTo>
                  <a:pt x="163" y="364"/>
                  <a:pt x="163" y="362"/>
                  <a:pt x="163" y="360"/>
                </a:cubicBezTo>
                <a:cubicBezTo>
                  <a:pt x="162" y="353"/>
                  <a:pt x="162" y="352"/>
                  <a:pt x="161" y="351"/>
                </a:cubicBezTo>
                <a:cubicBezTo>
                  <a:pt x="160" y="350"/>
                  <a:pt x="158" y="349"/>
                  <a:pt x="155" y="349"/>
                </a:cubicBezTo>
                <a:cubicBezTo>
                  <a:pt x="154" y="347"/>
                  <a:pt x="154" y="347"/>
                  <a:pt x="154" y="347"/>
                </a:cubicBezTo>
                <a:cubicBezTo>
                  <a:pt x="153" y="348"/>
                  <a:pt x="153" y="348"/>
                  <a:pt x="153" y="348"/>
                </a:cubicBezTo>
                <a:cubicBezTo>
                  <a:pt x="149" y="347"/>
                  <a:pt x="148" y="347"/>
                  <a:pt x="147" y="348"/>
                </a:cubicBezTo>
                <a:cubicBezTo>
                  <a:pt x="146" y="348"/>
                  <a:pt x="146" y="349"/>
                  <a:pt x="142" y="354"/>
                </a:cubicBezTo>
                <a:cubicBezTo>
                  <a:pt x="141" y="356"/>
                  <a:pt x="139" y="359"/>
                  <a:pt x="138" y="361"/>
                </a:cubicBezTo>
                <a:cubicBezTo>
                  <a:pt x="133" y="367"/>
                  <a:pt x="130" y="371"/>
                  <a:pt x="129" y="372"/>
                </a:cubicBezTo>
                <a:cubicBezTo>
                  <a:pt x="128" y="372"/>
                  <a:pt x="123" y="371"/>
                  <a:pt x="122" y="370"/>
                </a:cubicBezTo>
                <a:cubicBezTo>
                  <a:pt x="122" y="369"/>
                  <a:pt x="122" y="369"/>
                  <a:pt x="122" y="368"/>
                </a:cubicBezTo>
                <a:cubicBezTo>
                  <a:pt x="122" y="368"/>
                  <a:pt x="122" y="368"/>
                  <a:pt x="122" y="368"/>
                </a:cubicBezTo>
                <a:cubicBezTo>
                  <a:pt x="122" y="366"/>
                  <a:pt x="123" y="361"/>
                  <a:pt x="124" y="356"/>
                </a:cubicBezTo>
                <a:cubicBezTo>
                  <a:pt x="124" y="353"/>
                  <a:pt x="124" y="351"/>
                  <a:pt x="125" y="348"/>
                </a:cubicBezTo>
                <a:cubicBezTo>
                  <a:pt x="125" y="344"/>
                  <a:pt x="125" y="342"/>
                  <a:pt x="125" y="341"/>
                </a:cubicBezTo>
                <a:cubicBezTo>
                  <a:pt x="125" y="341"/>
                  <a:pt x="125" y="340"/>
                  <a:pt x="125" y="340"/>
                </a:cubicBezTo>
                <a:cubicBezTo>
                  <a:pt x="124" y="338"/>
                  <a:pt x="123" y="337"/>
                  <a:pt x="120" y="336"/>
                </a:cubicBezTo>
                <a:cubicBezTo>
                  <a:pt x="119" y="334"/>
                  <a:pt x="119" y="334"/>
                  <a:pt x="119" y="334"/>
                </a:cubicBezTo>
                <a:cubicBezTo>
                  <a:pt x="118" y="335"/>
                  <a:pt x="118" y="335"/>
                  <a:pt x="118" y="335"/>
                </a:cubicBezTo>
                <a:cubicBezTo>
                  <a:pt x="115" y="333"/>
                  <a:pt x="114" y="333"/>
                  <a:pt x="112" y="333"/>
                </a:cubicBezTo>
                <a:cubicBezTo>
                  <a:pt x="111" y="334"/>
                  <a:pt x="110" y="334"/>
                  <a:pt x="106" y="338"/>
                </a:cubicBezTo>
                <a:cubicBezTo>
                  <a:pt x="104" y="340"/>
                  <a:pt x="102" y="342"/>
                  <a:pt x="100" y="344"/>
                </a:cubicBezTo>
                <a:cubicBezTo>
                  <a:pt x="94" y="349"/>
                  <a:pt x="90" y="352"/>
                  <a:pt x="89" y="353"/>
                </a:cubicBezTo>
                <a:cubicBezTo>
                  <a:pt x="88" y="353"/>
                  <a:pt x="84" y="350"/>
                  <a:pt x="83" y="349"/>
                </a:cubicBezTo>
                <a:cubicBezTo>
                  <a:pt x="83" y="347"/>
                  <a:pt x="85" y="342"/>
                  <a:pt x="88" y="335"/>
                </a:cubicBezTo>
                <a:cubicBezTo>
                  <a:pt x="88" y="333"/>
                  <a:pt x="89" y="331"/>
                  <a:pt x="90" y="329"/>
                </a:cubicBezTo>
                <a:cubicBezTo>
                  <a:pt x="92" y="323"/>
                  <a:pt x="93" y="322"/>
                  <a:pt x="93" y="321"/>
                </a:cubicBezTo>
                <a:cubicBezTo>
                  <a:pt x="93" y="321"/>
                  <a:pt x="93" y="321"/>
                  <a:pt x="93" y="321"/>
                </a:cubicBezTo>
                <a:cubicBezTo>
                  <a:pt x="93" y="320"/>
                  <a:pt x="93" y="320"/>
                  <a:pt x="93" y="320"/>
                </a:cubicBezTo>
                <a:cubicBezTo>
                  <a:pt x="93" y="319"/>
                  <a:pt x="92" y="318"/>
                  <a:pt x="88" y="315"/>
                </a:cubicBezTo>
                <a:cubicBezTo>
                  <a:pt x="88" y="314"/>
                  <a:pt x="88" y="314"/>
                  <a:pt x="88" y="314"/>
                </a:cubicBezTo>
                <a:cubicBezTo>
                  <a:pt x="87" y="314"/>
                  <a:pt x="87" y="314"/>
                  <a:pt x="87" y="314"/>
                </a:cubicBezTo>
                <a:cubicBezTo>
                  <a:pt x="84" y="311"/>
                  <a:pt x="83" y="311"/>
                  <a:pt x="82" y="311"/>
                </a:cubicBezTo>
                <a:cubicBezTo>
                  <a:pt x="81" y="311"/>
                  <a:pt x="80" y="312"/>
                  <a:pt x="75" y="315"/>
                </a:cubicBezTo>
                <a:cubicBezTo>
                  <a:pt x="73" y="316"/>
                  <a:pt x="70" y="317"/>
                  <a:pt x="67" y="319"/>
                </a:cubicBezTo>
                <a:cubicBezTo>
                  <a:pt x="61" y="322"/>
                  <a:pt x="56" y="325"/>
                  <a:pt x="55" y="325"/>
                </a:cubicBezTo>
                <a:cubicBezTo>
                  <a:pt x="53" y="324"/>
                  <a:pt x="50" y="321"/>
                  <a:pt x="50" y="320"/>
                </a:cubicBezTo>
                <a:cubicBezTo>
                  <a:pt x="50" y="319"/>
                  <a:pt x="53" y="314"/>
                  <a:pt x="57" y="308"/>
                </a:cubicBezTo>
                <a:cubicBezTo>
                  <a:pt x="59" y="305"/>
                  <a:pt x="60" y="303"/>
                  <a:pt x="61" y="302"/>
                </a:cubicBezTo>
                <a:cubicBezTo>
                  <a:pt x="65" y="296"/>
                  <a:pt x="66" y="295"/>
                  <a:pt x="66" y="294"/>
                </a:cubicBezTo>
                <a:cubicBezTo>
                  <a:pt x="66" y="293"/>
                  <a:pt x="65" y="292"/>
                  <a:pt x="63" y="288"/>
                </a:cubicBezTo>
                <a:cubicBezTo>
                  <a:pt x="63" y="286"/>
                  <a:pt x="63" y="286"/>
                  <a:pt x="63" y="286"/>
                </a:cubicBezTo>
                <a:cubicBezTo>
                  <a:pt x="61" y="286"/>
                  <a:pt x="61" y="286"/>
                  <a:pt x="61" y="286"/>
                </a:cubicBezTo>
                <a:cubicBezTo>
                  <a:pt x="59" y="283"/>
                  <a:pt x="58" y="283"/>
                  <a:pt x="57" y="283"/>
                </a:cubicBezTo>
                <a:cubicBezTo>
                  <a:pt x="56" y="282"/>
                  <a:pt x="55" y="283"/>
                  <a:pt x="49" y="284"/>
                </a:cubicBezTo>
                <a:cubicBezTo>
                  <a:pt x="47" y="285"/>
                  <a:pt x="44" y="286"/>
                  <a:pt x="41" y="287"/>
                </a:cubicBezTo>
                <a:cubicBezTo>
                  <a:pt x="34" y="289"/>
                  <a:pt x="29" y="290"/>
                  <a:pt x="28" y="290"/>
                </a:cubicBezTo>
                <a:cubicBezTo>
                  <a:pt x="27" y="289"/>
                  <a:pt x="24" y="285"/>
                  <a:pt x="24" y="284"/>
                </a:cubicBezTo>
                <a:cubicBezTo>
                  <a:pt x="25" y="283"/>
                  <a:pt x="28" y="279"/>
                  <a:pt x="34" y="274"/>
                </a:cubicBezTo>
                <a:cubicBezTo>
                  <a:pt x="36" y="272"/>
                  <a:pt x="38" y="270"/>
                  <a:pt x="39" y="269"/>
                </a:cubicBezTo>
                <a:cubicBezTo>
                  <a:pt x="45" y="264"/>
                  <a:pt x="45" y="263"/>
                  <a:pt x="45" y="262"/>
                </a:cubicBezTo>
                <a:cubicBezTo>
                  <a:pt x="46" y="262"/>
                  <a:pt x="46" y="262"/>
                  <a:pt x="46" y="261"/>
                </a:cubicBezTo>
                <a:cubicBezTo>
                  <a:pt x="46" y="260"/>
                  <a:pt x="45" y="259"/>
                  <a:pt x="44" y="256"/>
                </a:cubicBezTo>
                <a:cubicBezTo>
                  <a:pt x="44" y="254"/>
                  <a:pt x="44" y="254"/>
                  <a:pt x="44" y="254"/>
                </a:cubicBezTo>
                <a:cubicBezTo>
                  <a:pt x="43" y="254"/>
                  <a:pt x="43" y="254"/>
                  <a:pt x="43" y="254"/>
                </a:cubicBezTo>
                <a:cubicBezTo>
                  <a:pt x="42" y="250"/>
                  <a:pt x="41" y="250"/>
                  <a:pt x="40" y="249"/>
                </a:cubicBezTo>
                <a:cubicBezTo>
                  <a:pt x="39" y="249"/>
                  <a:pt x="38" y="249"/>
                  <a:pt x="32" y="249"/>
                </a:cubicBezTo>
                <a:cubicBezTo>
                  <a:pt x="29" y="249"/>
                  <a:pt x="26" y="249"/>
                  <a:pt x="24" y="250"/>
                </a:cubicBezTo>
                <a:cubicBezTo>
                  <a:pt x="16" y="250"/>
                  <a:pt x="11" y="250"/>
                  <a:pt x="9" y="249"/>
                </a:cubicBezTo>
                <a:cubicBezTo>
                  <a:pt x="9" y="248"/>
                  <a:pt x="7" y="245"/>
                  <a:pt x="7" y="243"/>
                </a:cubicBezTo>
                <a:cubicBezTo>
                  <a:pt x="7" y="243"/>
                  <a:pt x="7" y="243"/>
                  <a:pt x="7" y="243"/>
                </a:cubicBezTo>
                <a:cubicBezTo>
                  <a:pt x="8" y="242"/>
                  <a:pt x="12" y="239"/>
                  <a:pt x="19" y="235"/>
                </a:cubicBezTo>
                <a:cubicBezTo>
                  <a:pt x="22" y="234"/>
                  <a:pt x="24" y="233"/>
                  <a:pt x="26" y="231"/>
                </a:cubicBezTo>
                <a:cubicBezTo>
                  <a:pt x="32" y="228"/>
                  <a:pt x="33" y="228"/>
                  <a:pt x="33" y="227"/>
                </a:cubicBezTo>
                <a:cubicBezTo>
                  <a:pt x="33" y="226"/>
                  <a:pt x="33" y="225"/>
                  <a:pt x="33" y="225"/>
                </a:cubicBezTo>
                <a:cubicBezTo>
                  <a:pt x="33" y="223"/>
                  <a:pt x="33" y="221"/>
                  <a:pt x="33" y="220"/>
                </a:cubicBezTo>
                <a:cubicBezTo>
                  <a:pt x="34" y="218"/>
                  <a:pt x="34" y="218"/>
                  <a:pt x="34" y="218"/>
                </a:cubicBezTo>
                <a:cubicBezTo>
                  <a:pt x="33" y="218"/>
                  <a:pt x="33" y="218"/>
                  <a:pt x="33" y="218"/>
                </a:cubicBezTo>
                <a:cubicBezTo>
                  <a:pt x="32" y="214"/>
                  <a:pt x="31" y="213"/>
                  <a:pt x="30" y="213"/>
                </a:cubicBezTo>
                <a:cubicBezTo>
                  <a:pt x="30" y="212"/>
                  <a:pt x="29" y="212"/>
                  <a:pt x="23" y="211"/>
                </a:cubicBezTo>
                <a:cubicBezTo>
                  <a:pt x="20" y="210"/>
                  <a:pt x="18" y="210"/>
                  <a:pt x="15" y="209"/>
                </a:cubicBezTo>
                <a:cubicBezTo>
                  <a:pt x="7" y="208"/>
                  <a:pt x="2" y="206"/>
                  <a:pt x="1" y="206"/>
                </a:cubicBezTo>
                <a:cubicBezTo>
                  <a:pt x="1" y="205"/>
                  <a:pt x="0" y="203"/>
                  <a:pt x="0" y="201"/>
                </a:cubicBezTo>
                <a:close/>
                <a:moveTo>
                  <a:pt x="307" y="191"/>
                </a:moveTo>
                <a:cubicBezTo>
                  <a:pt x="307" y="127"/>
                  <a:pt x="255" y="76"/>
                  <a:pt x="191" y="76"/>
                </a:cubicBezTo>
                <a:cubicBezTo>
                  <a:pt x="128" y="76"/>
                  <a:pt x="76" y="127"/>
                  <a:pt x="76" y="191"/>
                </a:cubicBezTo>
                <a:cubicBezTo>
                  <a:pt x="76" y="255"/>
                  <a:pt x="128" y="306"/>
                  <a:pt x="191" y="306"/>
                </a:cubicBezTo>
                <a:cubicBezTo>
                  <a:pt x="255" y="306"/>
                  <a:pt x="307" y="255"/>
                  <a:pt x="307" y="191"/>
                </a:cubicBez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E76F01-07D6-4336-93F7-FBB192845424}"/>
              </a:ext>
            </a:extLst>
          </p:cNvPr>
          <p:cNvSpPr txBox="1"/>
          <p:nvPr/>
        </p:nvSpPr>
        <p:spPr>
          <a:xfrm>
            <a:off x="5630004" y="4313040"/>
            <a:ext cx="7818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C5D1D1"/>
                </a:solidFill>
                <a:latin typeface="Arial Rounded MT Bold" panose="020F0704030504030204" pitchFamily="34" charset="0"/>
              </a:rPr>
              <a:t>?</a:t>
            </a:r>
            <a:endParaRPr lang="zh-CN" altLang="en-US" sz="8800" dirty="0">
              <a:solidFill>
                <a:srgbClr val="C5D1D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46">
            <a:extLst>
              <a:ext uri="{FF2B5EF4-FFF2-40B4-BE49-F238E27FC236}">
                <a16:creationId xmlns:a16="http://schemas.microsoft.com/office/drawing/2014/main" id="{B391A0BF-D6CB-4FFF-987A-31F3A920D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4601" y="2556129"/>
            <a:ext cx="2527059" cy="125580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起始状态，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加速度很大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46">
            <a:extLst>
              <a:ext uri="{FF2B5EF4-FFF2-40B4-BE49-F238E27FC236}">
                <a16:creationId xmlns:a16="http://schemas.microsoft.com/office/drawing/2014/main" id="{340B97BF-5CA6-4C10-92DF-274F986A1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181" y="2547371"/>
            <a:ext cx="2527059" cy="125580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维护状态，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加速度为负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9393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38">
            <a:extLst>
              <a:ext uri="{FF2B5EF4-FFF2-40B4-BE49-F238E27FC236}">
                <a16:creationId xmlns:a16="http://schemas.microsoft.com/office/drawing/2014/main" id="{64700798-B426-4207-BEEA-35752516B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379" y="352884"/>
            <a:ext cx="8825464" cy="523220"/>
          </a:xfrm>
          <a:prstGeom prst="rect">
            <a:avLst/>
          </a:prstGeom>
          <a:noFill/>
          <a:ln w="9525">
            <a:solidFill>
              <a:srgbClr val="160F1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技术产品发展周期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大众接受新技术的时期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95D949A5-0027-47F4-84C2-311987B5FBF0}"/>
              </a:ext>
            </a:extLst>
          </p:cNvPr>
          <p:cNvGrpSpPr/>
          <p:nvPr/>
        </p:nvGrpSpPr>
        <p:grpSpPr>
          <a:xfrm>
            <a:off x="424518" y="403716"/>
            <a:ext cx="238126" cy="472388"/>
            <a:chOff x="545192" y="549490"/>
            <a:chExt cx="238126" cy="472388"/>
          </a:xfrm>
        </p:grpSpPr>
        <p:grpSp>
          <p:nvGrpSpPr>
            <p:cNvPr id="69" name="组合 3">
              <a:extLst>
                <a:ext uri="{FF2B5EF4-FFF2-40B4-BE49-F238E27FC236}">
                  <a16:creationId xmlns:a16="http://schemas.microsoft.com/office/drawing/2014/main" id="{9367CB51-3BC2-444C-9E93-AC239FDF10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5193" y="549490"/>
              <a:ext cx="238125" cy="347662"/>
              <a:chOff x="0" y="0"/>
              <a:chExt cx="569789" cy="829904"/>
            </a:xfrm>
          </p:grpSpPr>
          <p:sp>
            <p:nvSpPr>
              <p:cNvPr id="73" name="菱形 39">
                <a:extLst>
                  <a:ext uri="{FF2B5EF4-FFF2-40B4-BE49-F238E27FC236}">
                    <a16:creationId xmlns:a16="http://schemas.microsoft.com/office/drawing/2014/main" id="{FCFE4BE1-A9D1-4AEB-874C-9F8323BB9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菱形 40">
                <a:extLst>
                  <a:ext uri="{FF2B5EF4-FFF2-40B4-BE49-F238E27FC236}">
                    <a16:creationId xmlns:a16="http://schemas.microsoft.com/office/drawing/2014/main" id="{1B344899-0D92-494F-A11E-5EE27044D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0" name="组合 3">
              <a:extLst>
                <a:ext uri="{FF2B5EF4-FFF2-40B4-BE49-F238E27FC236}">
                  <a16:creationId xmlns:a16="http://schemas.microsoft.com/office/drawing/2014/main" id="{89F50B61-5AD9-4E5E-9FC2-1D016308A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5192" y="674216"/>
              <a:ext cx="238125" cy="347662"/>
              <a:chOff x="0" y="0"/>
              <a:chExt cx="569789" cy="829904"/>
            </a:xfrm>
          </p:grpSpPr>
          <p:sp>
            <p:nvSpPr>
              <p:cNvPr id="71" name="菱形 39">
                <a:extLst>
                  <a:ext uri="{FF2B5EF4-FFF2-40B4-BE49-F238E27FC236}">
                    <a16:creationId xmlns:a16="http://schemas.microsoft.com/office/drawing/2014/main" id="{0AF017C9-F179-43D0-BB6B-ED304EAD5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菱形 40">
                <a:extLst>
                  <a:ext uri="{FF2B5EF4-FFF2-40B4-BE49-F238E27FC236}">
                    <a16:creationId xmlns:a16="http://schemas.microsoft.com/office/drawing/2014/main" id="{D8399349-5338-4B3D-85E8-AAB744733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2A20FF08-C6E6-46BD-ABDA-8E8E57DB47F4}"/>
              </a:ext>
            </a:extLst>
          </p:cNvPr>
          <p:cNvGrpSpPr/>
          <p:nvPr/>
        </p:nvGrpSpPr>
        <p:grpSpPr>
          <a:xfrm>
            <a:off x="344020" y="1272209"/>
            <a:ext cx="11503960" cy="5585791"/>
            <a:chOff x="344020" y="1272209"/>
            <a:chExt cx="11503960" cy="558579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881492D-1028-4434-AB59-2D6EE2309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020" y="1272209"/>
              <a:ext cx="11503960" cy="5585791"/>
            </a:xfrm>
            <a:prstGeom prst="rect">
              <a:avLst/>
            </a:prstGeom>
          </p:spPr>
        </p:pic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7BF46E3-3B52-4C92-9E29-EB92C881E3A1}"/>
                </a:ext>
              </a:extLst>
            </p:cNvPr>
            <p:cNvCxnSpPr/>
            <p:nvPr/>
          </p:nvCxnSpPr>
          <p:spPr bwMode="auto">
            <a:xfrm>
              <a:off x="1338470" y="1789043"/>
              <a:ext cx="0" cy="3975653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649DB4E-ABEC-473A-9F0B-A98EFD8EC4A8}"/>
                </a:ext>
              </a:extLst>
            </p:cNvPr>
            <p:cNvCxnSpPr/>
            <p:nvPr/>
          </p:nvCxnSpPr>
          <p:spPr bwMode="auto">
            <a:xfrm>
              <a:off x="3478696" y="1789042"/>
              <a:ext cx="0" cy="3975653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DF40A61-A9FB-4F16-BB78-C9BA3DF61E78}"/>
                </a:ext>
              </a:extLst>
            </p:cNvPr>
            <p:cNvCxnSpPr/>
            <p:nvPr/>
          </p:nvCxnSpPr>
          <p:spPr bwMode="auto">
            <a:xfrm>
              <a:off x="4843670" y="1789042"/>
              <a:ext cx="0" cy="3975653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FBB7A65-D1A5-4718-9DCC-9AA05A824D3A}"/>
                </a:ext>
              </a:extLst>
            </p:cNvPr>
            <p:cNvCxnSpPr/>
            <p:nvPr/>
          </p:nvCxnSpPr>
          <p:spPr bwMode="auto">
            <a:xfrm>
              <a:off x="9177131" y="1789042"/>
              <a:ext cx="0" cy="3975653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607B07F-F982-436F-BBF7-259A2A81841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5408" y="1524000"/>
              <a:ext cx="0" cy="41545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202225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8C9B74EF-ABC9-4168-8315-94EC5FC521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5408" y="5678556"/>
              <a:ext cx="1109257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62E26E1-2D5C-479F-9ED2-1718B9E727C1}"/>
                </a:ext>
              </a:extLst>
            </p:cNvPr>
            <p:cNvSpPr txBox="1"/>
            <p:nvPr/>
          </p:nvSpPr>
          <p:spPr>
            <a:xfrm>
              <a:off x="742380" y="2019874"/>
              <a:ext cx="6850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创新想法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F4C31A9-A948-4288-80D2-D39C33A47F43}"/>
                </a:ext>
              </a:extLst>
            </p:cNvPr>
            <p:cNvSpPr txBox="1"/>
            <p:nvPr/>
          </p:nvSpPr>
          <p:spPr>
            <a:xfrm>
              <a:off x="1623853" y="2158374"/>
              <a:ext cx="1106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早期尝鲜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9BF876D-7159-4078-ADD7-BEC65CFAF1A5}"/>
                </a:ext>
              </a:extLst>
            </p:cNvPr>
            <p:cNvSpPr txBox="1"/>
            <p:nvPr/>
          </p:nvSpPr>
          <p:spPr>
            <a:xfrm>
              <a:off x="1338464" y="4469173"/>
              <a:ext cx="685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鸿沟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3E919466-22EB-4A22-8A58-B87DCFF037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53849" y="4817976"/>
              <a:ext cx="239893" cy="39166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F729A57-2444-4B74-B9E8-B42A808B4EA5}"/>
                </a:ext>
              </a:extLst>
            </p:cNvPr>
            <p:cNvSpPr txBox="1"/>
            <p:nvPr/>
          </p:nvSpPr>
          <p:spPr>
            <a:xfrm>
              <a:off x="3577482" y="2158373"/>
              <a:ext cx="1299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早期大众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8AE2AF8-A9D3-4C27-A72A-7EF66F9599B0}"/>
                </a:ext>
              </a:extLst>
            </p:cNvPr>
            <p:cNvSpPr txBox="1"/>
            <p:nvPr/>
          </p:nvSpPr>
          <p:spPr>
            <a:xfrm>
              <a:off x="6015358" y="2158373"/>
              <a:ext cx="1299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晚期大众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206830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38">
            <a:extLst>
              <a:ext uri="{FF2B5EF4-FFF2-40B4-BE49-F238E27FC236}">
                <a16:creationId xmlns:a16="http://schemas.microsoft.com/office/drawing/2014/main" id="{64700798-B426-4207-BEEA-35752516B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379" y="352884"/>
            <a:ext cx="57377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效能过剩和竞争的各个阶段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95D949A5-0027-47F4-84C2-311987B5FBF0}"/>
              </a:ext>
            </a:extLst>
          </p:cNvPr>
          <p:cNvGrpSpPr/>
          <p:nvPr/>
        </p:nvGrpSpPr>
        <p:grpSpPr>
          <a:xfrm>
            <a:off x="424518" y="403716"/>
            <a:ext cx="238126" cy="472388"/>
            <a:chOff x="545192" y="549490"/>
            <a:chExt cx="238126" cy="472388"/>
          </a:xfrm>
        </p:grpSpPr>
        <p:grpSp>
          <p:nvGrpSpPr>
            <p:cNvPr id="69" name="组合 3">
              <a:extLst>
                <a:ext uri="{FF2B5EF4-FFF2-40B4-BE49-F238E27FC236}">
                  <a16:creationId xmlns:a16="http://schemas.microsoft.com/office/drawing/2014/main" id="{9367CB51-3BC2-444C-9E93-AC239FDF10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5193" y="549490"/>
              <a:ext cx="238125" cy="347662"/>
              <a:chOff x="0" y="0"/>
              <a:chExt cx="569789" cy="829904"/>
            </a:xfrm>
          </p:grpSpPr>
          <p:sp>
            <p:nvSpPr>
              <p:cNvPr id="73" name="菱形 39">
                <a:extLst>
                  <a:ext uri="{FF2B5EF4-FFF2-40B4-BE49-F238E27FC236}">
                    <a16:creationId xmlns:a16="http://schemas.microsoft.com/office/drawing/2014/main" id="{FCFE4BE1-A9D1-4AEB-874C-9F8323BB9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菱形 40">
                <a:extLst>
                  <a:ext uri="{FF2B5EF4-FFF2-40B4-BE49-F238E27FC236}">
                    <a16:creationId xmlns:a16="http://schemas.microsoft.com/office/drawing/2014/main" id="{1B344899-0D92-494F-A11E-5EE27044D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0" name="组合 3">
              <a:extLst>
                <a:ext uri="{FF2B5EF4-FFF2-40B4-BE49-F238E27FC236}">
                  <a16:creationId xmlns:a16="http://schemas.microsoft.com/office/drawing/2014/main" id="{89F50B61-5AD9-4E5E-9FC2-1D016308A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5192" y="674216"/>
              <a:ext cx="238125" cy="347662"/>
              <a:chOff x="0" y="0"/>
              <a:chExt cx="569789" cy="829904"/>
            </a:xfrm>
          </p:grpSpPr>
          <p:sp>
            <p:nvSpPr>
              <p:cNvPr id="71" name="菱形 39">
                <a:extLst>
                  <a:ext uri="{FF2B5EF4-FFF2-40B4-BE49-F238E27FC236}">
                    <a16:creationId xmlns:a16="http://schemas.microsoft.com/office/drawing/2014/main" id="{0AF017C9-F179-43D0-BB6B-ED304EAD5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菱形 40">
                <a:extLst>
                  <a:ext uri="{FF2B5EF4-FFF2-40B4-BE49-F238E27FC236}">
                    <a16:creationId xmlns:a16="http://schemas.microsoft.com/office/drawing/2014/main" id="{D8399349-5338-4B3D-85E8-AAB744733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EB30507-3F76-4F91-A5BE-BF3E2713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" b="1537"/>
          <a:stretch/>
        </p:blipFill>
        <p:spPr>
          <a:xfrm>
            <a:off x="198782" y="1245704"/>
            <a:ext cx="11794436" cy="2570681"/>
          </a:xfrm>
          <a:prstGeom prst="rect">
            <a:avLst/>
          </a:prstGeom>
        </p:spPr>
      </p:pic>
      <p:sp>
        <p:nvSpPr>
          <p:cNvPr id="13" name="TextBox 46">
            <a:extLst>
              <a:ext uri="{FF2B5EF4-FFF2-40B4-BE49-F238E27FC236}">
                <a16:creationId xmlns:a16="http://schemas.microsoft.com/office/drawing/2014/main" id="{BBA6B28A-B1D8-4A3D-8407-55CDD293E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831" y="4185985"/>
            <a:ext cx="9016338" cy="1868739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一个产品在其生命周期有不同的阶段，每个阶段有不同的关注点，适时适当的功能点创新，就能改变竞争的局面；而不合时宜的创新，则往往隔靴搔痒，事倍功半。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7966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38">
            <a:extLst>
              <a:ext uri="{FF2B5EF4-FFF2-40B4-BE49-F238E27FC236}">
                <a16:creationId xmlns:a16="http://schemas.microsoft.com/office/drawing/2014/main" id="{64700798-B426-4207-BEEA-35752516B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379" y="352884"/>
            <a:ext cx="46510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影响产品竞争的因素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95D949A5-0027-47F4-84C2-311987B5FBF0}"/>
              </a:ext>
            </a:extLst>
          </p:cNvPr>
          <p:cNvGrpSpPr/>
          <p:nvPr/>
        </p:nvGrpSpPr>
        <p:grpSpPr>
          <a:xfrm>
            <a:off x="424518" y="403716"/>
            <a:ext cx="238126" cy="472388"/>
            <a:chOff x="545192" y="549490"/>
            <a:chExt cx="238126" cy="472388"/>
          </a:xfrm>
        </p:grpSpPr>
        <p:grpSp>
          <p:nvGrpSpPr>
            <p:cNvPr id="69" name="组合 3">
              <a:extLst>
                <a:ext uri="{FF2B5EF4-FFF2-40B4-BE49-F238E27FC236}">
                  <a16:creationId xmlns:a16="http://schemas.microsoft.com/office/drawing/2014/main" id="{9367CB51-3BC2-444C-9E93-AC239FDF10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5193" y="549490"/>
              <a:ext cx="238125" cy="347662"/>
              <a:chOff x="0" y="0"/>
              <a:chExt cx="569789" cy="829904"/>
            </a:xfrm>
          </p:grpSpPr>
          <p:sp>
            <p:nvSpPr>
              <p:cNvPr id="73" name="菱形 39">
                <a:extLst>
                  <a:ext uri="{FF2B5EF4-FFF2-40B4-BE49-F238E27FC236}">
                    <a16:creationId xmlns:a16="http://schemas.microsoft.com/office/drawing/2014/main" id="{FCFE4BE1-A9D1-4AEB-874C-9F8323BB9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菱形 40">
                <a:extLst>
                  <a:ext uri="{FF2B5EF4-FFF2-40B4-BE49-F238E27FC236}">
                    <a16:creationId xmlns:a16="http://schemas.microsoft.com/office/drawing/2014/main" id="{1B344899-0D92-494F-A11E-5EE27044D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0" name="组合 3">
              <a:extLst>
                <a:ext uri="{FF2B5EF4-FFF2-40B4-BE49-F238E27FC236}">
                  <a16:creationId xmlns:a16="http://schemas.microsoft.com/office/drawing/2014/main" id="{89F50B61-5AD9-4E5E-9FC2-1D016308A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5192" y="674216"/>
              <a:ext cx="238125" cy="347662"/>
              <a:chOff x="0" y="0"/>
              <a:chExt cx="569789" cy="829904"/>
            </a:xfrm>
          </p:grpSpPr>
          <p:sp>
            <p:nvSpPr>
              <p:cNvPr id="71" name="菱形 39">
                <a:extLst>
                  <a:ext uri="{FF2B5EF4-FFF2-40B4-BE49-F238E27FC236}">
                    <a16:creationId xmlns:a16="http://schemas.microsoft.com/office/drawing/2014/main" id="{0AF017C9-F179-43D0-BB6B-ED304EAD5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菱形 40">
                <a:extLst>
                  <a:ext uri="{FF2B5EF4-FFF2-40B4-BE49-F238E27FC236}">
                    <a16:creationId xmlns:a16="http://schemas.microsoft.com/office/drawing/2014/main" id="{D8399349-5338-4B3D-85E8-AAB744733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3D27CEE-22EB-4EAD-B3D6-250C2FE57C58}"/>
              </a:ext>
            </a:extLst>
          </p:cNvPr>
          <p:cNvSpPr>
            <a:spLocks/>
          </p:cNvSpPr>
          <p:nvPr/>
        </p:nvSpPr>
        <p:spPr bwMode="auto">
          <a:xfrm>
            <a:off x="3684588" y="3470275"/>
            <a:ext cx="4794250" cy="484188"/>
          </a:xfrm>
          <a:custGeom>
            <a:avLst/>
            <a:gdLst>
              <a:gd name="T0" fmla="*/ 2147483647 w 3020"/>
              <a:gd name="T1" fmla="*/ 383064091 h 305"/>
              <a:gd name="T2" fmla="*/ 2147483647 w 3020"/>
              <a:gd name="T3" fmla="*/ 0 h 305"/>
              <a:gd name="T4" fmla="*/ 2147483647 w 3020"/>
              <a:gd name="T5" fmla="*/ 304939992 h 305"/>
              <a:gd name="T6" fmla="*/ 491431302 w 3020"/>
              <a:gd name="T7" fmla="*/ 304939992 h 305"/>
              <a:gd name="T8" fmla="*/ 491431302 w 3020"/>
              <a:gd name="T9" fmla="*/ 0 h 305"/>
              <a:gd name="T10" fmla="*/ 0 w 3020"/>
              <a:gd name="T11" fmla="*/ 383064091 h 305"/>
              <a:gd name="T12" fmla="*/ 491431302 w 3020"/>
              <a:gd name="T13" fmla="*/ 768649135 h 305"/>
              <a:gd name="T14" fmla="*/ 491431302 w 3020"/>
              <a:gd name="T15" fmla="*/ 493951136 h 305"/>
              <a:gd name="T16" fmla="*/ 2147483647 w 3020"/>
              <a:gd name="T17" fmla="*/ 493951136 h 305"/>
              <a:gd name="T18" fmla="*/ 2147483647 w 3020"/>
              <a:gd name="T19" fmla="*/ 768649135 h 305"/>
              <a:gd name="T20" fmla="*/ 2147483647 w 3020"/>
              <a:gd name="T21" fmla="*/ 383064091 h 30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020"/>
              <a:gd name="T34" fmla="*/ 0 h 305"/>
              <a:gd name="T35" fmla="*/ 3020 w 3020"/>
              <a:gd name="T36" fmla="*/ 305 h 30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020" h="305">
                <a:moveTo>
                  <a:pt x="3020" y="152"/>
                </a:moveTo>
                <a:lnTo>
                  <a:pt x="2825" y="0"/>
                </a:lnTo>
                <a:lnTo>
                  <a:pt x="2825" y="121"/>
                </a:lnTo>
                <a:lnTo>
                  <a:pt x="195" y="121"/>
                </a:lnTo>
                <a:lnTo>
                  <a:pt x="195" y="0"/>
                </a:lnTo>
                <a:lnTo>
                  <a:pt x="0" y="152"/>
                </a:lnTo>
                <a:lnTo>
                  <a:pt x="195" y="305"/>
                </a:lnTo>
                <a:lnTo>
                  <a:pt x="195" y="196"/>
                </a:lnTo>
                <a:lnTo>
                  <a:pt x="2825" y="196"/>
                </a:lnTo>
                <a:lnTo>
                  <a:pt x="2825" y="305"/>
                </a:lnTo>
                <a:lnTo>
                  <a:pt x="3020" y="152"/>
                </a:lnTo>
                <a:close/>
              </a:path>
            </a:pathLst>
          </a:custGeom>
          <a:solidFill>
            <a:schemeClr val="bg1">
              <a:alpha val="5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BEACA2C-730D-4781-BB4F-07B2FEA38942}"/>
              </a:ext>
            </a:extLst>
          </p:cNvPr>
          <p:cNvSpPr>
            <a:spLocks/>
          </p:cNvSpPr>
          <p:nvPr/>
        </p:nvSpPr>
        <p:spPr bwMode="auto">
          <a:xfrm>
            <a:off x="5840413" y="1314450"/>
            <a:ext cx="482600" cy="4795838"/>
          </a:xfrm>
          <a:custGeom>
            <a:avLst/>
            <a:gdLst>
              <a:gd name="T0" fmla="*/ 463708762 w 304"/>
              <a:gd name="T1" fmla="*/ 491431353 h 3021"/>
              <a:gd name="T2" fmla="*/ 766127391 w 304"/>
              <a:gd name="T3" fmla="*/ 491431353 h 3021"/>
              <a:gd name="T4" fmla="*/ 383063695 w 304"/>
              <a:gd name="T5" fmla="*/ 0 h 3021"/>
              <a:gd name="T6" fmla="*/ 0 w 304"/>
              <a:gd name="T7" fmla="*/ 491431353 h 3021"/>
              <a:gd name="T8" fmla="*/ 272176865 w 304"/>
              <a:gd name="T9" fmla="*/ 491431353 h 3021"/>
              <a:gd name="T10" fmla="*/ 272176865 w 304"/>
              <a:gd name="T11" fmla="*/ 2147483647 h 3021"/>
              <a:gd name="T12" fmla="*/ 0 w 304"/>
              <a:gd name="T13" fmla="*/ 2147483647 h 3021"/>
              <a:gd name="T14" fmla="*/ 383063695 w 304"/>
              <a:gd name="T15" fmla="*/ 2147483647 h 3021"/>
              <a:gd name="T16" fmla="*/ 766127391 w 304"/>
              <a:gd name="T17" fmla="*/ 2147483647 h 3021"/>
              <a:gd name="T18" fmla="*/ 463708762 w 304"/>
              <a:gd name="T19" fmla="*/ 2147483647 h 3021"/>
              <a:gd name="T20" fmla="*/ 463708762 w 304"/>
              <a:gd name="T21" fmla="*/ 491431353 h 30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04"/>
              <a:gd name="T34" fmla="*/ 0 h 3021"/>
              <a:gd name="T35" fmla="*/ 304 w 304"/>
              <a:gd name="T36" fmla="*/ 3021 h 30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04" h="3021">
                <a:moveTo>
                  <a:pt x="184" y="195"/>
                </a:moveTo>
                <a:lnTo>
                  <a:pt x="304" y="195"/>
                </a:lnTo>
                <a:lnTo>
                  <a:pt x="152" y="0"/>
                </a:lnTo>
                <a:lnTo>
                  <a:pt x="0" y="195"/>
                </a:lnTo>
                <a:lnTo>
                  <a:pt x="108" y="195"/>
                </a:lnTo>
                <a:lnTo>
                  <a:pt x="108" y="2826"/>
                </a:lnTo>
                <a:lnTo>
                  <a:pt x="0" y="2826"/>
                </a:lnTo>
                <a:lnTo>
                  <a:pt x="152" y="3021"/>
                </a:lnTo>
                <a:lnTo>
                  <a:pt x="304" y="2826"/>
                </a:lnTo>
                <a:lnTo>
                  <a:pt x="184" y="2826"/>
                </a:lnTo>
                <a:lnTo>
                  <a:pt x="184" y="195"/>
                </a:lnTo>
                <a:close/>
              </a:path>
            </a:pathLst>
          </a:custGeom>
          <a:solidFill>
            <a:schemeClr val="bg1">
              <a:alpha val="5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7841FA9C-25A6-466C-9700-2A6D25C3C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00" y="1833563"/>
            <a:ext cx="1676400" cy="1676400"/>
          </a:xfrm>
          <a:prstGeom prst="roundRect">
            <a:avLst>
              <a:gd name="adj" fmla="val 16667"/>
            </a:avLst>
          </a:pr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endParaRPr lang="id-ID" altLang="en-US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ounded Rectangle 12">
            <a:extLst>
              <a:ext uri="{FF2B5EF4-FFF2-40B4-BE49-F238E27FC236}">
                <a16:creationId xmlns:a16="http://schemas.microsoft.com/office/drawing/2014/main" id="{85D55800-6E24-4637-A344-25E705D07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9513" y="1820863"/>
            <a:ext cx="1677987" cy="1676400"/>
          </a:xfrm>
          <a:prstGeom prst="roundRect">
            <a:avLst>
              <a:gd name="adj" fmla="val 16667"/>
            </a:avLst>
          </a:pr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endParaRPr lang="id-ID" altLang="en-US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ounded Rectangle 17">
            <a:extLst>
              <a:ext uri="{FF2B5EF4-FFF2-40B4-BE49-F238E27FC236}">
                <a16:creationId xmlns:a16="http://schemas.microsoft.com/office/drawing/2014/main" id="{4C00948C-6239-4195-BB6B-9427C5F7C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325" y="3881438"/>
            <a:ext cx="1677988" cy="1677987"/>
          </a:xfrm>
          <a:prstGeom prst="roundRect">
            <a:avLst>
              <a:gd name="adj" fmla="val 16667"/>
            </a:avLst>
          </a:pr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endParaRPr lang="id-ID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ounded Rectangle 22">
            <a:extLst>
              <a:ext uri="{FF2B5EF4-FFF2-40B4-BE49-F238E27FC236}">
                <a16:creationId xmlns:a16="http://schemas.microsoft.com/office/drawing/2014/main" id="{BD299C29-A797-4EB7-97F7-E1FBD5A1D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3" y="3887788"/>
            <a:ext cx="1677987" cy="1677987"/>
          </a:xfrm>
          <a:prstGeom prst="roundRect">
            <a:avLst>
              <a:gd name="adj" fmla="val 16667"/>
            </a:avLst>
          </a:pr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endParaRPr lang="id-ID" altLang="en-US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任意多边形 12">
            <a:extLst>
              <a:ext uri="{FF2B5EF4-FFF2-40B4-BE49-F238E27FC236}">
                <a16:creationId xmlns:a16="http://schemas.microsoft.com/office/drawing/2014/main" id="{85AF89E1-80B0-43B9-804C-5981CC14D1F0}"/>
              </a:ext>
            </a:extLst>
          </p:cNvPr>
          <p:cNvSpPr>
            <a:spLocks/>
          </p:cNvSpPr>
          <p:nvPr/>
        </p:nvSpPr>
        <p:spPr bwMode="auto">
          <a:xfrm>
            <a:off x="4216400" y="3230563"/>
            <a:ext cx="1676400" cy="341312"/>
          </a:xfrm>
          <a:custGeom>
            <a:avLst/>
            <a:gdLst>
              <a:gd name="T0" fmla="*/ 0 w 1677213"/>
              <a:gd name="T1" fmla="*/ 0 h 340605"/>
              <a:gd name="T2" fmla="*/ 279270 w 1677213"/>
              <a:gd name="T3" fmla="*/ 280702 h 340605"/>
              <a:gd name="T4" fmla="*/ 1396318 w 1677213"/>
              <a:gd name="T5" fmla="*/ 280702 h 340605"/>
              <a:gd name="T6" fmla="*/ 1675587 w 1677213"/>
              <a:gd name="T7" fmla="*/ 0 h 340605"/>
              <a:gd name="T8" fmla="*/ 1675587 w 1677213"/>
              <a:gd name="T9" fmla="*/ 61318 h 340605"/>
              <a:gd name="T10" fmla="*/ 1396318 w 1677213"/>
              <a:gd name="T11" fmla="*/ 342020 h 340605"/>
              <a:gd name="T12" fmla="*/ 279270 w 1677213"/>
              <a:gd name="T13" fmla="*/ 342020 h 340605"/>
              <a:gd name="T14" fmla="*/ 0 w 1677213"/>
              <a:gd name="T15" fmla="*/ 61318 h 340605"/>
              <a:gd name="T16" fmla="*/ 0 w 1677213"/>
              <a:gd name="T17" fmla="*/ 0 h 34060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77213"/>
              <a:gd name="T28" fmla="*/ 0 h 340605"/>
              <a:gd name="T29" fmla="*/ 1677213 w 1677213"/>
              <a:gd name="T30" fmla="*/ 340605 h 34060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77213" h="340605">
                <a:moveTo>
                  <a:pt x="0" y="0"/>
                </a:moveTo>
                <a:cubicBezTo>
                  <a:pt x="0" y="154386"/>
                  <a:pt x="125155" y="279541"/>
                  <a:pt x="279541" y="279541"/>
                </a:cubicBezTo>
                <a:lnTo>
                  <a:pt x="1397672" y="279541"/>
                </a:lnTo>
                <a:cubicBezTo>
                  <a:pt x="1552058" y="279541"/>
                  <a:pt x="1677213" y="154386"/>
                  <a:pt x="1677213" y="0"/>
                </a:cubicBezTo>
                <a:lnTo>
                  <a:pt x="1677213" y="61064"/>
                </a:lnTo>
                <a:cubicBezTo>
                  <a:pt x="1677213" y="215450"/>
                  <a:pt x="1552058" y="340605"/>
                  <a:pt x="1397672" y="340605"/>
                </a:cubicBezTo>
                <a:lnTo>
                  <a:pt x="279541" y="340605"/>
                </a:lnTo>
                <a:cubicBezTo>
                  <a:pt x="125155" y="340605"/>
                  <a:pt x="0" y="215450"/>
                  <a:pt x="0" y="6106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1D1C321A-7F10-42E8-92C0-A16BA1FB8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054" y="2738438"/>
            <a:ext cx="1140144" cy="408623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产品行业</a:t>
            </a:r>
          </a:p>
        </p:txBody>
      </p:sp>
      <p:sp>
        <p:nvSpPr>
          <p:cNvPr id="19" name="任意多边形 14">
            <a:extLst>
              <a:ext uri="{FF2B5EF4-FFF2-40B4-BE49-F238E27FC236}">
                <a16:creationId xmlns:a16="http://schemas.microsoft.com/office/drawing/2014/main" id="{79DB5E0A-AE10-421E-9627-893365F2CD48}"/>
              </a:ext>
            </a:extLst>
          </p:cNvPr>
          <p:cNvSpPr>
            <a:spLocks/>
          </p:cNvSpPr>
          <p:nvPr/>
        </p:nvSpPr>
        <p:spPr bwMode="auto">
          <a:xfrm>
            <a:off x="6259513" y="3217863"/>
            <a:ext cx="1677987" cy="341312"/>
          </a:xfrm>
          <a:custGeom>
            <a:avLst/>
            <a:gdLst>
              <a:gd name="T0" fmla="*/ 0 w 1677213"/>
              <a:gd name="T1" fmla="*/ 0 h 340605"/>
              <a:gd name="T2" fmla="*/ 279799 w 1677213"/>
              <a:gd name="T3" fmla="*/ 280702 h 340605"/>
              <a:gd name="T4" fmla="*/ 1398962 w 1677213"/>
              <a:gd name="T5" fmla="*/ 280702 h 340605"/>
              <a:gd name="T6" fmla="*/ 1678761 w 1677213"/>
              <a:gd name="T7" fmla="*/ 0 h 340605"/>
              <a:gd name="T8" fmla="*/ 1678761 w 1677213"/>
              <a:gd name="T9" fmla="*/ 61318 h 340605"/>
              <a:gd name="T10" fmla="*/ 1398962 w 1677213"/>
              <a:gd name="T11" fmla="*/ 342020 h 340605"/>
              <a:gd name="T12" fmla="*/ 279799 w 1677213"/>
              <a:gd name="T13" fmla="*/ 342020 h 340605"/>
              <a:gd name="T14" fmla="*/ 0 w 1677213"/>
              <a:gd name="T15" fmla="*/ 61318 h 340605"/>
              <a:gd name="T16" fmla="*/ 0 w 1677213"/>
              <a:gd name="T17" fmla="*/ 0 h 34060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77213"/>
              <a:gd name="T28" fmla="*/ 0 h 340605"/>
              <a:gd name="T29" fmla="*/ 1677213 w 1677213"/>
              <a:gd name="T30" fmla="*/ 340605 h 34060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77213" h="340605">
                <a:moveTo>
                  <a:pt x="0" y="0"/>
                </a:moveTo>
                <a:cubicBezTo>
                  <a:pt x="0" y="154386"/>
                  <a:pt x="125155" y="279541"/>
                  <a:pt x="279541" y="279541"/>
                </a:cubicBezTo>
                <a:lnTo>
                  <a:pt x="1397672" y="279541"/>
                </a:lnTo>
                <a:cubicBezTo>
                  <a:pt x="1552058" y="279541"/>
                  <a:pt x="1677213" y="154386"/>
                  <a:pt x="1677213" y="0"/>
                </a:cubicBezTo>
                <a:lnTo>
                  <a:pt x="1677213" y="61064"/>
                </a:lnTo>
                <a:cubicBezTo>
                  <a:pt x="1677213" y="215450"/>
                  <a:pt x="1552058" y="340605"/>
                  <a:pt x="1397672" y="340605"/>
                </a:cubicBezTo>
                <a:lnTo>
                  <a:pt x="279541" y="340605"/>
                </a:lnTo>
                <a:cubicBezTo>
                  <a:pt x="125155" y="340605"/>
                  <a:pt x="0" y="215450"/>
                  <a:pt x="0" y="6106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46DF130E-8622-4C15-BD29-CCE24F599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879" y="2767013"/>
            <a:ext cx="1140144" cy="408623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公司市场</a:t>
            </a:r>
          </a:p>
        </p:txBody>
      </p:sp>
      <p:sp>
        <p:nvSpPr>
          <p:cNvPr id="21" name="任意多边形 16">
            <a:extLst>
              <a:ext uri="{FF2B5EF4-FFF2-40B4-BE49-F238E27FC236}">
                <a16:creationId xmlns:a16="http://schemas.microsoft.com/office/drawing/2014/main" id="{A7B3D1FE-6A12-4787-B49B-D40867C09C88}"/>
              </a:ext>
            </a:extLst>
          </p:cNvPr>
          <p:cNvSpPr>
            <a:spLocks/>
          </p:cNvSpPr>
          <p:nvPr/>
        </p:nvSpPr>
        <p:spPr bwMode="auto">
          <a:xfrm>
            <a:off x="4251325" y="5280025"/>
            <a:ext cx="1677988" cy="339725"/>
          </a:xfrm>
          <a:custGeom>
            <a:avLst/>
            <a:gdLst>
              <a:gd name="T0" fmla="*/ 0 w 1677213"/>
              <a:gd name="T1" fmla="*/ 0 h 340605"/>
              <a:gd name="T2" fmla="*/ 279799 w 1677213"/>
              <a:gd name="T3" fmla="*/ 278099 h 340605"/>
              <a:gd name="T4" fmla="*/ 1398964 w 1677213"/>
              <a:gd name="T5" fmla="*/ 278099 h 340605"/>
              <a:gd name="T6" fmla="*/ 1678763 w 1677213"/>
              <a:gd name="T7" fmla="*/ 0 h 340605"/>
              <a:gd name="T8" fmla="*/ 1678763 w 1677213"/>
              <a:gd name="T9" fmla="*/ 60749 h 340605"/>
              <a:gd name="T10" fmla="*/ 1398964 w 1677213"/>
              <a:gd name="T11" fmla="*/ 338847 h 340605"/>
              <a:gd name="T12" fmla="*/ 279799 w 1677213"/>
              <a:gd name="T13" fmla="*/ 338847 h 340605"/>
              <a:gd name="T14" fmla="*/ 0 w 1677213"/>
              <a:gd name="T15" fmla="*/ 60749 h 340605"/>
              <a:gd name="T16" fmla="*/ 0 w 1677213"/>
              <a:gd name="T17" fmla="*/ 0 h 34060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77213"/>
              <a:gd name="T28" fmla="*/ 0 h 340605"/>
              <a:gd name="T29" fmla="*/ 1677213 w 1677213"/>
              <a:gd name="T30" fmla="*/ 340605 h 34060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77213" h="340605">
                <a:moveTo>
                  <a:pt x="0" y="0"/>
                </a:moveTo>
                <a:cubicBezTo>
                  <a:pt x="0" y="154386"/>
                  <a:pt x="125155" y="279541"/>
                  <a:pt x="279541" y="279541"/>
                </a:cubicBezTo>
                <a:lnTo>
                  <a:pt x="1397672" y="279541"/>
                </a:lnTo>
                <a:cubicBezTo>
                  <a:pt x="1552058" y="279541"/>
                  <a:pt x="1677213" y="154386"/>
                  <a:pt x="1677213" y="0"/>
                </a:cubicBezTo>
                <a:lnTo>
                  <a:pt x="1677213" y="61064"/>
                </a:lnTo>
                <a:cubicBezTo>
                  <a:pt x="1677213" y="215450"/>
                  <a:pt x="1552058" y="340605"/>
                  <a:pt x="1397672" y="340605"/>
                </a:cubicBezTo>
                <a:lnTo>
                  <a:pt x="279541" y="340605"/>
                </a:lnTo>
                <a:cubicBezTo>
                  <a:pt x="125155" y="340605"/>
                  <a:pt x="0" y="215450"/>
                  <a:pt x="0" y="6106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DB9E7678-76FD-4201-889D-FEAC9E359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916" y="4759325"/>
            <a:ext cx="1140144" cy="408623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团队执行</a:t>
            </a:r>
          </a:p>
        </p:txBody>
      </p:sp>
      <p:sp>
        <p:nvSpPr>
          <p:cNvPr id="23" name="任意多边形 18">
            <a:extLst>
              <a:ext uri="{FF2B5EF4-FFF2-40B4-BE49-F238E27FC236}">
                <a16:creationId xmlns:a16="http://schemas.microsoft.com/office/drawing/2014/main" id="{F9F6136D-E142-4481-A422-09DA199B86A8}"/>
              </a:ext>
            </a:extLst>
          </p:cNvPr>
          <p:cNvSpPr>
            <a:spLocks/>
          </p:cNvSpPr>
          <p:nvPr/>
        </p:nvSpPr>
        <p:spPr bwMode="auto">
          <a:xfrm>
            <a:off x="6246813" y="5284788"/>
            <a:ext cx="1677987" cy="341312"/>
          </a:xfrm>
          <a:custGeom>
            <a:avLst/>
            <a:gdLst>
              <a:gd name="T0" fmla="*/ 0 w 1677213"/>
              <a:gd name="T1" fmla="*/ 0 h 340605"/>
              <a:gd name="T2" fmla="*/ 279799 w 1677213"/>
              <a:gd name="T3" fmla="*/ 280702 h 340605"/>
              <a:gd name="T4" fmla="*/ 1398962 w 1677213"/>
              <a:gd name="T5" fmla="*/ 280702 h 340605"/>
              <a:gd name="T6" fmla="*/ 1678761 w 1677213"/>
              <a:gd name="T7" fmla="*/ 0 h 340605"/>
              <a:gd name="T8" fmla="*/ 1678761 w 1677213"/>
              <a:gd name="T9" fmla="*/ 61318 h 340605"/>
              <a:gd name="T10" fmla="*/ 1398962 w 1677213"/>
              <a:gd name="T11" fmla="*/ 342020 h 340605"/>
              <a:gd name="T12" fmla="*/ 279799 w 1677213"/>
              <a:gd name="T13" fmla="*/ 342020 h 340605"/>
              <a:gd name="T14" fmla="*/ 0 w 1677213"/>
              <a:gd name="T15" fmla="*/ 61318 h 340605"/>
              <a:gd name="T16" fmla="*/ 0 w 1677213"/>
              <a:gd name="T17" fmla="*/ 0 h 34060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77213"/>
              <a:gd name="T28" fmla="*/ 0 h 340605"/>
              <a:gd name="T29" fmla="*/ 1677213 w 1677213"/>
              <a:gd name="T30" fmla="*/ 340605 h 34060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77213" h="340605">
                <a:moveTo>
                  <a:pt x="0" y="0"/>
                </a:moveTo>
                <a:cubicBezTo>
                  <a:pt x="0" y="154386"/>
                  <a:pt x="125155" y="279541"/>
                  <a:pt x="279541" y="279541"/>
                </a:cubicBezTo>
                <a:lnTo>
                  <a:pt x="1397672" y="279541"/>
                </a:lnTo>
                <a:cubicBezTo>
                  <a:pt x="1552058" y="279541"/>
                  <a:pt x="1677213" y="154386"/>
                  <a:pt x="1677213" y="0"/>
                </a:cubicBezTo>
                <a:lnTo>
                  <a:pt x="1677213" y="61064"/>
                </a:lnTo>
                <a:cubicBezTo>
                  <a:pt x="1677213" y="215450"/>
                  <a:pt x="1552058" y="340605"/>
                  <a:pt x="1397672" y="340605"/>
                </a:cubicBezTo>
                <a:lnTo>
                  <a:pt x="279541" y="340605"/>
                </a:lnTo>
                <a:cubicBezTo>
                  <a:pt x="125155" y="340605"/>
                  <a:pt x="0" y="215450"/>
                  <a:pt x="0" y="6106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C961C152-13BA-4AA1-9877-1EB2FC1FC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879" y="4775200"/>
            <a:ext cx="1140144" cy="408623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产品价值</a:t>
            </a:r>
          </a:p>
        </p:txBody>
      </p:sp>
      <p:pic>
        <p:nvPicPr>
          <p:cNvPr id="25" name="Group 31">
            <a:extLst>
              <a:ext uri="{FF2B5EF4-FFF2-40B4-BE49-F238E27FC236}">
                <a16:creationId xmlns:a16="http://schemas.microsoft.com/office/drawing/2014/main" id="{0D0BF7D8-DF82-4A6E-B09A-AC6714618BEF}"/>
              </a:ext>
            </a:extLst>
          </p:cNvPr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7050" y="4168072"/>
            <a:ext cx="49371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Group 42">
            <a:extLst>
              <a:ext uri="{FF2B5EF4-FFF2-40B4-BE49-F238E27FC236}">
                <a16:creationId xmlns:a16="http://schemas.microsoft.com/office/drawing/2014/main" id="{F5AA9BED-782C-4D24-9A44-BDF5759F8F29}"/>
              </a:ext>
            </a:extLst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1" y="2151063"/>
            <a:ext cx="4699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47">
            <a:extLst>
              <a:ext uri="{FF2B5EF4-FFF2-40B4-BE49-F238E27FC236}">
                <a16:creationId xmlns:a16="http://schemas.microsoft.com/office/drawing/2014/main" id="{17D06029-7DE1-4F93-8BFD-790EBDEA9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282" y="2238287"/>
            <a:ext cx="243361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hangingPunct="1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产业发展的成长期（竞争产品少，市场空间大，用户容忍度强）能给产品提供巨大的助力。</a:t>
            </a:r>
            <a:endParaRPr lang="id-ID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Rectangle 50">
            <a:extLst>
              <a:ext uri="{FF2B5EF4-FFF2-40B4-BE49-F238E27FC236}">
                <a16:creationId xmlns:a16="http://schemas.microsoft.com/office/drawing/2014/main" id="{7EFEFAA9-2CBB-41FE-B4DC-1E8ADC110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501" y="4323681"/>
            <a:ext cx="243361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hangingPunct="1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在正确的时间，有正确的产品，也必须执行正确的策略，做出正确的决定。</a:t>
            </a:r>
            <a:endParaRPr lang="id-ID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Rectangle 52">
            <a:extLst>
              <a:ext uri="{FF2B5EF4-FFF2-40B4-BE49-F238E27FC236}">
                <a16:creationId xmlns:a16="http://schemas.microsoft.com/office/drawing/2014/main" id="{89AF068A-C2BA-4A55-ADB2-F2B275D94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5788" y="2284220"/>
            <a:ext cx="2660994" cy="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“市场”总是在产品之后才出现，产品的质量就是最有效的市场能力。</a:t>
            </a:r>
            <a:endParaRPr lang="id-ID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53">
            <a:extLst>
              <a:ext uri="{FF2B5EF4-FFF2-40B4-BE49-F238E27FC236}">
                <a16:creationId xmlns:a16="http://schemas.microsoft.com/office/drawing/2014/main" id="{35DFC5AC-72C7-4D35-9CE0-9AC04CD3D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5788" y="4305705"/>
            <a:ext cx="20313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为用户带来了什么。</a:t>
            </a:r>
            <a:endParaRPr lang="id-ID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" name="组合 132">
            <a:extLst>
              <a:ext uri="{FF2B5EF4-FFF2-40B4-BE49-F238E27FC236}">
                <a16:creationId xmlns:a16="http://schemas.microsoft.com/office/drawing/2014/main" id="{08E26C5B-4772-498F-A1DE-8AFD6CA89976}"/>
              </a:ext>
            </a:extLst>
          </p:cNvPr>
          <p:cNvGrpSpPr>
            <a:grpSpLocks/>
          </p:cNvGrpSpPr>
          <p:nvPr/>
        </p:nvGrpSpPr>
        <p:grpSpPr bwMode="auto">
          <a:xfrm>
            <a:off x="4810392" y="4233724"/>
            <a:ext cx="572371" cy="523220"/>
            <a:chOff x="0" y="0"/>
            <a:chExt cx="363961" cy="384182"/>
          </a:xfrm>
          <a:solidFill>
            <a:schemeClr val="bg1"/>
          </a:solidFill>
        </p:grpSpPr>
        <p:sp>
          <p:nvSpPr>
            <p:cNvPr id="42" name="Freeform 47">
              <a:extLst>
                <a:ext uri="{FF2B5EF4-FFF2-40B4-BE49-F238E27FC236}">
                  <a16:creationId xmlns:a16="http://schemas.microsoft.com/office/drawing/2014/main" id="{8A11912D-5B82-49B1-A946-8DFCB402F1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016" y="0"/>
              <a:ext cx="115929" cy="115929"/>
            </a:xfrm>
            <a:custGeom>
              <a:avLst/>
              <a:gdLst>
                <a:gd name="T0" fmla="*/ 186661762 w 36"/>
                <a:gd name="T1" fmla="*/ 373320305 h 36"/>
                <a:gd name="T2" fmla="*/ 373320305 w 36"/>
                <a:gd name="T3" fmla="*/ 186661762 h 36"/>
                <a:gd name="T4" fmla="*/ 186661762 w 36"/>
                <a:gd name="T5" fmla="*/ 0 h 36"/>
                <a:gd name="T6" fmla="*/ 0 w 36"/>
                <a:gd name="T7" fmla="*/ 186661762 h 36"/>
                <a:gd name="T8" fmla="*/ 186661762 w 36"/>
                <a:gd name="T9" fmla="*/ 373320305 h 36"/>
                <a:gd name="T10" fmla="*/ 186661762 w 36"/>
                <a:gd name="T11" fmla="*/ 62221669 h 36"/>
                <a:gd name="T12" fmla="*/ 311101881 w 36"/>
                <a:gd name="T13" fmla="*/ 186661762 h 36"/>
                <a:gd name="T14" fmla="*/ 186661762 w 36"/>
                <a:gd name="T15" fmla="*/ 311101881 h 36"/>
                <a:gd name="T16" fmla="*/ 62221669 w 36"/>
                <a:gd name="T17" fmla="*/ 186661762 h 36"/>
                <a:gd name="T18" fmla="*/ 186661762 w 36"/>
                <a:gd name="T19" fmla="*/ 62221669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36"/>
                <a:gd name="T32" fmla="*/ 36 w 36"/>
                <a:gd name="T33" fmla="*/ 36 h 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36">
                  <a:moveTo>
                    <a:pt x="18" y="36"/>
                  </a:move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lose/>
                  <a:moveTo>
                    <a:pt x="18" y="6"/>
                  </a:moveTo>
                  <a:cubicBezTo>
                    <a:pt x="25" y="6"/>
                    <a:pt x="30" y="11"/>
                    <a:pt x="30" y="18"/>
                  </a:cubicBezTo>
                  <a:cubicBezTo>
                    <a:pt x="30" y="25"/>
                    <a:pt x="25" y="30"/>
                    <a:pt x="18" y="30"/>
                  </a:cubicBezTo>
                  <a:cubicBezTo>
                    <a:pt x="11" y="30"/>
                    <a:pt x="6" y="25"/>
                    <a:pt x="6" y="18"/>
                  </a:cubicBezTo>
                  <a:cubicBezTo>
                    <a:pt x="6" y="11"/>
                    <a:pt x="11" y="6"/>
                    <a:pt x="18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3" name="Freeform 48">
              <a:extLst>
                <a:ext uri="{FF2B5EF4-FFF2-40B4-BE49-F238E27FC236}">
                  <a16:creationId xmlns:a16="http://schemas.microsoft.com/office/drawing/2014/main" id="{88521167-C8AF-48CF-9CE4-26EFC3F970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144" y="134801"/>
              <a:ext cx="153673" cy="249381"/>
            </a:xfrm>
            <a:custGeom>
              <a:avLst/>
              <a:gdLst>
                <a:gd name="T0" fmla="*/ 368991266 w 48"/>
                <a:gd name="T1" fmla="*/ 0 h 78"/>
                <a:gd name="T2" fmla="*/ 122996038 w 48"/>
                <a:gd name="T3" fmla="*/ 0 h 78"/>
                <a:gd name="T4" fmla="*/ 61498019 w 48"/>
                <a:gd name="T5" fmla="*/ 51110309 h 78"/>
                <a:gd name="T6" fmla="*/ 0 w 48"/>
                <a:gd name="T7" fmla="*/ 388436433 h 78"/>
                <a:gd name="T8" fmla="*/ 10251270 w 48"/>
                <a:gd name="T9" fmla="*/ 439546829 h 78"/>
                <a:gd name="T10" fmla="*/ 61498019 w 48"/>
                <a:gd name="T11" fmla="*/ 459992866 h 78"/>
                <a:gd name="T12" fmla="*/ 102496682 w 48"/>
                <a:gd name="T13" fmla="*/ 459992866 h 78"/>
                <a:gd name="T14" fmla="*/ 122996038 w 48"/>
                <a:gd name="T15" fmla="*/ 735987187 h 78"/>
                <a:gd name="T16" fmla="*/ 184494032 w 48"/>
                <a:gd name="T17" fmla="*/ 797318903 h 78"/>
                <a:gd name="T18" fmla="*/ 307493272 w 48"/>
                <a:gd name="T19" fmla="*/ 797318903 h 78"/>
                <a:gd name="T20" fmla="*/ 368991266 w 48"/>
                <a:gd name="T21" fmla="*/ 735987187 h 78"/>
                <a:gd name="T22" fmla="*/ 389490598 w 48"/>
                <a:gd name="T23" fmla="*/ 459992866 h 78"/>
                <a:gd name="T24" fmla="*/ 430489361 w 48"/>
                <a:gd name="T25" fmla="*/ 459992866 h 78"/>
                <a:gd name="T26" fmla="*/ 481736088 w 48"/>
                <a:gd name="T27" fmla="*/ 439546829 h 78"/>
                <a:gd name="T28" fmla="*/ 491987355 w 48"/>
                <a:gd name="T29" fmla="*/ 388436433 h 78"/>
                <a:gd name="T30" fmla="*/ 430489361 w 48"/>
                <a:gd name="T31" fmla="*/ 51110309 h 78"/>
                <a:gd name="T32" fmla="*/ 368991266 w 48"/>
                <a:gd name="T33" fmla="*/ 0 h 78"/>
                <a:gd name="T34" fmla="*/ 338240669 w 48"/>
                <a:gd name="T35" fmla="*/ 398661050 h 78"/>
                <a:gd name="T36" fmla="*/ 307493272 w 48"/>
                <a:gd name="T37" fmla="*/ 735987187 h 78"/>
                <a:gd name="T38" fmla="*/ 184494032 w 48"/>
                <a:gd name="T39" fmla="*/ 735987187 h 78"/>
                <a:gd name="T40" fmla="*/ 153746636 w 48"/>
                <a:gd name="T41" fmla="*/ 398661050 h 78"/>
                <a:gd name="T42" fmla="*/ 61498019 w 48"/>
                <a:gd name="T43" fmla="*/ 398661050 h 78"/>
                <a:gd name="T44" fmla="*/ 122996038 w 48"/>
                <a:gd name="T45" fmla="*/ 61331741 h 78"/>
                <a:gd name="T46" fmla="*/ 215244680 w 48"/>
                <a:gd name="T47" fmla="*/ 61331741 h 78"/>
                <a:gd name="T48" fmla="*/ 215244680 w 48"/>
                <a:gd name="T49" fmla="*/ 245330161 h 78"/>
                <a:gd name="T50" fmla="*/ 245995278 w 48"/>
                <a:gd name="T51" fmla="*/ 275994421 h 78"/>
                <a:gd name="T52" fmla="*/ 276742674 w 48"/>
                <a:gd name="T53" fmla="*/ 245330161 h 78"/>
                <a:gd name="T54" fmla="*/ 276742674 w 48"/>
                <a:gd name="T55" fmla="*/ 61331741 h 78"/>
                <a:gd name="T56" fmla="*/ 368991266 w 48"/>
                <a:gd name="T57" fmla="*/ 61331741 h 78"/>
                <a:gd name="T58" fmla="*/ 430489361 w 48"/>
                <a:gd name="T59" fmla="*/ 398661050 h 78"/>
                <a:gd name="T60" fmla="*/ 338240669 w 48"/>
                <a:gd name="T61" fmla="*/ 398661050 h 7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48"/>
                <a:gd name="T94" fmla="*/ 0 h 78"/>
                <a:gd name="T95" fmla="*/ 48 w 48"/>
                <a:gd name="T96" fmla="*/ 78 h 78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48" h="78">
                  <a:moveTo>
                    <a:pt x="3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7" y="2"/>
                    <a:pt x="6" y="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0"/>
                    <a:pt x="0" y="41"/>
                    <a:pt x="1" y="43"/>
                  </a:cubicBezTo>
                  <a:cubicBezTo>
                    <a:pt x="3" y="44"/>
                    <a:pt x="4" y="45"/>
                    <a:pt x="6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6"/>
                    <a:pt x="15" y="78"/>
                    <a:pt x="18" y="78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3" y="78"/>
                    <a:pt x="36" y="76"/>
                    <a:pt x="36" y="72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4" y="45"/>
                    <a:pt x="45" y="44"/>
                    <a:pt x="47" y="43"/>
                  </a:cubicBezTo>
                  <a:cubicBezTo>
                    <a:pt x="48" y="41"/>
                    <a:pt x="48" y="40"/>
                    <a:pt x="48" y="38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1" y="2"/>
                    <a:pt x="39" y="0"/>
                    <a:pt x="36" y="0"/>
                  </a:cubicBezTo>
                  <a:close/>
                  <a:moveTo>
                    <a:pt x="33" y="39"/>
                  </a:moveTo>
                  <a:cubicBezTo>
                    <a:pt x="30" y="72"/>
                    <a:pt x="30" y="72"/>
                    <a:pt x="30" y="7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6"/>
                    <a:pt x="22" y="27"/>
                    <a:pt x="24" y="27"/>
                  </a:cubicBezTo>
                  <a:cubicBezTo>
                    <a:pt x="26" y="27"/>
                    <a:pt x="27" y="26"/>
                    <a:pt x="27" y="24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2" y="39"/>
                    <a:pt x="42" y="39"/>
                    <a:pt x="42" y="39"/>
                  </a:cubicBezTo>
                  <a:lnTo>
                    <a:pt x="33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4" name="Freeform 49">
              <a:extLst>
                <a:ext uri="{FF2B5EF4-FFF2-40B4-BE49-F238E27FC236}">
                  <a16:creationId xmlns:a16="http://schemas.microsoft.com/office/drawing/2014/main" id="{39FD1C66-D827-4A45-98E3-013CF8B859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773" y="20220"/>
              <a:ext cx="93012" cy="91664"/>
            </a:xfrm>
            <a:custGeom>
              <a:avLst/>
              <a:gdLst>
                <a:gd name="T0" fmla="*/ 144014661 w 29"/>
                <a:gd name="T1" fmla="*/ 289734122 h 29"/>
                <a:gd name="T2" fmla="*/ 298318372 w 29"/>
                <a:gd name="T3" fmla="*/ 139872955 h 29"/>
                <a:gd name="T4" fmla="*/ 144014661 w 29"/>
                <a:gd name="T5" fmla="*/ 0 h 29"/>
                <a:gd name="T6" fmla="*/ 0 w 29"/>
                <a:gd name="T7" fmla="*/ 139872955 h 29"/>
                <a:gd name="T8" fmla="*/ 144014661 w 29"/>
                <a:gd name="T9" fmla="*/ 289734122 h 29"/>
                <a:gd name="T10" fmla="*/ 144014661 w 29"/>
                <a:gd name="T11" fmla="*/ 49953718 h 29"/>
                <a:gd name="T12" fmla="*/ 246882749 w 29"/>
                <a:gd name="T13" fmla="*/ 139872955 h 29"/>
                <a:gd name="T14" fmla="*/ 144014661 w 29"/>
                <a:gd name="T15" fmla="*/ 239780416 h 29"/>
                <a:gd name="T16" fmla="*/ 51435635 w 29"/>
                <a:gd name="T17" fmla="*/ 139872955 h 29"/>
                <a:gd name="T18" fmla="*/ 144014661 w 29"/>
                <a:gd name="T19" fmla="*/ 49953718 h 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"/>
                <a:gd name="T31" fmla="*/ 0 h 29"/>
                <a:gd name="T32" fmla="*/ 29 w 29"/>
                <a:gd name="T33" fmla="*/ 29 h 2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" h="29">
                  <a:moveTo>
                    <a:pt x="14" y="29"/>
                  </a:moveTo>
                  <a:cubicBezTo>
                    <a:pt x="22" y="29"/>
                    <a:pt x="29" y="22"/>
                    <a:pt x="29" y="14"/>
                  </a:cubicBezTo>
                  <a:cubicBezTo>
                    <a:pt x="29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9"/>
                    <a:pt x="14" y="29"/>
                  </a:cubicBezTo>
                  <a:close/>
                  <a:moveTo>
                    <a:pt x="14" y="5"/>
                  </a:moveTo>
                  <a:cubicBezTo>
                    <a:pt x="19" y="5"/>
                    <a:pt x="24" y="9"/>
                    <a:pt x="24" y="14"/>
                  </a:cubicBezTo>
                  <a:cubicBezTo>
                    <a:pt x="24" y="20"/>
                    <a:pt x="19" y="24"/>
                    <a:pt x="14" y="24"/>
                  </a:cubicBezTo>
                  <a:cubicBezTo>
                    <a:pt x="9" y="24"/>
                    <a:pt x="5" y="20"/>
                    <a:pt x="5" y="14"/>
                  </a:cubicBezTo>
                  <a:cubicBezTo>
                    <a:pt x="5" y="9"/>
                    <a:pt x="9" y="5"/>
                    <a:pt x="14" y="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5" name="Freeform 50">
              <a:extLst>
                <a:ext uri="{FF2B5EF4-FFF2-40B4-BE49-F238E27FC236}">
                  <a16:creationId xmlns:a16="http://schemas.microsoft.com/office/drawing/2014/main" id="{D63D1264-783E-4DC9-BF70-8B9B505FF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73" y="128060"/>
              <a:ext cx="109188" cy="198157"/>
            </a:xfrm>
            <a:custGeom>
              <a:avLst/>
              <a:gdLst>
                <a:gd name="T0" fmla="*/ 299081955 w 34"/>
                <a:gd name="T1" fmla="*/ 40858697 h 62"/>
                <a:gd name="T2" fmla="*/ 247516340 w 34"/>
                <a:gd name="T3" fmla="*/ 0 h 62"/>
                <a:gd name="T4" fmla="*/ 51565628 w 34"/>
                <a:gd name="T5" fmla="*/ 0 h 62"/>
                <a:gd name="T6" fmla="*/ 0 w 34"/>
                <a:gd name="T7" fmla="*/ 30644026 h 62"/>
                <a:gd name="T8" fmla="*/ 10311842 w 34"/>
                <a:gd name="T9" fmla="*/ 61288052 h 62"/>
                <a:gd name="T10" fmla="*/ 30938740 w 34"/>
                <a:gd name="T11" fmla="*/ 163437986 h 62"/>
                <a:gd name="T12" fmla="*/ 51565628 w 34"/>
                <a:gd name="T13" fmla="*/ 40858697 h 62"/>
                <a:gd name="T14" fmla="*/ 123758170 w 34"/>
                <a:gd name="T15" fmla="*/ 40858697 h 62"/>
                <a:gd name="T16" fmla="*/ 123758170 w 34"/>
                <a:gd name="T17" fmla="*/ 194085195 h 62"/>
                <a:gd name="T18" fmla="*/ 144385058 w 34"/>
                <a:gd name="T19" fmla="*/ 214514588 h 62"/>
                <a:gd name="T20" fmla="*/ 175323785 w 34"/>
                <a:gd name="T21" fmla="*/ 194085195 h 62"/>
                <a:gd name="T22" fmla="*/ 175323785 w 34"/>
                <a:gd name="T23" fmla="*/ 40858697 h 62"/>
                <a:gd name="T24" fmla="*/ 247516340 w 34"/>
                <a:gd name="T25" fmla="*/ 40858697 h 62"/>
                <a:gd name="T26" fmla="*/ 299081955 w 34"/>
                <a:gd name="T27" fmla="*/ 316664496 h 62"/>
                <a:gd name="T28" fmla="*/ 216577613 w 34"/>
                <a:gd name="T29" fmla="*/ 316664496 h 62"/>
                <a:gd name="T30" fmla="*/ 195950674 w 34"/>
                <a:gd name="T31" fmla="*/ 582252440 h 62"/>
                <a:gd name="T32" fmla="*/ 92819418 w 34"/>
                <a:gd name="T33" fmla="*/ 582252440 h 62"/>
                <a:gd name="T34" fmla="*/ 72192529 w 34"/>
                <a:gd name="T35" fmla="*/ 449458518 h 62"/>
                <a:gd name="T36" fmla="*/ 30938740 w 34"/>
                <a:gd name="T37" fmla="*/ 510746545 h 62"/>
                <a:gd name="T38" fmla="*/ 51565628 w 34"/>
                <a:gd name="T39" fmla="*/ 592467111 h 62"/>
                <a:gd name="T40" fmla="*/ 92819418 w 34"/>
                <a:gd name="T41" fmla="*/ 633325796 h 62"/>
                <a:gd name="T42" fmla="*/ 195950674 w 34"/>
                <a:gd name="T43" fmla="*/ 633325796 h 62"/>
                <a:gd name="T44" fmla="*/ 247516340 w 34"/>
                <a:gd name="T45" fmla="*/ 592467111 h 62"/>
                <a:gd name="T46" fmla="*/ 268143228 w 34"/>
                <a:gd name="T47" fmla="*/ 367737852 h 62"/>
                <a:gd name="T48" fmla="*/ 299081955 w 34"/>
                <a:gd name="T49" fmla="*/ 367737852 h 62"/>
                <a:gd name="T50" fmla="*/ 330020682 w 34"/>
                <a:gd name="T51" fmla="*/ 347308510 h 62"/>
                <a:gd name="T52" fmla="*/ 340335732 w 34"/>
                <a:gd name="T53" fmla="*/ 306446629 h 62"/>
                <a:gd name="T54" fmla="*/ 299081955 w 34"/>
                <a:gd name="T55" fmla="*/ 40858697 h 6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34"/>
                <a:gd name="T85" fmla="*/ 0 h 62"/>
                <a:gd name="T86" fmla="*/ 34 w 34"/>
                <a:gd name="T87" fmla="*/ 62 h 6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34" h="62">
                  <a:moveTo>
                    <a:pt x="29" y="4"/>
                  </a:moveTo>
                  <a:cubicBezTo>
                    <a:pt x="28" y="1"/>
                    <a:pt x="26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1" y="1"/>
                    <a:pt x="0" y="3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3" y="21"/>
                    <a:pt x="14" y="21"/>
                  </a:cubicBezTo>
                  <a:cubicBezTo>
                    <a:pt x="16" y="21"/>
                    <a:pt x="17" y="20"/>
                    <a:pt x="17" y="19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60"/>
                    <a:pt x="7" y="62"/>
                    <a:pt x="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2" y="62"/>
                    <a:pt x="24" y="60"/>
                    <a:pt x="24" y="58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1" y="35"/>
                    <a:pt x="32" y="34"/>
                  </a:cubicBezTo>
                  <a:cubicBezTo>
                    <a:pt x="33" y="33"/>
                    <a:pt x="34" y="31"/>
                    <a:pt x="33" y="30"/>
                  </a:cubicBezTo>
                  <a:lnTo>
                    <a:pt x="29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6" name="Freeform 51">
              <a:extLst>
                <a:ext uri="{FF2B5EF4-FFF2-40B4-BE49-F238E27FC236}">
                  <a16:creationId xmlns:a16="http://schemas.microsoft.com/office/drawing/2014/main" id="{C040DB21-D312-4EB3-9217-4294D2A0D8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76" y="20220"/>
              <a:ext cx="93012" cy="91664"/>
            </a:xfrm>
            <a:custGeom>
              <a:avLst/>
              <a:gdLst>
                <a:gd name="T0" fmla="*/ 154303710 w 29"/>
                <a:gd name="T1" fmla="*/ 289734122 h 29"/>
                <a:gd name="T2" fmla="*/ 298318372 w 29"/>
                <a:gd name="T3" fmla="*/ 139872955 h 29"/>
                <a:gd name="T4" fmla="*/ 154303710 w 29"/>
                <a:gd name="T5" fmla="*/ 0 h 29"/>
                <a:gd name="T6" fmla="*/ 0 w 29"/>
                <a:gd name="T7" fmla="*/ 139872955 h 29"/>
                <a:gd name="T8" fmla="*/ 154303710 w 29"/>
                <a:gd name="T9" fmla="*/ 289734122 h 29"/>
                <a:gd name="T10" fmla="*/ 154303710 w 29"/>
                <a:gd name="T11" fmla="*/ 49953718 h 29"/>
                <a:gd name="T12" fmla="*/ 246882749 w 29"/>
                <a:gd name="T13" fmla="*/ 139872955 h 29"/>
                <a:gd name="T14" fmla="*/ 154303710 w 29"/>
                <a:gd name="T15" fmla="*/ 239780416 h 29"/>
                <a:gd name="T16" fmla="*/ 51435635 w 29"/>
                <a:gd name="T17" fmla="*/ 139872955 h 29"/>
                <a:gd name="T18" fmla="*/ 154303710 w 29"/>
                <a:gd name="T19" fmla="*/ 49953718 h 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"/>
                <a:gd name="T31" fmla="*/ 0 h 29"/>
                <a:gd name="T32" fmla="*/ 29 w 29"/>
                <a:gd name="T33" fmla="*/ 29 h 2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" h="29">
                  <a:moveTo>
                    <a:pt x="15" y="29"/>
                  </a:moveTo>
                  <a:cubicBezTo>
                    <a:pt x="23" y="29"/>
                    <a:pt x="29" y="22"/>
                    <a:pt x="29" y="14"/>
                  </a:cubicBezTo>
                  <a:cubicBezTo>
                    <a:pt x="29" y="6"/>
                    <a:pt x="23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7" y="29"/>
                    <a:pt x="15" y="29"/>
                  </a:cubicBezTo>
                  <a:close/>
                  <a:moveTo>
                    <a:pt x="15" y="5"/>
                  </a:moveTo>
                  <a:cubicBezTo>
                    <a:pt x="20" y="5"/>
                    <a:pt x="24" y="9"/>
                    <a:pt x="24" y="14"/>
                  </a:cubicBezTo>
                  <a:cubicBezTo>
                    <a:pt x="24" y="20"/>
                    <a:pt x="20" y="24"/>
                    <a:pt x="15" y="24"/>
                  </a:cubicBezTo>
                  <a:cubicBezTo>
                    <a:pt x="10" y="24"/>
                    <a:pt x="5" y="20"/>
                    <a:pt x="5" y="14"/>
                  </a:cubicBezTo>
                  <a:cubicBezTo>
                    <a:pt x="5" y="9"/>
                    <a:pt x="10" y="5"/>
                    <a:pt x="15" y="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7" name="Freeform 52">
              <a:extLst>
                <a:ext uri="{FF2B5EF4-FFF2-40B4-BE49-F238E27FC236}">
                  <a16:creationId xmlns:a16="http://schemas.microsoft.com/office/drawing/2014/main" id="{CE95C2D8-3C76-4BA4-8BC7-5C4B96278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8060"/>
              <a:ext cx="109188" cy="198157"/>
            </a:xfrm>
            <a:custGeom>
              <a:avLst/>
              <a:gdLst>
                <a:gd name="T0" fmla="*/ 206262512 w 34"/>
                <a:gd name="T1" fmla="*/ 214514588 h 62"/>
                <a:gd name="T2" fmla="*/ 226889451 w 34"/>
                <a:gd name="T3" fmla="*/ 194085195 h 62"/>
                <a:gd name="T4" fmla="*/ 226889451 w 34"/>
                <a:gd name="T5" fmla="*/ 40858697 h 62"/>
                <a:gd name="T6" fmla="*/ 299081955 w 34"/>
                <a:gd name="T7" fmla="*/ 40858697 h 62"/>
                <a:gd name="T8" fmla="*/ 319708844 w 34"/>
                <a:gd name="T9" fmla="*/ 163437986 h 62"/>
                <a:gd name="T10" fmla="*/ 340335732 w 34"/>
                <a:gd name="T11" fmla="*/ 61288052 h 62"/>
                <a:gd name="T12" fmla="*/ 350647571 w 34"/>
                <a:gd name="T13" fmla="*/ 30644026 h 62"/>
                <a:gd name="T14" fmla="*/ 299081955 w 34"/>
                <a:gd name="T15" fmla="*/ 0 h 62"/>
                <a:gd name="T16" fmla="*/ 103131256 w 34"/>
                <a:gd name="T17" fmla="*/ 0 h 62"/>
                <a:gd name="T18" fmla="*/ 51565628 w 34"/>
                <a:gd name="T19" fmla="*/ 40858697 h 62"/>
                <a:gd name="T20" fmla="*/ 10311842 w 34"/>
                <a:gd name="T21" fmla="*/ 306446629 h 62"/>
                <a:gd name="T22" fmla="*/ 20626895 w 34"/>
                <a:gd name="T23" fmla="*/ 347308510 h 62"/>
                <a:gd name="T24" fmla="*/ 51565628 w 34"/>
                <a:gd name="T25" fmla="*/ 367737852 h 62"/>
                <a:gd name="T26" fmla="*/ 82504368 w 34"/>
                <a:gd name="T27" fmla="*/ 367737852 h 62"/>
                <a:gd name="T28" fmla="*/ 103131256 w 34"/>
                <a:gd name="T29" fmla="*/ 592467111 h 62"/>
                <a:gd name="T30" fmla="*/ 154696897 w 34"/>
                <a:gd name="T31" fmla="*/ 633325796 h 62"/>
                <a:gd name="T32" fmla="*/ 257828178 w 34"/>
                <a:gd name="T33" fmla="*/ 633325796 h 62"/>
                <a:gd name="T34" fmla="*/ 299081955 w 34"/>
                <a:gd name="T35" fmla="*/ 592467111 h 62"/>
                <a:gd name="T36" fmla="*/ 319708844 w 34"/>
                <a:gd name="T37" fmla="*/ 510746545 h 62"/>
                <a:gd name="T38" fmla="*/ 278455067 w 34"/>
                <a:gd name="T39" fmla="*/ 449458518 h 62"/>
                <a:gd name="T40" fmla="*/ 257828178 w 34"/>
                <a:gd name="T41" fmla="*/ 582252440 h 62"/>
                <a:gd name="T42" fmla="*/ 154696897 w 34"/>
                <a:gd name="T43" fmla="*/ 582252440 h 62"/>
                <a:gd name="T44" fmla="*/ 134070008 w 34"/>
                <a:gd name="T45" fmla="*/ 316664496 h 62"/>
                <a:gd name="T46" fmla="*/ 51565628 w 34"/>
                <a:gd name="T47" fmla="*/ 316664496 h 62"/>
                <a:gd name="T48" fmla="*/ 103131256 w 34"/>
                <a:gd name="T49" fmla="*/ 40858697 h 62"/>
                <a:gd name="T50" fmla="*/ 175323785 w 34"/>
                <a:gd name="T51" fmla="*/ 40858697 h 62"/>
                <a:gd name="T52" fmla="*/ 175323785 w 34"/>
                <a:gd name="T53" fmla="*/ 194085195 h 62"/>
                <a:gd name="T54" fmla="*/ 206262512 w 34"/>
                <a:gd name="T55" fmla="*/ 214514588 h 6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34"/>
                <a:gd name="T85" fmla="*/ 0 h 62"/>
                <a:gd name="T86" fmla="*/ 34 w 34"/>
                <a:gd name="T87" fmla="*/ 62 h 6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34" h="62">
                  <a:moveTo>
                    <a:pt x="20" y="21"/>
                  </a:moveTo>
                  <a:cubicBezTo>
                    <a:pt x="21" y="21"/>
                    <a:pt x="22" y="20"/>
                    <a:pt x="22" y="19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5"/>
                    <a:pt x="34" y="4"/>
                    <a:pt x="34" y="3"/>
                  </a:cubicBezTo>
                  <a:cubicBezTo>
                    <a:pt x="33" y="1"/>
                    <a:pt x="32" y="0"/>
                    <a:pt x="2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6" y="1"/>
                    <a:pt x="5" y="4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1"/>
                    <a:pt x="1" y="33"/>
                    <a:pt x="2" y="34"/>
                  </a:cubicBezTo>
                  <a:cubicBezTo>
                    <a:pt x="3" y="35"/>
                    <a:pt x="4" y="36"/>
                    <a:pt x="5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60"/>
                    <a:pt x="12" y="62"/>
                    <a:pt x="15" y="62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7" y="62"/>
                    <a:pt x="29" y="60"/>
                    <a:pt x="29" y="58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1"/>
                    <a:pt x="20" y="2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139">
            <a:extLst>
              <a:ext uri="{FF2B5EF4-FFF2-40B4-BE49-F238E27FC236}">
                <a16:creationId xmlns:a16="http://schemas.microsoft.com/office/drawing/2014/main" id="{7011FA6A-D467-49FA-B0C8-A90587F73614}"/>
              </a:ext>
            </a:extLst>
          </p:cNvPr>
          <p:cNvGrpSpPr>
            <a:grpSpLocks/>
          </p:cNvGrpSpPr>
          <p:nvPr/>
        </p:nvGrpSpPr>
        <p:grpSpPr bwMode="auto">
          <a:xfrm>
            <a:off x="4800335" y="2211746"/>
            <a:ext cx="565150" cy="565150"/>
            <a:chOff x="0" y="0"/>
            <a:chExt cx="382834" cy="382834"/>
          </a:xfrm>
          <a:solidFill>
            <a:schemeClr val="bg1"/>
          </a:solidFill>
        </p:grpSpPr>
        <p:sp>
          <p:nvSpPr>
            <p:cNvPr id="49" name="Freeform 53">
              <a:extLst>
                <a:ext uri="{FF2B5EF4-FFF2-40B4-BE49-F238E27FC236}">
                  <a16:creationId xmlns:a16="http://schemas.microsoft.com/office/drawing/2014/main" id="{BD07F69B-984B-477C-9D23-E0DA09EC6E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0"/>
              <a:ext cx="382834" cy="382834"/>
            </a:xfrm>
            <a:custGeom>
              <a:avLst/>
              <a:gdLst>
                <a:gd name="T0" fmla="*/ 1160280630 w 120"/>
                <a:gd name="T1" fmla="*/ 0 h 120"/>
                <a:gd name="T2" fmla="*/ 61068413 w 120"/>
                <a:gd name="T3" fmla="*/ 0 h 120"/>
                <a:gd name="T4" fmla="*/ 0 w 120"/>
                <a:gd name="T5" fmla="*/ 61068413 h 120"/>
                <a:gd name="T6" fmla="*/ 0 w 120"/>
                <a:gd name="T7" fmla="*/ 854945070 h 120"/>
                <a:gd name="T8" fmla="*/ 61068413 w 120"/>
                <a:gd name="T9" fmla="*/ 916013458 h 120"/>
                <a:gd name="T10" fmla="*/ 458006729 w 120"/>
                <a:gd name="T11" fmla="*/ 916013458 h 120"/>
                <a:gd name="T12" fmla="*/ 305338850 w 120"/>
                <a:gd name="T13" fmla="*/ 1170460821 h 120"/>
                <a:gd name="T14" fmla="*/ 325692852 w 120"/>
                <a:gd name="T15" fmla="*/ 1221349018 h 120"/>
                <a:gd name="T16" fmla="*/ 366404047 w 120"/>
                <a:gd name="T17" fmla="*/ 1200991825 h 120"/>
                <a:gd name="T18" fmla="*/ 529252118 w 120"/>
                <a:gd name="T19" fmla="*/ 916013458 h 120"/>
                <a:gd name="T20" fmla="*/ 692096899 w 120"/>
                <a:gd name="T21" fmla="*/ 916013458 h 120"/>
                <a:gd name="T22" fmla="*/ 854945070 w 120"/>
                <a:gd name="T23" fmla="*/ 1200991825 h 120"/>
                <a:gd name="T24" fmla="*/ 895656265 w 120"/>
                <a:gd name="T25" fmla="*/ 1221349018 h 120"/>
                <a:gd name="T26" fmla="*/ 916013458 w 120"/>
                <a:gd name="T27" fmla="*/ 1170460821 h 120"/>
                <a:gd name="T28" fmla="*/ 763342289 w 120"/>
                <a:gd name="T29" fmla="*/ 916013458 h 120"/>
                <a:gd name="T30" fmla="*/ 1160280630 w 120"/>
                <a:gd name="T31" fmla="*/ 916013458 h 120"/>
                <a:gd name="T32" fmla="*/ 1221349018 w 120"/>
                <a:gd name="T33" fmla="*/ 854945070 h 120"/>
                <a:gd name="T34" fmla="*/ 1221349018 w 120"/>
                <a:gd name="T35" fmla="*/ 61068413 h 120"/>
                <a:gd name="T36" fmla="*/ 1160280630 w 120"/>
                <a:gd name="T37" fmla="*/ 0 h 120"/>
                <a:gd name="T38" fmla="*/ 1160280630 w 120"/>
                <a:gd name="T39" fmla="*/ 854945070 h 120"/>
                <a:gd name="T40" fmla="*/ 61068413 w 120"/>
                <a:gd name="T41" fmla="*/ 854945070 h 120"/>
                <a:gd name="T42" fmla="*/ 61068413 w 120"/>
                <a:gd name="T43" fmla="*/ 61068413 h 120"/>
                <a:gd name="T44" fmla="*/ 1160280630 w 120"/>
                <a:gd name="T45" fmla="*/ 61068413 h 120"/>
                <a:gd name="T46" fmla="*/ 1160280630 w 120"/>
                <a:gd name="T47" fmla="*/ 854945070 h 12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20"/>
                <a:gd name="T74" fmla="*/ 120 w 120"/>
                <a:gd name="T75" fmla="*/ 120 h 12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20">
                  <a:moveTo>
                    <a:pt x="11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7"/>
                    <a:pt x="3" y="90"/>
                    <a:pt x="6" y="90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30" y="115"/>
                    <a:pt x="30" y="115"/>
                    <a:pt x="30" y="115"/>
                  </a:cubicBezTo>
                  <a:cubicBezTo>
                    <a:pt x="30" y="117"/>
                    <a:pt x="30" y="119"/>
                    <a:pt x="32" y="120"/>
                  </a:cubicBezTo>
                  <a:cubicBezTo>
                    <a:pt x="33" y="120"/>
                    <a:pt x="35" y="120"/>
                    <a:pt x="36" y="118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84" y="118"/>
                    <a:pt x="84" y="118"/>
                    <a:pt x="84" y="118"/>
                  </a:cubicBezTo>
                  <a:cubicBezTo>
                    <a:pt x="85" y="120"/>
                    <a:pt x="87" y="120"/>
                    <a:pt x="88" y="120"/>
                  </a:cubicBezTo>
                  <a:cubicBezTo>
                    <a:pt x="90" y="119"/>
                    <a:pt x="90" y="117"/>
                    <a:pt x="90" y="115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17" y="90"/>
                    <a:pt x="120" y="87"/>
                    <a:pt x="120" y="84"/>
                  </a:cubicBezTo>
                  <a:cubicBezTo>
                    <a:pt x="120" y="6"/>
                    <a:pt x="120" y="6"/>
                    <a:pt x="120" y="6"/>
                  </a:cubicBezTo>
                  <a:cubicBezTo>
                    <a:pt x="120" y="3"/>
                    <a:pt x="117" y="0"/>
                    <a:pt x="114" y="0"/>
                  </a:cubicBezTo>
                  <a:close/>
                  <a:moveTo>
                    <a:pt x="114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14" y="6"/>
                    <a:pt x="114" y="6"/>
                    <a:pt x="114" y="6"/>
                  </a:cubicBezTo>
                  <a:lnTo>
                    <a:pt x="114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0" name="Freeform 54">
              <a:extLst>
                <a:ext uri="{FF2B5EF4-FFF2-40B4-BE49-F238E27FC236}">
                  <a16:creationId xmlns:a16="http://schemas.microsoft.com/office/drawing/2014/main" id="{3FA1FE7F-C9D7-4C91-95D8-C9A4BCB9D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00" y="67400"/>
              <a:ext cx="248033" cy="152324"/>
            </a:xfrm>
            <a:custGeom>
              <a:avLst/>
              <a:gdLst>
                <a:gd name="T0" fmla="*/ 30336344 w 78"/>
                <a:gd name="T1" fmla="*/ 483387565 h 48"/>
                <a:gd name="T2" fmla="*/ 50560566 w 78"/>
                <a:gd name="T3" fmla="*/ 473318317 h 48"/>
                <a:gd name="T4" fmla="*/ 283129658 w 78"/>
                <a:gd name="T5" fmla="*/ 130916139 h 48"/>
                <a:gd name="T6" fmla="*/ 556150385 w 78"/>
                <a:gd name="T7" fmla="*/ 352471376 h 48"/>
                <a:gd name="T8" fmla="*/ 586486717 w 78"/>
                <a:gd name="T9" fmla="*/ 362540624 h 48"/>
                <a:gd name="T10" fmla="*/ 606710939 w 78"/>
                <a:gd name="T11" fmla="*/ 352471376 h 48"/>
                <a:gd name="T12" fmla="*/ 788722571 w 78"/>
                <a:gd name="T13" fmla="*/ 50352599 h 48"/>
                <a:gd name="T14" fmla="*/ 778610460 w 78"/>
                <a:gd name="T15" fmla="*/ 0 h 48"/>
                <a:gd name="T16" fmla="*/ 728053087 w 78"/>
                <a:gd name="T17" fmla="*/ 10069251 h 48"/>
                <a:gd name="T18" fmla="*/ 566262496 w 78"/>
                <a:gd name="T19" fmla="*/ 292046369 h 48"/>
                <a:gd name="T20" fmla="*/ 293241769 w 78"/>
                <a:gd name="T21" fmla="*/ 70494280 h 48"/>
                <a:gd name="T22" fmla="*/ 273020727 w 78"/>
                <a:gd name="T23" fmla="*/ 60425032 h 48"/>
                <a:gd name="T24" fmla="*/ 252796506 w 78"/>
                <a:gd name="T25" fmla="*/ 70494280 h 48"/>
                <a:gd name="T26" fmla="*/ 10112114 w 78"/>
                <a:gd name="T27" fmla="*/ 433034979 h 48"/>
                <a:gd name="T28" fmla="*/ 10112114 w 78"/>
                <a:gd name="T29" fmla="*/ 473318317 h 48"/>
                <a:gd name="T30" fmla="*/ 30336344 w 78"/>
                <a:gd name="T31" fmla="*/ 483387565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8"/>
                <a:gd name="T49" fmla="*/ 0 h 48"/>
                <a:gd name="T50" fmla="*/ 78 w 78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8" h="48">
                  <a:moveTo>
                    <a:pt x="3" y="48"/>
                  </a:moveTo>
                  <a:cubicBezTo>
                    <a:pt x="4" y="48"/>
                    <a:pt x="5" y="48"/>
                    <a:pt x="5" y="47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6" y="36"/>
                    <a:pt x="57" y="36"/>
                    <a:pt x="58" y="36"/>
                  </a:cubicBezTo>
                  <a:cubicBezTo>
                    <a:pt x="58" y="36"/>
                    <a:pt x="59" y="35"/>
                    <a:pt x="60" y="3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8" y="3"/>
                    <a:pt x="78" y="1"/>
                    <a:pt x="77" y="0"/>
                  </a:cubicBezTo>
                  <a:cubicBezTo>
                    <a:pt x="75" y="0"/>
                    <a:pt x="73" y="0"/>
                    <a:pt x="72" y="1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6"/>
                    <a:pt x="27" y="6"/>
                    <a:pt x="27" y="6"/>
                  </a:cubicBezTo>
                  <a:cubicBezTo>
                    <a:pt x="26" y="6"/>
                    <a:pt x="25" y="7"/>
                    <a:pt x="25" y="7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5"/>
                    <a:pt x="0" y="47"/>
                    <a:pt x="1" y="47"/>
                  </a:cubicBezTo>
                  <a:cubicBezTo>
                    <a:pt x="2" y="48"/>
                    <a:pt x="2" y="48"/>
                    <a:pt x="3" y="4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067054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38">
            <a:extLst>
              <a:ext uri="{FF2B5EF4-FFF2-40B4-BE49-F238E27FC236}">
                <a16:creationId xmlns:a16="http://schemas.microsoft.com/office/drawing/2014/main" id="{64700798-B426-4207-BEEA-35752516B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379" y="352884"/>
            <a:ext cx="46510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四个象限划分产品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95D949A5-0027-47F4-84C2-311987B5FBF0}"/>
              </a:ext>
            </a:extLst>
          </p:cNvPr>
          <p:cNvGrpSpPr/>
          <p:nvPr/>
        </p:nvGrpSpPr>
        <p:grpSpPr>
          <a:xfrm>
            <a:off x="424518" y="403716"/>
            <a:ext cx="238126" cy="472388"/>
            <a:chOff x="545192" y="549490"/>
            <a:chExt cx="238126" cy="472388"/>
          </a:xfrm>
        </p:grpSpPr>
        <p:grpSp>
          <p:nvGrpSpPr>
            <p:cNvPr id="69" name="组合 3">
              <a:extLst>
                <a:ext uri="{FF2B5EF4-FFF2-40B4-BE49-F238E27FC236}">
                  <a16:creationId xmlns:a16="http://schemas.microsoft.com/office/drawing/2014/main" id="{9367CB51-3BC2-444C-9E93-AC239FDF10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5193" y="549490"/>
              <a:ext cx="238125" cy="347662"/>
              <a:chOff x="0" y="0"/>
              <a:chExt cx="569789" cy="829904"/>
            </a:xfrm>
          </p:grpSpPr>
          <p:sp>
            <p:nvSpPr>
              <p:cNvPr id="73" name="菱形 39">
                <a:extLst>
                  <a:ext uri="{FF2B5EF4-FFF2-40B4-BE49-F238E27FC236}">
                    <a16:creationId xmlns:a16="http://schemas.microsoft.com/office/drawing/2014/main" id="{FCFE4BE1-A9D1-4AEB-874C-9F8323BB9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菱形 40">
                <a:extLst>
                  <a:ext uri="{FF2B5EF4-FFF2-40B4-BE49-F238E27FC236}">
                    <a16:creationId xmlns:a16="http://schemas.microsoft.com/office/drawing/2014/main" id="{1B344899-0D92-494F-A11E-5EE27044D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0" name="组合 3">
              <a:extLst>
                <a:ext uri="{FF2B5EF4-FFF2-40B4-BE49-F238E27FC236}">
                  <a16:creationId xmlns:a16="http://schemas.microsoft.com/office/drawing/2014/main" id="{89F50B61-5AD9-4E5E-9FC2-1D016308A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5192" y="674216"/>
              <a:ext cx="238125" cy="347662"/>
              <a:chOff x="0" y="0"/>
              <a:chExt cx="569789" cy="829904"/>
            </a:xfrm>
          </p:grpSpPr>
          <p:sp>
            <p:nvSpPr>
              <p:cNvPr id="71" name="菱形 39">
                <a:extLst>
                  <a:ext uri="{FF2B5EF4-FFF2-40B4-BE49-F238E27FC236}">
                    <a16:creationId xmlns:a16="http://schemas.microsoft.com/office/drawing/2014/main" id="{0AF017C9-F179-43D0-BB6B-ED304EAD5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菱形 40">
                <a:extLst>
                  <a:ext uri="{FF2B5EF4-FFF2-40B4-BE49-F238E27FC236}">
                    <a16:creationId xmlns:a16="http://schemas.microsoft.com/office/drawing/2014/main" id="{D8399349-5338-4B3D-85E8-AAB744733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61C7123-ED93-43BE-B447-93AC917511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460"/>
          <a:stretch/>
        </p:blipFill>
        <p:spPr>
          <a:xfrm>
            <a:off x="2461895" y="1836434"/>
            <a:ext cx="6876070" cy="367646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42970EA-B937-4660-8607-035DFDD1C5DF}"/>
              </a:ext>
            </a:extLst>
          </p:cNvPr>
          <p:cNvSpPr txBox="1"/>
          <p:nvPr/>
        </p:nvSpPr>
        <p:spPr>
          <a:xfrm>
            <a:off x="7992191" y="2218154"/>
            <a:ext cx="153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“差异化”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28ADE3-BBBB-448E-A55E-005BE176D3AA}"/>
              </a:ext>
            </a:extLst>
          </p:cNvPr>
          <p:cNvSpPr txBox="1"/>
          <p:nvPr/>
        </p:nvSpPr>
        <p:spPr>
          <a:xfrm>
            <a:off x="2550398" y="2219738"/>
            <a:ext cx="255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“抵消”</a:t>
            </a:r>
            <a:r>
              <a:rPr lang="en-US" altLang="zh-CN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“优化”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4A0F17-8AE8-496D-937E-D13A5B297CDE}"/>
              </a:ext>
            </a:extLst>
          </p:cNvPr>
          <p:cNvSpPr txBox="1"/>
          <p:nvPr/>
        </p:nvSpPr>
        <p:spPr>
          <a:xfrm>
            <a:off x="3252229" y="4746008"/>
            <a:ext cx="153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“维持”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6BA8374-5D10-4773-BBA8-E8A0FC598C27}"/>
              </a:ext>
            </a:extLst>
          </p:cNvPr>
          <p:cNvSpPr txBox="1"/>
          <p:nvPr/>
        </p:nvSpPr>
        <p:spPr>
          <a:xfrm>
            <a:off x="6626601" y="4930674"/>
            <a:ext cx="273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“维持”或“暂时不做”</a:t>
            </a:r>
          </a:p>
        </p:txBody>
      </p:sp>
    </p:spTree>
    <p:extLst>
      <p:ext uri="{BB962C8B-B14F-4D97-AF65-F5344CB8AC3E}">
        <p14:creationId xmlns:p14="http://schemas.microsoft.com/office/powerpoint/2010/main" val="171208151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任意多边形 6"/>
          <p:cNvSpPr>
            <a:spLocks/>
          </p:cNvSpPr>
          <p:nvPr/>
        </p:nvSpPr>
        <p:spPr bwMode="auto">
          <a:xfrm>
            <a:off x="-19050" y="3619244"/>
            <a:ext cx="9517065" cy="609856"/>
          </a:xfrm>
          <a:custGeom>
            <a:avLst/>
            <a:gdLst>
              <a:gd name="T0" fmla="*/ 8966718 w 9375207"/>
              <a:gd name="T1" fmla="*/ 0 h 773113"/>
              <a:gd name="T2" fmla="*/ 9376343 w 9375207"/>
              <a:gd name="T3" fmla="*/ 384175 h 773113"/>
              <a:gd name="T4" fmla="*/ 8966718 w 9375207"/>
              <a:gd name="T5" fmla="*/ 773111 h 773113"/>
              <a:gd name="T6" fmla="*/ 8966718 w 9375207"/>
              <a:gd name="T7" fmla="*/ 539749 h 773113"/>
              <a:gd name="T8" fmla="*/ 0 w 9375207"/>
              <a:gd name="T9" fmla="*/ 539749 h 773113"/>
              <a:gd name="T10" fmla="*/ 0 w 9375207"/>
              <a:gd name="T11" fmla="*/ 233363 h 773113"/>
              <a:gd name="T12" fmla="*/ 8966718 w 9375207"/>
              <a:gd name="T13" fmla="*/ 233363 h 773113"/>
              <a:gd name="T14" fmla="*/ 8966718 w 9375207"/>
              <a:gd name="T15" fmla="*/ 0 h 77311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375207"/>
              <a:gd name="T25" fmla="*/ 0 h 773113"/>
              <a:gd name="T26" fmla="*/ 9375207 w 9375207"/>
              <a:gd name="T27" fmla="*/ 773113 h 77311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375207" h="773113">
                <a:moveTo>
                  <a:pt x="8965632" y="0"/>
                </a:moveTo>
                <a:lnTo>
                  <a:pt x="9375207" y="384175"/>
                </a:lnTo>
                <a:lnTo>
                  <a:pt x="8965632" y="773113"/>
                </a:lnTo>
                <a:lnTo>
                  <a:pt x="8965632" y="539751"/>
                </a:lnTo>
                <a:lnTo>
                  <a:pt x="0" y="539751"/>
                </a:lnTo>
                <a:lnTo>
                  <a:pt x="0" y="233363"/>
                </a:lnTo>
                <a:lnTo>
                  <a:pt x="8965632" y="233363"/>
                </a:lnTo>
                <a:lnTo>
                  <a:pt x="8965632" y="0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414" name="任意多边形 7"/>
          <p:cNvSpPr>
            <a:spLocks/>
          </p:cNvSpPr>
          <p:nvPr/>
        </p:nvSpPr>
        <p:spPr bwMode="auto">
          <a:xfrm>
            <a:off x="6350" y="2981739"/>
            <a:ext cx="8477250" cy="1060036"/>
          </a:xfrm>
          <a:custGeom>
            <a:avLst/>
            <a:gdLst>
              <a:gd name="T0" fmla="*/ 7825703 w 8233795"/>
              <a:gd name="T1" fmla="*/ 0 h 1465263"/>
              <a:gd name="T2" fmla="*/ 8234931 w 8233795"/>
              <a:gd name="T3" fmla="*/ 410575 h 1465263"/>
              <a:gd name="T4" fmla="*/ 7968369 w 8233795"/>
              <a:gd name="T5" fmla="*/ 410575 h 1465263"/>
              <a:gd name="T6" fmla="*/ 7968369 w 8233795"/>
              <a:gd name="T7" fmla="*/ 934150 h 1465263"/>
              <a:gd name="T8" fmla="*/ 7810686 w 8233795"/>
              <a:gd name="T9" fmla="*/ 1310825 h 1465263"/>
              <a:gd name="T10" fmla="*/ 7438996 w 8233795"/>
              <a:gd name="T11" fmla="*/ 1465261 h 1465263"/>
              <a:gd name="T12" fmla="*/ 527401 w 8233795"/>
              <a:gd name="T13" fmla="*/ 1465261 h 1465263"/>
              <a:gd name="T14" fmla="*/ 0 w 8233795"/>
              <a:gd name="T15" fmla="*/ 1465261 h 1465263"/>
              <a:gd name="T16" fmla="*/ 0 w 8233795"/>
              <a:gd name="T17" fmla="*/ 1160155 h 1465263"/>
              <a:gd name="T18" fmla="*/ 147126 w 8233795"/>
              <a:gd name="T19" fmla="*/ 1160155 h 1465263"/>
              <a:gd name="T20" fmla="*/ 7438996 w 8233795"/>
              <a:gd name="T21" fmla="*/ 1160155 h 1465263"/>
              <a:gd name="T22" fmla="*/ 7596683 w 8233795"/>
              <a:gd name="T23" fmla="*/ 1096120 h 1465263"/>
              <a:gd name="T24" fmla="*/ 7664264 w 8233795"/>
              <a:gd name="T25" fmla="*/ 934150 h 1465263"/>
              <a:gd name="T26" fmla="*/ 7664264 w 8233795"/>
              <a:gd name="T27" fmla="*/ 410575 h 1465263"/>
              <a:gd name="T28" fmla="*/ 7420223 w 8233795"/>
              <a:gd name="T29" fmla="*/ 410575 h 1465263"/>
              <a:gd name="T30" fmla="*/ 7825703 w 8233795"/>
              <a:gd name="T31" fmla="*/ 0 h 14652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233795"/>
              <a:gd name="T49" fmla="*/ 0 h 1465263"/>
              <a:gd name="T50" fmla="*/ 8233795 w 8233795"/>
              <a:gd name="T51" fmla="*/ 1465263 h 146526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233795" h="1465263">
                <a:moveTo>
                  <a:pt x="7824620" y="0"/>
                </a:moveTo>
                <a:lnTo>
                  <a:pt x="8233795" y="410575"/>
                </a:lnTo>
                <a:cubicBezTo>
                  <a:pt x="8233795" y="410575"/>
                  <a:pt x="8233795" y="410575"/>
                  <a:pt x="7967268" y="410575"/>
                </a:cubicBezTo>
                <a:cubicBezTo>
                  <a:pt x="7967268" y="410575"/>
                  <a:pt x="7967268" y="410575"/>
                  <a:pt x="7967268" y="934152"/>
                </a:cubicBezTo>
                <a:cubicBezTo>
                  <a:pt x="7967268" y="1077289"/>
                  <a:pt x="7903452" y="1209125"/>
                  <a:pt x="7809605" y="1310827"/>
                </a:cubicBezTo>
                <a:cubicBezTo>
                  <a:pt x="7712003" y="1401229"/>
                  <a:pt x="7580617" y="1465263"/>
                  <a:pt x="7437969" y="1465263"/>
                </a:cubicBezTo>
                <a:cubicBezTo>
                  <a:pt x="7437969" y="1465263"/>
                  <a:pt x="5174633" y="1465263"/>
                  <a:pt x="527328" y="1465263"/>
                </a:cubicBezTo>
                <a:lnTo>
                  <a:pt x="0" y="1465263"/>
                </a:lnTo>
                <a:lnTo>
                  <a:pt x="0" y="1160157"/>
                </a:lnTo>
                <a:lnTo>
                  <a:pt x="147106" y="1160157"/>
                </a:lnTo>
                <a:cubicBezTo>
                  <a:pt x="1434342" y="1160157"/>
                  <a:pt x="4512979" y="1160157"/>
                  <a:pt x="7437969" y="1160157"/>
                </a:cubicBezTo>
                <a:cubicBezTo>
                  <a:pt x="7498031" y="1160157"/>
                  <a:pt x="7554340" y="1133790"/>
                  <a:pt x="7595633" y="1096122"/>
                </a:cubicBezTo>
                <a:cubicBezTo>
                  <a:pt x="7636926" y="1050921"/>
                  <a:pt x="7663203" y="994420"/>
                  <a:pt x="7663203" y="934152"/>
                </a:cubicBezTo>
                <a:cubicBezTo>
                  <a:pt x="7663203" y="934152"/>
                  <a:pt x="7663203" y="934152"/>
                  <a:pt x="7663203" y="410575"/>
                </a:cubicBezTo>
                <a:cubicBezTo>
                  <a:pt x="7663203" y="410575"/>
                  <a:pt x="7663203" y="410575"/>
                  <a:pt x="7419199" y="410575"/>
                </a:cubicBezTo>
                <a:cubicBezTo>
                  <a:pt x="7419199" y="410575"/>
                  <a:pt x="7419199" y="410575"/>
                  <a:pt x="7824620" y="0"/>
                </a:cubicBez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416" name="任意多边形 9"/>
          <p:cNvSpPr>
            <a:spLocks/>
          </p:cNvSpPr>
          <p:nvPr/>
        </p:nvSpPr>
        <p:spPr bwMode="auto">
          <a:xfrm>
            <a:off x="0" y="2981739"/>
            <a:ext cx="5830888" cy="1060036"/>
          </a:xfrm>
          <a:custGeom>
            <a:avLst/>
            <a:gdLst>
              <a:gd name="T0" fmla="*/ 5425476 w 5830888"/>
              <a:gd name="T1" fmla="*/ 0 h 1465263"/>
              <a:gd name="T2" fmla="*/ 5830888 w 5830888"/>
              <a:gd name="T3" fmla="*/ 410575 h 1465263"/>
              <a:gd name="T4" fmla="*/ 5564364 w 5830888"/>
              <a:gd name="T5" fmla="*/ 410575 h 1465263"/>
              <a:gd name="T6" fmla="*/ 5564364 w 5830888"/>
              <a:gd name="T7" fmla="*/ 934150 h 1465263"/>
              <a:gd name="T8" fmla="*/ 5410460 w 5830888"/>
              <a:gd name="T9" fmla="*/ 1310825 h 1465263"/>
              <a:gd name="T10" fmla="*/ 5038832 w 5830888"/>
              <a:gd name="T11" fmla="*/ 1465261 h 1465263"/>
              <a:gd name="T12" fmla="*/ 584469 w 5830888"/>
              <a:gd name="T13" fmla="*/ 1465261 h 1465263"/>
              <a:gd name="T14" fmla="*/ 0 w 5830888"/>
              <a:gd name="T15" fmla="*/ 1465261 h 1465263"/>
              <a:gd name="T16" fmla="*/ 0 w 5830888"/>
              <a:gd name="T17" fmla="*/ 1160155 h 1465263"/>
              <a:gd name="T18" fmla="*/ 322 w 5830888"/>
              <a:gd name="T19" fmla="*/ 1160155 h 1465263"/>
              <a:gd name="T20" fmla="*/ 5038832 w 5830888"/>
              <a:gd name="T21" fmla="*/ 1160155 h 1465263"/>
              <a:gd name="T22" fmla="*/ 5196492 w 5830888"/>
              <a:gd name="T23" fmla="*/ 1096120 h 1465263"/>
              <a:gd name="T24" fmla="*/ 5264060 w 5830888"/>
              <a:gd name="T25" fmla="*/ 934150 h 1465263"/>
              <a:gd name="T26" fmla="*/ 5264060 w 5830888"/>
              <a:gd name="T27" fmla="*/ 410575 h 1465263"/>
              <a:gd name="T28" fmla="*/ 5020064 w 5830888"/>
              <a:gd name="T29" fmla="*/ 410575 h 1465263"/>
              <a:gd name="T30" fmla="*/ 5425476 w 5830888"/>
              <a:gd name="T31" fmla="*/ 0 h 14652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830888"/>
              <a:gd name="T49" fmla="*/ 0 h 1465263"/>
              <a:gd name="T50" fmla="*/ 5830888 w 5830888"/>
              <a:gd name="T51" fmla="*/ 1465263 h 146526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830888" h="1465263">
                <a:moveTo>
                  <a:pt x="5425476" y="0"/>
                </a:moveTo>
                <a:lnTo>
                  <a:pt x="5830888" y="410575"/>
                </a:lnTo>
                <a:cubicBezTo>
                  <a:pt x="5830888" y="410575"/>
                  <a:pt x="5830888" y="410575"/>
                  <a:pt x="5564367" y="410575"/>
                </a:cubicBezTo>
                <a:cubicBezTo>
                  <a:pt x="5564367" y="410575"/>
                  <a:pt x="5564367" y="410575"/>
                  <a:pt x="5564367" y="934152"/>
                </a:cubicBezTo>
                <a:cubicBezTo>
                  <a:pt x="5564367" y="1077289"/>
                  <a:pt x="5504306" y="1209125"/>
                  <a:pt x="5410461" y="1310827"/>
                </a:cubicBezTo>
                <a:cubicBezTo>
                  <a:pt x="5312862" y="1401229"/>
                  <a:pt x="5181478" y="1465263"/>
                  <a:pt x="5038833" y="1465263"/>
                </a:cubicBezTo>
                <a:cubicBezTo>
                  <a:pt x="5038833" y="1465263"/>
                  <a:pt x="3038519" y="1465263"/>
                  <a:pt x="584469" y="1465263"/>
                </a:cubicBezTo>
                <a:lnTo>
                  <a:pt x="0" y="1465263"/>
                </a:lnTo>
                <a:lnTo>
                  <a:pt x="0" y="1160157"/>
                </a:lnTo>
                <a:lnTo>
                  <a:pt x="322" y="1160157"/>
                </a:lnTo>
                <a:cubicBezTo>
                  <a:pt x="1058235" y="1160157"/>
                  <a:pt x="3556545" y="1160157"/>
                  <a:pt x="5038833" y="1160157"/>
                </a:cubicBezTo>
                <a:cubicBezTo>
                  <a:pt x="5098894" y="1160157"/>
                  <a:pt x="5151448" y="1133790"/>
                  <a:pt x="5196493" y="1096122"/>
                </a:cubicBezTo>
                <a:cubicBezTo>
                  <a:pt x="5237785" y="1050921"/>
                  <a:pt x="5264062" y="994420"/>
                  <a:pt x="5264062" y="934152"/>
                </a:cubicBezTo>
                <a:cubicBezTo>
                  <a:pt x="5264062" y="934152"/>
                  <a:pt x="5264062" y="934152"/>
                  <a:pt x="5264062" y="410575"/>
                </a:cubicBezTo>
                <a:cubicBezTo>
                  <a:pt x="5264062" y="410575"/>
                  <a:pt x="5264062" y="410575"/>
                  <a:pt x="5020064" y="410575"/>
                </a:cubicBezTo>
                <a:cubicBezTo>
                  <a:pt x="5020064" y="410575"/>
                  <a:pt x="5020064" y="410575"/>
                  <a:pt x="5425476" y="0"/>
                </a:cubicBez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418" name="任意多边形 11"/>
          <p:cNvSpPr>
            <a:spLocks/>
          </p:cNvSpPr>
          <p:nvPr/>
        </p:nvSpPr>
        <p:spPr bwMode="auto">
          <a:xfrm>
            <a:off x="11113" y="2981739"/>
            <a:ext cx="3117850" cy="1047336"/>
          </a:xfrm>
          <a:custGeom>
            <a:avLst/>
            <a:gdLst>
              <a:gd name="T0" fmla="*/ 2712529 w 3117767"/>
              <a:gd name="T1" fmla="*/ 0 h 1465263"/>
              <a:gd name="T2" fmla="*/ 3117934 w 3117767"/>
              <a:gd name="T3" fmla="*/ 410575 h 1465263"/>
              <a:gd name="T4" fmla="*/ 2851417 w 3117767"/>
              <a:gd name="T5" fmla="*/ 410575 h 1465263"/>
              <a:gd name="T6" fmla="*/ 2851417 w 3117767"/>
              <a:gd name="T7" fmla="*/ 934150 h 1465263"/>
              <a:gd name="T8" fmla="*/ 2697515 w 3117767"/>
              <a:gd name="T9" fmla="*/ 1310825 h 1465263"/>
              <a:gd name="T10" fmla="*/ 2325893 w 3117767"/>
              <a:gd name="T11" fmla="*/ 1465261 h 1465263"/>
              <a:gd name="T12" fmla="*/ 316905 w 3117767"/>
              <a:gd name="T13" fmla="*/ 1465261 h 1465263"/>
              <a:gd name="T14" fmla="*/ 0 w 3117767"/>
              <a:gd name="T15" fmla="*/ 1465261 h 1465263"/>
              <a:gd name="T16" fmla="*/ 0 w 3117767"/>
              <a:gd name="T17" fmla="*/ 1160155 h 1465263"/>
              <a:gd name="T18" fmla="*/ 439633 w 3117767"/>
              <a:gd name="T19" fmla="*/ 1160155 h 1465263"/>
              <a:gd name="T20" fmla="*/ 2325893 w 3117767"/>
              <a:gd name="T21" fmla="*/ 1160155 h 1465263"/>
              <a:gd name="T22" fmla="*/ 2483549 w 3117767"/>
              <a:gd name="T23" fmla="*/ 1096120 h 1465263"/>
              <a:gd name="T24" fmla="*/ 2551117 w 3117767"/>
              <a:gd name="T25" fmla="*/ 934150 h 1465263"/>
              <a:gd name="T26" fmla="*/ 2551117 w 3117767"/>
              <a:gd name="T27" fmla="*/ 410575 h 1465263"/>
              <a:gd name="T28" fmla="*/ 2307122 w 3117767"/>
              <a:gd name="T29" fmla="*/ 410575 h 1465263"/>
              <a:gd name="T30" fmla="*/ 2712529 w 3117767"/>
              <a:gd name="T31" fmla="*/ 0 h 14652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117767"/>
              <a:gd name="T49" fmla="*/ 0 h 1465263"/>
              <a:gd name="T50" fmla="*/ 3117767 w 3117767"/>
              <a:gd name="T51" fmla="*/ 1465263 h 146526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117767" h="1465263">
                <a:moveTo>
                  <a:pt x="2712384" y="0"/>
                </a:moveTo>
                <a:lnTo>
                  <a:pt x="3117767" y="410575"/>
                </a:lnTo>
                <a:cubicBezTo>
                  <a:pt x="3117767" y="410575"/>
                  <a:pt x="3117767" y="410575"/>
                  <a:pt x="2851265" y="410575"/>
                </a:cubicBezTo>
                <a:cubicBezTo>
                  <a:pt x="2851265" y="410575"/>
                  <a:pt x="2851265" y="410575"/>
                  <a:pt x="2851265" y="934152"/>
                </a:cubicBezTo>
                <a:cubicBezTo>
                  <a:pt x="2851265" y="1077289"/>
                  <a:pt x="2791208" y="1209125"/>
                  <a:pt x="2697370" y="1310827"/>
                </a:cubicBezTo>
                <a:cubicBezTo>
                  <a:pt x="2599777" y="1401229"/>
                  <a:pt x="2468403" y="1465263"/>
                  <a:pt x="2325768" y="1465263"/>
                </a:cubicBezTo>
                <a:cubicBezTo>
                  <a:pt x="2325768" y="1465263"/>
                  <a:pt x="1525631" y="1465263"/>
                  <a:pt x="316888" y="1465263"/>
                </a:cubicBezTo>
                <a:lnTo>
                  <a:pt x="0" y="1465263"/>
                </a:lnTo>
                <a:lnTo>
                  <a:pt x="0" y="1160157"/>
                </a:lnTo>
                <a:lnTo>
                  <a:pt x="439609" y="1160157"/>
                </a:lnTo>
                <a:cubicBezTo>
                  <a:pt x="1123694" y="1160157"/>
                  <a:pt x="1790887" y="1160157"/>
                  <a:pt x="2325768" y="1160157"/>
                </a:cubicBezTo>
                <a:cubicBezTo>
                  <a:pt x="2385825" y="1160157"/>
                  <a:pt x="2438375" y="1133790"/>
                  <a:pt x="2483417" y="1096122"/>
                </a:cubicBezTo>
                <a:cubicBezTo>
                  <a:pt x="2524706" y="1050921"/>
                  <a:pt x="2550981" y="994420"/>
                  <a:pt x="2550981" y="934152"/>
                </a:cubicBezTo>
                <a:cubicBezTo>
                  <a:pt x="2550981" y="934152"/>
                  <a:pt x="2550981" y="934152"/>
                  <a:pt x="2550981" y="410575"/>
                </a:cubicBezTo>
                <a:cubicBezTo>
                  <a:pt x="2550981" y="410575"/>
                  <a:pt x="2550981" y="410575"/>
                  <a:pt x="2307000" y="410575"/>
                </a:cubicBezTo>
                <a:cubicBezTo>
                  <a:pt x="2307000" y="410575"/>
                  <a:pt x="2307000" y="410575"/>
                  <a:pt x="2712384" y="0"/>
                </a:cubicBez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421" name="TextBox 13"/>
          <p:cNvSpPr txBox="1">
            <a:spLocks noChangeArrowheads="1"/>
          </p:cNvSpPr>
          <p:nvPr/>
        </p:nvSpPr>
        <p:spPr bwMode="auto">
          <a:xfrm>
            <a:off x="1890711" y="1862901"/>
            <a:ext cx="15525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hangingPunct="1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团队能力、产品方向、大环境趋势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25" name="TextBox 13"/>
          <p:cNvSpPr txBox="1">
            <a:spLocks noChangeArrowheads="1"/>
          </p:cNvSpPr>
          <p:nvPr/>
        </p:nvSpPr>
        <p:spPr bwMode="auto">
          <a:xfrm>
            <a:off x="7402645" y="1924642"/>
            <a:ext cx="143033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投放产品、吸引用户、培养粉丝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33" name="TextBox 13"/>
          <p:cNvSpPr txBox="1">
            <a:spLocks noChangeArrowheads="1"/>
          </p:cNvSpPr>
          <p:nvPr/>
        </p:nvSpPr>
        <p:spPr bwMode="auto">
          <a:xfrm>
            <a:off x="9771855" y="3591351"/>
            <a:ext cx="19859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创新的招数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文本框 38">
            <a:extLst>
              <a:ext uri="{FF2B5EF4-FFF2-40B4-BE49-F238E27FC236}">
                <a16:creationId xmlns:a16="http://schemas.microsoft.com/office/drawing/2014/main" id="{379F43FB-B7D2-4F2C-BA50-01AFF46D6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379" y="352885"/>
            <a:ext cx="60822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具体步骤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打出组合拳和套路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B5FF250-4341-47AD-84BE-A613BDADE55E}"/>
              </a:ext>
            </a:extLst>
          </p:cNvPr>
          <p:cNvGrpSpPr/>
          <p:nvPr/>
        </p:nvGrpSpPr>
        <p:grpSpPr>
          <a:xfrm>
            <a:off x="424518" y="403716"/>
            <a:ext cx="238126" cy="472388"/>
            <a:chOff x="545192" y="549490"/>
            <a:chExt cx="238126" cy="472388"/>
          </a:xfrm>
        </p:grpSpPr>
        <p:grpSp>
          <p:nvGrpSpPr>
            <p:cNvPr id="30" name="组合 3">
              <a:extLst>
                <a:ext uri="{FF2B5EF4-FFF2-40B4-BE49-F238E27FC236}">
                  <a16:creationId xmlns:a16="http://schemas.microsoft.com/office/drawing/2014/main" id="{AA960547-79AB-4498-AA16-AF41AAEDF0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5193" y="549490"/>
              <a:ext cx="238125" cy="347662"/>
              <a:chOff x="0" y="0"/>
              <a:chExt cx="569789" cy="829904"/>
            </a:xfrm>
          </p:grpSpPr>
          <p:sp>
            <p:nvSpPr>
              <p:cNvPr id="34" name="菱形 39">
                <a:extLst>
                  <a:ext uri="{FF2B5EF4-FFF2-40B4-BE49-F238E27FC236}">
                    <a16:creationId xmlns:a16="http://schemas.microsoft.com/office/drawing/2014/main" id="{AADA2CE2-C79A-418F-8E0F-B513A11555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菱形 40">
                <a:extLst>
                  <a:ext uri="{FF2B5EF4-FFF2-40B4-BE49-F238E27FC236}">
                    <a16:creationId xmlns:a16="http://schemas.microsoft.com/office/drawing/2014/main" id="{D5ED5F8B-A157-4F29-B181-2CE23E060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">
              <a:extLst>
                <a:ext uri="{FF2B5EF4-FFF2-40B4-BE49-F238E27FC236}">
                  <a16:creationId xmlns:a16="http://schemas.microsoft.com/office/drawing/2014/main" id="{3F25B86D-5554-4F82-B8A6-8AA9324A49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5192" y="674216"/>
              <a:ext cx="238125" cy="347662"/>
              <a:chOff x="0" y="0"/>
              <a:chExt cx="569789" cy="829904"/>
            </a:xfrm>
          </p:grpSpPr>
          <p:sp>
            <p:nvSpPr>
              <p:cNvPr id="32" name="菱形 39">
                <a:extLst>
                  <a:ext uri="{FF2B5EF4-FFF2-40B4-BE49-F238E27FC236}">
                    <a16:creationId xmlns:a16="http://schemas.microsoft.com/office/drawing/2014/main" id="{5F147150-5900-430C-A693-FF8516764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菱形 40">
                <a:extLst>
                  <a:ext uri="{FF2B5EF4-FFF2-40B4-BE49-F238E27FC236}">
                    <a16:creationId xmlns:a16="http://schemas.microsoft.com/office/drawing/2014/main" id="{C1919ED1-1C3C-4BC1-A46C-AE0AE1C38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36" name="Group 42">
            <a:extLst>
              <a:ext uri="{FF2B5EF4-FFF2-40B4-BE49-F238E27FC236}">
                <a16:creationId xmlns:a16="http://schemas.microsoft.com/office/drawing/2014/main" id="{68C1ED2E-48ED-4E59-8F27-C35D82D2B936}"/>
              </a:ext>
            </a:extLst>
          </p:cNvPr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39869" y="1202209"/>
            <a:ext cx="44865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7" name="组合 132">
            <a:extLst>
              <a:ext uri="{FF2B5EF4-FFF2-40B4-BE49-F238E27FC236}">
                <a16:creationId xmlns:a16="http://schemas.microsoft.com/office/drawing/2014/main" id="{66B69478-2AB2-4B56-9661-581F03D42E38}"/>
              </a:ext>
            </a:extLst>
          </p:cNvPr>
          <p:cNvGrpSpPr>
            <a:grpSpLocks/>
          </p:cNvGrpSpPr>
          <p:nvPr/>
        </p:nvGrpSpPr>
        <p:grpSpPr bwMode="auto">
          <a:xfrm>
            <a:off x="2380815" y="1190626"/>
            <a:ext cx="469900" cy="569102"/>
            <a:chOff x="0" y="0"/>
            <a:chExt cx="363961" cy="384182"/>
          </a:xfrm>
          <a:solidFill>
            <a:schemeClr val="bg1"/>
          </a:solidFill>
        </p:grpSpPr>
        <p:sp>
          <p:nvSpPr>
            <p:cNvPr id="38" name="Freeform 47">
              <a:extLst>
                <a:ext uri="{FF2B5EF4-FFF2-40B4-BE49-F238E27FC236}">
                  <a16:creationId xmlns:a16="http://schemas.microsoft.com/office/drawing/2014/main" id="{3A0388EE-5796-41CD-8D58-96107E286D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016" y="0"/>
              <a:ext cx="115929" cy="115929"/>
            </a:xfrm>
            <a:custGeom>
              <a:avLst/>
              <a:gdLst>
                <a:gd name="T0" fmla="*/ 186661762 w 36"/>
                <a:gd name="T1" fmla="*/ 373320305 h 36"/>
                <a:gd name="T2" fmla="*/ 373320305 w 36"/>
                <a:gd name="T3" fmla="*/ 186661762 h 36"/>
                <a:gd name="T4" fmla="*/ 186661762 w 36"/>
                <a:gd name="T5" fmla="*/ 0 h 36"/>
                <a:gd name="T6" fmla="*/ 0 w 36"/>
                <a:gd name="T7" fmla="*/ 186661762 h 36"/>
                <a:gd name="T8" fmla="*/ 186661762 w 36"/>
                <a:gd name="T9" fmla="*/ 373320305 h 36"/>
                <a:gd name="T10" fmla="*/ 186661762 w 36"/>
                <a:gd name="T11" fmla="*/ 62221669 h 36"/>
                <a:gd name="T12" fmla="*/ 311101881 w 36"/>
                <a:gd name="T13" fmla="*/ 186661762 h 36"/>
                <a:gd name="T14" fmla="*/ 186661762 w 36"/>
                <a:gd name="T15" fmla="*/ 311101881 h 36"/>
                <a:gd name="T16" fmla="*/ 62221669 w 36"/>
                <a:gd name="T17" fmla="*/ 186661762 h 36"/>
                <a:gd name="T18" fmla="*/ 186661762 w 36"/>
                <a:gd name="T19" fmla="*/ 62221669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36"/>
                <a:gd name="T32" fmla="*/ 36 w 36"/>
                <a:gd name="T33" fmla="*/ 36 h 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36">
                  <a:moveTo>
                    <a:pt x="18" y="36"/>
                  </a:move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lose/>
                  <a:moveTo>
                    <a:pt x="18" y="6"/>
                  </a:moveTo>
                  <a:cubicBezTo>
                    <a:pt x="25" y="6"/>
                    <a:pt x="30" y="11"/>
                    <a:pt x="30" y="18"/>
                  </a:cubicBezTo>
                  <a:cubicBezTo>
                    <a:pt x="30" y="25"/>
                    <a:pt x="25" y="30"/>
                    <a:pt x="18" y="30"/>
                  </a:cubicBezTo>
                  <a:cubicBezTo>
                    <a:pt x="11" y="30"/>
                    <a:pt x="6" y="25"/>
                    <a:pt x="6" y="18"/>
                  </a:cubicBezTo>
                  <a:cubicBezTo>
                    <a:pt x="6" y="11"/>
                    <a:pt x="11" y="6"/>
                    <a:pt x="18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9" name="Freeform 48">
              <a:extLst>
                <a:ext uri="{FF2B5EF4-FFF2-40B4-BE49-F238E27FC236}">
                  <a16:creationId xmlns:a16="http://schemas.microsoft.com/office/drawing/2014/main" id="{F1773912-038C-415A-8E92-5F2345EE97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144" y="134801"/>
              <a:ext cx="153673" cy="249381"/>
            </a:xfrm>
            <a:custGeom>
              <a:avLst/>
              <a:gdLst>
                <a:gd name="T0" fmla="*/ 368991266 w 48"/>
                <a:gd name="T1" fmla="*/ 0 h 78"/>
                <a:gd name="T2" fmla="*/ 122996038 w 48"/>
                <a:gd name="T3" fmla="*/ 0 h 78"/>
                <a:gd name="T4" fmla="*/ 61498019 w 48"/>
                <a:gd name="T5" fmla="*/ 51110309 h 78"/>
                <a:gd name="T6" fmla="*/ 0 w 48"/>
                <a:gd name="T7" fmla="*/ 388436433 h 78"/>
                <a:gd name="T8" fmla="*/ 10251270 w 48"/>
                <a:gd name="T9" fmla="*/ 439546829 h 78"/>
                <a:gd name="T10" fmla="*/ 61498019 w 48"/>
                <a:gd name="T11" fmla="*/ 459992866 h 78"/>
                <a:gd name="T12" fmla="*/ 102496682 w 48"/>
                <a:gd name="T13" fmla="*/ 459992866 h 78"/>
                <a:gd name="T14" fmla="*/ 122996038 w 48"/>
                <a:gd name="T15" fmla="*/ 735987187 h 78"/>
                <a:gd name="T16" fmla="*/ 184494032 w 48"/>
                <a:gd name="T17" fmla="*/ 797318903 h 78"/>
                <a:gd name="T18" fmla="*/ 307493272 w 48"/>
                <a:gd name="T19" fmla="*/ 797318903 h 78"/>
                <a:gd name="T20" fmla="*/ 368991266 w 48"/>
                <a:gd name="T21" fmla="*/ 735987187 h 78"/>
                <a:gd name="T22" fmla="*/ 389490598 w 48"/>
                <a:gd name="T23" fmla="*/ 459992866 h 78"/>
                <a:gd name="T24" fmla="*/ 430489361 w 48"/>
                <a:gd name="T25" fmla="*/ 459992866 h 78"/>
                <a:gd name="T26" fmla="*/ 481736088 w 48"/>
                <a:gd name="T27" fmla="*/ 439546829 h 78"/>
                <a:gd name="T28" fmla="*/ 491987355 w 48"/>
                <a:gd name="T29" fmla="*/ 388436433 h 78"/>
                <a:gd name="T30" fmla="*/ 430489361 w 48"/>
                <a:gd name="T31" fmla="*/ 51110309 h 78"/>
                <a:gd name="T32" fmla="*/ 368991266 w 48"/>
                <a:gd name="T33" fmla="*/ 0 h 78"/>
                <a:gd name="T34" fmla="*/ 338240669 w 48"/>
                <a:gd name="T35" fmla="*/ 398661050 h 78"/>
                <a:gd name="T36" fmla="*/ 307493272 w 48"/>
                <a:gd name="T37" fmla="*/ 735987187 h 78"/>
                <a:gd name="T38" fmla="*/ 184494032 w 48"/>
                <a:gd name="T39" fmla="*/ 735987187 h 78"/>
                <a:gd name="T40" fmla="*/ 153746636 w 48"/>
                <a:gd name="T41" fmla="*/ 398661050 h 78"/>
                <a:gd name="T42" fmla="*/ 61498019 w 48"/>
                <a:gd name="T43" fmla="*/ 398661050 h 78"/>
                <a:gd name="T44" fmla="*/ 122996038 w 48"/>
                <a:gd name="T45" fmla="*/ 61331741 h 78"/>
                <a:gd name="T46" fmla="*/ 215244680 w 48"/>
                <a:gd name="T47" fmla="*/ 61331741 h 78"/>
                <a:gd name="T48" fmla="*/ 215244680 w 48"/>
                <a:gd name="T49" fmla="*/ 245330161 h 78"/>
                <a:gd name="T50" fmla="*/ 245995278 w 48"/>
                <a:gd name="T51" fmla="*/ 275994421 h 78"/>
                <a:gd name="T52" fmla="*/ 276742674 w 48"/>
                <a:gd name="T53" fmla="*/ 245330161 h 78"/>
                <a:gd name="T54" fmla="*/ 276742674 w 48"/>
                <a:gd name="T55" fmla="*/ 61331741 h 78"/>
                <a:gd name="T56" fmla="*/ 368991266 w 48"/>
                <a:gd name="T57" fmla="*/ 61331741 h 78"/>
                <a:gd name="T58" fmla="*/ 430489361 w 48"/>
                <a:gd name="T59" fmla="*/ 398661050 h 78"/>
                <a:gd name="T60" fmla="*/ 338240669 w 48"/>
                <a:gd name="T61" fmla="*/ 398661050 h 7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48"/>
                <a:gd name="T94" fmla="*/ 0 h 78"/>
                <a:gd name="T95" fmla="*/ 48 w 48"/>
                <a:gd name="T96" fmla="*/ 78 h 78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48" h="78">
                  <a:moveTo>
                    <a:pt x="3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7" y="2"/>
                    <a:pt x="6" y="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0"/>
                    <a:pt x="0" y="41"/>
                    <a:pt x="1" y="43"/>
                  </a:cubicBezTo>
                  <a:cubicBezTo>
                    <a:pt x="3" y="44"/>
                    <a:pt x="4" y="45"/>
                    <a:pt x="6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6"/>
                    <a:pt x="15" y="78"/>
                    <a:pt x="18" y="78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3" y="78"/>
                    <a:pt x="36" y="76"/>
                    <a:pt x="36" y="72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4" y="45"/>
                    <a:pt x="45" y="44"/>
                    <a:pt x="47" y="43"/>
                  </a:cubicBezTo>
                  <a:cubicBezTo>
                    <a:pt x="48" y="41"/>
                    <a:pt x="48" y="40"/>
                    <a:pt x="48" y="38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1" y="2"/>
                    <a:pt x="39" y="0"/>
                    <a:pt x="36" y="0"/>
                  </a:cubicBezTo>
                  <a:close/>
                  <a:moveTo>
                    <a:pt x="33" y="39"/>
                  </a:moveTo>
                  <a:cubicBezTo>
                    <a:pt x="30" y="72"/>
                    <a:pt x="30" y="72"/>
                    <a:pt x="30" y="7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6"/>
                    <a:pt x="22" y="27"/>
                    <a:pt x="24" y="27"/>
                  </a:cubicBezTo>
                  <a:cubicBezTo>
                    <a:pt x="26" y="27"/>
                    <a:pt x="27" y="26"/>
                    <a:pt x="27" y="24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2" y="39"/>
                    <a:pt x="42" y="39"/>
                    <a:pt x="42" y="39"/>
                  </a:cubicBezTo>
                  <a:lnTo>
                    <a:pt x="33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0" name="Freeform 49">
              <a:extLst>
                <a:ext uri="{FF2B5EF4-FFF2-40B4-BE49-F238E27FC236}">
                  <a16:creationId xmlns:a16="http://schemas.microsoft.com/office/drawing/2014/main" id="{67D4D403-3675-437B-869C-EF54E4F91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773" y="20220"/>
              <a:ext cx="93012" cy="91664"/>
            </a:xfrm>
            <a:custGeom>
              <a:avLst/>
              <a:gdLst>
                <a:gd name="T0" fmla="*/ 144014661 w 29"/>
                <a:gd name="T1" fmla="*/ 289734122 h 29"/>
                <a:gd name="T2" fmla="*/ 298318372 w 29"/>
                <a:gd name="T3" fmla="*/ 139872955 h 29"/>
                <a:gd name="T4" fmla="*/ 144014661 w 29"/>
                <a:gd name="T5" fmla="*/ 0 h 29"/>
                <a:gd name="T6" fmla="*/ 0 w 29"/>
                <a:gd name="T7" fmla="*/ 139872955 h 29"/>
                <a:gd name="T8" fmla="*/ 144014661 w 29"/>
                <a:gd name="T9" fmla="*/ 289734122 h 29"/>
                <a:gd name="T10" fmla="*/ 144014661 w 29"/>
                <a:gd name="T11" fmla="*/ 49953718 h 29"/>
                <a:gd name="T12" fmla="*/ 246882749 w 29"/>
                <a:gd name="T13" fmla="*/ 139872955 h 29"/>
                <a:gd name="T14" fmla="*/ 144014661 w 29"/>
                <a:gd name="T15" fmla="*/ 239780416 h 29"/>
                <a:gd name="T16" fmla="*/ 51435635 w 29"/>
                <a:gd name="T17" fmla="*/ 139872955 h 29"/>
                <a:gd name="T18" fmla="*/ 144014661 w 29"/>
                <a:gd name="T19" fmla="*/ 49953718 h 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"/>
                <a:gd name="T31" fmla="*/ 0 h 29"/>
                <a:gd name="T32" fmla="*/ 29 w 29"/>
                <a:gd name="T33" fmla="*/ 29 h 2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" h="29">
                  <a:moveTo>
                    <a:pt x="14" y="29"/>
                  </a:moveTo>
                  <a:cubicBezTo>
                    <a:pt x="22" y="29"/>
                    <a:pt x="29" y="22"/>
                    <a:pt x="29" y="14"/>
                  </a:cubicBezTo>
                  <a:cubicBezTo>
                    <a:pt x="29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9"/>
                    <a:pt x="14" y="29"/>
                  </a:cubicBezTo>
                  <a:close/>
                  <a:moveTo>
                    <a:pt x="14" y="5"/>
                  </a:moveTo>
                  <a:cubicBezTo>
                    <a:pt x="19" y="5"/>
                    <a:pt x="24" y="9"/>
                    <a:pt x="24" y="14"/>
                  </a:cubicBezTo>
                  <a:cubicBezTo>
                    <a:pt x="24" y="20"/>
                    <a:pt x="19" y="24"/>
                    <a:pt x="14" y="24"/>
                  </a:cubicBezTo>
                  <a:cubicBezTo>
                    <a:pt x="9" y="24"/>
                    <a:pt x="5" y="20"/>
                    <a:pt x="5" y="14"/>
                  </a:cubicBezTo>
                  <a:cubicBezTo>
                    <a:pt x="5" y="9"/>
                    <a:pt x="9" y="5"/>
                    <a:pt x="14" y="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1" name="Freeform 50">
              <a:extLst>
                <a:ext uri="{FF2B5EF4-FFF2-40B4-BE49-F238E27FC236}">
                  <a16:creationId xmlns:a16="http://schemas.microsoft.com/office/drawing/2014/main" id="{92D586DE-CD32-4D9F-8A45-630EB3BC0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73" y="128060"/>
              <a:ext cx="109188" cy="198157"/>
            </a:xfrm>
            <a:custGeom>
              <a:avLst/>
              <a:gdLst>
                <a:gd name="T0" fmla="*/ 299081955 w 34"/>
                <a:gd name="T1" fmla="*/ 40858697 h 62"/>
                <a:gd name="T2" fmla="*/ 247516340 w 34"/>
                <a:gd name="T3" fmla="*/ 0 h 62"/>
                <a:gd name="T4" fmla="*/ 51565628 w 34"/>
                <a:gd name="T5" fmla="*/ 0 h 62"/>
                <a:gd name="T6" fmla="*/ 0 w 34"/>
                <a:gd name="T7" fmla="*/ 30644026 h 62"/>
                <a:gd name="T8" fmla="*/ 10311842 w 34"/>
                <a:gd name="T9" fmla="*/ 61288052 h 62"/>
                <a:gd name="T10" fmla="*/ 30938740 w 34"/>
                <a:gd name="T11" fmla="*/ 163437986 h 62"/>
                <a:gd name="T12" fmla="*/ 51565628 w 34"/>
                <a:gd name="T13" fmla="*/ 40858697 h 62"/>
                <a:gd name="T14" fmla="*/ 123758170 w 34"/>
                <a:gd name="T15" fmla="*/ 40858697 h 62"/>
                <a:gd name="T16" fmla="*/ 123758170 w 34"/>
                <a:gd name="T17" fmla="*/ 194085195 h 62"/>
                <a:gd name="T18" fmla="*/ 144385058 w 34"/>
                <a:gd name="T19" fmla="*/ 214514588 h 62"/>
                <a:gd name="T20" fmla="*/ 175323785 w 34"/>
                <a:gd name="T21" fmla="*/ 194085195 h 62"/>
                <a:gd name="T22" fmla="*/ 175323785 w 34"/>
                <a:gd name="T23" fmla="*/ 40858697 h 62"/>
                <a:gd name="T24" fmla="*/ 247516340 w 34"/>
                <a:gd name="T25" fmla="*/ 40858697 h 62"/>
                <a:gd name="T26" fmla="*/ 299081955 w 34"/>
                <a:gd name="T27" fmla="*/ 316664496 h 62"/>
                <a:gd name="T28" fmla="*/ 216577613 w 34"/>
                <a:gd name="T29" fmla="*/ 316664496 h 62"/>
                <a:gd name="T30" fmla="*/ 195950674 w 34"/>
                <a:gd name="T31" fmla="*/ 582252440 h 62"/>
                <a:gd name="T32" fmla="*/ 92819418 w 34"/>
                <a:gd name="T33" fmla="*/ 582252440 h 62"/>
                <a:gd name="T34" fmla="*/ 72192529 w 34"/>
                <a:gd name="T35" fmla="*/ 449458518 h 62"/>
                <a:gd name="T36" fmla="*/ 30938740 w 34"/>
                <a:gd name="T37" fmla="*/ 510746545 h 62"/>
                <a:gd name="T38" fmla="*/ 51565628 w 34"/>
                <a:gd name="T39" fmla="*/ 592467111 h 62"/>
                <a:gd name="T40" fmla="*/ 92819418 w 34"/>
                <a:gd name="T41" fmla="*/ 633325796 h 62"/>
                <a:gd name="T42" fmla="*/ 195950674 w 34"/>
                <a:gd name="T43" fmla="*/ 633325796 h 62"/>
                <a:gd name="T44" fmla="*/ 247516340 w 34"/>
                <a:gd name="T45" fmla="*/ 592467111 h 62"/>
                <a:gd name="T46" fmla="*/ 268143228 w 34"/>
                <a:gd name="T47" fmla="*/ 367737852 h 62"/>
                <a:gd name="T48" fmla="*/ 299081955 w 34"/>
                <a:gd name="T49" fmla="*/ 367737852 h 62"/>
                <a:gd name="T50" fmla="*/ 330020682 w 34"/>
                <a:gd name="T51" fmla="*/ 347308510 h 62"/>
                <a:gd name="T52" fmla="*/ 340335732 w 34"/>
                <a:gd name="T53" fmla="*/ 306446629 h 62"/>
                <a:gd name="T54" fmla="*/ 299081955 w 34"/>
                <a:gd name="T55" fmla="*/ 40858697 h 6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34"/>
                <a:gd name="T85" fmla="*/ 0 h 62"/>
                <a:gd name="T86" fmla="*/ 34 w 34"/>
                <a:gd name="T87" fmla="*/ 62 h 6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34" h="62">
                  <a:moveTo>
                    <a:pt x="29" y="4"/>
                  </a:moveTo>
                  <a:cubicBezTo>
                    <a:pt x="28" y="1"/>
                    <a:pt x="26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1" y="1"/>
                    <a:pt x="0" y="3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3" y="21"/>
                    <a:pt x="14" y="21"/>
                  </a:cubicBezTo>
                  <a:cubicBezTo>
                    <a:pt x="16" y="21"/>
                    <a:pt x="17" y="20"/>
                    <a:pt x="17" y="19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60"/>
                    <a:pt x="7" y="62"/>
                    <a:pt x="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2" y="62"/>
                    <a:pt x="24" y="60"/>
                    <a:pt x="24" y="58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1" y="35"/>
                    <a:pt x="32" y="34"/>
                  </a:cubicBezTo>
                  <a:cubicBezTo>
                    <a:pt x="33" y="33"/>
                    <a:pt x="34" y="31"/>
                    <a:pt x="33" y="30"/>
                  </a:cubicBezTo>
                  <a:lnTo>
                    <a:pt x="29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2" name="Freeform 51">
              <a:extLst>
                <a:ext uri="{FF2B5EF4-FFF2-40B4-BE49-F238E27FC236}">
                  <a16:creationId xmlns:a16="http://schemas.microsoft.com/office/drawing/2014/main" id="{6B4A1D8D-51A3-43BE-95EE-24059BC88A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76" y="20220"/>
              <a:ext cx="93012" cy="91664"/>
            </a:xfrm>
            <a:custGeom>
              <a:avLst/>
              <a:gdLst>
                <a:gd name="T0" fmla="*/ 154303710 w 29"/>
                <a:gd name="T1" fmla="*/ 289734122 h 29"/>
                <a:gd name="T2" fmla="*/ 298318372 w 29"/>
                <a:gd name="T3" fmla="*/ 139872955 h 29"/>
                <a:gd name="T4" fmla="*/ 154303710 w 29"/>
                <a:gd name="T5" fmla="*/ 0 h 29"/>
                <a:gd name="T6" fmla="*/ 0 w 29"/>
                <a:gd name="T7" fmla="*/ 139872955 h 29"/>
                <a:gd name="T8" fmla="*/ 154303710 w 29"/>
                <a:gd name="T9" fmla="*/ 289734122 h 29"/>
                <a:gd name="T10" fmla="*/ 154303710 w 29"/>
                <a:gd name="T11" fmla="*/ 49953718 h 29"/>
                <a:gd name="T12" fmla="*/ 246882749 w 29"/>
                <a:gd name="T13" fmla="*/ 139872955 h 29"/>
                <a:gd name="T14" fmla="*/ 154303710 w 29"/>
                <a:gd name="T15" fmla="*/ 239780416 h 29"/>
                <a:gd name="T16" fmla="*/ 51435635 w 29"/>
                <a:gd name="T17" fmla="*/ 139872955 h 29"/>
                <a:gd name="T18" fmla="*/ 154303710 w 29"/>
                <a:gd name="T19" fmla="*/ 49953718 h 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"/>
                <a:gd name="T31" fmla="*/ 0 h 29"/>
                <a:gd name="T32" fmla="*/ 29 w 29"/>
                <a:gd name="T33" fmla="*/ 29 h 2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" h="29">
                  <a:moveTo>
                    <a:pt x="15" y="29"/>
                  </a:moveTo>
                  <a:cubicBezTo>
                    <a:pt x="23" y="29"/>
                    <a:pt x="29" y="22"/>
                    <a:pt x="29" y="14"/>
                  </a:cubicBezTo>
                  <a:cubicBezTo>
                    <a:pt x="29" y="6"/>
                    <a:pt x="23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7" y="29"/>
                    <a:pt x="15" y="29"/>
                  </a:cubicBezTo>
                  <a:close/>
                  <a:moveTo>
                    <a:pt x="15" y="5"/>
                  </a:moveTo>
                  <a:cubicBezTo>
                    <a:pt x="20" y="5"/>
                    <a:pt x="24" y="9"/>
                    <a:pt x="24" y="14"/>
                  </a:cubicBezTo>
                  <a:cubicBezTo>
                    <a:pt x="24" y="20"/>
                    <a:pt x="20" y="24"/>
                    <a:pt x="15" y="24"/>
                  </a:cubicBezTo>
                  <a:cubicBezTo>
                    <a:pt x="10" y="24"/>
                    <a:pt x="5" y="20"/>
                    <a:pt x="5" y="14"/>
                  </a:cubicBezTo>
                  <a:cubicBezTo>
                    <a:pt x="5" y="9"/>
                    <a:pt x="10" y="5"/>
                    <a:pt x="15" y="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3" name="Freeform 52">
              <a:extLst>
                <a:ext uri="{FF2B5EF4-FFF2-40B4-BE49-F238E27FC236}">
                  <a16:creationId xmlns:a16="http://schemas.microsoft.com/office/drawing/2014/main" id="{009D1E64-1620-4D72-B297-0E510EBDD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8060"/>
              <a:ext cx="109188" cy="198157"/>
            </a:xfrm>
            <a:custGeom>
              <a:avLst/>
              <a:gdLst>
                <a:gd name="T0" fmla="*/ 206262512 w 34"/>
                <a:gd name="T1" fmla="*/ 214514588 h 62"/>
                <a:gd name="T2" fmla="*/ 226889451 w 34"/>
                <a:gd name="T3" fmla="*/ 194085195 h 62"/>
                <a:gd name="T4" fmla="*/ 226889451 w 34"/>
                <a:gd name="T5" fmla="*/ 40858697 h 62"/>
                <a:gd name="T6" fmla="*/ 299081955 w 34"/>
                <a:gd name="T7" fmla="*/ 40858697 h 62"/>
                <a:gd name="T8" fmla="*/ 319708844 w 34"/>
                <a:gd name="T9" fmla="*/ 163437986 h 62"/>
                <a:gd name="T10" fmla="*/ 340335732 w 34"/>
                <a:gd name="T11" fmla="*/ 61288052 h 62"/>
                <a:gd name="T12" fmla="*/ 350647571 w 34"/>
                <a:gd name="T13" fmla="*/ 30644026 h 62"/>
                <a:gd name="T14" fmla="*/ 299081955 w 34"/>
                <a:gd name="T15" fmla="*/ 0 h 62"/>
                <a:gd name="T16" fmla="*/ 103131256 w 34"/>
                <a:gd name="T17" fmla="*/ 0 h 62"/>
                <a:gd name="T18" fmla="*/ 51565628 w 34"/>
                <a:gd name="T19" fmla="*/ 40858697 h 62"/>
                <a:gd name="T20" fmla="*/ 10311842 w 34"/>
                <a:gd name="T21" fmla="*/ 306446629 h 62"/>
                <a:gd name="T22" fmla="*/ 20626895 w 34"/>
                <a:gd name="T23" fmla="*/ 347308510 h 62"/>
                <a:gd name="T24" fmla="*/ 51565628 w 34"/>
                <a:gd name="T25" fmla="*/ 367737852 h 62"/>
                <a:gd name="T26" fmla="*/ 82504368 w 34"/>
                <a:gd name="T27" fmla="*/ 367737852 h 62"/>
                <a:gd name="T28" fmla="*/ 103131256 w 34"/>
                <a:gd name="T29" fmla="*/ 592467111 h 62"/>
                <a:gd name="T30" fmla="*/ 154696897 w 34"/>
                <a:gd name="T31" fmla="*/ 633325796 h 62"/>
                <a:gd name="T32" fmla="*/ 257828178 w 34"/>
                <a:gd name="T33" fmla="*/ 633325796 h 62"/>
                <a:gd name="T34" fmla="*/ 299081955 w 34"/>
                <a:gd name="T35" fmla="*/ 592467111 h 62"/>
                <a:gd name="T36" fmla="*/ 319708844 w 34"/>
                <a:gd name="T37" fmla="*/ 510746545 h 62"/>
                <a:gd name="T38" fmla="*/ 278455067 w 34"/>
                <a:gd name="T39" fmla="*/ 449458518 h 62"/>
                <a:gd name="T40" fmla="*/ 257828178 w 34"/>
                <a:gd name="T41" fmla="*/ 582252440 h 62"/>
                <a:gd name="T42" fmla="*/ 154696897 w 34"/>
                <a:gd name="T43" fmla="*/ 582252440 h 62"/>
                <a:gd name="T44" fmla="*/ 134070008 w 34"/>
                <a:gd name="T45" fmla="*/ 316664496 h 62"/>
                <a:gd name="T46" fmla="*/ 51565628 w 34"/>
                <a:gd name="T47" fmla="*/ 316664496 h 62"/>
                <a:gd name="T48" fmla="*/ 103131256 w 34"/>
                <a:gd name="T49" fmla="*/ 40858697 h 62"/>
                <a:gd name="T50" fmla="*/ 175323785 w 34"/>
                <a:gd name="T51" fmla="*/ 40858697 h 62"/>
                <a:gd name="T52" fmla="*/ 175323785 w 34"/>
                <a:gd name="T53" fmla="*/ 194085195 h 62"/>
                <a:gd name="T54" fmla="*/ 206262512 w 34"/>
                <a:gd name="T55" fmla="*/ 214514588 h 6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34"/>
                <a:gd name="T85" fmla="*/ 0 h 62"/>
                <a:gd name="T86" fmla="*/ 34 w 34"/>
                <a:gd name="T87" fmla="*/ 62 h 6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34" h="62">
                  <a:moveTo>
                    <a:pt x="20" y="21"/>
                  </a:moveTo>
                  <a:cubicBezTo>
                    <a:pt x="21" y="21"/>
                    <a:pt x="22" y="20"/>
                    <a:pt x="22" y="19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5"/>
                    <a:pt x="34" y="4"/>
                    <a:pt x="34" y="3"/>
                  </a:cubicBezTo>
                  <a:cubicBezTo>
                    <a:pt x="33" y="1"/>
                    <a:pt x="32" y="0"/>
                    <a:pt x="2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6" y="1"/>
                    <a:pt x="5" y="4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1"/>
                    <a:pt x="1" y="33"/>
                    <a:pt x="2" y="34"/>
                  </a:cubicBezTo>
                  <a:cubicBezTo>
                    <a:pt x="3" y="35"/>
                    <a:pt x="4" y="36"/>
                    <a:pt x="5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60"/>
                    <a:pt x="12" y="62"/>
                    <a:pt x="15" y="62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7" y="62"/>
                    <a:pt x="29" y="60"/>
                    <a:pt x="29" y="58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1"/>
                    <a:pt x="20" y="2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880AF012-983A-493E-8FD6-D90F189B1E62}"/>
              </a:ext>
            </a:extLst>
          </p:cNvPr>
          <p:cNvSpPr/>
          <p:nvPr/>
        </p:nvSpPr>
        <p:spPr>
          <a:xfrm>
            <a:off x="4233117" y="2091293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选择合适的细分市场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发挥核心竞争力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5" name="Group 72">
            <a:extLst>
              <a:ext uri="{FF2B5EF4-FFF2-40B4-BE49-F238E27FC236}">
                <a16:creationId xmlns:a16="http://schemas.microsoft.com/office/drawing/2014/main" id="{2015ED30-B321-44BD-8CEA-A10BE28FA010}"/>
              </a:ext>
            </a:extLst>
          </p:cNvPr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98015" y="3580884"/>
            <a:ext cx="4508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Group 146">
            <a:extLst>
              <a:ext uri="{FF2B5EF4-FFF2-40B4-BE49-F238E27FC236}">
                <a16:creationId xmlns:a16="http://schemas.microsoft.com/office/drawing/2014/main" id="{EC4E72E3-B015-4012-BA00-F921606ABCC3}"/>
              </a:ext>
            </a:extLst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52041" y="1220579"/>
            <a:ext cx="448654" cy="3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BA1E7A-C697-4D0B-9D83-BABB7DDA0763}"/>
              </a:ext>
            </a:extLst>
          </p:cNvPr>
          <p:cNvSpPr/>
          <p:nvPr/>
        </p:nvSpPr>
        <p:spPr>
          <a:xfrm>
            <a:off x="1073587" y="4340729"/>
            <a:ext cx="42985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技术产品发展周期的阶段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2.SWOT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分析产业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产品价值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团队执行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多个产品分析动量和加速度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用四个象限的方法分析产品的功能或一组产品，决定投资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FCB619C-6094-4452-A2AD-BAB9A45C520F}"/>
              </a:ext>
            </a:extLst>
          </p:cNvPr>
          <p:cNvSpPr/>
          <p:nvPr/>
        </p:nvSpPr>
        <p:spPr>
          <a:xfrm>
            <a:off x="6308943" y="4675227"/>
            <a:ext cx="42985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投放满足细分市场的有刚性需求的产品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吸引更多用户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让用户成为粉丝参与推广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把产品推向引爆点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进入平稳期之后再考虑产品变现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D47D3C5-3EFB-4707-AEEA-16F18AA34690}"/>
              </a:ext>
            </a:extLst>
          </p:cNvPr>
          <p:cNvSpPr/>
          <p:nvPr/>
        </p:nvSpPr>
        <p:spPr>
          <a:xfrm>
            <a:off x="2550086" y="3252493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7BF84C8-FFEF-4EC0-8E2B-44AF683D6A64}"/>
              </a:ext>
            </a:extLst>
          </p:cNvPr>
          <p:cNvSpPr/>
          <p:nvPr/>
        </p:nvSpPr>
        <p:spPr>
          <a:xfrm>
            <a:off x="5269206" y="3238756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D387917-C032-4D62-A61B-35170FDAB8D0}"/>
              </a:ext>
            </a:extLst>
          </p:cNvPr>
          <p:cNvSpPr/>
          <p:nvPr/>
        </p:nvSpPr>
        <p:spPr>
          <a:xfrm>
            <a:off x="7893487" y="3252493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组合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7538" y="493713"/>
            <a:ext cx="5876925" cy="58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700" name="直接连接符 16"/>
          <p:cNvCxnSpPr>
            <a:cxnSpLocks noChangeShapeType="1"/>
          </p:cNvCxnSpPr>
          <p:nvPr/>
        </p:nvCxnSpPr>
        <p:spPr bwMode="auto">
          <a:xfrm flipV="1">
            <a:off x="4833938" y="579438"/>
            <a:ext cx="1285875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1" name="直接连接符 17"/>
          <p:cNvCxnSpPr>
            <a:cxnSpLocks noChangeShapeType="1"/>
          </p:cNvCxnSpPr>
          <p:nvPr/>
        </p:nvCxnSpPr>
        <p:spPr bwMode="auto">
          <a:xfrm>
            <a:off x="6119813" y="579438"/>
            <a:ext cx="1389062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2" name="直接连接符 18"/>
          <p:cNvCxnSpPr>
            <a:cxnSpLocks noChangeShapeType="1"/>
          </p:cNvCxnSpPr>
          <p:nvPr/>
        </p:nvCxnSpPr>
        <p:spPr bwMode="auto">
          <a:xfrm>
            <a:off x="7508875" y="903288"/>
            <a:ext cx="990600" cy="9096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3" name="直接连接符 19"/>
          <p:cNvCxnSpPr>
            <a:cxnSpLocks noChangeShapeType="1"/>
          </p:cNvCxnSpPr>
          <p:nvPr/>
        </p:nvCxnSpPr>
        <p:spPr bwMode="auto">
          <a:xfrm>
            <a:off x="8499475" y="1812925"/>
            <a:ext cx="500063" cy="13033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4" name="直接连接符 20"/>
          <p:cNvCxnSpPr>
            <a:cxnSpLocks noChangeShapeType="1"/>
          </p:cNvCxnSpPr>
          <p:nvPr/>
        </p:nvCxnSpPr>
        <p:spPr bwMode="auto">
          <a:xfrm flipV="1">
            <a:off x="3789363" y="903288"/>
            <a:ext cx="1052512" cy="9096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5" name="直接连接符 21"/>
          <p:cNvCxnSpPr>
            <a:cxnSpLocks noChangeShapeType="1"/>
          </p:cNvCxnSpPr>
          <p:nvPr/>
        </p:nvCxnSpPr>
        <p:spPr bwMode="auto">
          <a:xfrm flipV="1">
            <a:off x="3317875" y="1812925"/>
            <a:ext cx="471488" cy="1270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6" name="直接连接符 22"/>
          <p:cNvCxnSpPr>
            <a:cxnSpLocks noChangeShapeType="1"/>
          </p:cNvCxnSpPr>
          <p:nvPr/>
        </p:nvCxnSpPr>
        <p:spPr bwMode="auto">
          <a:xfrm flipH="1" flipV="1">
            <a:off x="3317875" y="3082925"/>
            <a:ext cx="165100" cy="13700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7" name="直接连接符 23"/>
          <p:cNvCxnSpPr>
            <a:cxnSpLocks noChangeShapeType="1"/>
          </p:cNvCxnSpPr>
          <p:nvPr/>
        </p:nvCxnSpPr>
        <p:spPr bwMode="auto">
          <a:xfrm flipH="1" flipV="1">
            <a:off x="3482975" y="4468813"/>
            <a:ext cx="777875" cy="111442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8" name="直接连接符 24"/>
          <p:cNvCxnSpPr>
            <a:cxnSpLocks noChangeShapeType="1"/>
          </p:cNvCxnSpPr>
          <p:nvPr/>
        </p:nvCxnSpPr>
        <p:spPr bwMode="auto">
          <a:xfrm flipV="1">
            <a:off x="8812213" y="3108325"/>
            <a:ext cx="179387" cy="13223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9" name="直接连接符 25"/>
          <p:cNvCxnSpPr>
            <a:cxnSpLocks noChangeShapeType="1"/>
          </p:cNvCxnSpPr>
          <p:nvPr/>
        </p:nvCxnSpPr>
        <p:spPr bwMode="auto">
          <a:xfrm flipV="1">
            <a:off x="8032750" y="4430713"/>
            <a:ext cx="779463" cy="1143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0" name="直接连接符 26"/>
          <p:cNvCxnSpPr>
            <a:cxnSpLocks noChangeShapeType="1"/>
          </p:cNvCxnSpPr>
          <p:nvPr/>
        </p:nvCxnSpPr>
        <p:spPr bwMode="auto">
          <a:xfrm flipH="1" flipV="1">
            <a:off x="4260850" y="5583238"/>
            <a:ext cx="1216025" cy="6223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1" name="直接连接符 27"/>
          <p:cNvCxnSpPr>
            <a:cxnSpLocks noChangeShapeType="1"/>
          </p:cNvCxnSpPr>
          <p:nvPr/>
        </p:nvCxnSpPr>
        <p:spPr bwMode="auto">
          <a:xfrm flipH="1">
            <a:off x="6813550" y="5573713"/>
            <a:ext cx="1219200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2" name="直接连接符 28"/>
          <p:cNvCxnSpPr>
            <a:cxnSpLocks noChangeShapeType="1"/>
          </p:cNvCxnSpPr>
          <p:nvPr/>
        </p:nvCxnSpPr>
        <p:spPr bwMode="auto">
          <a:xfrm flipH="1" flipV="1">
            <a:off x="5472113" y="6205538"/>
            <a:ext cx="1341437" cy="285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3" name="直接连接符 29"/>
          <p:cNvCxnSpPr>
            <a:cxnSpLocks noChangeShapeType="1"/>
          </p:cNvCxnSpPr>
          <p:nvPr/>
        </p:nvCxnSpPr>
        <p:spPr bwMode="auto">
          <a:xfrm>
            <a:off x="4833938" y="903288"/>
            <a:ext cx="368300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4" name="直接连接符 30"/>
          <p:cNvCxnSpPr>
            <a:cxnSpLocks noChangeShapeType="1"/>
          </p:cNvCxnSpPr>
          <p:nvPr/>
        </p:nvCxnSpPr>
        <p:spPr bwMode="auto">
          <a:xfrm>
            <a:off x="4833938" y="903288"/>
            <a:ext cx="1546225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5" name="直接连接符 31"/>
          <p:cNvCxnSpPr>
            <a:cxnSpLocks noChangeShapeType="1"/>
          </p:cNvCxnSpPr>
          <p:nvPr/>
        </p:nvCxnSpPr>
        <p:spPr bwMode="auto">
          <a:xfrm>
            <a:off x="6119813" y="579438"/>
            <a:ext cx="260350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6" name="直接连接符 32"/>
          <p:cNvCxnSpPr>
            <a:cxnSpLocks noChangeShapeType="1"/>
          </p:cNvCxnSpPr>
          <p:nvPr/>
        </p:nvCxnSpPr>
        <p:spPr bwMode="auto">
          <a:xfrm>
            <a:off x="6380163" y="903288"/>
            <a:ext cx="1128712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7" name="直接连接符 33"/>
          <p:cNvCxnSpPr>
            <a:cxnSpLocks noChangeShapeType="1"/>
          </p:cNvCxnSpPr>
          <p:nvPr/>
        </p:nvCxnSpPr>
        <p:spPr bwMode="auto">
          <a:xfrm>
            <a:off x="7508875" y="903288"/>
            <a:ext cx="603250" cy="9302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8" name="直接连接符 34"/>
          <p:cNvCxnSpPr>
            <a:cxnSpLocks noChangeShapeType="1"/>
          </p:cNvCxnSpPr>
          <p:nvPr/>
        </p:nvCxnSpPr>
        <p:spPr bwMode="auto">
          <a:xfrm flipV="1">
            <a:off x="8112125" y="1812925"/>
            <a:ext cx="387350" cy="238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29719" name="直接连接符 35"/>
          <p:cNvCxnSpPr>
            <a:cxnSpLocks noChangeShapeType="1"/>
          </p:cNvCxnSpPr>
          <p:nvPr/>
        </p:nvCxnSpPr>
        <p:spPr bwMode="auto">
          <a:xfrm flipV="1">
            <a:off x="3817938" y="903288"/>
            <a:ext cx="1016000" cy="15224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29720" name="直接连接符 36"/>
          <p:cNvCxnSpPr>
            <a:cxnSpLocks noChangeShapeType="1"/>
          </p:cNvCxnSpPr>
          <p:nvPr/>
        </p:nvCxnSpPr>
        <p:spPr bwMode="auto">
          <a:xfrm flipH="1">
            <a:off x="3317875" y="2387600"/>
            <a:ext cx="525463" cy="7064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29721" name="直接连接符 37"/>
          <p:cNvCxnSpPr>
            <a:cxnSpLocks noChangeShapeType="1"/>
          </p:cNvCxnSpPr>
          <p:nvPr/>
        </p:nvCxnSpPr>
        <p:spPr bwMode="auto">
          <a:xfrm flipH="1" flipV="1">
            <a:off x="8108950" y="1825625"/>
            <a:ext cx="890588" cy="12906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22" name="直接连接符 38"/>
          <p:cNvCxnSpPr>
            <a:cxnSpLocks noChangeShapeType="1"/>
          </p:cNvCxnSpPr>
          <p:nvPr/>
        </p:nvCxnSpPr>
        <p:spPr bwMode="auto">
          <a:xfrm flipH="1" flipV="1">
            <a:off x="3789363" y="1812925"/>
            <a:ext cx="111125" cy="25082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23" name="直接连接符 39"/>
          <p:cNvCxnSpPr>
            <a:cxnSpLocks noChangeShapeType="1"/>
          </p:cNvCxnSpPr>
          <p:nvPr/>
        </p:nvCxnSpPr>
        <p:spPr bwMode="auto">
          <a:xfrm flipH="1" flipV="1">
            <a:off x="3317875" y="3082925"/>
            <a:ext cx="582613" cy="12382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24" name="直接连接符 40"/>
          <p:cNvCxnSpPr>
            <a:cxnSpLocks noChangeShapeType="1"/>
          </p:cNvCxnSpPr>
          <p:nvPr/>
        </p:nvCxnSpPr>
        <p:spPr bwMode="auto">
          <a:xfrm flipH="1">
            <a:off x="3490913" y="4321175"/>
            <a:ext cx="409575" cy="1412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29725" name="直接连接符 41"/>
          <p:cNvCxnSpPr>
            <a:cxnSpLocks noChangeShapeType="1"/>
          </p:cNvCxnSpPr>
          <p:nvPr/>
        </p:nvCxnSpPr>
        <p:spPr bwMode="auto">
          <a:xfrm flipH="1">
            <a:off x="4260850" y="5021263"/>
            <a:ext cx="941388" cy="5524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26" name="直接连接符 42"/>
          <p:cNvCxnSpPr>
            <a:cxnSpLocks noChangeShapeType="1"/>
          </p:cNvCxnSpPr>
          <p:nvPr/>
        </p:nvCxnSpPr>
        <p:spPr bwMode="auto">
          <a:xfrm>
            <a:off x="3900488" y="4310063"/>
            <a:ext cx="360362" cy="12731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29727" name="直接连接符 43"/>
          <p:cNvCxnSpPr>
            <a:cxnSpLocks noChangeShapeType="1"/>
          </p:cNvCxnSpPr>
          <p:nvPr/>
        </p:nvCxnSpPr>
        <p:spPr bwMode="auto">
          <a:xfrm flipV="1">
            <a:off x="7897813" y="4440238"/>
            <a:ext cx="922337" cy="3048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28" name="直接箭头连接符 44"/>
          <p:cNvCxnSpPr>
            <a:cxnSpLocks noChangeShapeType="1"/>
          </p:cNvCxnSpPr>
          <p:nvPr/>
        </p:nvCxnSpPr>
        <p:spPr bwMode="auto">
          <a:xfrm>
            <a:off x="7900988" y="4749800"/>
            <a:ext cx="134937" cy="833438"/>
          </a:xfrm>
          <a:prstGeom prst="straightConnector1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29729" name="直接连接符 45"/>
          <p:cNvCxnSpPr>
            <a:cxnSpLocks noChangeShapeType="1"/>
          </p:cNvCxnSpPr>
          <p:nvPr/>
        </p:nvCxnSpPr>
        <p:spPr bwMode="auto">
          <a:xfrm flipV="1">
            <a:off x="6542088" y="5573713"/>
            <a:ext cx="1490662" cy="12382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29730" name="直接连接符 46"/>
          <p:cNvCxnSpPr>
            <a:cxnSpLocks noChangeShapeType="1"/>
          </p:cNvCxnSpPr>
          <p:nvPr/>
        </p:nvCxnSpPr>
        <p:spPr bwMode="auto">
          <a:xfrm flipH="1" flipV="1">
            <a:off x="4257675" y="5575300"/>
            <a:ext cx="2274888" cy="1222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29731" name="直接连接符 47"/>
          <p:cNvCxnSpPr>
            <a:cxnSpLocks noChangeShapeType="1"/>
          </p:cNvCxnSpPr>
          <p:nvPr/>
        </p:nvCxnSpPr>
        <p:spPr bwMode="auto">
          <a:xfrm>
            <a:off x="6523038" y="5697538"/>
            <a:ext cx="290512" cy="5365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2" name="直接连接符 48"/>
          <p:cNvCxnSpPr>
            <a:cxnSpLocks noChangeShapeType="1"/>
          </p:cNvCxnSpPr>
          <p:nvPr/>
        </p:nvCxnSpPr>
        <p:spPr bwMode="auto">
          <a:xfrm flipH="1">
            <a:off x="5472113" y="5697538"/>
            <a:ext cx="1050925" cy="508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3" name="直接连接符 49"/>
          <p:cNvCxnSpPr>
            <a:cxnSpLocks noChangeShapeType="1"/>
          </p:cNvCxnSpPr>
          <p:nvPr/>
        </p:nvCxnSpPr>
        <p:spPr bwMode="auto">
          <a:xfrm flipH="1">
            <a:off x="8305800" y="3111500"/>
            <a:ext cx="693738" cy="1920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4" name="直接连接符 50"/>
          <p:cNvCxnSpPr>
            <a:cxnSpLocks noChangeShapeType="1"/>
          </p:cNvCxnSpPr>
          <p:nvPr/>
        </p:nvCxnSpPr>
        <p:spPr bwMode="auto">
          <a:xfrm flipV="1">
            <a:off x="7891463" y="3094038"/>
            <a:ext cx="1100137" cy="16541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29735" name="直接连接符 51"/>
          <p:cNvCxnSpPr>
            <a:cxnSpLocks noChangeShapeType="1"/>
          </p:cNvCxnSpPr>
          <p:nvPr/>
        </p:nvCxnSpPr>
        <p:spPr bwMode="auto">
          <a:xfrm>
            <a:off x="6380163" y="903288"/>
            <a:ext cx="1731962" cy="9223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6" name="直接连接符 52"/>
          <p:cNvCxnSpPr>
            <a:cxnSpLocks noChangeShapeType="1"/>
          </p:cNvCxnSpPr>
          <p:nvPr/>
        </p:nvCxnSpPr>
        <p:spPr bwMode="auto">
          <a:xfrm flipH="1" flipV="1">
            <a:off x="6380163" y="903288"/>
            <a:ext cx="1579562" cy="17827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7" name="直接连接符 53"/>
          <p:cNvCxnSpPr>
            <a:cxnSpLocks noChangeShapeType="1"/>
          </p:cNvCxnSpPr>
          <p:nvPr/>
        </p:nvCxnSpPr>
        <p:spPr bwMode="auto">
          <a:xfrm flipH="1">
            <a:off x="7959725" y="1836738"/>
            <a:ext cx="152400" cy="8493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8" name="直接连接符 54"/>
          <p:cNvCxnSpPr>
            <a:cxnSpLocks noChangeShapeType="1"/>
          </p:cNvCxnSpPr>
          <p:nvPr/>
        </p:nvCxnSpPr>
        <p:spPr bwMode="auto">
          <a:xfrm flipH="1" flipV="1">
            <a:off x="8112125" y="1828800"/>
            <a:ext cx="193675" cy="14811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9" name="直接连接符 55"/>
          <p:cNvCxnSpPr>
            <a:cxnSpLocks noChangeShapeType="1"/>
          </p:cNvCxnSpPr>
          <p:nvPr/>
        </p:nvCxnSpPr>
        <p:spPr bwMode="auto">
          <a:xfrm flipV="1">
            <a:off x="4168775" y="1563688"/>
            <a:ext cx="1033463" cy="11223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40" name="直接连接符 56"/>
          <p:cNvCxnSpPr>
            <a:cxnSpLocks noChangeShapeType="1"/>
          </p:cNvCxnSpPr>
          <p:nvPr/>
        </p:nvCxnSpPr>
        <p:spPr bwMode="auto">
          <a:xfrm flipV="1">
            <a:off x="5202238" y="903288"/>
            <a:ext cx="1173162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41" name="直接连接符 57"/>
          <p:cNvCxnSpPr>
            <a:cxnSpLocks noChangeShapeType="1"/>
          </p:cNvCxnSpPr>
          <p:nvPr/>
        </p:nvCxnSpPr>
        <p:spPr bwMode="auto">
          <a:xfrm flipV="1">
            <a:off x="3817938" y="1570038"/>
            <a:ext cx="1384300" cy="8445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42" name="直接连接符 58"/>
          <p:cNvCxnSpPr>
            <a:cxnSpLocks noChangeShapeType="1"/>
          </p:cNvCxnSpPr>
          <p:nvPr/>
        </p:nvCxnSpPr>
        <p:spPr bwMode="auto">
          <a:xfrm flipH="1" flipV="1">
            <a:off x="3819525" y="2420938"/>
            <a:ext cx="349250" cy="2651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43" name="直接连接符 59"/>
          <p:cNvCxnSpPr>
            <a:cxnSpLocks noChangeShapeType="1"/>
          </p:cNvCxnSpPr>
          <p:nvPr/>
        </p:nvCxnSpPr>
        <p:spPr bwMode="auto">
          <a:xfrm flipH="1">
            <a:off x="3900488" y="3789363"/>
            <a:ext cx="268287" cy="5254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44" name="直接连接符 60"/>
          <p:cNvCxnSpPr>
            <a:cxnSpLocks noChangeShapeType="1"/>
          </p:cNvCxnSpPr>
          <p:nvPr/>
        </p:nvCxnSpPr>
        <p:spPr bwMode="auto">
          <a:xfrm flipH="1" flipV="1">
            <a:off x="4168775" y="3789363"/>
            <a:ext cx="1033463" cy="12271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45" name="直接连接符 61"/>
          <p:cNvCxnSpPr>
            <a:cxnSpLocks noChangeShapeType="1"/>
          </p:cNvCxnSpPr>
          <p:nvPr/>
        </p:nvCxnSpPr>
        <p:spPr bwMode="auto">
          <a:xfrm flipH="1" flipV="1">
            <a:off x="3900488" y="4321175"/>
            <a:ext cx="1301750" cy="6921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29746" name="直接连接符 62"/>
          <p:cNvCxnSpPr>
            <a:cxnSpLocks noChangeShapeType="1"/>
          </p:cNvCxnSpPr>
          <p:nvPr/>
        </p:nvCxnSpPr>
        <p:spPr bwMode="auto">
          <a:xfrm flipH="1" flipV="1">
            <a:off x="5202238" y="5021263"/>
            <a:ext cx="1339850" cy="6778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29747" name="直接连接符 63"/>
          <p:cNvCxnSpPr>
            <a:cxnSpLocks noChangeShapeType="1"/>
          </p:cNvCxnSpPr>
          <p:nvPr/>
        </p:nvCxnSpPr>
        <p:spPr bwMode="auto">
          <a:xfrm flipH="1">
            <a:off x="6523038" y="3789363"/>
            <a:ext cx="1436687" cy="19097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29748" name="直接连接符 64"/>
          <p:cNvCxnSpPr>
            <a:cxnSpLocks noChangeShapeType="1"/>
          </p:cNvCxnSpPr>
          <p:nvPr/>
        </p:nvCxnSpPr>
        <p:spPr bwMode="auto">
          <a:xfrm flipV="1">
            <a:off x="7883525" y="3800475"/>
            <a:ext cx="76200" cy="94456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29749" name="直接连接符 65"/>
          <p:cNvCxnSpPr>
            <a:cxnSpLocks noChangeShapeType="1"/>
          </p:cNvCxnSpPr>
          <p:nvPr/>
        </p:nvCxnSpPr>
        <p:spPr bwMode="auto">
          <a:xfrm flipH="1">
            <a:off x="7897813" y="3298825"/>
            <a:ext cx="411162" cy="14462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50" name="直接连接符 66"/>
          <p:cNvCxnSpPr>
            <a:cxnSpLocks noChangeShapeType="1"/>
          </p:cNvCxnSpPr>
          <p:nvPr/>
        </p:nvCxnSpPr>
        <p:spPr bwMode="auto">
          <a:xfrm flipV="1">
            <a:off x="6537325" y="4749800"/>
            <a:ext cx="1363663" cy="9413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29751" name="直接连接符 67"/>
          <p:cNvCxnSpPr>
            <a:cxnSpLocks noChangeShapeType="1"/>
          </p:cNvCxnSpPr>
          <p:nvPr/>
        </p:nvCxnSpPr>
        <p:spPr bwMode="auto">
          <a:xfrm>
            <a:off x="4168775" y="26860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9752" name="直接连接符 68"/>
          <p:cNvCxnSpPr>
            <a:cxnSpLocks noChangeShapeType="1"/>
          </p:cNvCxnSpPr>
          <p:nvPr/>
        </p:nvCxnSpPr>
        <p:spPr bwMode="auto">
          <a:xfrm>
            <a:off x="4168775" y="2686050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9753" name="直接连接符 69"/>
          <p:cNvCxnSpPr>
            <a:cxnSpLocks noChangeShapeType="1"/>
          </p:cNvCxnSpPr>
          <p:nvPr/>
        </p:nvCxnSpPr>
        <p:spPr bwMode="auto">
          <a:xfrm>
            <a:off x="7959725" y="2686050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9754" name="直接连接符 70"/>
          <p:cNvCxnSpPr>
            <a:cxnSpLocks noChangeShapeType="1"/>
          </p:cNvCxnSpPr>
          <p:nvPr/>
        </p:nvCxnSpPr>
        <p:spPr bwMode="auto">
          <a:xfrm>
            <a:off x="6032500" y="26860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9755" name="直接连接符 71"/>
          <p:cNvCxnSpPr>
            <a:cxnSpLocks noChangeShapeType="1"/>
          </p:cNvCxnSpPr>
          <p:nvPr/>
        </p:nvCxnSpPr>
        <p:spPr bwMode="auto">
          <a:xfrm>
            <a:off x="4168775" y="3184525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9756" name="直接连接符 72"/>
          <p:cNvCxnSpPr>
            <a:cxnSpLocks noChangeShapeType="1"/>
          </p:cNvCxnSpPr>
          <p:nvPr/>
        </p:nvCxnSpPr>
        <p:spPr bwMode="auto">
          <a:xfrm>
            <a:off x="7959725" y="3057525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9757" name="直接连接符 73"/>
          <p:cNvCxnSpPr>
            <a:cxnSpLocks noChangeShapeType="1"/>
          </p:cNvCxnSpPr>
          <p:nvPr/>
        </p:nvCxnSpPr>
        <p:spPr bwMode="auto">
          <a:xfrm>
            <a:off x="4168775" y="3800475"/>
            <a:ext cx="129857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9758" name="直接连接符 74"/>
          <p:cNvCxnSpPr>
            <a:cxnSpLocks noChangeShapeType="1"/>
          </p:cNvCxnSpPr>
          <p:nvPr/>
        </p:nvCxnSpPr>
        <p:spPr bwMode="auto">
          <a:xfrm>
            <a:off x="6661150" y="3800475"/>
            <a:ext cx="129857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grpSp>
        <p:nvGrpSpPr>
          <p:cNvPr id="29759" name="组合 78"/>
          <p:cNvGrpSpPr>
            <a:grpSpLocks/>
          </p:cNvGrpSpPr>
          <p:nvPr/>
        </p:nvGrpSpPr>
        <p:grpSpPr bwMode="auto">
          <a:xfrm>
            <a:off x="3359150" y="2713038"/>
            <a:ext cx="5448300" cy="1241425"/>
            <a:chOff x="0" y="0"/>
            <a:chExt cx="5448300" cy="1242162"/>
          </a:xfrm>
        </p:grpSpPr>
        <p:sp>
          <p:nvSpPr>
            <p:cNvPr id="29762" name="文本框 76"/>
            <p:cNvSpPr txBox="1">
              <a:spLocks noChangeArrowheads="1"/>
            </p:cNvSpPr>
            <p:nvPr/>
          </p:nvSpPr>
          <p:spPr bwMode="auto">
            <a:xfrm>
              <a:off x="0" y="0"/>
              <a:ext cx="5448300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6000" dirty="0">
                  <a:solidFill>
                    <a:schemeClr val="bg1"/>
                  </a:solidFill>
                  <a:latin typeface="Billboard"/>
                  <a:ea typeface="张海山锐谐体" pitchFamily="2" charset="-122"/>
                </a:rPr>
                <a:t>THANKS</a:t>
              </a:r>
              <a:endParaRPr lang="zh-CN" altLang="en-US" sz="6000" dirty="0">
                <a:solidFill>
                  <a:schemeClr val="bg1"/>
                </a:solidFill>
                <a:latin typeface="Billboard"/>
                <a:ea typeface="张海山锐谐体" pitchFamily="2" charset="-122"/>
              </a:endParaRPr>
            </a:p>
          </p:txBody>
        </p:sp>
        <p:sp>
          <p:nvSpPr>
            <p:cNvPr id="29763" name="文本框 77"/>
            <p:cNvSpPr txBox="1">
              <a:spLocks noChangeArrowheads="1"/>
            </p:cNvSpPr>
            <p:nvPr/>
          </p:nvSpPr>
          <p:spPr bwMode="auto">
            <a:xfrm>
              <a:off x="2037995" y="934385"/>
              <a:ext cx="136602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1400" dirty="0">
                  <a:solidFill>
                    <a:schemeClr val="bg1"/>
                  </a:solidFill>
                  <a:latin typeface="张海山锐谐体" pitchFamily="2" charset="-122"/>
                  <a:ea typeface="张海山锐谐体" pitchFamily="2" charset="-122"/>
                </a:rPr>
                <a:t>Presentation</a:t>
              </a:r>
              <a:endParaRPr lang="zh-CN" altLang="en-US" sz="1400" dirty="0">
                <a:solidFill>
                  <a:schemeClr val="bg1"/>
                </a:solidFill>
                <a:latin typeface="张海山锐谐体" pitchFamily="2" charset="-122"/>
                <a:ea typeface="张海山锐谐体" pitchFamily="2" charset="-122"/>
              </a:endParaRPr>
            </a:p>
          </p:txBody>
        </p:sp>
      </p:grpSp>
      <p:sp>
        <p:nvSpPr>
          <p:cNvPr id="66" name="文本框 77">
            <a:extLst>
              <a:ext uri="{FF2B5EF4-FFF2-40B4-BE49-F238E27FC236}">
                <a16:creationId xmlns:a16="http://schemas.microsoft.com/office/drawing/2014/main" id="{CE79EBFC-266D-4F2F-85C4-E09FF5453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129" y="5166519"/>
            <a:ext cx="1852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石启萌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2018218063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-16295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3404990" y="2161150"/>
            <a:ext cx="5382019" cy="2674037"/>
            <a:chOff x="2472414" y="0"/>
            <a:chExt cx="4951784" cy="2460626"/>
          </a:xfrm>
        </p:grpSpPr>
        <p:sp>
          <p:nvSpPr>
            <p:cNvPr id="3090" name="文本框 50"/>
            <p:cNvSpPr txBox="1">
              <a:spLocks noChangeArrowheads="1"/>
            </p:cNvSpPr>
            <p:nvPr/>
          </p:nvSpPr>
          <p:spPr bwMode="auto">
            <a:xfrm>
              <a:off x="3016774" y="477993"/>
              <a:ext cx="139548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16.2</a:t>
              </a:r>
              <a:endPara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91" name="文本框 51"/>
            <p:cNvSpPr txBox="1">
              <a:spLocks noChangeArrowheads="1"/>
            </p:cNvSpPr>
            <p:nvPr/>
          </p:nvSpPr>
          <p:spPr bwMode="auto">
            <a:xfrm>
              <a:off x="2472414" y="1347207"/>
              <a:ext cx="249300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创新的时机</a:t>
              </a:r>
            </a:p>
          </p:txBody>
        </p:sp>
        <p:sp>
          <p:nvSpPr>
            <p:cNvPr id="3092" name="菱形 52"/>
            <p:cNvSpPr>
              <a:spLocks noChangeArrowheads="1"/>
            </p:cNvSpPr>
            <p:nvPr/>
          </p:nvSpPr>
          <p:spPr bwMode="auto">
            <a:xfrm>
              <a:off x="2484202" y="0"/>
              <a:ext cx="2460626" cy="2460626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sz="2800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093" name="文本框 62"/>
            <p:cNvSpPr txBox="1">
              <a:spLocks noChangeArrowheads="1"/>
            </p:cNvSpPr>
            <p:nvPr/>
          </p:nvSpPr>
          <p:spPr bwMode="auto">
            <a:xfrm>
              <a:off x="5475557" y="477993"/>
              <a:ext cx="139548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16.3</a:t>
              </a:r>
              <a:endPara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94" name="文本框 65"/>
            <p:cNvSpPr txBox="1">
              <a:spLocks noChangeArrowheads="1"/>
            </p:cNvSpPr>
            <p:nvPr/>
          </p:nvSpPr>
          <p:spPr bwMode="auto">
            <a:xfrm>
              <a:off x="4931197" y="1347207"/>
              <a:ext cx="249300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创新的招数</a:t>
              </a:r>
            </a:p>
          </p:txBody>
        </p:sp>
        <p:sp>
          <p:nvSpPr>
            <p:cNvPr id="3095" name="菱形 66"/>
            <p:cNvSpPr>
              <a:spLocks noChangeArrowheads="1"/>
            </p:cNvSpPr>
            <p:nvPr/>
          </p:nvSpPr>
          <p:spPr bwMode="auto">
            <a:xfrm>
              <a:off x="4942985" y="0"/>
              <a:ext cx="2460626" cy="2460626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sz="2800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3100" name="组合 45"/>
            <p:cNvGrpSpPr>
              <a:grpSpLocks/>
            </p:cNvGrpSpPr>
            <p:nvPr/>
          </p:nvGrpSpPr>
          <p:grpSpPr bwMode="auto">
            <a:xfrm>
              <a:off x="2975319" y="1190205"/>
              <a:ext cx="1450046" cy="80216"/>
              <a:chOff x="0" y="0"/>
              <a:chExt cx="1450046" cy="80216"/>
            </a:xfrm>
          </p:grpSpPr>
          <p:sp>
            <p:nvSpPr>
              <p:cNvPr id="3111" name="椭圆 46"/>
              <p:cNvSpPr>
                <a:spLocks noChangeArrowheads="1"/>
              </p:cNvSpPr>
              <p:nvPr/>
            </p:nvSpPr>
            <p:spPr bwMode="auto">
              <a:xfrm flipV="1">
                <a:off x="691265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12" name="组合 47"/>
              <p:cNvGrpSpPr>
                <a:grpSpLocks/>
              </p:cNvGrpSpPr>
              <p:nvPr/>
            </p:nvGrpSpPr>
            <p:grpSpPr bwMode="auto">
              <a:xfrm>
                <a:off x="0" y="43553"/>
                <a:ext cx="1450046" cy="0"/>
                <a:chOff x="0" y="0"/>
                <a:chExt cx="1450046" cy="0"/>
              </a:xfrm>
            </p:grpSpPr>
            <p:cxnSp>
              <p:nvCxnSpPr>
                <p:cNvPr id="3113" name="直接连接符 48"/>
                <p:cNvCxnSpPr>
                  <a:cxnSpLocks noChangeShapeType="1"/>
                </p:cNvCxnSpPr>
                <p:nvPr/>
              </p:nvCxnSpPr>
              <p:spPr bwMode="auto">
                <a:xfrm>
                  <a:off x="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3114" name="直接连接符 63"/>
                <p:cNvCxnSpPr>
                  <a:cxnSpLocks noChangeShapeType="1"/>
                </p:cNvCxnSpPr>
                <p:nvPr/>
              </p:nvCxnSpPr>
              <p:spPr bwMode="auto">
                <a:xfrm>
                  <a:off x="90170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</p:grpSp>
        </p:grpSp>
        <p:grpSp>
          <p:nvGrpSpPr>
            <p:cNvPr id="3101" name="组合 64"/>
            <p:cNvGrpSpPr>
              <a:grpSpLocks/>
            </p:cNvGrpSpPr>
            <p:nvPr/>
          </p:nvGrpSpPr>
          <p:grpSpPr bwMode="auto">
            <a:xfrm>
              <a:off x="5439910" y="1190205"/>
              <a:ext cx="1450046" cy="80216"/>
              <a:chOff x="0" y="0"/>
              <a:chExt cx="1450046" cy="80216"/>
            </a:xfrm>
          </p:grpSpPr>
          <p:sp>
            <p:nvSpPr>
              <p:cNvPr id="3107" name="椭圆 70"/>
              <p:cNvSpPr>
                <a:spLocks noChangeArrowheads="1"/>
              </p:cNvSpPr>
              <p:nvPr/>
            </p:nvSpPr>
            <p:spPr bwMode="auto">
              <a:xfrm flipV="1">
                <a:off x="691265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08" name="组合 71"/>
              <p:cNvGrpSpPr>
                <a:grpSpLocks/>
              </p:cNvGrpSpPr>
              <p:nvPr/>
            </p:nvGrpSpPr>
            <p:grpSpPr bwMode="auto">
              <a:xfrm>
                <a:off x="0" y="43553"/>
                <a:ext cx="1450046" cy="0"/>
                <a:chOff x="0" y="0"/>
                <a:chExt cx="1450046" cy="0"/>
              </a:xfrm>
            </p:grpSpPr>
            <p:cxnSp>
              <p:nvCxnSpPr>
                <p:cNvPr id="3109" name="直接连接符 77"/>
                <p:cNvCxnSpPr>
                  <a:cxnSpLocks noChangeShapeType="1"/>
                </p:cNvCxnSpPr>
                <p:nvPr/>
              </p:nvCxnSpPr>
              <p:spPr bwMode="auto">
                <a:xfrm>
                  <a:off x="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3110" name="直接连接符 78"/>
                <p:cNvCxnSpPr>
                  <a:cxnSpLocks noChangeShapeType="1"/>
                </p:cNvCxnSpPr>
                <p:nvPr/>
              </p:nvCxnSpPr>
              <p:spPr bwMode="auto">
                <a:xfrm>
                  <a:off x="90170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</p:grpSp>
        </p:grpSp>
      </p:grpSp>
      <p:grpSp>
        <p:nvGrpSpPr>
          <p:cNvPr id="11" name="组合 2"/>
          <p:cNvGrpSpPr>
            <a:grpSpLocks/>
          </p:cNvGrpSpPr>
          <p:nvPr/>
        </p:nvGrpSpPr>
        <p:grpSpPr bwMode="auto">
          <a:xfrm>
            <a:off x="2504049" y="1378205"/>
            <a:ext cx="7047913" cy="3927220"/>
            <a:chOff x="0" y="-1334"/>
            <a:chExt cx="10241332" cy="3928600"/>
          </a:xfrm>
        </p:grpSpPr>
        <p:sp>
          <p:nvSpPr>
            <p:cNvPr id="3077" name="文本框 90"/>
            <p:cNvSpPr txBox="1">
              <a:spLocks noChangeArrowheads="1"/>
            </p:cNvSpPr>
            <p:nvPr/>
          </p:nvSpPr>
          <p:spPr bwMode="auto">
            <a:xfrm>
              <a:off x="3458654" y="-1334"/>
              <a:ext cx="3384463" cy="523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078" name="组合 106"/>
            <p:cNvGrpSpPr>
              <a:grpSpLocks/>
            </p:cNvGrpSpPr>
            <p:nvPr/>
          </p:nvGrpSpPr>
          <p:grpSpPr bwMode="auto">
            <a:xfrm>
              <a:off x="0" y="3851066"/>
              <a:ext cx="10241331" cy="76200"/>
              <a:chOff x="0" y="0"/>
              <a:chExt cx="4645994" cy="76200"/>
            </a:xfrm>
          </p:grpSpPr>
          <p:cxnSp>
            <p:nvCxnSpPr>
              <p:cNvPr id="3085" name="直接连接符 107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3086" name="直接连接符 108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</p:spPr>
          </p:cxnSp>
        </p:grpSp>
        <p:grpSp>
          <p:nvGrpSpPr>
            <p:cNvPr id="3079" name="组合 74"/>
            <p:cNvGrpSpPr>
              <a:grpSpLocks/>
            </p:cNvGrpSpPr>
            <p:nvPr/>
          </p:nvGrpSpPr>
          <p:grpSpPr bwMode="auto">
            <a:xfrm>
              <a:off x="1" y="201464"/>
              <a:ext cx="3384463" cy="76200"/>
              <a:chOff x="0" y="0"/>
              <a:chExt cx="4308759" cy="76200"/>
            </a:xfrm>
          </p:grpSpPr>
          <p:cxnSp>
            <p:nvCxnSpPr>
              <p:cNvPr id="3083" name="直接连接符 80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308759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3084" name="直接连接符 81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308759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</p:spPr>
          </p:cxnSp>
        </p:grpSp>
        <p:grpSp>
          <p:nvGrpSpPr>
            <p:cNvPr id="3080" name="组合 82"/>
            <p:cNvGrpSpPr>
              <a:grpSpLocks/>
            </p:cNvGrpSpPr>
            <p:nvPr/>
          </p:nvGrpSpPr>
          <p:grpSpPr bwMode="auto">
            <a:xfrm>
              <a:off x="6880595" y="201464"/>
              <a:ext cx="3360737" cy="76200"/>
              <a:chOff x="367440" y="0"/>
              <a:chExt cx="4278554" cy="76200"/>
            </a:xfrm>
          </p:grpSpPr>
          <p:cxnSp>
            <p:nvCxnSpPr>
              <p:cNvPr id="3081" name="直接连接符 83"/>
              <p:cNvCxnSpPr>
                <a:cxnSpLocks noChangeShapeType="1"/>
              </p:cNvCxnSpPr>
              <p:nvPr/>
            </p:nvCxnSpPr>
            <p:spPr bwMode="auto">
              <a:xfrm>
                <a:off x="367440" y="0"/>
                <a:ext cx="427855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3082" name="直接连接符 84"/>
              <p:cNvCxnSpPr>
                <a:cxnSpLocks noChangeShapeType="1"/>
              </p:cNvCxnSpPr>
              <p:nvPr/>
            </p:nvCxnSpPr>
            <p:spPr bwMode="auto">
              <a:xfrm>
                <a:off x="414179" y="76200"/>
                <a:ext cx="4231815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1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3736975" y="968375"/>
            <a:ext cx="4652963" cy="4795838"/>
            <a:chOff x="0" y="0"/>
            <a:chExt cx="4653650" cy="4795419"/>
          </a:xfrm>
        </p:grpSpPr>
        <p:sp>
          <p:nvSpPr>
            <p:cNvPr id="4100" name="文本框 70"/>
            <p:cNvSpPr txBox="1">
              <a:spLocks noChangeArrowheads="1"/>
            </p:cNvSpPr>
            <p:nvPr/>
          </p:nvSpPr>
          <p:spPr bwMode="auto">
            <a:xfrm>
              <a:off x="1120187" y="1058302"/>
              <a:ext cx="2371276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8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16.2</a:t>
              </a:r>
              <a:endParaRPr lang="zh-CN" altLang="en-US" sz="8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01" name="文本框 71"/>
            <p:cNvSpPr txBox="1">
              <a:spLocks noChangeArrowheads="1"/>
            </p:cNvSpPr>
            <p:nvPr/>
          </p:nvSpPr>
          <p:spPr bwMode="auto">
            <a:xfrm>
              <a:off x="0" y="2881003"/>
              <a:ext cx="4653650" cy="646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3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创新的时机</a:t>
              </a:r>
            </a:p>
          </p:txBody>
        </p:sp>
        <p:grpSp>
          <p:nvGrpSpPr>
            <p:cNvPr id="4102" name="组合 88"/>
            <p:cNvGrpSpPr>
              <a:grpSpLocks/>
            </p:cNvGrpSpPr>
            <p:nvPr/>
          </p:nvGrpSpPr>
          <p:grpSpPr bwMode="auto">
            <a:xfrm>
              <a:off x="47547" y="2461759"/>
              <a:ext cx="4597803" cy="80216"/>
              <a:chOff x="0" y="0"/>
              <a:chExt cx="4597803" cy="80216"/>
            </a:xfrm>
          </p:grpSpPr>
          <p:sp>
            <p:nvSpPr>
              <p:cNvPr id="4132" name="椭圆 68"/>
              <p:cNvSpPr>
                <a:spLocks noChangeArrowheads="1"/>
              </p:cNvSpPr>
              <p:nvPr/>
            </p:nvSpPr>
            <p:spPr bwMode="auto">
              <a:xfrm flipV="1">
                <a:off x="2239170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14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133" name="直接连接符 72"/>
              <p:cNvCxnSpPr>
                <a:cxnSpLocks noChangeShapeType="1"/>
              </p:cNvCxnSpPr>
              <p:nvPr/>
            </p:nvCxnSpPr>
            <p:spPr bwMode="auto">
              <a:xfrm>
                <a:off x="0" y="27829"/>
                <a:ext cx="2077186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4134" name="直接连接符 87"/>
              <p:cNvCxnSpPr>
                <a:cxnSpLocks noChangeShapeType="1"/>
              </p:cNvCxnSpPr>
              <p:nvPr/>
            </p:nvCxnSpPr>
            <p:spPr bwMode="auto">
              <a:xfrm>
                <a:off x="2488215" y="27829"/>
                <a:ext cx="2109588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</p:spPr>
          </p:cxnSp>
        </p:grpSp>
        <p:grpSp>
          <p:nvGrpSpPr>
            <p:cNvPr id="4103" name="组合 28"/>
            <p:cNvGrpSpPr>
              <a:grpSpLocks/>
            </p:cNvGrpSpPr>
            <p:nvPr/>
          </p:nvGrpSpPr>
          <p:grpSpPr bwMode="auto">
            <a:xfrm>
              <a:off x="15053" y="0"/>
              <a:ext cx="4572001" cy="4795419"/>
              <a:chOff x="0" y="0"/>
              <a:chExt cx="4572001" cy="4795419"/>
            </a:xfrm>
          </p:grpSpPr>
          <p:grpSp>
            <p:nvGrpSpPr>
              <p:cNvPr id="4104" name="组合 6"/>
              <p:cNvGrpSpPr>
                <a:grpSpLocks/>
              </p:cNvGrpSpPr>
              <p:nvPr/>
            </p:nvGrpSpPr>
            <p:grpSpPr bwMode="auto">
              <a:xfrm>
                <a:off x="0" y="0"/>
                <a:ext cx="4572001" cy="852010"/>
                <a:chOff x="0" y="0"/>
                <a:chExt cx="4572001" cy="852010"/>
              </a:xfrm>
            </p:grpSpPr>
            <p:grpSp>
              <p:nvGrpSpPr>
                <p:cNvPr id="4119" name="组合 15"/>
                <p:cNvGrpSpPr>
                  <a:grpSpLocks/>
                </p:cNvGrpSpPr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22" name="菱形 2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23" name="组合 8"/>
                  <p:cNvGrpSpPr>
                    <a:grpSpLocks/>
                  </p:cNvGrpSpPr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30" name="直接连接符 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4131" name="直接连接符 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</p:cxnSp>
              </p:grpSp>
              <p:grpSp>
                <p:nvGrpSpPr>
                  <p:cNvPr id="4124" name="组合 9"/>
                  <p:cNvGrpSpPr>
                    <a:grpSpLocks/>
                  </p:cNvGrpSpPr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8" name="直接连接符 1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4129" name="直接连接符 11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</p:cxnSp>
              </p:grpSp>
              <p:grpSp>
                <p:nvGrpSpPr>
                  <p:cNvPr id="4125" name="组合 12"/>
                  <p:cNvGrpSpPr>
                    <a:grpSpLocks/>
                  </p:cNvGrpSpPr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6" name="直接连接符 1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4127" name="直接连接符 14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</p:cxnSp>
              </p:grpSp>
            </p:grpSp>
            <p:cxnSp>
              <p:nvCxnSpPr>
                <p:cNvPr id="4120" name="直接连接符 31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4121" name="直接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4105" name="组合 54"/>
              <p:cNvGrpSpPr>
                <a:grpSpLocks/>
              </p:cNvGrpSpPr>
              <p:nvPr/>
            </p:nvGrpSpPr>
            <p:grpSpPr bwMode="auto">
              <a:xfrm flipV="1">
                <a:off x="0" y="3943409"/>
                <a:ext cx="4572001" cy="852010"/>
                <a:chOff x="0" y="0"/>
                <a:chExt cx="4572001" cy="852010"/>
              </a:xfrm>
            </p:grpSpPr>
            <p:grpSp>
              <p:nvGrpSpPr>
                <p:cNvPr id="4106" name="组合 55"/>
                <p:cNvGrpSpPr>
                  <a:grpSpLocks/>
                </p:cNvGrpSpPr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09" name="菱形 58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10" name="组合 59"/>
                  <p:cNvGrpSpPr>
                    <a:grpSpLocks/>
                  </p:cNvGrpSpPr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7" name="直接连接符 66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4118" name="直接连接符 6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</p:cxnSp>
              </p:grpSp>
              <p:grpSp>
                <p:nvGrpSpPr>
                  <p:cNvPr id="4111" name="组合 60"/>
                  <p:cNvGrpSpPr>
                    <a:grpSpLocks/>
                  </p:cNvGrpSpPr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5" name="直接连接符 6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4116" name="直接连接符 65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</p:cxnSp>
              </p:grpSp>
              <p:grpSp>
                <p:nvGrpSpPr>
                  <p:cNvPr id="4112" name="组合 61"/>
                  <p:cNvGrpSpPr>
                    <a:grpSpLocks/>
                  </p:cNvGrpSpPr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3" name="直接连接符 6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4114" name="直接连接符 63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</p:cxnSp>
              </p:grpSp>
            </p:grpSp>
            <p:cxnSp>
              <p:nvCxnSpPr>
                <p:cNvPr id="4107" name="直接连接符 56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4108" name="直接连接符 57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</p:grp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-254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C3371625-F575-4A46-A0F7-2BBC4D26BD20}"/>
              </a:ext>
            </a:extLst>
          </p:cNvPr>
          <p:cNvGrpSpPr/>
          <p:nvPr/>
        </p:nvGrpSpPr>
        <p:grpSpPr>
          <a:xfrm>
            <a:off x="2009775" y="1763134"/>
            <a:ext cx="7837115" cy="3990552"/>
            <a:chOff x="1836765" y="1692796"/>
            <a:chExt cx="7837115" cy="3990552"/>
          </a:xfrm>
        </p:grpSpPr>
        <p:sp>
          <p:nvSpPr>
            <p:cNvPr id="11271" name="Freeform 33"/>
            <p:cNvSpPr>
              <a:spLocks/>
            </p:cNvSpPr>
            <p:nvPr/>
          </p:nvSpPr>
          <p:spPr bwMode="auto">
            <a:xfrm>
              <a:off x="1836765" y="1692796"/>
              <a:ext cx="7837115" cy="3990552"/>
            </a:xfrm>
            <a:custGeom>
              <a:avLst/>
              <a:gdLst>
                <a:gd name="T0" fmla="*/ 2147483647 w 2945"/>
                <a:gd name="T1" fmla="*/ 0 h 254"/>
                <a:gd name="T2" fmla="*/ 2147483647 w 2945"/>
                <a:gd name="T3" fmla="*/ 640119732 h 254"/>
                <a:gd name="T4" fmla="*/ 0 w 2945"/>
                <a:gd name="T5" fmla="*/ 640119732 h 254"/>
                <a:gd name="T6" fmla="*/ 0 w 2945"/>
                <a:gd name="T7" fmla="*/ 0 h 254"/>
                <a:gd name="T8" fmla="*/ 2147483647 w 2945"/>
                <a:gd name="T9" fmla="*/ 0 h 254"/>
                <a:gd name="T10" fmla="*/ 2147483647 w 2945"/>
                <a:gd name="T11" fmla="*/ 0 h 2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45"/>
                <a:gd name="T19" fmla="*/ 0 h 254"/>
                <a:gd name="T20" fmla="*/ 2945 w 2945"/>
                <a:gd name="T21" fmla="*/ 254 h 25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45" h="254">
                  <a:moveTo>
                    <a:pt x="2945" y="0"/>
                  </a:moveTo>
                  <a:lnTo>
                    <a:pt x="2945" y="254"/>
                  </a:lnTo>
                  <a:lnTo>
                    <a:pt x="0" y="254"/>
                  </a:lnTo>
                  <a:lnTo>
                    <a:pt x="0" y="0"/>
                  </a:lnTo>
                  <a:lnTo>
                    <a:pt x="2945" y="0"/>
                  </a:lnTo>
                  <a:close/>
                </a:path>
              </a:pathLst>
            </a:custGeom>
            <a:solidFill>
              <a:schemeClr val="accent3">
                <a:lumMod val="75000"/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1278" name="TextBox 46"/>
            <p:cNvSpPr>
              <a:spLocks noChangeArrowheads="1"/>
            </p:cNvSpPr>
            <p:nvPr/>
          </p:nvSpPr>
          <p:spPr bwMode="auto">
            <a:xfrm>
              <a:off x="2193500" y="1692796"/>
              <a:ext cx="7123647" cy="370754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个同学（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通常大于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），每人写一个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0~100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之间的有理数 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不包括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或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100)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，交给裁判，裁判算出所有数字的平均值，然后乘以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0.618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（所谓黄金分割常数），得到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G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值。提交的数字最靠近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G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（取绝对值）的同学得到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分，离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G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最远的同学得到－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分，其他同学得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分。</a:t>
              </a:r>
              <a:endParaRPr lang="id-ID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文本框 38">
            <a:extLst>
              <a:ext uri="{FF2B5EF4-FFF2-40B4-BE49-F238E27FC236}">
                <a16:creationId xmlns:a16="http://schemas.microsoft.com/office/drawing/2014/main" id="{B59D44B4-F05C-43FE-8F9D-08D0DD54B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379" y="352884"/>
            <a:ext cx="21367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黄金点游戏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0CAB30E-5CD4-4963-BD7F-4364FCEF7572}"/>
              </a:ext>
            </a:extLst>
          </p:cNvPr>
          <p:cNvGrpSpPr/>
          <p:nvPr/>
        </p:nvGrpSpPr>
        <p:grpSpPr>
          <a:xfrm>
            <a:off x="424518" y="403716"/>
            <a:ext cx="238126" cy="472388"/>
            <a:chOff x="545192" y="549490"/>
            <a:chExt cx="238126" cy="472388"/>
          </a:xfrm>
        </p:grpSpPr>
        <p:grpSp>
          <p:nvGrpSpPr>
            <p:cNvPr id="15" name="组合 3">
              <a:extLst>
                <a:ext uri="{FF2B5EF4-FFF2-40B4-BE49-F238E27FC236}">
                  <a16:creationId xmlns:a16="http://schemas.microsoft.com/office/drawing/2014/main" id="{E7422A88-00B9-4AEE-BC8A-36951377B3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5193" y="549490"/>
              <a:ext cx="238125" cy="347662"/>
              <a:chOff x="0" y="0"/>
              <a:chExt cx="569789" cy="829904"/>
            </a:xfrm>
          </p:grpSpPr>
          <p:sp>
            <p:nvSpPr>
              <p:cNvPr id="19" name="菱形 39">
                <a:extLst>
                  <a:ext uri="{FF2B5EF4-FFF2-40B4-BE49-F238E27FC236}">
                    <a16:creationId xmlns:a16="http://schemas.microsoft.com/office/drawing/2014/main" id="{6B571854-9874-4C01-8569-5BC76D2F5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菱形 40">
                <a:extLst>
                  <a:ext uri="{FF2B5EF4-FFF2-40B4-BE49-F238E27FC236}">
                    <a16:creationId xmlns:a16="http://schemas.microsoft.com/office/drawing/2014/main" id="{81A85858-7A24-40B4-99F2-77F368191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组合 3">
              <a:extLst>
                <a:ext uri="{FF2B5EF4-FFF2-40B4-BE49-F238E27FC236}">
                  <a16:creationId xmlns:a16="http://schemas.microsoft.com/office/drawing/2014/main" id="{76E3784A-B7D7-4CD0-B975-990E3F4C2B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5192" y="674216"/>
              <a:ext cx="238125" cy="347662"/>
              <a:chOff x="0" y="0"/>
              <a:chExt cx="569789" cy="829904"/>
            </a:xfrm>
          </p:grpSpPr>
          <p:sp>
            <p:nvSpPr>
              <p:cNvPr id="17" name="菱形 39">
                <a:extLst>
                  <a:ext uri="{FF2B5EF4-FFF2-40B4-BE49-F238E27FC236}">
                    <a16:creationId xmlns:a16="http://schemas.microsoft.com/office/drawing/2014/main" id="{87017E72-3173-41D4-9DD8-32E02419E0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菱形 40">
                <a:extLst>
                  <a:ext uri="{FF2B5EF4-FFF2-40B4-BE49-F238E27FC236}">
                    <a16:creationId xmlns:a16="http://schemas.microsoft.com/office/drawing/2014/main" id="{5FC84601-8B11-4646-AB1E-252677B05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5353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8" name="TextBox 46"/>
          <p:cNvSpPr>
            <a:spLocks noChangeArrowheads="1"/>
          </p:cNvSpPr>
          <p:nvPr/>
        </p:nvSpPr>
        <p:spPr bwMode="auto">
          <a:xfrm>
            <a:off x="1393945" y="1861298"/>
            <a:ext cx="2527059" cy="642871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50×0.618=31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爆炸形: 8 pt  3">
            <a:extLst>
              <a:ext uri="{FF2B5EF4-FFF2-40B4-BE49-F238E27FC236}">
                <a16:creationId xmlns:a16="http://schemas.microsoft.com/office/drawing/2014/main" id="{45B29A77-B17E-41B9-891C-8030E48926E6}"/>
              </a:ext>
            </a:extLst>
          </p:cNvPr>
          <p:cNvSpPr/>
          <p:nvPr/>
        </p:nvSpPr>
        <p:spPr bwMode="auto">
          <a:xfrm rot="21212332">
            <a:off x="7204644" y="3088352"/>
            <a:ext cx="1912473" cy="2120347"/>
          </a:xfrm>
          <a:prstGeom prst="irregularSeal1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4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itchFamily="34" charset="0"/>
                <a:ea typeface="宋体" pitchFamily="2" charset="-122"/>
              </a:rPr>
              <a:t>17</a:t>
            </a:r>
            <a:endParaRPr kumimoji="0" lang="zh-CN" altLang="en-US" sz="4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5" name="文本框 38">
            <a:extLst>
              <a:ext uri="{FF2B5EF4-FFF2-40B4-BE49-F238E27FC236}">
                <a16:creationId xmlns:a16="http://schemas.microsoft.com/office/drawing/2014/main" id="{B3732ED4-550F-4482-BDFC-10A32A16D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379" y="352884"/>
            <a:ext cx="21367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黄金点游戏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00563AD-27FB-46BE-8701-44AEF16CEAAD}"/>
              </a:ext>
            </a:extLst>
          </p:cNvPr>
          <p:cNvGrpSpPr/>
          <p:nvPr/>
        </p:nvGrpSpPr>
        <p:grpSpPr>
          <a:xfrm>
            <a:off x="424518" y="403716"/>
            <a:ext cx="238126" cy="472388"/>
            <a:chOff x="545192" y="549490"/>
            <a:chExt cx="238126" cy="472388"/>
          </a:xfrm>
        </p:grpSpPr>
        <p:grpSp>
          <p:nvGrpSpPr>
            <p:cNvPr id="17" name="组合 3">
              <a:extLst>
                <a:ext uri="{FF2B5EF4-FFF2-40B4-BE49-F238E27FC236}">
                  <a16:creationId xmlns:a16="http://schemas.microsoft.com/office/drawing/2014/main" id="{90158B45-E990-49A7-A71B-D3904CFC48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5193" y="549490"/>
              <a:ext cx="238125" cy="347662"/>
              <a:chOff x="0" y="0"/>
              <a:chExt cx="569789" cy="829904"/>
            </a:xfrm>
          </p:grpSpPr>
          <p:sp>
            <p:nvSpPr>
              <p:cNvPr id="21" name="菱形 39">
                <a:extLst>
                  <a:ext uri="{FF2B5EF4-FFF2-40B4-BE49-F238E27FC236}">
                    <a16:creationId xmlns:a16="http://schemas.microsoft.com/office/drawing/2014/main" id="{2945179B-BC89-400E-86DE-76BD295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菱形 40">
                <a:extLst>
                  <a:ext uri="{FF2B5EF4-FFF2-40B4-BE49-F238E27FC236}">
                    <a16:creationId xmlns:a16="http://schemas.microsoft.com/office/drawing/2014/main" id="{E27610F2-2756-4119-B4D8-30FEA463F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组合 3">
              <a:extLst>
                <a:ext uri="{FF2B5EF4-FFF2-40B4-BE49-F238E27FC236}">
                  <a16:creationId xmlns:a16="http://schemas.microsoft.com/office/drawing/2014/main" id="{7277AB73-46A7-417D-B8BC-E279450F7B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5192" y="674216"/>
              <a:ext cx="238125" cy="347662"/>
              <a:chOff x="0" y="0"/>
              <a:chExt cx="569789" cy="829904"/>
            </a:xfrm>
          </p:grpSpPr>
          <p:sp>
            <p:nvSpPr>
              <p:cNvPr id="19" name="菱形 39">
                <a:extLst>
                  <a:ext uri="{FF2B5EF4-FFF2-40B4-BE49-F238E27FC236}">
                    <a16:creationId xmlns:a16="http://schemas.microsoft.com/office/drawing/2014/main" id="{FAB188F6-9793-4A5F-932F-263B54E995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菱形 40">
                <a:extLst>
                  <a:ext uri="{FF2B5EF4-FFF2-40B4-BE49-F238E27FC236}">
                    <a16:creationId xmlns:a16="http://schemas.microsoft.com/office/drawing/2014/main" id="{67CF07C2-A192-4885-82B2-F274B4E1C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3" name="TextBox 46">
            <a:extLst>
              <a:ext uri="{FF2B5EF4-FFF2-40B4-BE49-F238E27FC236}">
                <a16:creationId xmlns:a16="http://schemas.microsoft.com/office/drawing/2014/main" id="{A921D4D1-C8DE-4477-AFF9-08FE7CA51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945" y="1219004"/>
            <a:ext cx="3310577" cy="642871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0-100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的平均数是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46">
            <a:extLst>
              <a:ext uri="{FF2B5EF4-FFF2-40B4-BE49-F238E27FC236}">
                <a16:creationId xmlns:a16="http://schemas.microsoft.com/office/drawing/2014/main" id="{288FF925-337F-4B32-B67A-2B168652A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944" y="2473163"/>
            <a:ext cx="2527059" cy="642871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31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×0.618=19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</a:p>
        </p:txBody>
      </p:sp>
      <p:sp>
        <p:nvSpPr>
          <p:cNvPr id="25" name="TextBox 46">
            <a:extLst>
              <a:ext uri="{FF2B5EF4-FFF2-40B4-BE49-F238E27FC236}">
                <a16:creationId xmlns:a16="http://schemas.microsoft.com/office/drawing/2014/main" id="{831C0A6B-73C8-4A83-8EF8-A6007997D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944" y="3788180"/>
            <a:ext cx="4812664" cy="125580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0.0001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是正确答案？</a:t>
            </a:r>
            <a:endParaRPr lang="id-ID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46">
            <a:extLst>
              <a:ext uri="{FF2B5EF4-FFF2-40B4-BE49-F238E27FC236}">
                <a16:creationId xmlns:a16="http://schemas.microsoft.com/office/drawing/2014/main" id="{E2A0FF2C-656F-4F29-9EA8-A215C793B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944" y="3145886"/>
            <a:ext cx="2527059" cy="642871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×0.618=12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46">
            <a:extLst>
              <a:ext uri="{FF2B5EF4-FFF2-40B4-BE49-F238E27FC236}">
                <a16:creationId xmlns:a16="http://schemas.microsoft.com/office/drawing/2014/main" id="{5341CB86-058F-466F-A31A-CA8543118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944" y="5072768"/>
            <a:ext cx="4220387" cy="642871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第一轮获胜值是多少？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5846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8" grpId="0"/>
      <p:bldP spid="4" grpId="0" animBg="1"/>
      <p:bldP spid="23" grpId="0"/>
      <p:bldP spid="24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38">
            <a:extLst>
              <a:ext uri="{FF2B5EF4-FFF2-40B4-BE49-F238E27FC236}">
                <a16:creationId xmlns:a16="http://schemas.microsoft.com/office/drawing/2014/main" id="{64700798-B426-4207-BEEA-35752516B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379" y="352884"/>
            <a:ext cx="93421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连续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次黄金点游戏的记录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95D949A5-0027-47F4-84C2-311987B5FBF0}"/>
              </a:ext>
            </a:extLst>
          </p:cNvPr>
          <p:cNvGrpSpPr/>
          <p:nvPr/>
        </p:nvGrpSpPr>
        <p:grpSpPr>
          <a:xfrm>
            <a:off x="424518" y="403716"/>
            <a:ext cx="238126" cy="472388"/>
            <a:chOff x="545192" y="549490"/>
            <a:chExt cx="238126" cy="472388"/>
          </a:xfrm>
        </p:grpSpPr>
        <p:grpSp>
          <p:nvGrpSpPr>
            <p:cNvPr id="69" name="组合 3">
              <a:extLst>
                <a:ext uri="{FF2B5EF4-FFF2-40B4-BE49-F238E27FC236}">
                  <a16:creationId xmlns:a16="http://schemas.microsoft.com/office/drawing/2014/main" id="{9367CB51-3BC2-444C-9E93-AC239FDF10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5193" y="549490"/>
              <a:ext cx="238125" cy="347662"/>
              <a:chOff x="0" y="0"/>
              <a:chExt cx="569789" cy="829904"/>
            </a:xfrm>
          </p:grpSpPr>
          <p:sp>
            <p:nvSpPr>
              <p:cNvPr id="73" name="菱形 39">
                <a:extLst>
                  <a:ext uri="{FF2B5EF4-FFF2-40B4-BE49-F238E27FC236}">
                    <a16:creationId xmlns:a16="http://schemas.microsoft.com/office/drawing/2014/main" id="{FCFE4BE1-A9D1-4AEB-874C-9F8323BB9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菱形 40">
                <a:extLst>
                  <a:ext uri="{FF2B5EF4-FFF2-40B4-BE49-F238E27FC236}">
                    <a16:creationId xmlns:a16="http://schemas.microsoft.com/office/drawing/2014/main" id="{1B344899-0D92-494F-A11E-5EE27044D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0" name="组合 3">
              <a:extLst>
                <a:ext uri="{FF2B5EF4-FFF2-40B4-BE49-F238E27FC236}">
                  <a16:creationId xmlns:a16="http://schemas.microsoft.com/office/drawing/2014/main" id="{89F50B61-5AD9-4E5E-9FC2-1D016308A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5192" y="674216"/>
              <a:ext cx="238125" cy="347662"/>
              <a:chOff x="0" y="0"/>
              <a:chExt cx="569789" cy="829904"/>
            </a:xfrm>
          </p:grpSpPr>
          <p:sp>
            <p:nvSpPr>
              <p:cNvPr id="71" name="菱形 39">
                <a:extLst>
                  <a:ext uri="{FF2B5EF4-FFF2-40B4-BE49-F238E27FC236}">
                    <a16:creationId xmlns:a16="http://schemas.microsoft.com/office/drawing/2014/main" id="{0AF017C9-F179-43D0-BB6B-ED304EAD5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菱形 40">
                <a:extLst>
                  <a:ext uri="{FF2B5EF4-FFF2-40B4-BE49-F238E27FC236}">
                    <a16:creationId xmlns:a16="http://schemas.microsoft.com/office/drawing/2014/main" id="{D8399349-5338-4B3D-85E8-AAB744733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C51D488-7682-497B-9798-79C5C0659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844" y="1282517"/>
            <a:ext cx="8856312" cy="522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7760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任意多边形 6"/>
          <p:cNvSpPr>
            <a:spLocks/>
          </p:cNvSpPr>
          <p:nvPr/>
        </p:nvSpPr>
        <p:spPr bwMode="auto">
          <a:xfrm>
            <a:off x="2574925" y="3375025"/>
            <a:ext cx="2403475" cy="163513"/>
          </a:xfrm>
          <a:custGeom>
            <a:avLst/>
            <a:gdLst>
              <a:gd name="T0" fmla="*/ 0 w 2402894"/>
              <a:gd name="T1" fmla="*/ 0 h 164148"/>
              <a:gd name="T2" fmla="*/ 104492 w 2402894"/>
              <a:gd name="T3" fmla="*/ 107357 h 164148"/>
              <a:gd name="T4" fmla="*/ 2264890 w 2402894"/>
              <a:gd name="T5" fmla="*/ 107357 h 164148"/>
              <a:gd name="T6" fmla="*/ 2404055 w 2402894"/>
              <a:gd name="T7" fmla="*/ 107357 h 164148"/>
              <a:gd name="T8" fmla="*/ 2397550 w 2402894"/>
              <a:gd name="T9" fmla="*/ 139847 h 164148"/>
              <a:gd name="T10" fmla="*/ 2402163 w 2402894"/>
              <a:gd name="T11" fmla="*/ 162880 h 164148"/>
              <a:gd name="T12" fmla="*/ 2264890 w 2402894"/>
              <a:gd name="T13" fmla="*/ 162880 h 164148"/>
              <a:gd name="T14" fmla="*/ 104492 w 2402894"/>
              <a:gd name="T15" fmla="*/ 162880 h 164148"/>
              <a:gd name="T16" fmla="*/ 0 w 2402894"/>
              <a:gd name="T17" fmla="*/ 55523 h 164148"/>
              <a:gd name="T18" fmla="*/ 0 w 2402894"/>
              <a:gd name="T19" fmla="*/ 0 h 1641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02894"/>
              <a:gd name="T31" fmla="*/ 0 h 164148"/>
              <a:gd name="T32" fmla="*/ 2402894 w 2402894"/>
              <a:gd name="T33" fmla="*/ 164148 h 16414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02894" h="164148">
                <a:moveTo>
                  <a:pt x="0" y="0"/>
                </a:moveTo>
                <a:cubicBezTo>
                  <a:pt x="0" y="61309"/>
                  <a:pt x="46819" y="108193"/>
                  <a:pt x="104442" y="108193"/>
                </a:cubicBezTo>
                <a:cubicBezTo>
                  <a:pt x="104442" y="108193"/>
                  <a:pt x="104442" y="108193"/>
                  <a:pt x="2263795" y="108193"/>
                </a:cubicBezTo>
                <a:lnTo>
                  <a:pt x="2402894" y="108193"/>
                </a:lnTo>
                <a:lnTo>
                  <a:pt x="2396392" y="140935"/>
                </a:lnTo>
                <a:lnTo>
                  <a:pt x="2401002" y="164148"/>
                </a:lnTo>
                <a:lnTo>
                  <a:pt x="2263795" y="164148"/>
                </a:lnTo>
                <a:cubicBezTo>
                  <a:pt x="104442" y="164148"/>
                  <a:pt x="104442" y="164148"/>
                  <a:pt x="104442" y="164148"/>
                </a:cubicBezTo>
                <a:cubicBezTo>
                  <a:pt x="46819" y="164148"/>
                  <a:pt x="0" y="117264"/>
                  <a:pt x="0" y="5595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438" name="任意多边形 7"/>
          <p:cNvSpPr>
            <a:spLocks/>
          </p:cNvSpPr>
          <p:nvPr/>
        </p:nvSpPr>
        <p:spPr bwMode="auto">
          <a:xfrm>
            <a:off x="2574925" y="1412875"/>
            <a:ext cx="3432175" cy="2070100"/>
          </a:xfrm>
          <a:custGeom>
            <a:avLst/>
            <a:gdLst>
              <a:gd name="T0" fmla="*/ 104442 w 3432175"/>
              <a:gd name="T1" fmla="*/ 0 h 2070100"/>
              <a:gd name="T2" fmla="*/ 3327733 w 3432175"/>
              <a:gd name="T3" fmla="*/ 0 h 2070100"/>
              <a:gd name="T4" fmla="*/ 3432175 w 3432175"/>
              <a:gd name="T5" fmla="*/ 108193 h 2070100"/>
              <a:gd name="T6" fmla="*/ 3432175 w 3432175"/>
              <a:gd name="T7" fmla="*/ 1025319 h 2070100"/>
              <a:gd name="T8" fmla="*/ 3409489 w 3432175"/>
              <a:gd name="T9" fmla="*/ 1029775 h 2070100"/>
              <a:gd name="T10" fmla="*/ 3342029 w 3432175"/>
              <a:gd name="T11" fmla="*/ 1074713 h 2070100"/>
              <a:gd name="T12" fmla="*/ 2456309 w 3432175"/>
              <a:gd name="T13" fmla="*/ 1960432 h 2070100"/>
              <a:gd name="T14" fmla="*/ 2411371 w 3432175"/>
              <a:gd name="T15" fmla="*/ 2027403 h 2070100"/>
              <a:gd name="T16" fmla="*/ 2402895 w 3432175"/>
              <a:gd name="T17" fmla="*/ 2070100 h 2070100"/>
              <a:gd name="T18" fmla="*/ 2263795 w 3432175"/>
              <a:gd name="T19" fmla="*/ 2070100 h 2070100"/>
              <a:gd name="T20" fmla="*/ 104442 w 3432175"/>
              <a:gd name="T21" fmla="*/ 2070100 h 2070100"/>
              <a:gd name="T22" fmla="*/ 0 w 3432175"/>
              <a:gd name="T23" fmla="*/ 1961907 h 2070100"/>
              <a:gd name="T24" fmla="*/ 0 w 3432175"/>
              <a:gd name="T25" fmla="*/ 108193 h 2070100"/>
              <a:gd name="T26" fmla="*/ 104442 w 3432175"/>
              <a:gd name="T27" fmla="*/ 0 h 20701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432175"/>
              <a:gd name="T43" fmla="*/ 0 h 2070100"/>
              <a:gd name="T44" fmla="*/ 3432175 w 3432175"/>
              <a:gd name="T45" fmla="*/ 2070100 h 20701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432175" h="2070100">
                <a:moveTo>
                  <a:pt x="104442" y="0"/>
                </a:moveTo>
                <a:cubicBezTo>
                  <a:pt x="3327733" y="0"/>
                  <a:pt x="3327733" y="0"/>
                  <a:pt x="3327733" y="0"/>
                </a:cubicBezTo>
                <a:cubicBezTo>
                  <a:pt x="3385356" y="0"/>
                  <a:pt x="3432175" y="46884"/>
                  <a:pt x="3432175" y="108193"/>
                </a:cubicBezTo>
                <a:lnTo>
                  <a:pt x="3432175" y="1025319"/>
                </a:lnTo>
                <a:lnTo>
                  <a:pt x="3409488" y="1029775"/>
                </a:lnTo>
                <a:cubicBezTo>
                  <a:pt x="3385012" y="1039761"/>
                  <a:pt x="3362000" y="1054741"/>
                  <a:pt x="3342028" y="1074713"/>
                </a:cubicBezTo>
                <a:cubicBezTo>
                  <a:pt x="3342028" y="1074713"/>
                  <a:pt x="3342028" y="1074713"/>
                  <a:pt x="2456309" y="1960432"/>
                </a:cubicBezTo>
                <a:cubicBezTo>
                  <a:pt x="2436337" y="1980404"/>
                  <a:pt x="2421358" y="2003198"/>
                  <a:pt x="2411371" y="2027403"/>
                </a:cubicBezTo>
                <a:lnTo>
                  <a:pt x="2402894" y="2070100"/>
                </a:lnTo>
                <a:lnTo>
                  <a:pt x="2263795" y="2070100"/>
                </a:lnTo>
                <a:cubicBezTo>
                  <a:pt x="104442" y="2070100"/>
                  <a:pt x="104442" y="2070100"/>
                  <a:pt x="104442" y="2070100"/>
                </a:cubicBezTo>
                <a:cubicBezTo>
                  <a:pt x="46819" y="2070100"/>
                  <a:pt x="0" y="2023216"/>
                  <a:pt x="0" y="1961907"/>
                </a:cubicBezTo>
                <a:cubicBezTo>
                  <a:pt x="0" y="108193"/>
                  <a:pt x="0" y="108193"/>
                  <a:pt x="0" y="108193"/>
                </a:cubicBezTo>
                <a:cubicBezTo>
                  <a:pt x="0" y="46884"/>
                  <a:pt x="46819" y="0"/>
                  <a:pt x="104442" y="0"/>
                </a:cubicBezTo>
                <a:close/>
              </a:path>
            </a:pathLst>
          </a:custGeom>
          <a:solidFill>
            <a:schemeClr val="bg1">
              <a:alpha val="7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439" name="任意多边形 8"/>
          <p:cNvSpPr>
            <a:spLocks/>
          </p:cNvSpPr>
          <p:nvPr/>
        </p:nvSpPr>
        <p:spPr bwMode="auto">
          <a:xfrm>
            <a:off x="6122988" y="1412875"/>
            <a:ext cx="3435350" cy="2070100"/>
          </a:xfrm>
          <a:custGeom>
            <a:avLst/>
            <a:gdLst>
              <a:gd name="T0" fmla="*/ 108030 w 3435350"/>
              <a:gd name="T1" fmla="*/ 0 h 2070100"/>
              <a:gd name="T2" fmla="*/ 3327320 w 3435350"/>
              <a:gd name="T3" fmla="*/ 0 h 2070100"/>
              <a:gd name="T4" fmla="*/ 3435350 w 3435350"/>
              <a:gd name="T5" fmla="*/ 108193 h 2070100"/>
              <a:gd name="T6" fmla="*/ 3435350 w 3435350"/>
              <a:gd name="T7" fmla="*/ 1961907 h 2070100"/>
              <a:gd name="T8" fmla="*/ 3327320 w 3435350"/>
              <a:gd name="T9" fmla="*/ 2070100 h 2070100"/>
              <a:gd name="T10" fmla="*/ 1154142 w 3435350"/>
              <a:gd name="T11" fmla="*/ 2070100 h 2070100"/>
              <a:gd name="T12" fmla="*/ 1017919 w 3435350"/>
              <a:gd name="T13" fmla="*/ 2070100 h 2070100"/>
              <a:gd name="T14" fmla="*/ 1009441 w 3435350"/>
              <a:gd name="T15" fmla="*/ 2027403 h 2070100"/>
              <a:gd name="T16" fmla="*/ 964504 w 3435350"/>
              <a:gd name="T17" fmla="*/ 1960432 h 2070100"/>
              <a:gd name="T18" fmla="*/ 78784 w 3435350"/>
              <a:gd name="T19" fmla="*/ 1074713 h 2070100"/>
              <a:gd name="T20" fmla="*/ 13278 w 3435350"/>
              <a:gd name="T21" fmla="*/ 1029775 h 2070100"/>
              <a:gd name="T22" fmla="*/ 0 w 3435350"/>
              <a:gd name="T23" fmla="*/ 1027145 h 2070100"/>
              <a:gd name="T24" fmla="*/ 0 w 3435350"/>
              <a:gd name="T25" fmla="*/ 992113 h 2070100"/>
              <a:gd name="T26" fmla="*/ 0 w 3435350"/>
              <a:gd name="T27" fmla="*/ 108193 h 2070100"/>
              <a:gd name="T28" fmla="*/ 108030 w 3435350"/>
              <a:gd name="T29" fmla="*/ 0 h 20701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435350"/>
              <a:gd name="T46" fmla="*/ 0 h 2070100"/>
              <a:gd name="T47" fmla="*/ 3435350 w 3435350"/>
              <a:gd name="T48" fmla="*/ 2070100 h 207010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435350" h="2070100">
                <a:moveTo>
                  <a:pt x="108030" y="0"/>
                </a:moveTo>
                <a:cubicBezTo>
                  <a:pt x="3327320" y="0"/>
                  <a:pt x="3327320" y="0"/>
                  <a:pt x="3327320" y="0"/>
                </a:cubicBezTo>
                <a:cubicBezTo>
                  <a:pt x="3384936" y="0"/>
                  <a:pt x="3435350" y="46884"/>
                  <a:pt x="3435350" y="108193"/>
                </a:cubicBezTo>
                <a:lnTo>
                  <a:pt x="3435350" y="1961907"/>
                </a:lnTo>
                <a:cubicBezTo>
                  <a:pt x="3435350" y="2023216"/>
                  <a:pt x="3384936" y="2070100"/>
                  <a:pt x="3327320" y="2070100"/>
                </a:cubicBezTo>
                <a:cubicBezTo>
                  <a:pt x="2321292" y="2070100"/>
                  <a:pt x="1629648" y="2070100"/>
                  <a:pt x="1154142" y="2070100"/>
                </a:cubicBezTo>
                <a:lnTo>
                  <a:pt x="1017919" y="2070100"/>
                </a:lnTo>
                <a:lnTo>
                  <a:pt x="1009441" y="2027403"/>
                </a:lnTo>
                <a:cubicBezTo>
                  <a:pt x="999455" y="2003198"/>
                  <a:pt x="984476" y="1980404"/>
                  <a:pt x="964504" y="1960432"/>
                </a:cubicBezTo>
                <a:cubicBezTo>
                  <a:pt x="964504" y="1960432"/>
                  <a:pt x="964504" y="1960432"/>
                  <a:pt x="78784" y="1074713"/>
                </a:cubicBezTo>
                <a:cubicBezTo>
                  <a:pt x="59681" y="1054741"/>
                  <a:pt x="37321" y="1039761"/>
                  <a:pt x="13278" y="1029775"/>
                </a:cubicBezTo>
                <a:lnTo>
                  <a:pt x="0" y="1027145"/>
                </a:lnTo>
                <a:lnTo>
                  <a:pt x="0" y="992113"/>
                </a:lnTo>
                <a:cubicBezTo>
                  <a:pt x="0" y="108193"/>
                  <a:pt x="0" y="108193"/>
                  <a:pt x="0" y="108193"/>
                </a:cubicBezTo>
                <a:cubicBezTo>
                  <a:pt x="0" y="46884"/>
                  <a:pt x="46813" y="0"/>
                  <a:pt x="108030" y="0"/>
                </a:cubicBezTo>
                <a:close/>
              </a:path>
            </a:pathLst>
          </a:custGeom>
          <a:solidFill>
            <a:schemeClr val="bg1">
              <a:alpha val="7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440" name="任意多边形 9"/>
          <p:cNvSpPr>
            <a:spLocks/>
          </p:cNvSpPr>
          <p:nvPr/>
        </p:nvSpPr>
        <p:spPr bwMode="auto">
          <a:xfrm>
            <a:off x="2574925" y="5595938"/>
            <a:ext cx="3432175" cy="163512"/>
          </a:xfrm>
          <a:custGeom>
            <a:avLst/>
            <a:gdLst>
              <a:gd name="T0" fmla="*/ 0 w 3432175"/>
              <a:gd name="T1" fmla="*/ 0 h 164148"/>
              <a:gd name="T2" fmla="*/ 104442 w 3432175"/>
              <a:gd name="T3" fmla="*/ 107356 h 164148"/>
              <a:gd name="T4" fmla="*/ 3327733 w 3432175"/>
              <a:gd name="T5" fmla="*/ 107356 h 164148"/>
              <a:gd name="T6" fmla="*/ 3432175 w 3432175"/>
              <a:gd name="T7" fmla="*/ 0 h 164148"/>
              <a:gd name="T8" fmla="*/ 3432175 w 3432175"/>
              <a:gd name="T9" fmla="*/ 55522 h 164148"/>
              <a:gd name="T10" fmla="*/ 3327733 w 3432175"/>
              <a:gd name="T11" fmla="*/ 162878 h 164148"/>
              <a:gd name="T12" fmla="*/ 104442 w 3432175"/>
              <a:gd name="T13" fmla="*/ 162878 h 164148"/>
              <a:gd name="T14" fmla="*/ 0 w 3432175"/>
              <a:gd name="T15" fmla="*/ 55522 h 164148"/>
              <a:gd name="T16" fmla="*/ 0 w 3432175"/>
              <a:gd name="T17" fmla="*/ 0 h 16414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32175"/>
              <a:gd name="T28" fmla="*/ 0 h 164148"/>
              <a:gd name="T29" fmla="*/ 3432175 w 3432175"/>
              <a:gd name="T30" fmla="*/ 164148 h 16414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32175" h="164148">
                <a:moveTo>
                  <a:pt x="0" y="0"/>
                </a:moveTo>
                <a:cubicBezTo>
                  <a:pt x="0" y="61309"/>
                  <a:pt x="46819" y="108193"/>
                  <a:pt x="104442" y="108193"/>
                </a:cubicBezTo>
                <a:cubicBezTo>
                  <a:pt x="104442" y="108193"/>
                  <a:pt x="104442" y="108193"/>
                  <a:pt x="3327733" y="108193"/>
                </a:cubicBezTo>
                <a:cubicBezTo>
                  <a:pt x="3385356" y="108193"/>
                  <a:pt x="3432175" y="61309"/>
                  <a:pt x="3432175" y="0"/>
                </a:cubicBezTo>
                <a:lnTo>
                  <a:pt x="3432175" y="55955"/>
                </a:lnTo>
                <a:cubicBezTo>
                  <a:pt x="3432175" y="117264"/>
                  <a:pt x="3385356" y="164148"/>
                  <a:pt x="3327733" y="164148"/>
                </a:cubicBezTo>
                <a:cubicBezTo>
                  <a:pt x="104442" y="164148"/>
                  <a:pt x="104442" y="164148"/>
                  <a:pt x="104442" y="164148"/>
                </a:cubicBezTo>
                <a:cubicBezTo>
                  <a:pt x="46819" y="164148"/>
                  <a:pt x="0" y="117264"/>
                  <a:pt x="0" y="5595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441" name="任意多边形 10"/>
          <p:cNvSpPr>
            <a:spLocks/>
          </p:cNvSpPr>
          <p:nvPr/>
        </p:nvSpPr>
        <p:spPr bwMode="auto">
          <a:xfrm>
            <a:off x="6122988" y="5595938"/>
            <a:ext cx="3435350" cy="163512"/>
          </a:xfrm>
          <a:custGeom>
            <a:avLst/>
            <a:gdLst>
              <a:gd name="T0" fmla="*/ 0 w 3435350"/>
              <a:gd name="T1" fmla="*/ 0 h 164148"/>
              <a:gd name="T2" fmla="*/ 108030 w 3435350"/>
              <a:gd name="T3" fmla="*/ 107356 h 164148"/>
              <a:gd name="T4" fmla="*/ 3327320 w 3435350"/>
              <a:gd name="T5" fmla="*/ 107356 h 164148"/>
              <a:gd name="T6" fmla="*/ 3435350 w 3435350"/>
              <a:gd name="T7" fmla="*/ 0 h 164148"/>
              <a:gd name="T8" fmla="*/ 3435350 w 3435350"/>
              <a:gd name="T9" fmla="*/ 55522 h 164148"/>
              <a:gd name="T10" fmla="*/ 3327320 w 3435350"/>
              <a:gd name="T11" fmla="*/ 162878 h 164148"/>
              <a:gd name="T12" fmla="*/ 108030 w 3435350"/>
              <a:gd name="T13" fmla="*/ 162878 h 164148"/>
              <a:gd name="T14" fmla="*/ 0 w 3435350"/>
              <a:gd name="T15" fmla="*/ 55522 h 164148"/>
              <a:gd name="T16" fmla="*/ 0 w 3435350"/>
              <a:gd name="T17" fmla="*/ 0 h 16414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35350"/>
              <a:gd name="T28" fmla="*/ 0 h 164148"/>
              <a:gd name="T29" fmla="*/ 3435350 w 3435350"/>
              <a:gd name="T30" fmla="*/ 164148 h 16414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35350" h="164148">
                <a:moveTo>
                  <a:pt x="0" y="0"/>
                </a:moveTo>
                <a:cubicBezTo>
                  <a:pt x="0" y="61309"/>
                  <a:pt x="46813" y="108193"/>
                  <a:pt x="108030" y="108193"/>
                </a:cubicBezTo>
                <a:cubicBezTo>
                  <a:pt x="108030" y="108193"/>
                  <a:pt x="108030" y="108193"/>
                  <a:pt x="3327320" y="108193"/>
                </a:cubicBezTo>
                <a:cubicBezTo>
                  <a:pt x="3384936" y="108193"/>
                  <a:pt x="3435350" y="61309"/>
                  <a:pt x="3435350" y="0"/>
                </a:cubicBezTo>
                <a:lnTo>
                  <a:pt x="3435350" y="55955"/>
                </a:lnTo>
                <a:cubicBezTo>
                  <a:pt x="3435350" y="117264"/>
                  <a:pt x="3384936" y="164148"/>
                  <a:pt x="3327320" y="164148"/>
                </a:cubicBezTo>
                <a:cubicBezTo>
                  <a:pt x="108030" y="164148"/>
                  <a:pt x="108030" y="164148"/>
                  <a:pt x="108030" y="164148"/>
                </a:cubicBezTo>
                <a:cubicBezTo>
                  <a:pt x="46813" y="164148"/>
                  <a:pt x="0" y="117264"/>
                  <a:pt x="0" y="5595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442" name="TextBox 33"/>
          <p:cNvSpPr txBox="1">
            <a:spLocks noChangeArrowheads="1"/>
          </p:cNvSpPr>
          <p:nvPr/>
        </p:nvSpPr>
        <p:spPr bwMode="auto">
          <a:xfrm>
            <a:off x="6513100" y="1889176"/>
            <a:ext cx="127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螳臂当车</a:t>
            </a:r>
            <a:endParaRPr lang="id-ID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43" name="Rectangle 34"/>
          <p:cNvSpPr>
            <a:spLocks noChangeArrowheads="1"/>
          </p:cNvSpPr>
          <p:nvPr/>
        </p:nvSpPr>
        <p:spPr bwMode="auto">
          <a:xfrm>
            <a:off x="6618448" y="2289760"/>
            <a:ext cx="27559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偶尔的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99.999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不会影响大局，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值由大多数人决定。</a:t>
            </a:r>
            <a:endParaRPr lang="id-ID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44" name="TextBox 37"/>
          <p:cNvSpPr txBox="1">
            <a:spLocks noChangeArrowheads="1"/>
          </p:cNvSpPr>
          <p:nvPr/>
        </p:nvSpPr>
        <p:spPr bwMode="auto">
          <a:xfrm>
            <a:off x="4280452" y="1889176"/>
            <a:ext cx="12808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赢者通吃</a:t>
            </a:r>
            <a:endParaRPr lang="id-ID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45" name="Rectangle 38"/>
          <p:cNvSpPr>
            <a:spLocks noChangeArrowheads="1"/>
          </p:cNvSpPr>
          <p:nvPr/>
        </p:nvSpPr>
        <p:spPr bwMode="auto">
          <a:xfrm>
            <a:off x="2652713" y="2292032"/>
            <a:ext cx="29495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hangingPunct="1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只有第一名是赢家，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algn="r" eaLnBrk="1" hangingPunct="1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第二名到倒数第二名都是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分，最后一名还要倒扣分。</a:t>
            </a:r>
            <a:endParaRPr lang="id-ID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46" name="任意多边形 15"/>
          <p:cNvSpPr>
            <a:spLocks/>
          </p:cNvSpPr>
          <p:nvPr/>
        </p:nvSpPr>
        <p:spPr bwMode="auto">
          <a:xfrm>
            <a:off x="7140575" y="3375025"/>
            <a:ext cx="2417763" cy="163513"/>
          </a:xfrm>
          <a:custGeom>
            <a:avLst/>
            <a:gdLst>
              <a:gd name="T0" fmla="*/ 2418095 w 2417431"/>
              <a:gd name="T1" fmla="*/ 0 h 164148"/>
              <a:gd name="T2" fmla="*/ 2418095 w 2417431"/>
              <a:gd name="T3" fmla="*/ 55523 h 164148"/>
              <a:gd name="T4" fmla="*/ 2310036 w 2417431"/>
              <a:gd name="T5" fmla="*/ 162880 h 164148"/>
              <a:gd name="T6" fmla="*/ 136261 w 2417431"/>
              <a:gd name="T7" fmla="*/ 162880 h 164148"/>
              <a:gd name="T8" fmla="*/ 1892 w 2417431"/>
              <a:gd name="T9" fmla="*/ 162880 h 164148"/>
              <a:gd name="T10" fmla="*/ 6503 w 2417431"/>
              <a:gd name="T11" fmla="*/ 139847 h 164148"/>
              <a:gd name="T12" fmla="*/ 0 w 2417431"/>
              <a:gd name="T13" fmla="*/ 107357 h 164148"/>
              <a:gd name="T14" fmla="*/ 136261 w 2417431"/>
              <a:gd name="T15" fmla="*/ 107357 h 164148"/>
              <a:gd name="T16" fmla="*/ 2310036 w 2417431"/>
              <a:gd name="T17" fmla="*/ 107357 h 164148"/>
              <a:gd name="T18" fmla="*/ 2418095 w 2417431"/>
              <a:gd name="T19" fmla="*/ 0 h 1641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17431"/>
              <a:gd name="T31" fmla="*/ 0 h 164148"/>
              <a:gd name="T32" fmla="*/ 2417431 w 2417431"/>
              <a:gd name="T33" fmla="*/ 164148 h 16414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17431" h="164148">
                <a:moveTo>
                  <a:pt x="2417431" y="0"/>
                </a:moveTo>
                <a:lnTo>
                  <a:pt x="2417431" y="55955"/>
                </a:lnTo>
                <a:cubicBezTo>
                  <a:pt x="2417431" y="117264"/>
                  <a:pt x="2367017" y="164148"/>
                  <a:pt x="2309401" y="164148"/>
                </a:cubicBezTo>
                <a:cubicBezTo>
                  <a:pt x="1303373" y="164148"/>
                  <a:pt x="611729" y="164148"/>
                  <a:pt x="136223" y="164148"/>
                </a:cubicBezTo>
                <a:lnTo>
                  <a:pt x="1892" y="164148"/>
                </a:lnTo>
                <a:lnTo>
                  <a:pt x="6501" y="140935"/>
                </a:lnTo>
                <a:lnTo>
                  <a:pt x="0" y="108193"/>
                </a:lnTo>
                <a:lnTo>
                  <a:pt x="136223" y="108193"/>
                </a:lnTo>
                <a:cubicBezTo>
                  <a:pt x="611729" y="108193"/>
                  <a:pt x="1303373" y="108193"/>
                  <a:pt x="2309401" y="108193"/>
                </a:cubicBezTo>
                <a:cubicBezTo>
                  <a:pt x="2367017" y="108193"/>
                  <a:pt x="2417431" y="61309"/>
                  <a:pt x="2417431" y="0"/>
                </a:cubicBezTo>
                <a:close/>
              </a:path>
            </a:pathLst>
          </a:custGeom>
          <a:solidFill>
            <a:schemeClr val="bg1">
              <a:alpha val="50195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447" name="任意多边形 16"/>
          <p:cNvSpPr>
            <a:spLocks/>
          </p:cNvSpPr>
          <p:nvPr/>
        </p:nvSpPr>
        <p:spPr bwMode="auto">
          <a:xfrm>
            <a:off x="4967288" y="3349625"/>
            <a:ext cx="2182812" cy="1355725"/>
          </a:xfrm>
          <a:custGeom>
            <a:avLst/>
            <a:gdLst>
              <a:gd name="T0" fmla="*/ 13794 w 2182678"/>
              <a:gd name="T1" fmla="*/ 116192 h 1355631"/>
              <a:gd name="T2" fmla="*/ 3944 w 2182678"/>
              <a:gd name="T3" fmla="*/ 165795 h 1355631"/>
              <a:gd name="T4" fmla="*/ 63869 w 2182678"/>
              <a:gd name="T5" fmla="*/ 308224 h 1355631"/>
              <a:gd name="T6" fmla="*/ 949696 w 2182678"/>
              <a:gd name="T7" fmla="*/ 1194068 h 1355631"/>
              <a:gd name="T8" fmla="*/ 1234551 w 2182678"/>
              <a:gd name="T9" fmla="*/ 1194068 h 1355631"/>
              <a:gd name="T10" fmla="*/ 2120378 w 2182678"/>
              <a:gd name="T11" fmla="*/ 308224 h 1355631"/>
              <a:gd name="T12" fmla="*/ 2165321 w 2182678"/>
              <a:gd name="T13" fmla="*/ 241245 h 1355631"/>
              <a:gd name="T14" fmla="*/ 2180164 w 2182678"/>
              <a:gd name="T15" fmla="*/ 166492 h 1355631"/>
              <a:gd name="T16" fmla="*/ 2182946 w 2182678"/>
              <a:gd name="T17" fmla="*/ 217251 h 1355631"/>
              <a:gd name="T18" fmla="*/ 2121248 w 2182678"/>
              <a:gd name="T19" fmla="*/ 410051 h 1355631"/>
              <a:gd name="T20" fmla="*/ 1234909 w 2182678"/>
              <a:gd name="T21" fmla="*/ 1295895 h 1355631"/>
              <a:gd name="T22" fmla="*/ 949888 w 2182678"/>
              <a:gd name="T23" fmla="*/ 1295895 h 1355631"/>
              <a:gd name="T24" fmla="*/ 63548 w 2182678"/>
              <a:gd name="T25" fmla="*/ 410051 h 1355631"/>
              <a:gd name="T26" fmla="*/ 12714 w 2182678"/>
              <a:gd name="T27" fmla="*/ 118896 h 1355631"/>
              <a:gd name="T28" fmla="*/ 13794 w 2182678"/>
              <a:gd name="T29" fmla="*/ 116192 h 1355631"/>
              <a:gd name="T30" fmla="*/ 2168167 w 2182678"/>
              <a:gd name="T31" fmla="*/ 104681 h 1355631"/>
              <a:gd name="T32" fmla="*/ 2169151 w 2182678"/>
              <a:gd name="T33" fmla="*/ 107172 h 1355631"/>
              <a:gd name="T34" fmla="*/ 2179836 w 2182678"/>
              <a:gd name="T35" fmla="*/ 160502 h 1355631"/>
              <a:gd name="T36" fmla="*/ 2180060 w 2182678"/>
              <a:gd name="T37" fmla="*/ 164569 h 1355631"/>
              <a:gd name="T38" fmla="*/ 2168167 w 2182678"/>
              <a:gd name="T39" fmla="*/ 104681 h 1355631"/>
              <a:gd name="T40" fmla="*/ 2097013 w 2182678"/>
              <a:gd name="T41" fmla="*/ 0 h 1355631"/>
              <a:gd name="T42" fmla="*/ 2097571 w 2182678"/>
              <a:gd name="T43" fmla="*/ 491 h 1355631"/>
              <a:gd name="T44" fmla="*/ 2124724 w 2182678"/>
              <a:gd name="T45" fmla="*/ 24451 h 1355631"/>
              <a:gd name="T46" fmla="*/ 2150808 w 2182678"/>
              <a:gd name="T47" fmla="*/ 60682 h 1355631"/>
              <a:gd name="T48" fmla="*/ 2158501 w 2182678"/>
              <a:gd name="T49" fmla="*/ 80184 h 1355631"/>
              <a:gd name="T50" fmla="*/ 2120378 w 2182678"/>
              <a:gd name="T51" fmla="*/ 23367 h 1355631"/>
              <a:gd name="T52" fmla="*/ 2106537 w 2182678"/>
              <a:gd name="T53" fmla="*/ 9526 h 1355631"/>
              <a:gd name="T54" fmla="*/ 2097013 w 2182678"/>
              <a:gd name="T55" fmla="*/ 0 h 135563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2182678"/>
              <a:gd name="T85" fmla="*/ 0 h 1355631"/>
              <a:gd name="T86" fmla="*/ 2182678 w 2182678"/>
              <a:gd name="T87" fmla="*/ 1355631 h 135563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2182678" h="1355631">
                <a:moveTo>
                  <a:pt x="13792" y="116176"/>
                </a:moveTo>
                <a:lnTo>
                  <a:pt x="3944" y="165773"/>
                </a:lnTo>
                <a:cubicBezTo>
                  <a:pt x="3944" y="217005"/>
                  <a:pt x="23917" y="268238"/>
                  <a:pt x="63861" y="308182"/>
                </a:cubicBezTo>
                <a:cubicBezTo>
                  <a:pt x="63861" y="308182"/>
                  <a:pt x="63861" y="308182"/>
                  <a:pt x="949580" y="1193902"/>
                </a:cubicBezTo>
                <a:cubicBezTo>
                  <a:pt x="1029468" y="1273790"/>
                  <a:pt x="1157984" y="1273790"/>
                  <a:pt x="1234399" y="1193902"/>
                </a:cubicBezTo>
                <a:lnTo>
                  <a:pt x="2120119" y="308182"/>
                </a:lnTo>
                <a:cubicBezTo>
                  <a:pt x="2140091" y="288210"/>
                  <a:pt x="2155070" y="265416"/>
                  <a:pt x="2165056" y="241211"/>
                </a:cubicBezTo>
                <a:lnTo>
                  <a:pt x="2179897" y="166468"/>
                </a:lnTo>
                <a:lnTo>
                  <a:pt x="2182678" y="217221"/>
                </a:lnTo>
                <a:cubicBezTo>
                  <a:pt x="2181809" y="293636"/>
                  <a:pt x="2160957" y="370051"/>
                  <a:pt x="2120989" y="409995"/>
                </a:cubicBezTo>
                <a:lnTo>
                  <a:pt x="1234757" y="1295715"/>
                </a:lnTo>
                <a:cubicBezTo>
                  <a:pt x="1158297" y="1375603"/>
                  <a:pt x="1029707" y="1375603"/>
                  <a:pt x="949772" y="1295715"/>
                </a:cubicBezTo>
                <a:cubicBezTo>
                  <a:pt x="63540" y="409995"/>
                  <a:pt x="63540" y="409995"/>
                  <a:pt x="63540" y="409995"/>
                </a:cubicBezTo>
                <a:cubicBezTo>
                  <a:pt x="3589" y="350079"/>
                  <a:pt x="-15309" y="215919"/>
                  <a:pt x="12712" y="118880"/>
                </a:cubicBezTo>
                <a:lnTo>
                  <a:pt x="13792" y="116176"/>
                </a:lnTo>
                <a:close/>
                <a:moveTo>
                  <a:pt x="2167902" y="104667"/>
                </a:moveTo>
                <a:lnTo>
                  <a:pt x="2168885" y="107158"/>
                </a:lnTo>
                <a:cubicBezTo>
                  <a:pt x="2173718" y="123982"/>
                  <a:pt x="2177275" y="141946"/>
                  <a:pt x="2179569" y="160480"/>
                </a:cubicBezTo>
                <a:lnTo>
                  <a:pt x="2179792" y="164547"/>
                </a:lnTo>
                <a:lnTo>
                  <a:pt x="2167902" y="104667"/>
                </a:lnTo>
                <a:close/>
                <a:moveTo>
                  <a:pt x="2096756" y="0"/>
                </a:moveTo>
                <a:lnTo>
                  <a:pt x="2097313" y="491"/>
                </a:lnTo>
                <a:cubicBezTo>
                  <a:pt x="2124464" y="24447"/>
                  <a:pt x="2124464" y="24447"/>
                  <a:pt x="2124464" y="24447"/>
                </a:cubicBezTo>
                <a:cubicBezTo>
                  <a:pt x="2134456" y="34433"/>
                  <a:pt x="2143145" y="46699"/>
                  <a:pt x="2150544" y="60674"/>
                </a:cubicBezTo>
                <a:lnTo>
                  <a:pt x="2158237" y="80172"/>
                </a:lnTo>
                <a:lnTo>
                  <a:pt x="2120119" y="23363"/>
                </a:lnTo>
                <a:cubicBezTo>
                  <a:pt x="2120119" y="23363"/>
                  <a:pt x="2120119" y="23363"/>
                  <a:pt x="2106279" y="9524"/>
                </a:cubicBezTo>
                <a:lnTo>
                  <a:pt x="2096756" y="0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448" name="TextBox 31"/>
          <p:cNvSpPr>
            <a:spLocks noChangeArrowheads="1"/>
          </p:cNvSpPr>
          <p:nvPr/>
        </p:nvSpPr>
        <p:spPr bwMode="auto">
          <a:xfrm>
            <a:off x="5478304" y="3505200"/>
            <a:ext cx="1140144" cy="408623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游戏心得</a:t>
            </a:r>
            <a:endParaRPr lang="id-ID" altLang="en-US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49" name="Freeform 5"/>
          <p:cNvSpPr>
            <a:spLocks noEditPoints="1"/>
          </p:cNvSpPr>
          <p:nvPr/>
        </p:nvSpPr>
        <p:spPr bwMode="auto">
          <a:xfrm>
            <a:off x="5843588" y="2952750"/>
            <a:ext cx="409575" cy="409575"/>
          </a:xfrm>
          <a:custGeom>
            <a:avLst/>
            <a:gdLst>
              <a:gd name="T0" fmla="*/ 1167218198 w 128"/>
              <a:gd name="T1" fmla="*/ 296922635 h 128"/>
              <a:gd name="T2" fmla="*/ 1146739457 w 128"/>
              <a:gd name="T3" fmla="*/ 81908586 h 128"/>
              <a:gd name="T4" fmla="*/ 245728984 w 128"/>
              <a:gd name="T5" fmla="*/ 0 h 128"/>
              <a:gd name="T6" fmla="*/ 163820372 w 128"/>
              <a:gd name="T7" fmla="*/ 276447094 h 128"/>
              <a:gd name="T8" fmla="*/ 20478746 w 128"/>
              <a:gd name="T9" fmla="*/ 460743057 h 128"/>
              <a:gd name="T10" fmla="*/ 0 w 128"/>
              <a:gd name="T11" fmla="*/ 573369729 h 128"/>
              <a:gd name="T12" fmla="*/ 122866092 w 128"/>
              <a:gd name="T13" fmla="*/ 696235771 h 128"/>
              <a:gd name="T14" fmla="*/ 204774653 w 128"/>
              <a:gd name="T15" fmla="*/ 1310559780 h 128"/>
              <a:gd name="T16" fmla="*/ 1187693738 w 128"/>
              <a:gd name="T17" fmla="*/ 1228651219 h 128"/>
              <a:gd name="T18" fmla="*/ 1187693738 w 128"/>
              <a:gd name="T19" fmla="*/ 696235771 h 128"/>
              <a:gd name="T20" fmla="*/ 1310559780 w 128"/>
              <a:gd name="T21" fmla="*/ 532415448 h 128"/>
              <a:gd name="T22" fmla="*/ 1064830896 w 128"/>
              <a:gd name="T23" fmla="*/ 81908586 h 128"/>
              <a:gd name="T24" fmla="*/ 245728984 w 128"/>
              <a:gd name="T25" fmla="*/ 245728984 h 128"/>
              <a:gd name="T26" fmla="*/ 245728984 w 128"/>
              <a:gd name="T27" fmla="*/ 81908586 h 128"/>
              <a:gd name="T28" fmla="*/ 419788776 w 128"/>
              <a:gd name="T29" fmla="*/ 614324009 h 128"/>
              <a:gd name="T30" fmla="*/ 409549306 w 128"/>
              <a:gd name="T31" fmla="*/ 327640745 h 128"/>
              <a:gd name="T32" fmla="*/ 419788776 w 128"/>
              <a:gd name="T33" fmla="*/ 614324009 h 128"/>
              <a:gd name="T34" fmla="*/ 634802750 w 128"/>
              <a:gd name="T35" fmla="*/ 327640745 h 128"/>
              <a:gd name="T36" fmla="*/ 460743057 w 128"/>
              <a:gd name="T37" fmla="*/ 614324009 h 128"/>
              <a:gd name="T38" fmla="*/ 675757030 w 128"/>
              <a:gd name="T39" fmla="*/ 327640745 h 128"/>
              <a:gd name="T40" fmla="*/ 849816923 w 128"/>
              <a:gd name="T41" fmla="*/ 614324009 h 128"/>
              <a:gd name="T42" fmla="*/ 675757030 w 128"/>
              <a:gd name="T43" fmla="*/ 327640745 h 128"/>
              <a:gd name="T44" fmla="*/ 901010574 w 128"/>
              <a:gd name="T45" fmla="*/ 327640745 h 128"/>
              <a:gd name="T46" fmla="*/ 890771204 w 128"/>
              <a:gd name="T47" fmla="*/ 614324009 h 128"/>
              <a:gd name="T48" fmla="*/ 81908586 w 128"/>
              <a:gd name="T49" fmla="*/ 573369729 h 128"/>
              <a:gd name="T50" fmla="*/ 92147956 w 128"/>
              <a:gd name="T51" fmla="*/ 511936708 h 128"/>
              <a:gd name="T52" fmla="*/ 245728984 w 128"/>
              <a:gd name="T53" fmla="*/ 327640745 h 128"/>
              <a:gd name="T54" fmla="*/ 194535283 w 128"/>
              <a:gd name="T55" fmla="*/ 614324009 h 128"/>
              <a:gd name="T56" fmla="*/ 81908586 w 128"/>
              <a:gd name="T57" fmla="*/ 573369729 h 128"/>
              <a:gd name="T58" fmla="*/ 511936708 w 128"/>
              <a:gd name="T59" fmla="*/ 1228651219 h 128"/>
              <a:gd name="T60" fmla="*/ 819098613 w 128"/>
              <a:gd name="T61" fmla="*/ 819098613 h 128"/>
              <a:gd name="T62" fmla="*/ 1105785177 w 128"/>
              <a:gd name="T63" fmla="*/ 1228651219 h 128"/>
              <a:gd name="T64" fmla="*/ 860056293 w 128"/>
              <a:gd name="T65" fmla="*/ 819098613 h 128"/>
              <a:gd name="T66" fmla="*/ 511936708 w 128"/>
              <a:gd name="T67" fmla="*/ 778144332 h 128"/>
              <a:gd name="T68" fmla="*/ 470982427 w 128"/>
              <a:gd name="T69" fmla="*/ 1228651219 h 128"/>
              <a:gd name="T70" fmla="*/ 204774653 w 128"/>
              <a:gd name="T71" fmla="*/ 696235771 h 128"/>
              <a:gd name="T72" fmla="*/ 1105785177 w 128"/>
              <a:gd name="T73" fmla="*/ 1228651219 h 128"/>
              <a:gd name="T74" fmla="*/ 1187693738 w 128"/>
              <a:gd name="T75" fmla="*/ 614324009 h 128"/>
              <a:gd name="T76" fmla="*/ 952204224 w 128"/>
              <a:gd name="T77" fmla="*/ 327640745 h 128"/>
              <a:gd name="T78" fmla="*/ 1064830896 w 128"/>
              <a:gd name="T79" fmla="*/ 327640745 h 128"/>
              <a:gd name="T80" fmla="*/ 1218411848 w 128"/>
              <a:gd name="T81" fmla="*/ 511936708 h 128"/>
              <a:gd name="T82" fmla="*/ 1228651219 w 128"/>
              <a:gd name="T83" fmla="*/ 573369729 h 12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28"/>
              <a:gd name="T127" fmla="*/ 0 h 128"/>
              <a:gd name="T128" fmla="*/ 128 w 128"/>
              <a:gd name="T129" fmla="*/ 128 h 128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28" h="128">
                <a:moveTo>
                  <a:pt x="126" y="45"/>
                </a:moveTo>
                <a:cubicBezTo>
                  <a:pt x="114" y="29"/>
                  <a:pt x="114" y="29"/>
                  <a:pt x="114" y="29"/>
                </a:cubicBezTo>
                <a:cubicBezTo>
                  <a:pt x="113" y="28"/>
                  <a:pt x="113" y="28"/>
                  <a:pt x="112" y="27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4"/>
                  <a:pt x="108" y="0"/>
                  <a:pt x="10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8"/>
                  <a:pt x="15" y="28"/>
                  <a:pt x="14" y="29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7"/>
                  <a:pt x="0" y="49"/>
                  <a:pt x="0" y="52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3"/>
                  <a:pt x="5" y="68"/>
                  <a:pt x="12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2" y="124"/>
                  <a:pt x="16" y="128"/>
                  <a:pt x="20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12" y="128"/>
                  <a:pt x="116" y="124"/>
                  <a:pt x="116" y="120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23" y="68"/>
                  <a:pt x="128" y="63"/>
                  <a:pt x="128" y="56"/>
                </a:cubicBezTo>
                <a:cubicBezTo>
                  <a:pt x="128" y="52"/>
                  <a:pt x="128" y="52"/>
                  <a:pt x="128" y="52"/>
                </a:cubicBezTo>
                <a:cubicBezTo>
                  <a:pt x="128" y="49"/>
                  <a:pt x="127" y="47"/>
                  <a:pt x="126" y="45"/>
                </a:cubicBezTo>
                <a:close/>
                <a:moveTo>
                  <a:pt x="104" y="8"/>
                </a:moveTo>
                <a:cubicBezTo>
                  <a:pt x="104" y="24"/>
                  <a:pt x="104" y="24"/>
                  <a:pt x="10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8"/>
                  <a:pt x="24" y="8"/>
                  <a:pt x="24" y="8"/>
                </a:cubicBezTo>
                <a:lnTo>
                  <a:pt x="104" y="8"/>
                </a:lnTo>
                <a:close/>
                <a:moveTo>
                  <a:pt x="41" y="60"/>
                </a:moveTo>
                <a:cubicBezTo>
                  <a:pt x="24" y="60"/>
                  <a:pt x="24" y="60"/>
                  <a:pt x="24" y="60"/>
                </a:cubicBezTo>
                <a:cubicBezTo>
                  <a:pt x="40" y="32"/>
                  <a:pt x="40" y="32"/>
                  <a:pt x="40" y="32"/>
                </a:cubicBezTo>
                <a:cubicBezTo>
                  <a:pt x="49" y="32"/>
                  <a:pt x="49" y="32"/>
                  <a:pt x="49" y="32"/>
                </a:cubicBezTo>
                <a:lnTo>
                  <a:pt x="41" y="60"/>
                </a:lnTo>
                <a:close/>
                <a:moveTo>
                  <a:pt x="53" y="32"/>
                </a:moveTo>
                <a:cubicBezTo>
                  <a:pt x="62" y="32"/>
                  <a:pt x="62" y="32"/>
                  <a:pt x="62" y="32"/>
                </a:cubicBezTo>
                <a:cubicBezTo>
                  <a:pt x="62" y="60"/>
                  <a:pt x="62" y="60"/>
                  <a:pt x="62" y="60"/>
                </a:cubicBezTo>
                <a:cubicBezTo>
                  <a:pt x="45" y="60"/>
                  <a:pt x="45" y="60"/>
                  <a:pt x="45" y="60"/>
                </a:cubicBezTo>
                <a:lnTo>
                  <a:pt x="53" y="32"/>
                </a:lnTo>
                <a:close/>
                <a:moveTo>
                  <a:pt x="66" y="32"/>
                </a:moveTo>
                <a:cubicBezTo>
                  <a:pt x="75" y="32"/>
                  <a:pt x="75" y="32"/>
                  <a:pt x="75" y="32"/>
                </a:cubicBezTo>
                <a:cubicBezTo>
                  <a:pt x="83" y="60"/>
                  <a:pt x="83" y="60"/>
                  <a:pt x="83" y="60"/>
                </a:cubicBezTo>
                <a:cubicBezTo>
                  <a:pt x="66" y="60"/>
                  <a:pt x="66" y="60"/>
                  <a:pt x="66" y="60"/>
                </a:cubicBezTo>
                <a:lnTo>
                  <a:pt x="66" y="32"/>
                </a:lnTo>
                <a:close/>
                <a:moveTo>
                  <a:pt x="79" y="32"/>
                </a:moveTo>
                <a:cubicBezTo>
                  <a:pt x="88" y="32"/>
                  <a:pt x="88" y="32"/>
                  <a:pt x="88" y="32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87" y="60"/>
                  <a:pt x="87" y="60"/>
                  <a:pt x="87" y="60"/>
                </a:cubicBezTo>
                <a:lnTo>
                  <a:pt x="79" y="32"/>
                </a:lnTo>
                <a:close/>
                <a:moveTo>
                  <a:pt x="8" y="56"/>
                </a:moveTo>
                <a:cubicBezTo>
                  <a:pt x="8" y="52"/>
                  <a:pt x="8" y="52"/>
                  <a:pt x="8" y="52"/>
                </a:cubicBezTo>
                <a:cubicBezTo>
                  <a:pt x="8" y="51"/>
                  <a:pt x="8" y="50"/>
                  <a:pt x="9" y="50"/>
                </a:cubicBezTo>
                <a:cubicBezTo>
                  <a:pt x="21" y="34"/>
                  <a:pt x="21" y="34"/>
                  <a:pt x="21" y="34"/>
                </a:cubicBezTo>
                <a:cubicBezTo>
                  <a:pt x="22" y="33"/>
                  <a:pt x="23" y="32"/>
                  <a:pt x="24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19" y="60"/>
                  <a:pt x="19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0" y="60"/>
                  <a:pt x="8" y="58"/>
                  <a:pt x="8" y="56"/>
                </a:cubicBezTo>
                <a:close/>
                <a:moveTo>
                  <a:pt x="80" y="120"/>
                </a:moveTo>
                <a:cubicBezTo>
                  <a:pt x="50" y="120"/>
                  <a:pt x="50" y="120"/>
                  <a:pt x="50" y="120"/>
                </a:cubicBezTo>
                <a:cubicBezTo>
                  <a:pt x="50" y="80"/>
                  <a:pt x="50" y="80"/>
                  <a:pt x="50" y="80"/>
                </a:cubicBezTo>
                <a:cubicBezTo>
                  <a:pt x="80" y="80"/>
                  <a:pt x="80" y="80"/>
                  <a:pt x="80" y="80"/>
                </a:cubicBezTo>
                <a:lnTo>
                  <a:pt x="80" y="120"/>
                </a:lnTo>
                <a:close/>
                <a:moveTo>
                  <a:pt x="108" y="120"/>
                </a:moveTo>
                <a:cubicBezTo>
                  <a:pt x="84" y="120"/>
                  <a:pt x="84" y="120"/>
                  <a:pt x="84" y="120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78"/>
                  <a:pt x="82" y="76"/>
                  <a:pt x="80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48" y="76"/>
                  <a:pt x="46" y="78"/>
                  <a:pt x="46" y="80"/>
                </a:cubicBezTo>
                <a:cubicBezTo>
                  <a:pt x="46" y="120"/>
                  <a:pt x="46" y="120"/>
                  <a:pt x="46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68"/>
                  <a:pt x="20" y="68"/>
                  <a:pt x="20" y="68"/>
                </a:cubicBezTo>
                <a:cubicBezTo>
                  <a:pt x="108" y="68"/>
                  <a:pt x="108" y="68"/>
                  <a:pt x="108" y="68"/>
                </a:cubicBezTo>
                <a:lnTo>
                  <a:pt x="108" y="120"/>
                </a:lnTo>
                <a:close/>
                <a:moveTo>
                  <a:pt x="120" y="56"/>
                </a:moveTo>
                <a:cubicBezTo>
                  <a:pt x="120" y="58"/>
                  <a:pt x="118" y="60"/>
                  <a:pt x="116" y="60"/>
                </a:cubicBezTo>
                <a:cubicBezTo>
                  <a:pt x="109" y="60"/>
                  <a:pt x="109" y="60"/>
                  <a:pt x="109" y="60"/>
                </a:cubicBezTo>
                <a:cubicBezTo>
                  <a:pt x="93" y="32"/>
                  <a:pt x="93" y="32"/>
                  <a:pt x="93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5" y="32"/>
                  <a:pt x="106" y="33"/>
                  <a:pt x="107" y="34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20" y="50"/>
                  <a:pt x="120" y="51"/>
                  <a:pt x="120" y="52"/>
                </a:cubicBezTo>
                <a:lnTo>
                  <a:pt x="120" y="5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451" name="任意多边形 20"/>
          <p:cNvSpPr>
            <a:spLocks/>
          </p:cNvSpPr>
          <p:nvPr/>
        </p:nvSpPr>
        <p:spPr bwMode="auto">
          <a:xfrm>
            <a:off x="2574925" y="3633788"/>
            <a:ext cx="3432175" cy="2070100"/>
          </a:xfrm>
          <a:custGeom>
            <a:avLst/>
            <a:gdLst>
              <a:gd name="T0" fmla="*/ 3342029 w 3432175"/>
              <a:gd name="T1" fmla="*/ 910646 h 2070100"/>
              <a:gd name="T2" fmla="*/ 3409489 w 3432175"/>
              <a:gd name="T3" fmla="*/ 955583 h 2070100"/>
              <a:gd name="T4" fmla="*/ 3411185 w 3432175"/>
              <a:gd name="T5" fmla="*/ 955917 h 2070100"/>
              <a:gd name="T6" fmla="*/ 3409489 w 3432175"/>
              <a:gd name="T7" fmla="*/ 955583 h 2070100"/>
              <a:gd name="T8" fmla="*/ 3342029 w 3432175"/>
              <a:gd name="T9" fmla="*/ 910646 h 2070100"/>
              <a:gd name="T10" fmla="*/ 2439585 w 3432175"/>
              <a:gd name="T11" fmla="*/ 0 h 2070100"/>
              <a:gd name="T12" fmla="*/ 2439585 w 3432175"/>
              <a:gd name="T13" fmla="*/ 0 h 2070100"/>
              <a:gd name="T14" fmla="*/ 2456309 w 3432175"/>
              <a:gd name="T15" fmla="*/ 24926 h 2070100"/>
              <a:gd name="T16" fmla="*/ 2439585 w 3432175"/>
              <a:gd name="T17" fmla="*/ 0 h 2070100"/>
              <a:gd name="T18" fmla="*/ 104442 w 3432175"/>
              <a:gd name="T19" fmla="*/ 0 h 2070100"/>
              <a:gd name="T20" fmla="*/ 2225843 w 3432175"/>
              <a:gd name="T21" fmla="*/ 0 h 2070100"/>
              <a:gd name="T22" fmla="*/ 2398981 w 3432175"/>
              <a:gd name="T23" fmla="*/ 0 h 2070100"/>
              <a:gd name="T24" fmla="*/ 2418815 w 3432175"/>
              <a:gd name="T25" fmla="*/ 69622 h 2070100"/>
              <a:gd name="T26" fmla="*/ 2455989 w 3432175"/>
              <a:gd name="T27" fmla="*/ 126739 h 2070100"/>
              <a:gd name="T28" fmla="*/ 3342221 w 3432175"/>
              <a:gd name="T29" fmla="*/ 1012459 h 2070100"/>
              <a:gd name="T30" fmla="*/ 3409721 w 3432175"/>
              <a:gd name="T31" fmla="*/ 1057396 h 2070100"/>
              <a:gd name="T32" fmla="*/ 3432175 w 3432175"/>
              <a:gd name="T33" fmla="*/ 1061805 h 2070100"/>
              <a:gd name="T34" fmla="*/ 3432175 w 3432175"/>
              <a:gd name="T35" fmla="*/ 1961907 h 2070100"/>
              <a:gd name="T36" fmla="*/ 3327733 w 3432175"/>
              <a:gd name="T37" fmla="*/ 2070100 h 2070100"/>
              <a:gd name="T38" fmla="*/ 104442 w 3432175"/>
              <a:gd name="T39" fmla="*/ 2070100 h 2070100"/>
              <a:gd name="T40" fmla="*/ 0 w 3432175"/>
              <a:gd name="T41" fmla="*/ 1961907 h 2070100"/>
              <a:gd name="T42" fmla="*/ 0 w 3432175"/>
              <a:gd name="T43" fmla="*/ 108194 h 2070100"/>
              <a:gd name="T44" fmla="*/ 104442 w 3432175"/>
              <a:gd name="T45" fmla="*/ 0 h 207010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432175"/>
              <a:gd name="T70" fmla="*/ 0 h 2070100"/>
              <a:gd name="T71" fmla="*/ 3432175 w 3432175"/>
              <a:gd name="T72" fmla="*/ 2070100 h 2070100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432175" h="2070100">
                <a:moveTo>
                  <a:pt x="3342028" y="910646"/>
                </a:moveTo>
                <a:cubicBezTo>
                  <a:pt x="3362000" y="930618"/>
                  <a:pt x="3385012" y="945597"/>
                  <a:pt x="3409488" y="955583"/>
                </a:cubicBezTo>
                <a:lnTo>
                  <a:pt x="3411185" y="955917"/>
                </a:lnTo>
                <a:lnTo>
                  <a:pt x="3409488" y="955583"/>
                </a:lnTo>
                <a:cubicBezTo>
                  <a:pt x="3385011" y="945597"/>
                  <a:pt x="3362000" y="930618"/>
                  <a:pt x="3342028" y="910646"/>
                </a:cubicBezTo>
                <a:close/>
                <a:moveTo>
                  <a:pt x="2439584" y="0"/>
                </a:moveTo>
                <a:lnTo>
                  <a:pt x="2439584" y="0"/>
                </a:lnTo>
                <a:lnTo>
                  <a:pt x="2456309" y="24926"/>
                </a:lnTo>
                <a:lnTo>
                  <a:pt x="2439584" y="0"/>
                </a:lnTo>
                <a:close/>
                <a:moveTo>
                  <a:pt x="104442" y="0"/>
                </a:moveTo>
                <a:cubicBezTo>
                  <a:pt x="1073947" y="0"/>
                  <a:pt x="1751845" y="0"/>
                  <a:pt x="2225842" y="0"/>
                </a:cubicBezTo>
                <a:lnTo>
                  <a:pt x="2398980" y="0"/>
                </a:lnTo>
                <a:lnTo>
                  <a:pt x="2418814" y="69622"/>
                </a:lnTo>
                <a:cubicBezTo>
                  <a:pt x="2428579" y="92141"/>
                  <a:pt x="2441001" y="111760"/>
                  <a:pt x="2455988" y="126739"/>
                </a:cubicBezTo>
                <a:cubicBezTo>
                  <a:pt x="2455988" y="126739"/>
                  <a:pt x="2455988" y="126739"/>
                  <a:pt x="3342220" y="1012459"/>
                </a:cubicBezTo>
                <a:cubicBezTo>
                  <a:pt x="3362204" y="1032431"/>
                  <a:pt x="3385229" y="1047410"/>
                  <a:pt x="3409720" y="1057396"/>
                </a:cubicBezTo>
                <a:lnTo>
                  <a:pt x="3432175" y="1061805"/>
                </a:lnTo>
                <a:lnTo>
                  <a:pt x="3432175" y="1961907"/>
                </a:lnTo>
                <a:cubicBezTo>
                  <a:pt x="3432175" y="2023216"/>
                  <a:pt x="3385356" y="2070100"/>
                  <a:pt x="3327733" y="2070100"/>
                </a:cubicBezTo>
                <a:cubicBezTo>
                  <a:pt x="104442" y="2070100"/>
                  <a:pt x="104442" y="2070100"/>
                  <a:pt x="104442" y="2070100"/>
                </a:cubicBezTo>
                <a:cubicBezTo>
                  <a:pt x="46819" y="2070100"/>
                  <a:pt x="0" y="2023216"/>
                  <a:pt x="0" y="1961907"/>
                </a:cubicBezTo>
                <a:cubicBezTo>
                  <a:pt x="0" y="108194"/>
                  <a:pt x="0" y="108194"/>
                  <a:pt x="0" y="108194"/>
                </a:cubicBezTo>
                <a:cubicBezTo>
                  <a:pt x="0" y="46884"/>
                  <a:pt x="46819" y="0"/>
                  <a:pt x="104442" y="0"/>
                </a:cubicBezTo>
                <a:close/>
              </a:path>
            </a:pathLst>
          </a:custGeom>
          <a:solidFill>
            <a:schemeClr val="bg1">
              <a:alpha val="7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452" name="任意多边形 21"/>
          <p:cNvSpPr>
            <a:spLocks/>
          </p:cNvSpPr>
          <p:nvPr/>
        </p:nvSpPr>
        <p:spPr bwMode="auto">
          <a:xfrm>
            <a:off x="6122988" y="3633788"/>
            <a:ext cx="3435350" cy="2070100"/>
          </a:xfrm>
          <a:custGeom>
            <a:avLst/>
            <a:gdLst>
              <a:gd name="T0" fmla="*/ 1017354 w 3435350"/>
              <a:gd name="T1" fmla="*/ 0 h 2070100"/>
              <a:gd name="T2" fmla="*/ 1170647 w 3435350"/>
              <a:gd name="T3" fmla="*/ 0 h 2070100"/>
              <a:gd name="T4" fmla="*/ 3327320 w 3435350"/>
              <a:gd name="T5" fmla="*/ 0 h 2070100"/>
              <a:gd name="T6" fmla="*/ 3435350 w 3435350"/>
              <a:gd name="T7" fmla="*/ 108194 h 2070100"/>
              <a:gd name="T8" fmla="*/ 3435350 w 3435350"/>
              <a:gd name="T9" fmla="*/ 1961907 h 2070100"/>
              <a:gd name="T10" fmla="*/ 3327320 w 3435350"/>
              <a:gd name="T11" fmla="*/ 2070100 h 2070100"/>
              <a:gd name="T12" fmla="*/ 108030 w 3435350"/>
              <a:gd name="T13" fmla="*/ 2070100 h 2070100"/>
              <a:gd name="T14" fmla="*/ 0 w 3435350"/>
              <a:gd name="T15" fmla="*/ 1961907 h 2070100"/>
              <a:gd name="T16" fmla="*/ 0 w 3435350"/>
              <a:gd name="T17" fmla="*/ 1191033 h 2070100"/>
              <a:gd name="T18" fmla="*/ 0 w 3435350"/>
              <a:gd name="T19" fmla="*/ 1060089 h 2070100"/>
              <a:gd name="T20" fmla="*/ 13598 w 3435350"/>
              <a:gd name="T21" fmla="*/ 1057396 h 2070100"/>
              <a:gd name="T22" fmla="*/ 79142 w 3435350"/>
              <a:gd name="T23" fmla="*/ 1012459 h 2070100"/>
              <a:gd name="T24" fmla="*/ 965374 w 3435350"/>
              <a:gd name="T25" fmla="*/ 126739 h 2070100"/>
              <a:gd name="T26" fmla="*/ 1010881 w 3435350"/>
              <a:gd name="T27" fmla="*/ 44029 h 2070100"/>
              <a:gd name="T28" fmla="*/ 1017354 w 3435350"/>
              <a:gd name="T29" fmla="*/ 0 h 2070100"/>
              <a:gd name="T30" fmla="*/ 981229 w 3435350"/>
              <a:gd name="T31" fmla="*/ 0 h 2070100"/>
              <a:gd name="T32" fmla="*/ 981229 w 3435350"/>
              <a:gd name="T33" fmla="*/ 0 h 2070100"/>
              <a:gd name="T34" fmla="*/ 964504 w 3435350"/>
              <a:gd name="T35" fmla="*/ 24926 h 2070100"/>
              <a:gd name="T36" fmla="*/ 981229 w 3435350"/>
              <a:gd name="T37" fmla="*/ 0 h 20701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3435350"/>
              <a:gd name="T58" fmla="*/ 0 h 2070100"/>
              <a:gd name="T59" fmla="*/ 3435350 w 3435350"/>
              <a:gd name="T60" fmla="*/ 2070100 h 207010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3435350" h="2070100">
                <a:moveTo>
                  <a:pt x="1017354" y="0"/>
                </a:moveTo>
                <a:lnTo>
                  <a:pt x="1170647" y="0"/>
                </a:lnTo>
                <a:cubicBezTo>
                  <a:pt x="3327320" y="0"/>
                  <a:pt x="3327320" y="0"/>
                  <a:pt x="3327320" y="0"/>
                </a:cubicBezTo>
                <a:cubicBezTo>
                  <a:pt x="3384936" y="0"/>
                  <a:pt x="3435350" y="46884"/>
                  <a:pt x="3435350" y="108194"/>
                </a:cubicBezTo>
                <a:lnTo>
                  <a:pt x="3435350" y="1961907"/>
                </a:lnTo>
                <a:cubicBezTo>
                  <a:pt x="3435350" y="2023216"/>
                  <a:pt x="3384936" y="2070100"/>
                  <a:pt x="3327320" y="2070100"/>
                </a:cubicBezTo>
                <a:cubicBezTo>
                  <a:pt x="108030" y="2070100"/>
                  <a:pt x="108030" y="2070100"/>
                  <a:pt x="108030" y="2070100"/>
                </a:cubicBezTo>
                <a:cubicBezTo>
                  <a:pt x="46813" y="2070100"/>
                  <a:pt x="0" y="2023216"/>
                  <a:pt x="0" y="1961907"/>
                </a:cubicBezTo>
                <a:cubicBezTo>
                  <a:pt x="0" y="1657782"/>
                  <a:pt x="0" y="1403553"/>
                  <a:pt x="0" y="1191033"/>
                </a:cubicBezTo>
                <a:lnTo>
                  <a:pt x="0" y="1060089"/>
                </a:lnTo>
                <a:lnTo>
                  <a:pt x="13598" y="1057396"/>
                </a:lnTo>
                <a:cubicBezTo>
                  <a:pt x="37654" y="1047410"/>
                  <a:pt x="60027" y="1032431"/>
                  <a:pt x="79142" y="1012459"/>
                </a:cubicBezTo>
                <a:lnTo>
                  <a:pt x="965374" y="126739"/>
                </a:lnTo>
                <a:cubicBezTo>
                  <a:pt x="985358" y="106767"/>
                  <a:pt x="1000563" y="77677"/>
                  <a:pt x="1010881" y="44029"/>
                </a:cubicBezTo>
                <a:lnTo>
                  <a:pt x="1017354" y="0"/>
                </a:lnTo>
                <a:close/>
                <a:moveTo>
                  <a:pt x="981229" y="0"/>
                </a:moveTo>
                <a:lnTo>
                  <a:pt x="981229" y="0"/>
                </a:lnTo>
                <a:lnTo>
                  <a:pt x="964504" y="24926"/>
                </a:lnTo>
                <a:lnTo>
                  <a:pt x="981229" y="0"/>
                </a:lnTo>
                <a:close/>
              </a:path>
            </a:pathLst>
          </a:custGeom>
          <a:solidFill>
            <a:schemeClr val="bg1">
              <a:alpha val="7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453" name="TextBox 35"/>
          <p:cNvSpPr txBox="1">
            <a:spLocks noChangeArrowheads="1"/>
          </p:cNvSpPr>
          <p:nvPr/>
        </p:nvSpPr>
        <p:spPr bwMode="auto">
          <a:xfrm>
            <a:off x="6513100" y="4324886"/>
            <a:ext cx="13499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跨越鸿沟</a:t>
            </a:r>
            <a:endParaRPr lang="id-ID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54" name="Rectangle 36"/>
          <p:cNvSpPr>
            <a:spLocks noChangeArrowheads="1"/>
          </p:cNvSpPr>
          <p:nvPr/>
        </p:nvSpPr>
        <p:spPr bwMode="auto">
          <a:xfrm>
            <a:off x="6565301" y="4729667"/>
            <a:ext cx="27559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推出新技术时机过早，便会坠入鸿沟。</a:t>
            </a:r>
            <a:endParaRPr lang="id-ID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55" name="TextBox 39"/>
          <p:cNvSpPr txBox="1">
            <a:spLocks noChangeArrowheads="1"/>
          </p:cNvSpPr>
          <p:nvPr/>
        </p:nvSpPr>
        <p:spPr bwMode="auto">
          <a:xfrm>
            <a:off x="4119218" y="4313238"/>
            <a:ext cx="14468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只先一步</a:t>
            </a:r>
            <a:endParaRPr lang="id-ID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56" name="Rectangle 40"/>
          <p:cNvSpPr>
            <a:spLocks noChangeArrowheads="1"/>
          </p:cNvSpPr>
          <p:nvPr/>
        </p:nvSpPr>
        <p:spPr bwMode="auto">
          <a:xfrm>
            <a:off x="2574925" y="4700411"/>
            <a:ext cx="30415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hangingPunct="1"/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0.0001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只是数学上的最小值，社会共识从来不是最激进的。</a:t>
            </a:r>
            <a:endParaRPr lang="id-ID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38">
            <a:extLst>
              <a:ext uri="{FF2B5EF4-FFF2-40B4-BE49-F238E27FC236}">
                <a16:creationId xmlns:a16="http://schemas.microsoft.com/office/drawing/2014/main" id="{E2F4B4DC-733C-4E94-8834-C14B58F79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379" y="352884"/>
            <a:ext cx="21367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黄金点游戏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3A9AF93-A61C-4AAC-A52F-8A0714BA76AD}"/>
              </a:ext>
            </a:extLst>
          </p:cNvPr>
          <p:cNvGrpSpPr/>
          <p:nvPr/>
        </p:nvGrpSpPr>
        <p:grpSpPr>
          <a:xfrm>
            <a:off x="424518" y="403716"/>
            <a:ext cx="238126" cy="472388"/>
            <a:chOff x="545192" y="549490"/>
            <a:chExt cx="238126" cy="472388"/>
          </a:xfrm>
        </p:grpSpPr>
        <p:grpSp>
          <p:nvGrpSpPr>
            <p:cNvPr id="28" name="组合 3">
              <a:extLst>
                <a:ext uri="{FF2B5EF4-FFF2-40B4-BE49-F238E27FC236}">
                  <a16:creationId xmlns:a16="http://schemas.microsoft.com/office/drawing/2014/main" id="{05BC32DA-635E-4FCC-AE07-960A4EF226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5193" y="549490"/>
              <a:ext cx="238125" cy="347662"/>
              <a:chOff x="0" y="0"/>
              <a:chExt cx="569789" cy="829904"/>
            </a:xfrm>
          </p:grpSpPr>
          <p:sp>
            <p:nvSpPr>
              <p:cNvPr id="29" name="菱形 39">
                <a:extLst>
                  <a:ext uri="{FF2B5EF4-FFF2-40B4-BE49-F238E27FC236}">
                    <a16:creationId xmlns:a16="http://schemas.microsoft.com/office/drawing/2014/main" id="{C31D76CB-A5A4-4F3D-856E-A0C8DBAB6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菱形 40">
                <a:extLst>
                  <a:ext uri="{FF2B5EF4-FFF2-40B4-BE49-F238E27FC236}">
                    <a16:creationId xmlns:a16="http://schemas.microsoft.com/office/drawing/2014/main" id="{D6DEE234-7206-4EB1-A097-1C10E5E07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">
              <a:extLst>
                <a:ext uri="{FF2B5EF4-FFF2-40B4-BE49-F238E27FC236}">
                  <a16:creationId xmlns:a16="http://schemas.microsoft.com/office/drawing/2014/main" id="{A94B1E5E-C4D3-4B2E-8FA0-6EDED7B15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5192" y="674216"/>
              <a:ext cx="238125" cy="347662"/>
              <a:chOff x="0" y="0"/>
              <a:chExt cx="569789" cy="829904"/>
            </a:xfrm>
          </p:grpSpPr>
          <p:sp>
            <p:nvSpPr>
              <p:cNvPr id="32" name="菱形 39">
                <a:extLst>
                  <a:ext uri="{FF2B5EF4-FFF2-40B4-BE49-F238E27FC236}">
                    <a16:creationId xmlns:a16="http://schemas.microsoft.com/office/drawing/2014/main" id="{0749D236-BDC6-4E14-9037-F6CA155EF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菱形 40">
                <a:extLst>
                  <a:ext uri="{FF2B5EF4-FFF2-40B4-BE49-F238E27FC236}">
                    <a16:creationId xmlns:a16="http://schemas.microsoft.com/office/drawing/2014/main" id="{E90908A4-6FFE-458D-B16A-C3FE560EB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F179576-194E-44A7-AB78-076592822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66" y="1509306"/>
            <a:ext cx="10036468" cy="4295146"/>
          </a:xfrm>
          <a:prstGeom prst="rect">
            <a:avLst/>
          </a:prstGeom>
        </p:spPr>
      </p:pic>
      <p:sp>
        <p:nvSpPr>
          <p:cNvPr id="67" name="文本框 38">
            <a:extLst>
              <a:ext uri="{FF2B5EF4-FFF2-40B4-BE49-F238E27FC236}">
                <a16:creationId xmlns:a16="http://schemas.microsoft.com/office/drawing/2014/main" id="{64700798-B426-4207-BEEA-35752516B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379" y="352884"/>
            <a:ext cx="46510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大众对新技术接受的曲线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95D949A5-0027-47F4-84C2-311987B5FBF0}"/>
              </a:ext>
            </a:extLst>
          </p:cNvPr>
          <p:cNvGrpSpPr/>
          <p:nvPr/>
        </p:nvGrpSpPr>
        <p:grpSpPr>
          <a:xfrm>
            <a:off x="424518" y="403716"/>
            <a:ext cx="238126" cy="472388"/>
            <a:chOff x="545192" y="549490"/>
            <a:chExt cx="238126" cy="472388"/>
          </a:xfrm>
        </p:grpSpPr>
        <p:grpSp>
          <p:nvGrpSpPr>
            <p:cNvPr id="69" name="组合 3">
              <a:extLst>
                <a:ext uri="{FF2B5EF4-FFF2-40B4-BE49-F238E27FC236}">
                  <a16:creationId xmlns:a16="http://schemas.microsoft.com/office/drawing/2014/main" id="{9367CB51-3BC2-444C-9E93-AC239FDF10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5193" y="549490"/>
              <a:ext cx="238125" cy="347662"/>
              <a:chOff x="0" y="0"/>
              <a:chExt cx="569789" cy="829904"/>
            </a:xfrm>
          </p:grpSpPr>
          <p:sp>
            <p:nvSpPr>
              <p:cNvPr id="73" name="菱形 39">
                <a:extLst>
                  <a:ext uri="{FF2B5EF4-FFF2-40B4-BE49-F238E27FC236}">
                    <a16:creationId xmlns:a16="http://schemas.microsoft.com/office/drawing/2014/main" id="{FCFE4BE1-A9D1-4AEB-874C-9F8323BB9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菱形 40">
                <a:extLst>
                  <a:ext uri="{FF2B5EF4-FFF2-40B4-BE49-F238E27FC236}">
                    <a16:creationId xmlns:a16="http://schemas.microsoft.com/office/drawing/2014/main" id="{1B344899-0D92-494F-A11E-5EE27044D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0" name="组合 3">
              <a:extLst>
                <a:ext uri="{FF2B5EF4-FFF2-40B4-BE49-F238E27FC236}">
                  <a16:creationId xmlns:a16="http://schemas.microsoft.com/office/drawing/2014/main" id="{89F50B61-5AD9-4E5E-9FC2-1D016308A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5192" y="674216"/>
              <a:ext cx="238125" cy="347662"/>
              <a:chOff x="0" y="0"/>
              <a:chExt cx="569789" cy="829904"/>
            </a:xfrm>
          </p:grpSpPr>
          <p:sp>
            <p:nvSpPr>
              <p:cNvPr id="71" name="菱形 39">
                <a:extLst>
                  <a:ext uri="{FF2B5EF4-FFF2-40B4-BE49-F238E27FC236}">
                    <a16:creationId xmlns:a16="http://schemas.microsoft.com/office/drawing/2014/main" id="{0AF017C9-F179-43D0-BB6B-ED304EAD5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菱形 40">
                <a:extLst>
                  <a:ext uri="{FF2B5EF4-FFF2-40B4-BE49-F238E27FC236}">
                    <a16:creationId xmlns:a16="http://schemas.microsoft.com/office/drawing/2014/main" id="{D8399349-5338-4B3D-85E8-AAB744733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261483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38">
            <a:extLst>
              <a:ext uri="{FF2B5EF4-FFF2-40B4-BE49-F238E27FC236}">
                <a16:creationId xmlns:a16="http://schemas.microsoft.com/office/drawing/2014/main" id="{64700798-B426-4207-BEEA-35752516B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379" y="352884"/>
            <a:ext cx="46510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技术成熟度曲线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95D949A5-0027-47F4-84C2-311987B5FBF0}"/>
              </a:ext>
            </a:extLst>
          </p:cNvPr>
          <p:cNvGrpSpPr/>
          <p:nvPr/>
        </p:nvGrpSpPr>
        <p:grpSpPr>
          <a:xfrm>
            <a:off x="424518" y="403716"/>
            <a:ext cx="238126" cy="472388"/>
            <a:chOff x="545192" y="549490"/>
            <a:chExt cx="238126" cy="472388"/>
          </a:xfrm>
        </p:grpSpPr>
        <p:grpSp>
          <p:nvGrpSpPr>
            <p:cNvPr id="69" name="组合 3">
              <a:extLst>
                <a:ext uri="{FF2B5EF4-FFF2-40B4-BE49-F238E27FC236}">
                  <a16:creationId xmlns:a16="http://schemas.microsoft.com/office/drawing/2014/main" id="{9367CB51-3BC2-444C-9E93-AC239FDF10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5193" y="549490"/>
              <a:ext cx="238125" cy="347662"/>
              <a:chOff x="0" y="0"/>
              <a:chExt cx="569789" cy="829904"/>
            </a:xfrm>
          </p:grpSpPr>
          <p:sp>
            <p:nvSpPr>
              <p:cNvPr id="73" name="菱形 39">
                <a:extLst>
                  <a:ext uri="{FF2B5EF4-FFF2-40B4-BE49-F238E27FC236}">
                    <a16:creationId xmlns:a16="http://schemas.microsoft.com/office/drawing/2014/main" id="{FCFE4BE1-A9D1-4AEB-874C-9F8323BB9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菱形 40">
                <a:extLst>
                  <a:ext uri="{FF2B5EF4-FFF2-40B4-BE49-F238E27FC236}">
                    <a16:creationId xmlns:a16="http://schemas.microsoft.com/office/drawing/2014/main" id="{1B344899-0D92-494F-A11E-5EE27044D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0" name="组合 3">
              <a:extLst>
                <a:ext uri="{FF2B5EF4-FFF2-40B4-BE49-F238E27FC236}">
                  <a16:creationId xmlns:a16="http://schemas.microsoft.com/office/drawing/2014/main" id="{89F50B61-5AD9-4E5E-9FC2-1D016308A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5192" y="674216"/>
              <a:ext cx="238125" cy="347662"/>
              <a:chOff x="0" y="0"/>
              <a:chExt cx="569789" cy="829904"/>
            </a:xfrm>
          </p:grpSpPr>
          <p:sp>
            <p:nvSpPr>
              <p:cNvPr id="71" name="菱形 39">
                <a:extLst>
                  <a:ext uri="{FF2B5EF4-FFF2-40B4-BE49-F238E27FC236}">
                    <a16:creationId xmlns:a16="http://schemas.microsoft.com/office/drawing/2014/main" id="{0AF017C9-F179-43D0-BB6B-ED304EAD5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菱形 40">
                <a:extLst>
                  <a:ext uri="{FF2B5EF4-FFF2-40B4-BE49-F238E27FC236}">
                    <a16:creationId xmlns:a16="http://schemas.microsoft.com/office/drawing/2014/main" id="{D8399349-5338-4B3D-85E8-AAB744733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D4723D4B-F8C1-437C-803C-263A34D25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34" y="0"/>
            <a:ext cx="10761531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DEBB30C-91C3-49C8-8209-A7B50D47B7E3}"/>
              </a:ext>
            </a:extLst>
          </p:cNvPr>
          <p:cNvSpPr/>
          <p:nvPr/>
        </p:nvSpPr>
        <p:spPr bwMode="auto">
          <a:xfrm>
            <a:off x="1564205" y="6056243"/>
            <a:ext cx="1285012" cy="34455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59042CB-730F-4F87-B721-41FCC88290D0}"/>
              </a:ext>
            </a:extLst>
          </p:cNvPr>
          <p:cNvSpPr/>
          <p:nvPr/>
        </p:nvSpPr>
        <p:spPr bwMode="auto">
          <a:xfrm>
            <a:off x="3293619" y="6062871"/>
            <a:ext cx="1285012" cy="34455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6874DE-FF94-4FDC-AA79-F73AE64D0EDF}"/>
              </a:ext>
            </a:extLst>
          </p:cNvPr>
          <p:cNvSpPr/>
          <p:nvPr/>
        </p:nvSpPr>
        <p:spPr bwMode="auto">
          <a:xfrm>
            <a:off x="5155096" y="6069499"/>
            <a:ext cx="901152" cy="34455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7BC3E2-3DF8-4A65-B32E-48E783FBF69F}"/>
              </a:ext>
            </a:extLst>
          </p:cNvPr>
          <p:cNvSpPr/>
          <p:nvPr/>
        </p:nvSpPr>
        <p:spPr bwMode="auto">
          <a:xfrm>
            <a:off x="7262645" y="6069499"/>
            <a:ext cx="1285012" cy="34455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78EB83-A613-47CE-8737-B092E21E6C1B}"/>
              </a:ext>
            </a:extLst>
          </p:cNvPr>
          <p:cNvSpPr/>
          <p:nvPr/>
        </p:nvSpPr>
        <p:spPr bwMode="auto">
          <a:xfrm>
            <a:off x="9667916" y="6062875"/>
            <a:ext cx="1285012" cy="34455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073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756</Words>
  <Application>Microsoft Office PowerPoint</Application>
  <PresentationFormat>宽屏</PresentationFormat>
  <Paragraphs>117</Paragraphs>
  <Slides>18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Billboard</vt:lpstr>
      <vt:lpstr>宋体</vt:lpstr>
      <vt:lpstr>微软雅黑</vt:lpstr>
      <vt:lpstr>张海山锐谐体</vt:lpstr>
      <vt:lpstr>Arial</vt:lpstr>
      <vt:lpstr>Arial Rounded MT Bold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蓝色星空</dc:title>
  <dc:creator>第一PPT</dc:creator>
  <cp:keywords>www.1ppt.com</cp:keywords>
  <cp:lastModifiedBy>meng</cp:lastModifiedBy>
  <cp:revision>49</cp:revision>
  <dcterms:modified xsi:type="dcterms:W3CDTF">2018-10-28T16:24:21Z</dcterms:modified>
</cp:coreProperties>
</file>