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1.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56" r:id="rId2"/>
    <p:sldId id="301" r:id="rId3"/>
    <p:sldId id="258" r:id="rId4"/>
    <p:sldId id="302" r:id="rId5"/>
    <p:sldId id="303" r:id="rId6"/>
    <p:sldId id="333" r:id="rId7"/>
    <p:sldId id="273" r:id="rId8"/>
    <p:sldId id="306" r:id="rId9"/>
    <p:sldId id="307" r:id="rId10"/>
    <p:sldId id="274" r:id="rId11"/>
    <p:sldId id="310" r:id="rId12"/>
    <p:sldId id="334" r:id="rId13"/>
    <p:sldId id="311" r:id="rId14"/>
    <p:sldId id="335" r:id="rId15"/>
    <p:sldId id="336" r:id="rId16"/>
    <p:sldId id="337" r:id="rId17"/>
    <p:sldId id="338" r:id="rId18"/>
    <p:sldId id="339" r:id="rId19"/>
    <p:sldId id="340" r:id="rId20"/>
    <p:sldId id="341" r:id="rId21"/>
    <p:sldId id="342" r:id="rId22"/>
    <p:sldId id="343" r:id="rId23"/>
    <p:sldId id="275" r:id="rId24"/>
    <p:sldId id="322" r:id="rId25"/>
    <p:sldId id="347" r:id="rId26"/>
    <p:sldId id="321" r:id="rId27"/>
    <p:sldId id="276" r:id="rId28"/>
    <p:sldId id="319" r:id="rId29"/>
    <p:sldId id="314" r:id="rId30"/>
    <p:sldId id="325" r:id="rId31"/>
    <p:sldId id="344" r:id="rId32"/>
    <p:sldId id="345" r:id="rId33"/>
    <p:sldId id="34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2" autoAdjust="0"/>
  </p:normalViewPr>
  <p:slideViewPr>
    <p:cSldViewPr snapToGrid="0">
      <p:cViewPr varScale="1">
        <p:scale>
          <a:sx n="42" d="100"/>
          <a:sy n="42" d="100"/>
        </p:scale>
        <p:origin x="72" y="624"/>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标题 1"/>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4" name="文本占位符 13"/>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t>2018/11/8</a:t>
            </a:fld>
            <a:endParaRPr lang="zh-CN" altLang="en-US"/>
          </a:p>
        </p:txBody>
      </p:sp>
      <p:sp>
        <p:nvSpPr>
          <p:cNvPr id="4" name="页脚占位符 3"/>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t>2018/11/8</a:t>
            </a:fld>
            <a:endParaRPr lang="zh-CN" altLang="en-US" dirty="0"/>
          </a:p>
        </p:txBody>
      </p:sp>
      <p:sp>
        <p:nvSpPr>
          <p:cNvPr id="4" name="Footer Placeholder 3"/>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14" name="文本占位符 13"/>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9"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2018/11/8</a:t>
            </a:fld>
            <a:endParaRPr lang="zh-CN" altLang="en-US"/>
          </a:p>
        </p:txBody>
      </p:sp>
      <p:sp>
        <p:nvSpPr>
          <p:cNvPr id="20"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SE-925" TargetMode="External"/><Relationship Id="rId2" Type="http://schemas.openxmlformats.org/officeDocument/2006/relationships/hyperlink" Target="https://sketch2code.azurewebsites.net/"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hyperlink" Target="https://github.com/MSE-925/SE-chapter16" TargetMode="External"/><Relationship Id="rId2" Type="http://schemas.openxmlformats.org/officeDocument/2006/relationships/tags" Target="../tags/tag3.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hyperlink" Target="https://github.com/MSE-925/img-storage" TargetMode="External"/><Relationship Id="rId4" Type="http://schemas.openxmlformats.org/officeDocument/2006/relationships/hyperlink" Target="https://github.com/MSE-925/Sketch2codeTe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576389" y="3602038"/>
            <a:ext cx="2474582" cy="952873"/>
            <a:chOff x="2383834" y="4961879"/>
            <a:chExt cx="2518367" cy="969735"/>
          </a:xfrm>
        </p:grpSpPr>
        <p:grpSp>
          <p:nvGrpSpPr>
            <p:cNvPr id="11" name="组合 10"/>
            <p:cNvGrpSpPr/>
            <p:nvPr/>
          </p:nvGrpSpPr>
          <p:grpSpPr>
            <a:xfrm>
              <a:off x="2396533" y="4961879"/>
              <a:ext cx="2505668" cy="969735"/>
              <a:chOff x="5139956" y="1908357"/>
              <a:chExt cx="3957318" cy="1423337"/>
            </a:xfrm>
          </p:grpSpPr>
          <p:grpSp>
            <p:nvGrpSpPr>
              <p:cNvPr id="16" name="组合 15"/>
              <p:cNvGrpSpPr/>
              <p:nvPr/>
            </p:nvGrpSpPr>
            <p:grpSpPr>
              <a:xfrm>
                <a:off x="5139956" y="2066117"/>
                <a:ext cx="3957318" cy="1265577"/>
                <a:chOff x="1" y="2662635"/>
                <a:chExt cx="3766541" cy="1473715"/>
              </a:xfrm>
            </p:grpSpPr>
            <p:sp>
              <p:nvSpPr>
                <p:cNvPr id="21" name="文本框 20"/>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S2C</a:t>
                  </a:r>
                </a:p>
              </p:txBody>
            </p:sp>
            <p:sp>
              <p:nvSpPr>
                <p:cNvPr id="22" name="矩形 21"/>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rgbClr val="273849"/>
                      </a:solidFill>
                      <a:latin typeface="+mn-lt"/>
                    </a:rPr>
                    <a:t>MSE</a:t>
                  </a:r>
                </a:p>
              </p:txBody>
            </p:sp>
          </p:grpSp>
          <p:sp>
            <p:nvSpPr>
              <p:cNvPr id="17" name="文本框 16"/>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2018</a:t>
                </a:r>
                <a:endParaRPr lang="zh-CN" altLang="en-US" sz="9600" dirty="0">
                  <a:solidFill>
                    <a:srgbClr val="273849"/>
                  </a:solidFill>
                  <a:latin typeface="Impact" panose="020B0806030902050204" pitchFamily="34" charset="0"/>
                </a:endParaRPr>
              </a:p>
            </p:txBody>
          </p:sp>
        </p:grpSp>
        <p:cxnSp>
          <p:nvCxnSpPr>
            <p:cNvPr id="12" name="直接连接符 11"/>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p:cNvSpPr>
            <a:spLocks noGrp="1"/>
          </p:cNvSpPr>
          <p:nvPr>
            <p:ph type="subTitle" idx="1"/>
          </p:nvPr>
        </p:nvSpPr>
        <p:spPr>
          <a:xfrm>
            <a:off x="775833" y="3777440"/>
            <a:ext cx="6977906" cy="558799"/>
          </a:xfrm>
        </p:spPr>
        <p:txBody>
          <a:bodyPr/>
          <a:lstStyle/>
          <a:p>
            <a:r>
              <a:rPr lang="zh-CN" altLang="en-US" dirty="0"/>
              <a:t>对</a:t>
            </a:r>
            <a:r>
              <a:rPr lang="en-US" altLang="zh-CN" dirty="0"/>
              <a:t>Sketch2Code</a:t>
            </a:r>
            <a:r>
              <a:rPr lang="zh-CN" altLang="en-US" dirty="0"/>
              <a:t>的测试总结</a:t>
            </a:r>
          </a:p>
        </p:txBody>
      </p:sp>
      <p:sp>
        <p:nvSpPr>
          <p:cNvPr id="24" name="标题 3"/>
          <p:cNvSpPr>
            <a:spLocks noGrp="1"/>
          </p:cNvSpPr>
          <p:nvPr>
            <p:ph type="ctrTitle"/>
          </p:nvPr>
        </p:nvSpPr>
        <p:spPr>
          <a:xfrm>
            <a:off x="775833" y="2382369"/>
            <a:ext cx="6977906" cy="1325284"/>
          </a:xfrm>
        </p:spPr>
        <p:txBody>
          <a:bodyPr>
            <a:normAutofit/>
          </a:bodyPr>
          <a:lstStyle/>
          <a:p>
            <a:r>
              <a:rPr lang="zh-CN" altLang="en-US" dirty="0"/>
              <a:t>现代软件工程</a:t>
            </a:r>
          </a:p>
        </p:txBody>
      </p:sp>
      <p:sp>
        <p:nvSpPr>
          <p:cNvPr id="25" name="文本占位符 5"/>
          <p:cNvSpPr>
            <a:spLocks noGrp="1"/>
          </p:cNvSpPr>
          <p:nvPr>
            <p:ph type="body" sz="quarter" idx="10"/>
          </p:nvPr>
        </p:nvSpPr>
        <p:spPr>
          <a:xfrm>
            <a:off x="775833" y="4735456"/>
            <a:ext cx="6977906" cy="296271"/>
          </a:xfrm>
        </p:spPr>
        <p:txBody>
          <a:bodyPr/>
          <a:lstStyle/>
          <a:p>
            <a:r>
              <a:rPr lang="zh-CN" altLang="en-US" dirty="0"/>
              <a:t>小组成员：王亚博     学号：</a:t>
            </a:r>
            <a:r>
              <a:rPr lang="en-US" altLang="zh-CN" dirty="0"/>
              <a:t>2018218070</a:t>
            </a:r>
          </a:p>
          <a:p>
            <a:r>
              <a:rPr lang="en-US" altLang="zh-CN" dirty="0"/>
              <a:t>                  </a:t>
            </a:r>
            <a:r>
              <a:rPr lang="zh-CN" altLang="en-US" dirty="0"/>
              <a:t>龚文多     学号：</a:t>
            </a:r>
            <a:r>
              <a:rPr lang="en-US" altLang="zh-CN" dirty="0"/>
              <a:t>2018218030</a:t>
            </a:r>
          </a:p>
          <a:p>
            <a:r>
              <a:rPr lang="en-US" altLang="zh-CN" dirty="0"/>
              <a:t>                  </a:t>
            </a:r>
            <a:r>
              <a:rPr lang="zh-CN" altLang="en-US" dirty="0"/>
              <a:t>石启萌     学号：</a:t>
            </a:r>
            <a:r>
              <a:rPr lang="en-US" altLang="zh-CN" dirty="0"/>
              <a:t>2018218063</a:t>
            </a:r>
            <a:endParaRPr lang="zh-CN" altLang="en-US" dirty="0"/>
          </a:p>
        </p:txBody>
      </p:sp>
      <p:sp>
        <p:nvSpPr>
          <p:cNvPr id="26" name="文本占位符 6"/>
          <p:cNvSpPr>
            <a:spLocks noGrp="1"/>
          </p:cNvSpPr>
          <p:nvPr>
            <p:ph type="body" sz="quarter" idx="11"/>
          </p:nvPr>
        </p:nvSpPr>
        <p:spPr>
          <a:xfrm>
            <a:off x="4053068" y="3280397"/>
            <a:ext cx="6977906" cy="296271"/>
          </a:xfrm>
        </p:spPr>
        <p:txBody>
          <a:bodyPr/>
          <a:lstStyle/>
          <a:p>
            <a:r>
              <a:rPr lang="en-US" altLang="en-US" dirty="0"/>
              <a:t>2018.11.5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34515" y="2533650"/>
            <a:ext cx="5419185" cy="895350"/>
          </a:xfrm>
        </p:spPr>
        <p:txBody>
          <a:bodyPr>
            <a:noAutofit/>
          </a:bodyPr>
          <a:lstStyle/>
          <a:p>
            <a:r>
              <a:rPr lang="zh-CN" altLang="en-US" sz="6000" dirty="0"/>
              <a:t>测试结果</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a:t>
            </a:r>
            <a:r>
              <a:rPr lang="en-US" altLang="zh-CN" dirty="0"/>
              <a:t>1</a:t>
            </a:r>
            <a:r>
              <a:rPr lang="zh-CN" altLang="en-US" dirty="0"/>
              <a:t>（</a:t>
            </a:r>
            <a:r>
              <a:rPr lang="en-US" altLang="zh-CN" dirty="0"/>
              <a:t>单元素识别</a:t>
            </a:r>
            <a:r>
              <a:rPr lang="zh-CN" altLang="en-US" dirty="0"/>
              <a:t>）</a:t>
            </a:r>
            <a:r>
              <a:rPr lang="zh-CN" altLang="en-US" sz="1400" dirty="0"/>
              <a:t>左为输入数据，右图为识别结果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graphicFrame>
        <p:nvGraphicFramePr>
          <p:cNvPr id="5" name="对象 4"/>
          <p:cNvGraphicFramePr/>
          <p:nvPr/>
        </p:nvGraphicFramePr>
        <p:xfrm>
          <a:off x="849630" y="1169035"/>
          <a:ext cx="2945765" cy="2526030"/>
        </p:xfrm>
        <a:graphic>
          <a:graphicData uri="http://schemas.openxmlformats.org/presentationml/2006/ole">
            <mc:AlternateContent xmlns:mc="http://schemas.openxmlformats.org/markup-compatibility/2006">
              <mc:Choice xmlns:v="urn:schemas-microsoft-com:vml" Requires="v">
                <p:oleObj spid="_x0000_s1029" r:id="rId3" imgW="2943225" imgH="2524125" progId="Paint.Picture">
                  <p:embed/>
                </p:oleObj>
              </mc:Choice>
              <mc:Fallback>
                <p:oleObj r:id="rId3" imgW="2943225" imgH="2524125" progId="Paint.Picture">
                  <p:embed/>
                  <p:pic>
                    <p:nvPicPr>
                      <p:cNvPr id="0" name="图片 5"/>
                      <p:cNvPicPr/>
                      <p:nvPr/>
                    </p:nvPicPr>
                    <p:blipFill>
                      <a:blip r:embed="rId4"/>
                      <a:stretch>
                        <a:fillRect/>
                      </a:stretch>
                    </p:blipFill>
                    <p:spPr>
                      <a:xfrm>
                        <a:off x="849630" y="1169035"/>
                        <a:ext cx="2945765" cy="2526030"/>
                      </a:xfrm>
                      <a:prstGeom prst="rect">
                        <a:avLst/>
                      </a:prstGeom>
                    </p:spPr>
                  </p:pic>
                </p:oleObj>
              </mc:Fallback>
            </mc:AlternateContent>
          </a:graphicData>
        </a:graphic>
      </p:graphicFrame>
      <p:pic>
        <p:nvPicPr>
          <p:cNvPr id="7" name="图片 6" descr="checkbox-1-0"/>
          <p:cNvPicPr>
            <a:picLocks noChangeAspect="1"/>
          </p:cNvPicPr>
          <p:nvPr/>
        </p:nvPicPr>
        <p:blipFill>
          <a:blip r:embed="rId5"/>
          <a:stretch>
            <a:fillRect/>
          </a:stretch>
        </p:blipFill>
        <p:spPr>
          <a:xfrm>
            <a:off x="4083685" y="1169035"/>
            <a:ext cx="7437120" cy="2526030"/>
          </a:xfrm>
          <a:prstGeom prst="rect">
            <a:avLst/>
          </a:prstGeom>
        </p:spPr>
      </p:pic>
      <p:pic>
        <p:nvPicPr>
          <p:cNvPr id="8" name="图片 7" descr="combobox-1-0"/>
          <p:cNvPicPr>
            <a:picLocks noChangeAspect="1"/>
          </p:cNvPicPr>
          <p:nvPr/>
        </p:nvPicPr>
        <p:blipFill>
          <a:blip r:embed="rId6"/>
          <a:stretch>
            <a:fillRect/>
          </a:stretch>
        </p:blipFill>
        <p:spPr>
          <a:xfrm>
            <a:off x="849630" y="3832860"/>
            <a:ext cx="4373880" cy="2752090"/>
          </a:xfrm>
          <a:prstGeom prst="rect">
            <a:avLst/>
          </a:prstGeom>
        </p:spPr>
      </p:pic>
      <p:pic>
        <p:nvPicPr>
          <p:cNvPr id="11" name="图片 10"/>
          <p:cNvPicPr>
            <a:picLocks noChangeAspect="1"/>
          </p:cNvPicPr>
          <p:nvPr/>
        </p:nvPicPr>
        <p:blipFill>
          <a:blip r:embed="rId7"/>
          <a:stretch>
            <a:fillRect/>
          </a:stretch>
        </p:blipFill>
        <p:spPr>
          <a:xfrm>
            <a:off x="5545455" y="3832860"/>
            <a:ext cx="4558665" cy="2618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功能1（单元素识别）总结</a:t>
            </a:r>
            <a:endParaRPr lang="zh-CN" altLang="en-US" sz="1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sp>
        <p:nvSpPr>
          <p:cNvPr id="3" name="文本框 2"/>
          <p:cNvSpPr txBox="1"/>
          <p:nvPr/>
        </p:nvSpPr>
        <p:spPr>
          <a:xfrm>
            <a:off x="1084775" y="1566387"/>
            <a:ext cx="9691077" cy="4136389"/>
          </a:xfrm>
          <a:prstGeom prst="rect">
            <a:avLst/>
          </a:prstGeom>
          <a:noFill/>
        </p:spPr>
        <p:txBody>
          <a:bodyPr wrap="square" rtlCol="0">
            <a:spAutoFit/>
          </a:bodyPr>
          <a:lstStyle/>
          <a:p>
            <a:pPr algn="l"/>
            <a:r>
              <a:rPr lang="zh-CN" altLang="en-US" sz="2000" b="1" dirty="0">
                <a:solidFill>
                  <a:srgbClr val="0070C0"/>
                </a:solidFill>
              </a:rPr>
              <a:t>能力：</a:t>
            </a:r>
          </a:p>
          <a:p>
            <a:pPr algn="l">
              <a:lnSpc>
                <a:spcPct val="150000"/>
              </a:lnSpc>
            </a:pPr>
            <a:r>
              <a:rPr lang="zh-CN" altLang="en-US" dirty="0"/>
              <a:t>        Sketch2Code对单元素界面的识别效果比较好，能够识别出训练集中的类似的单元素，本测试以图片标签、radiobutton、checkbox、combobox等元素作为有效等价类，经测试多个其他标签发现可以识别。针对于错误的绘制，程序也会识别元素内容，判断为抓取特征进行的识别，即针对于标准的单元素可以识别，针对错误的单元素不可以识别。</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gn="l">
              <a:lnSpc>
                <a:spcPct val="150000"/>
              </a:lnSpc>
            </a:pPr>
            <a:r>
              <a:rPr lang="zh-CN" altLang="en-US" dirty="0"/>
              <a:t>       针对于不同的浏览器显示的内容有所差别，界面显示也不太友好，主要表现在图形界面没有直观的展示，即在生成的html代码中没有识别出来的元素，只是能够在分析结果上查看识别结果。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pic>
        <p:nvPicPr>
          <p:cNvPr id="3" name="图片 2"/>
          <p:cNvPicPr>
            <a:picLocks noChangeAspect="1"/>
          </p:cNvPicPr>
          <p:nvPr/>
        </p:nvPicPr>
        <p:blipFill>
          <a:blip r:embed="rId2"/>
          <a:stretch>
            <a:fillRect/>
          </a:stretch>
        </p:blipFill>
        <p:spPr>
          <a:xfrm>
            <a:off x="409575" y="1203960"/>
            <a:ext cx="6176010" cy="2173605"/>
          </a:xfrm>
          <a:prstGeom prst="rect">
            <a:avLst/>
          </a:prstGeom>
        </p:spPr>
      </p:pic>
      <p:pic>
        <p:nvPicPr>
          <p:cNvPr id="5" name="图片 4"/>
          <p:cNvPicPr>
            <a:picLocks noChangeAspect="1"/>
          </p:cNvPicPr>
          <p:nvPr/>
        </p:nvPicPr>
        <p:blipFill>
          <a:blip r:embed="rId3"/>
          <a:stretch>
            <a:fillRect/>
          </a:stretch>
        </p:blipFill>
        <p:spPr>
          <a:xfrm>
            <a:off x="6585585" y="1129030"/>
            <a:ext cx="5485765" cy="2324100"/>
          </a:xfrm>
          <a:prstGeom prst="rect">
            <a:avLst/>
          </a:prstGeom>
        </p:spPr>
      </p:pic>
      <p:pic>
        <p:nvPicPr>
          <p:cNvPr id="6" name="图片 5"/>
          <p:cNvPicPr>
            <a:picLocks noChangeAspect="1"/>
          </p:cNvPicPr>
          <p:nvPr/>
        </p:nvPicPr>
        <p:blipFill>
          <a:blip r:embed="rId4"/>
          <a:stretch>
            <a:fillRect/>
          </a:stretch>
        </p:blipFill>
        <p:spPr>
          <a:xfrm>
            <a:off x="409575" y="3453130"/>
            <a:ext cx="5927090" cy="2470150"/>
          </a:xfrm>
          <a:prstGeom prst="rect">
            <a:avLst/>
          </a:prstGeom>
        </p:spPr>
      </p:pic>
      <p:pic>
        <p:nvPicPr>
          <p:cNvPr id="7" name="图片 6"/>
          <p:cNvPicPr>
            <a:picLocks noChangeAspect="1"/>
          </p:cNvPicPr>
          <p:nvPr/>
        </p:nvPicPr>
        <p:blipFill>
          <a:blip r:embed="rId5"/>
          <a:stretch>
            <a:fillRect/>
          </a:stretch>
        </p:blipFill>
        <p:spPr>
          <a:xfrm>
            <a:off x="6336665" y="3453130"/>
            <a:ext cx="5495290" cy="2656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功能2(手绘组合界面识别)总结</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dirty="0"/>
          </a:p>
        </p:txBody>
      </p:sp>
      <p:sp>
        <p:nvSpPr>
          <p:cNvPr id="3" name="文本框 2"/>
          <p:cNvSpPr txBox="1"/>
          <p:nvPr/>
        </p:nvSpPr>
        <p:spPr>
          <a:xfrm>
            <a:off x="873760" y="1396365"/>
            <a:ext cx="10338191" cy="3305392"/>
          </a:xfrm>
          <a:prstGeom prst="rect">
            <a:avLst/>
          </a:prstGeom>
          <a:noFill/>
        </p:spPr>
        <p:txBody>
          <a:bodyPr wrap="square" rtlCol="0">
            <a:spAutoFit/>
          </a:bodyPr>
          <a:lstStyle/>
          <a:p>
            <a:pPr algn="l"/>
            <a:r>
              <a:rPr lang="zh-CN" altLang="en-US" sz="2000" b="1" dirty="0">
                <a:solidFill>
                  <a:srgbClr val="0070C0"/>
                </a:solidFill>
              </a:rPr>
              <a:t>能力：</a:t>
            </a:r>
          </a:p>
          <a:p>
            <a:pPr algn="l">
              <a:lnSpc>
                <a:spcPct val="150000"/>
              </a:lnSpc>
            </a:pPr>
            <a:r>
              <a:rPr lang="zh-CN" altLang="en-US" dirty="0"/>
              <a:t>        Sketch2Code能够识别简单的组合元素界面（如：注册界面）如用例</a:t>
            </a:r>
            <a:r>
              <a:rPr lang="en-US" altLang="zh-CN" dirty="0"/>
              <a:t>S2C-03</a:t>
            </a:r>
            <a:r>
              <a:rPr lang="zh-CN" altLang="en-US" dirty="0"/>
              <a:t>、</a:t>
            </a:r>
            <a:r>
              <a:rPr lang="en-US" altLang="zh-CN" dirty="0"/>
              <a:t>S2C-08</a:t>
            </a:r>
            <a:r>
              <a:rPr lang="zh-CN" altLang="en-US" dirty="0"/>
              <a:t>、</a:t>
            </a:r>
            <a:r>
              <a:rPr lang="en-US" altLang="zh-CN" dirty="0"/>
              <a:t>S2C-11</a:t>
            </a:r>
            <a:r>
              <a:rPr lang="zh-CN" altLang="en-US" dirty="0"/>
              <a:t>，并产生相应的代码，能够识别出界面正确的元素，效果和预期比较接近，通过人工修改可以较大程度上还原手绘界面。</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gn="l">
              <a:lnSpc>
                <a:spcPct val="150000"/>
              </a:lnSpc>
            </a:pPr>
            <a:r>
              <a:rPr lang="zh-CN" altLang="en-US" dirty="0"/>
              <a:t>       组合界面在细节上识别出现问题，但是元素的相对位置会发生错位，部分元素会识别错误，针对于部分英文文字也无法识别。</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功能3(元素重叠识别)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aphicFrame>
        <p:nvGraphicFramePr>
          <p:cNvPr id="3" name="对象 2"/>
          <p:cNvGraphicFramePr/>
          <p:nvPr/>
        </p:nvGraphicFramePr>
        <p:xfrm>
          <a:off x="884555" y="1028700"/>
          <a:ext cx="4652645" cy="3317240"/>
        </p:xfrm>
        <a:graphic>
          <a:graphicData uri="http://schemas.openxmlformats.org/presentationml/2006/ole">
            <mc:AlternateContent xmlns:mc="http://schemas.openxmlformats.org/markup-compatibility/2006">
              <mc:Choice xmlns:v="urn:schemas-microsoft-com:vml" Requires="v">
                <p:oleObj spid="_x0000_s2053" r:id="rId3" imgW="3790950" imgH="3314700" progId="Paint.Picture">
                  <p:embed/>
                </p:oleObj>
              </mc:Choice>
              <mc:Fallback>
                <p:oleObj r:id="rId3" imgW="3790950" imgH="3314700" progId="Paint.Picture">
                  <p:embed/>
                  <p:pic>
                    <p:nvPicPr>
                      <p:cNvPr id="0" name="图片 4"/>
                      <p:cNvPicPr/>
                      <p:nvPr/>
                    </p:nvPicPr>
                    <p:blipFill>
                      <a:blip r:embed="rId4"/>
                      <a:stretch>
                        <a:fillRect/>
                      </a:stretch>
                    </p:blipFill>
                    <p:spPr>
                      <a:xfrm>
                        <a:off x="884555" y="1028700"/>
                        <a:ext cx="4652645" cy="3317240"/>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884555" y="4345940"/>
            <a:ext cx="9018905" cy="2171700"/>
          </a:xfrm>
          <a:prstGeom prst="rect">
            <a:avLst/>
          </a:prstGeom>
        </p:spPr>
      </p:pic>
      <p:pic>
        <p:nvPicPr>
          <p:cNvPr id="7" name="图片 6"/>
          <p:cNvPicPr>
            <a:picLocks noChangeAspect="1"/>
          </p:cNvPicPr>
          <p:nvPr/>
        </p:nvPicPr>
        <p:blipFill>
          <a:blip r:embed="rId6"/>
          <a:stretch>
            <a:fillRect/>
          </a:stretch>
        </p:blipFill>
        <p:spPr>
          <a:xfrm>
            <a:off x="5537200" y="1028700"/>
            <a:ext cx="5506720" cy="3317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功能3(元素重叠识别)总结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sp>
        <p:nvSpPr>
          <p:cNvPr id="3" name="文本框 2"/>
          <p:cNvSpPr txBox="1"/>
          <p:nvPr/>
        </p:nvSpPr>
        <p:spPr>
          <a:xfrm>
            <a:off x="873760" y="1396365"/>
            <a:ext cx="10646727" cy="3303468"/>
          </a:xfrm>
          <a:prstGeom prst="rect">
            <a:avLst/>
          </a:prstGeom>
          <a:noFill/>
        </p:spPr>
        <p:txBody>
          <a:bodyPr wrap="square" rtlCol="0">
            <a:spAutoFit/>
          </a:bodyPr>
          <a:lstStyle/>
          <a:p>
            <a:pPr algn="l"/>
            <a:r>
              <a:rPr lang="zh-CN" altLang="en-US" sz="2000" b="1" dirty="0">
                <a:solidFill>
                  <a:srgbClr val="0070C0"/>
                </a:solidFill>
              </a:rPr>
              <a:t>能力：</a:t>
            </a:r>
          </a:p>
          <a:p>
            <a:pPr>
              <a:lnSpc>
                <a:spcPct val="150000"/>
              </a:lnSpc>
            </a:pPr>
            <a:r>
              <a:rPr lang="zh-CN" altLang="en-US" dirty="0"/>
              <a:t>        Sketch2Code在识别元素重叠的情况下，当重叠面积较小时，可以将重叠的两个元素分别识别出来，当重叠面积大于</a:t>
            </a:r>
            <a:r>
              <a:rPr lang="en-US" altLang="zh-CN" dirty="0"/>
              <a:t>50%</a:t>
            </a:r>
            <a:r>
              <a:rPr lang="zh-CN" altLang="en-US" dirty="0"/>
              <a:t>时，则识别为一个元素。另外测试了三个控件重叠在一起的情况，只能识别为一个，在源码中也没有体现三个控件重叠所使用的方法。</a:t>
            </a:r>
          </a:p>
          <a:p>
            <a:pPr algn="l">
              <a:lnSpc>
                <a:spcPct val="150000"/>
              </a:lnSpc>
            </a:pPr>
            <a:r>
              <a:rPr lang="zh-CN" altLang="en-US" sz="2000" b="1" dirty="0">
                <a:solidFill>
                  <a:srgbClr val="0070C0"/>
                </a:solidFill>
              </a:rPr>
              <a:t>限制：</a:t>
            </a:r>
            <a:endParaRPr lang="zh-CN" altLang="en-US" dirty="0"/>
          </a:p>
          <a:p>
            <a:pPr>
              <a:lnSpc>
                <a:spcPct val="150000"/>
              </a:lnSpc>
            </a:pPr>
            <a:r>
              <a:rPr lang="zh-CN" altLang="en-US" dirty="0"/>
              <a:t>       </a:t>
            </a:r>
            <a:r>
              <a:rPr lang="en-US" altLang="zh-CN" dirty="0"/>
              <a:t>Sketch2Code</a:t>
            </a:r>
            <a:r>
              <a:rPr lang="zh-CN" altLang="zh-CN" dirty="0"/>
              <a:t>并不能识别全部元素重叠的手绘界面，即使是合理的界面同样无法识别，</a:t>
            </a:r>
            <a:r>
              <a:rPr lang="en-US" altLang="zh-CN" dirty="0"/>
              <a:t>Sketch2Code</a:t>
            </a:r>
            <a:r>
              <a:rPr lang="zh-CN" altLang="zh-CN" dirty="0"/>
              <a:t>只注重了单个元素和一般组合元素的识别，对重叠组合识别效果较差。</a:t>
            </a:r>
          </a:p>
          <a:p>
            <a:pPr algn="l">
              <a:lnSpc>
                <a:spcPct val="150000"/>
              </a:lnSpc>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功能4(表格识别)</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dirty="0"/>
          </a:p>
        </p:txBody>
      </p:sp>
      <p:pic>
        <p:nvPicPr>
          <p:cNvPr id="5" name="图片 4"/>
          <p:cNvPicPr>
            <a:picLocks noChangeAspect="1"/>
          </p:cNvPicPr>
          <p:nvPr/>
        </p:nvPicPr>
        <p:blipFill>
          <a:blip r:embed="rId2"/>
          <a:stretch>
            <a:fillRect/>
          </a:stretch>
        </p:blipFill>
        <p:spPr>
          <a:xfrm>
            <a:off x="4500880" y="1189990"/>
            <a:ext cx="7637780" cy="5257165"/>
          </a:xfrm>
          <a:prstGeom prst="rect">
            <a:avLst/>
          </a:prstGeom>
        </p:spPr>
      </p:pic>
      <p:pic>
        <p:nvPicPr>
          <p:cNvPr id="6" name="图片 5"/>
          <p:cNvPicPr>
            <a:picLocks noChangeAspect="1"/>
          </p:cNvPicPr>
          <p:nvPr/>
        </p:nvPicPr>
        <p:blipFill>
          <a:blip r:embed="rId3"/>
          <a:stretch>
            <a:fillRect/>
          </a:stretch>
        </p:blipFill>
        <p:spPr>
          <a:xfrm>
            <a:off x="110490" y="1189990"/>
            <a:ext cx="4390390" cy="2666365"/>
          </a:xfrm>
          <a:prstGeom prst="rect">
            <a:avLst/>
          </a:prstGeom>
        </p:spPr>
      </p:pic>
      <p:pic>
        <p:nvPicPr>
          <p:cNvPr id="7" name="图片 6"/>
          <p:cNvPicPr>
            <a:picLocks noChangeAspect="1"/>
          </p:cNvPicPr>
          <p:nvPr/>
        </p:nvPicPr>
        <p:blipFill>
          <a:blip r:embed="rId4"/>
          <a:stretch>
            <a:fillRect/>
          </a:stretch>
        </p:blipFill>
        <p:spPr>
          <a:xfrm>
            <a:off x="162560" y="3885565"/>
            <a:ext cx="4285615" cy="2561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功能4(表格识别)总结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dirty="0"/>
          </a:p>
        </p:txBody>
      </p:sp>
      <p:sp>
        <p:nvSpPr>
          <p:cNvPr id="3" name="文本框 2"/>
          <p:cNvSpPr txBox="1"/>
          <p:nvPr/>
        </p:nvSpPr>
        <p:spPr>
          <a:xfrm>
            <a:off x="873760" y="1396365"/>
            <a:ext cx="10408529" cy="4134465"/>
          </a:xfrm>
          <a:prstGeom prst="rect">
            <a:avLst/>
          </a:prstGeom>
          <a:noFill/>
        </p:spPr>
        <p:txBody>
          <a:bodyPr wrap="square" rtlCol="0">
            <a:spAutoFit/>
          </a:bodyPr>
          <a:lstStyle/>
          <a:p>
            <a:pPr algn="l"/>
            <a:r>
              <a:rPr lang="zh-CN" altLang="en-US" sz="2000" b="1" dirty="0">
                <a:solidFill>
                  <a:srgbClr val="0070C0"/>
                </a:solidFill>
              </a:rPr>
              <a:t>能力：</a:t>
            </a:r>
          </a:p>
          <a:p>
            <a:pPr>
              <a:lnSpc>
                <a:spcPct val="150000"/>
              </a:lnSpc>
            </a:pPr>
            <a:r>
              <a:rPr lang="zh-CN" altLang="en-US" dirty="0"/>
              <a:t>        Sketch2Code对表格的识别能力较差，比较理想的情况是可以识别出表格中的每一个单元格，识别结果是一个个的</a:t>
            </a:r>
            <a:r>
              <a:rPr lang="en-US" altLang="zh-CN" dirty="0"/>
              <a:t>label</a:t>
            </a:r>
            <a:r>
              <a:rPr lang="zh-CN" altLang="en-US" dirty="0"/>
              <a:t>或者</a:t>
            </a:r>
            <a:r>
              <a:rPr lang="en-US" altLang="zh-CN" dirty="0"/>
              <a:t>button</a:t>
            </a:r>
            <a:r>
              <a:rPr lang="zh-CN" altLang="en-US" dirty="0"/>
              <a:t>标签，表格元素只能被识别成一个一个的</a:t>
            </a:r>
            <a:r>
              <a:rPr lang="en-US" altLang="zh-CN" dirty="0"/>
              <a:t>label</a:t>
            </a:r>
            <a:r>
              <a:rPr lang="zh-CN" altLang="en-US" dirty="0"/>
              <a:t>或者button。</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nSpc>
                <a:spcPct val="150000"/>
              </a:lnSpc>
            </a:pPr>
            <a:r>
              <a:rPr lang="en-US" altLang="zh-CN" dirty="0"/>
              <a:t>       </a:t>
            </a:r>
            <a:r>
              <a:rPr lang="zh-CN" altLang="en-US" dirty="0"/>
              <a:t>但实际测试时，只能识别出表格部分单元格的内容，同时错误的识别会导致内容的混乱，识别一部分元素，也会出现重复，无法区别按钮和标签的区别。实际上</a:t>
            </a:r>
            <a:r>
              <a:rPr lang="en-US" altLang="zh-CN" dirty="0"/>
              <a:t>Sketch2Code</a:t>
            </a:r>
            <a:r>
              <a:rPr lang="zh-CN" altLang="en-US" dirty="0"/>
              <a:t>可以识别的十个控件中包含 </a:t>
            </a:r>
            <a:r>
              <a:rPr lang="en-US" altLang="zh-CN" dirty="0"/>
              <a:t>&lt;table&gt; </a:t>
            </a:r>
            <a:r>
              <a:rPr lang="zh-CN" altLang="en-US" dirty="0"/>
              <a:t>标签，但实际测试效果非常不理想，可能是对于这部分训练集比较少，优化还不到位，有待改善。</a:t>
            </a:r>
          </a:p>
          <a:p>
            <a:pPr algn="l">
              <a:lnSpc>
                <a:spcPct val="150000"/>
              </a:lnSpc>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功能5(字体相对大小和其他元素相对大小识别)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dirty="0"/>
          </a:p>
        </p:txBody>
      </p:sp>
      <p:pic>
        <p:nvPicPr>
          <p:cNvPr id="3" name="图片 2"/>
          <p:cNvPicPr>
            <a:picLocks noChangeAspect="1"/>
          </p:cNvPicPr>
          <p:nvPr/>
        </p:nvPicPr>
        <p:blipFill rotWithShape="1">
          <a:blip r:embed="rId2"/>
          <a:srcRect t="5161" b="6102"/>
          <a:stretch/>
        </p:blipFill>
        <p:spPr>
          <a:xfrm>
            <a:off x="1191260" y="1028699"/>
            <a:ext cx="9295130" cy="2676867"/>
          </a:xfrm>
          <a:prstGeom prst="rect">
            <a:avLst/>
          </a:prstGeom>
        </p:spPr>
      </p:pic>
      <p:pic>
        <p:nvPicPr>
          <p:cNvPr id="5" name="图片 4"/>
          <p:cNvPicPr>
            <a:picLocks noChangeAspect="1"/>
          </p:cNvPicPr>
          <p:nvPr/>
        </p:nvPicPr>
        <p:blipFill>
          <a:blip r:embed="rId3"/>
          <a:stretch>
            <a:fillRect/>
          </a:stretch>
        </p:blipFill>
        <p:spPr>
          <a:xfrm>
            <a:off x="1191260" y="3705567"/>
            <a:ext cx="8195945" cy="2874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endParaRP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endParaRP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endParaRP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8" name="îşḷïďè"/>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3" name="îşľïḋè"/>
            <p:cNvSpPr txBox="1"/>
            <p:nvPr/>
          </p:nvSpPr>
          <p:spPr>
            <a:xfrm>
              <a:off x="6905844" y="5189128"/>
              <a:ext cx="3962574" cy="303981"/>
            </a:xfrm>
            <a:prstGeom prst="rect">
              <a:avLst/>
            </a:prstGeom>
            <a:noFill/>
          </p:spPr>
          <p:txBody>
            <a:bodyPr wrap="none" lIns="90000" tIns="46800" rIns="90000" bIns="46800" anchor="b" anchorCtr="0">
              <a:noAutofit/>
            </a:bodyPr>
            <a:lstStyle/>
            <a:p>
              <a:r>
                <a:rPr lang="zh-CN" altLang="en-US" sz="2000" b="1" dirty="0"/>
                <a:t>项目总结</a:t>
              </a:r>
            </a:p>
          </p:txBody>
        </p:sp>
        <p:sp>
          <p:nvSpPr>
            <p:cNvPr id="15" name="íṧ1îḓè"/>
            <p:cNvSpPr txBox="1"/>
            <p:nvPr/>
          </p:nvSpPr>
          <p:spPr>
            <a:xfrm>
              <a:off x="6905844" y="4310552"/>
              <a:ext cx="3962574" cy="303981"/>
            </a:xfrm>
            <a:prstGeom prst="rect">
              <a:avLst/>
            </a:prstGeom>
            <a:noFill/>
          </p:spPr>
          <p:txBody>
            <a:bodyPr wrap="none" lIns="90000" tIns="46800" rIns="90000" bIns="46800" anchor="b" anchorCtr="0">
              <a:noAutofit/>
            </a:bodyPr>
            <a:lstStyle/>
            <a:p>
              <a:r>
                <a:rPr lang="zh-CN" altLang="en-US" sz="2000" b="1" dirty="0"/>
                <a:t>功能分析</a:t>
              </a:r>
            </a:p>
          </p:txBody>
        </p:sp>
        <p:sp>
          <p:nvSpPr>
            <p:cNvPr id="17" name="ísḻídè"/>
            <p:cNvSpPr txBox="1"/>
            <p:nvPr/>
          </p:nvSpPr>
          <p:spPr>
            <a:xfrm>
              <a:off x="6905844" y="3431976"/>
              <a:ext cx="3962574" cy="303981"/>
            </a:xfrm>
            <a:prstGeom prst="rect">
              <a:avLst/>
            </a:prstGeom>
            <a:noFill/>
          </p:spPr>
          <p:txBody>
            <a:bodyPr wrap="none" lIns="90000" tIns="46800" rIns="90000" bIns="46800" anchor="b" anchorCtr="0">
              <a:noAutofit/>
            </a:bodyPr>
            <a:lstStyle/>
            <a:p>
              <a:r>
                <a:rPr lang="zh-CN" altLang="en-US" sz="2000" b="1" dirty="0"/>
                <a:t>测试结果</a:t>
              </a:r>
            </a:p>
          </p:txBody>
        </p:sp>
        <p:sp>
          <p:nvSpPr>
            <p:cNvPr id="19" name="íSliḓê"/>
            <p:cNvSpPr txBox="1"/>
            <p:nvPr/>
          </p:nvSpPr>
          <p:spPr>
            <a:xfrm>
              <a:off x="6905844" y="2553400"/>
              <a:ext cx="3962574" cy="303981"/>
            </a:xfrm>
            <a:prstGeom prst="rect">
              <a:avLst/>
            </a:prstGeom>
            <a:noFill/>
          </p:spPr>
          <p:txBody>
            <a:bodyPr wrap="none" lIns="90000" tIns="46800" rIns="90000" bIns="46800" anchor="b" anchorCtr="0">
              <a:noAutofit/>
            </a:bodyPr>
            <a:lstStyle/>
            <a:p>
              <a:r>
                <a:rPr lang="zh-CN" altLang="en-US" sz="2000" b="1" dirty="0"/>
                <a:t>测试过程</a:t>
              </a:r>
            </a:p>
          </p:txBody>
        </p:sp>
        <p:sp>
          <p:nvSpPr>
            <p:cNvPr id="21" name="íSḷîḑe"/>
            <p:cNvSpPr txBox="1"/>
            <p:nvPr/>
          </p:nvSpPr>
          <p:spPr>
            <a:xfrm>
              <a:off x="6905844" y="1674824"/>
              <a:ext cx="3962574" cy="303981"/>
            </a:xfrm>
            <a:prstGeom prst="rect">
              <a:avLst/>
            </a:prstGeom>
            <a:noFill/>
          </p:spPr>
          <p:txBody>
            <a:bodyPr wrap="none" lIns="90000" tIns="46800" rIns="90000" bIns="46800" anchor="b" anchorCtr="0">
              <a:noAutofit/>
            </a:bodyPr>
            <a:lstStyle/>
            <a:p>
              <a:r>
                <a:rPr lang="zh-CN" altLang="en-US" sz="2000" b="1" dirty="0"/>
                <a:t>测试概述</a:t>
              </a:r>
            </a:p>
          </p:txBody>
        </p:sp>
        <p:cxnSp>
          <p:nvCxnSpPr>
            <p:cNvPr id="23" name="直接连接符 22"/>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功能5(字体相对大小和其他元素相对大小识别)总结</a:t>
            </a:r>
            <a:endParaRPr lang="zh-CN" altLang="en-US"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dirty="0"/>
          </a:p>
        </p:txBody>
      </p:sp>
      <p:sp>
        <p:nvSpPr>
          <p:cNvPr id="3" name="文本框 2"/>
          <p:cNvSpPr txBox="1"/>
          <p:nvPr/>
        </p:nvSpPr>
        <p:spPr>
          <a:xfrm>
            <a:off x="1014437" y="1438568"/>
            <a:ext cx="9733280" cy="4134465"/>
          </a:xfrm>
          <a:prstGeom prst="rect">
            <a:avLst/>
          </a:prstGeom>
          <a:noFill/>
        </p:spPr>
        <p:txBody>
          <a:bodyPr wrap="square" rtlCol="0">
            <a:spAutoFit/>
          </a:bodyPr>
          <a:lstStyle/>
          <a:p>
            <a:pPr algn="l"/>
            <a:r>
              <a:rPr lang="zh-CN" altLang="en-US" sz="2000" b="1" dirty="0">
                <a:solidFill>
                  <a:srgbClr val="0070C0"/>
                </a:solidFill>
              </a:rPr>
              <a:t>能力：</a:t>
            </a:r>
          </a:p>
          <a:p>
            <a:pPr algn="l">
              <a:lnSpc>
                <a:spcPct val="150000"/>
              </a:lnSpc>
            </a:pPr>
            <a:r>
              <a:rPr lang="zh-CN" altLang="en-US" dirty="0"/>
              <a:t>        Sketch2Code可以识别字体相对大小。但是对元素大小排布也是不固定的，如果某一行只有一个元素（以input）为例则会填充全行，但是如果某一行有很多元素则会进行根据内容分布</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nSpc>
                <a:spcPct val="150000"/>
              </a:lnSpc>
            </a:pPr>
            <a:r>
              <a:rPr lang="zh-CN" altLang="en-US" dirty="0"/>
              <a:t>       Sketch2Code可以识别字体相对大小，但是对控件相对大小的处理需要加强。源码中控件的相对大小只有两种样式，拿</a:t>
            </a:r>
            <a:r>
              <a:rPr lang="en-US" altLang="zh-CN" dirty="0"/>
              <a:t>&lt;input&gt; </a:t>
            </a:r>
            <a:r>
              <a:rPr lang="zh-CN" altLang="en-US" dirty="0"/>
              <a:t>来说，只有布满整行和半行两种样式，对于设计复杂，控件比较多的界面难以实现。</a:t>
            </a:r>
          </a:p>
          <a:p>
            <a:pPr algn="l">
              <a:lnSpc>
                <a:spcPct val="150000"/>
              </a:lnSpc>
            </a:pPr>
            <a:endParaRPr lang="en-US" altLang="zh-CN" dirty="0"/>
          </a:p>
          <a:p>
            <a:pPr algn="l">
              <a:lnSpc>
                <a:spcPct val="150000"/>
              </a:lnSpc>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功能6(标签相对位置识别)</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pic>
        <p:nvPicPr>
          <p:cNvPr id="3" name="图片 2"/>
          <p:cNvPicPr>
            <a:picLocks noChangeAspect="1"/>
          </p:cNvPicPr>
          <p:nvPr/>
        </p:nvPicPr>
        <p:blipFill>
          <a:blip r:embed="rId2"/>
          <a:stretch>
            <a:fillRect/>
          </a:stretch>
        </p:blipFill>
        <p:spPr>
          <a:xfrm>
            <a:off x="669925" y="1028700"/>
            <a:ext cx="6562090" cy="3847465"/>
          </a:xfrm>
          <a:prstGeom prst="rect">
            <a:avLst/>
          </a:prstGeom>
        </p:spPr>
      </p:pic>
      <p:pic>
        <p:nvPicPr>
          <p:cNvPr id="5" name="图片 4"/>
          <p:cNvPicPr>
            <a:picLocks noChangeAspect="1"/>
          </p:cNvPicPr>
          <p:nvPr/>
        </p:nvPicPr>
        <p:blipFill>
          <a:blip r:embed="rId3"/>
          <a:stretch>
            <a:fillRect/>
          </a:stretch>
        </p:blipFill>
        <p:spPr>
          <a:xfrm>
            <a:off x="7522210" y="995680"/>
            <a:ext cx="3876040" cy="48666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功能6(标签相对位置识别)总结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dirty="0"/>
          </a:p>
        </p:txBody>
      </p:sp>
      <p:sp>
        <p:nvSpPr>
          <p:cNvPr id="3" name="文本框 2"/>
          <p:cNvSpPr txBox="1"/>
          <p:nvPr/>
        </p:nvSpPr>
        <p:spPr>
          <a:xfrm>
            <a:off x="873760" y="1396365"/>
            <a:ext cx="10622280" cy="2106930"/>
          </a:xfrm>
          <a:prstGeom prst="rect">
            <a:avLst/>
          </a:prstGeom>
          <a:noFill/>
        </p:spPr>
        <p:txBody>
          <a:bodyPr wrap="none" rtlCol="0">
            <a:spAutoFit/>
          </a:bodyPr>
          <a:lstStyle/>
          <a:p>
            <a:pPr algn="l"/>
            <a:r>
              <a:rPr lang="zh-CN" altLang="en-US" sz="2000" b="1">
                <a:solidFill>
                  <a:srgbClr val="0070C0"/>
                </a:solidFill>
              </a:rPr>
              <a:t>能力：</a:t>
            </a:r>
          </a:p>
          <a:p>
            <a:pPr algn="l">
              <a:lnSpc>
                <a:spcPct val="150000"/>
              </a:lnSpc>
            </a:pPr>
            <a:r>
              <a:rPr lang="zh-CN" altLang="en-US"/>
              <a:t>       Sketch2Code对于标签之间整体位置识别较好，相对位置较准确。</a:t>
            </a:r>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Sketch2Code无法识别标签相对位置，需要加强，尤其对于两个标签之间前后左右的识别有待改善。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87861" y="2533650"/>
            <a:ext cx="5419185" cy="895350"/>
          </a:xfrm>
        </p:spPr>
        <p:txBody>
          <a:bodyPr>
            <a:noAutofit/>
          </a:bodyPr>
          <a:lstStyle/>
          <a:p>
            <a:r>
              <a:rPr lang="zh-CN" altLang="en-US" sz="6000" dirty="0"/>
              <a:t>功能分析</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449" y="-5079"/>
            <a:ext cx="10850563" cy="1028699"/>
          </a:xfrm>
        </p:spPr>
        <p:txBody>
          <a:bodyPr/>
          <a:lstStyle/>
          <a:p>
            <a:r>
              <a:rPr lang="en-US" altLang="zh-CN" spc="300" dirty="0">
                <a:solidFill>
                  <a:schemeClr val="tx2"/>
                </a:solidFill>
                <a:latin typeface="+mn-lt"/>
                <a:ea typeface="+mn-ea"/>
                <a:cs typeface="+mn-cs"/>
              </a:rPr>
              <a:t>功能及限制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24</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p:cNvGrpSpPr/>
            <p:nvPr/>
          </p:nvGrpSpPr>
          <p:grpSpPr>
            <a:xfrm>
              <a:off x="798276" y="1274742"/>
              <a:ext cx="6003865" cy="3951189"/>
              <a:chOff x="772584" y="2543094"/>
              <a:chExt cx="4614223" cy="3951189"/>
            </a:xfrm>
          </p:grpSpPr>
          <p:sp>
            <p:nvSpPr>
              <p:cNvPr id="14" name="ïŝļiḓé"/>
              <p:cNvSpPr/>
              <p:nvPr/>
            </p:nvSpPr>
            <p:spPr>
              <a:xfrm>
                <a:off x="772584" y="3136699"/>
                <a:ext cx="4614223" cy="335758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7500"/>
              </a:bodyPr>
              <a:lstStyle/>
              <a:p>
                <a:pPr>
                  <a:lnSpc>
                    <a:spcPct val="150000"/>
                  </a:lnSpc>
                  <a:spcBef>
                    <a:spcPct val="0"/>
                  </a:spcBef>
                </a:pPr>
                <a:r>
                  <a:rPr dirty="0"/>
                  <a:t>1.可以识别单个元素（前提是按照训练集里边给出的模型绘制，但是在html代码中无法显示）</a:t>
                </a:r>
              </a:p>
              <a:p>
                <a:pPr>
                  <a:lnSpc>
                    <a:spcPct val="150000"/>
                  </a:lnSpc>
                  <a:spcBef>
                    <a:spcPct val="0"/>
                  </a:spcBef>
                </a:pPr>
                <a:r>
                  <a:rPr dirty="0"/>
                  <a:t>2.对绘制错误的元素不会进行错误识别</a:t>
                </a:r>
              </a:p>
              <a:p>
                <a:pPr>
                  <a:lnSpc>
                    <a:spcPct val="150000"/>
                  </a:lnSpc>
                  <a:spcBef>
                    <a:spcPct val="0"/>
                  </a:spcBef>
                </a:pPr>
                <a:r>
                  <a:rPr dirty="0"/>
                  <a:t>3.可以识别组合界面（如普通登录，注册，以及其他元素组合界面）</a:t>
                </a:r>
              </a:p>
              <a:p>
                <a:pPr>
                  <a:lnSpc>
                    <a:spcPct val="150000"/>
                  </a:lnSpc>
                  <a:spcBef>
                    <a:spcPct val="0"/>
                  </a:spcBef>
                </a:pPr>
                <a:r>
                  <a:rPr dirty="0"/>
                  <a:t>4.针对不同的浏览器会生成不同的代码</a:t>
                </a:r>
                <a:r>
                  <a:rPr lang="zh-CN" altLang="en-US" dirty="0"/>
                  <a:t>，通过特征识别界面内容并进行布局</a:t>
                </a:r>
                <a:endParaRPr lang="en-US" altLang="zh-CN" dirty="0"/>
              </a:p>
              <a:p>
                <a:pPr>
                  <a:lnSpc>
                    <a:spcPct val="150000"/>
                  </a:lnSpc>
                  <a:spcBef>
                    <a:spcPct val="0"/>
                  </a:spcBef>
                </a:pPr>
                <a:r>
                  <a:rPr lang="en-US" altLang="zh-CN" dirty="0"/>
                  <a:t>5.</a:t>
                </a:r>
                <a:r>
                  <a:rPr lang="zh-CN" altLang="en-US" dirty="0"/>
                  <a:t>可以识别重叠的控件，根据重叠面积的大小来区分</a:t>
                </a:r>
              </a:p>
            </p:txBody>
          </p:sp>
          <p:sp>
            <p:nvSpPr>
              <p:cNvPr id="15" name="iş1íďe"/>
              <p:cNvSpPr txBox="1"/>
              <p:nvPr/>
            </p:nvSpPr>
            <p:spPr bwMode="auto">
              <a:xfrm>
                <a:off x="772584" y="2543094"/>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能力：</a:t>
                </a:r>
              </a:p>
            </p:txBody>
          </p:sp>
        </p:gr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449" y="-5079"/>
            <a:ext cx="10850563" cy="1028699"/>
          </a:xfrm>
        </p:spPr>
        <p:txBody>
          <a:bodyPr/>
          <a:lstStyle/>
          <a:p>
            <a:r>
              <a:rPr lang="en-US" altLang="zh-CN" spc="300" dirty="0">
                <a:solidFill>
                  <a:schemeClr val="tx2"/>
                </a:solidFill>
                <a:latin typeface="+mn-lt"/>
                <a:ea typeface="+mn-ea"/>
                <a:cs typeface="+mn-cs"/>
              </a:rPr>
              <a:t>功能及限制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p:cNvSpPr/>
            <p:nvPr/>
          </p:nvSpPr>
          <p:spPr bwMode="auto">
            <a:xfrm>
              <a:off x="896059" y="2406746"/>
              <a:ext cx="6027662" cy="326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spcBef>
                  <a:spcPct val="0"/>
                </a:spcBef>
              </a:pPr>
              <a:r>
                <a:rPr altLang="zh-CN" dirty="0"/>
                <a:t>1.对软件前端开发中界面的多样性并没有考虑完全</a:t>
              </a:r>
            </a:p>
            <a:p>
              <a:pPr>
                <a:lnSpc>
                  <a:spcPct val="150000"/>
                </a:lnSpc>
                <a:spcBef>
                  <a:spcPct val="0"/>
                </a:spcBef>
              </a:pPr>
              <a:r>
                <a:rPr altLang="zh-CN" dirty="0"/>
                <a:t>2.对控件的识别率不高，误识率较高</a:t>
              </a:r>
            </a:p>
            <a:p>
              <a:pPr>
                <a:lnSpc>
                  <a:spcPct val="150000"/>
                </a:lnSpc>
                <a:spcBef>
                  <a:spcPct val="0"/>
                </a:spcBef>
              </a:pPr>
              <a:r>
                <a:rPr altLang="zh-CN" dirty="0"/>
                <a:t>3.生成的代码非常不简洁，人工修改的话会花费很多时间</a:t>
              </a:r>
            </a:p>
            <a:p>
              <a:pPr>
                <a:lnSpc>
                  <a:spcPct val="150000"/>
                </a:lnSpc>
                <a:spcBef>
                  <a:spcPct val="0"/>
                </a:spcBef>
              </a:pPr>
              <a:r>
                <a:rPr altLang="zh-CN" dirty="0"/>
                <a:t>4.对单元素能够识别但无法显示问题</a:t>
              </a:r>
            </a:p>
            <a:p>
              <a:pPr>
                <a:lnSpc>
                  <a:spcPct val="150000"/>
                </a:lnSpc>
                <a:spcBef>
                  <a:spcPct val="0"/>
                </a:spcBef>
              </a:pPr>
              <a:r>
                <a:rPr altLang="zh-CN" dirty="0"/>
                <a:t>5.对相对布局的支持有待加强</a:t>
              </a:r>
            </a:p>
            <a:p>
              <a:pPr>
                <a:lnSpc>
                  <a:spcPct val="150000"/>
                </a:lnSpc>
                <a:spcBef>
                  <a:spcPct val="0"/>
                </a:spcBef>
              </a:pPr>
              <a:r>
                <a:rPr altLang="zh-CN" dirty="0"/>
                <a:t>6.对练笔英文的识别有待加强</a:t>
              </a:r>
            </a:p>
          </p:txBody>
        </p:sp>
        <p:sp>
          <p:nvSpPr>
            <p:cNvPr id="11" name="íṡlîḋè"/>
            <p:cNvSpPr txBox="1"/>
            <p:nvPr/>
          </p:nvSpPr>
          <p:spPr bwMode="auto">
            <a:xfrm>
              <a:off x="860721" y="1552689"/>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a:t>缺陷和限制</a:t>
              </a:r>
              <a:r>
                <a:rPr lang="zh-CN" sz="2000" b="1" dirty="0"/>
                <a:t>：</a:t>
              </a:r>
            </a:p>
          </p:txBody>
        </p:sp>
      </p:grpSp>
    </p:spTree>
    <p:extLst>
      <p:ext uri="{BB962C8B-B14F-4D97-AF65-F5344CB8AC3E}">
        <p14:creationId xmlns:p14="http://schemas.microsoft.com/office/powerpoint/2010/main" val="284229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dirty="0"/>
          </a:p>
        </p:txBody>
      </p:sp>
      <p:grpSp>
        <p:nvGrpSpPr>
          <p:cNvPr id="3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47955" y="1028387"/>
            <a:ext cx="12192000" cy="5826437"/>
            <a:chOff x="15240" y="1028388"/>
            <a:chExt cx="12192000" cy="5826437"/>
          </a:xfrm>
        </p:grpSpPr>
        <p:grpSp>
          <p:nvGrpSpPr>
            <p:cNvPr id="36" name="î$ļïdê"/>
            <p:cNvGrpSpPr/>
            <p:nvPr/>
          </p:nvGrpSpPr>
          <p:grpSpPr>
            <a:xfrm>
              <a:off x="6546000" y="1028700"/>
              <a:ext cx="4139152" cy="5284723"/>
              <a:chOff x="6546000" y="1028700"/>
              <a:chExt cx="4139152" cy="5284723"/>
            </a:xfrm>
          </p:grpSpPr>
          <p:sp>
            <p:nvSpPr>
              <p:cNvPr id="4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4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4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4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5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5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5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6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6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7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7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7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7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7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75" name="íṥ1îḍè"/>
              <p:cNvGrpSpPr/>
              <p:nvPr/>
            </p:nvGrpSpPr>
            <p:grpSpPr>
              <a:xfrm>
                <a:off x="8440707" y="1564747"/>
                <a:ext cx="351038" cy="2262318"/>
                <a:chOff x="0" y="0"/>
                <a:chExt cx="543321" cy="3501526"/>
              </a:xfrm>
              <a:solidFill>
                <a:schemeClr val="bg1">
                  <a:lumMod val="65000"/>
                </a:schemeClr>
              </a:solidFill>
            </p:grpSpPr>
            <p:sp>
              <p:nvSpPr>
                <p:cNvPr id="8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76" name="í$ḻïḍè"/>
              <p:cNvGrpSpPr/>
              <p:nvPr/>
            </p:nvGrpSpPr>
            <p:grpSpPr>
              <a:xfrm>
                <a:off x="9189362" y="3615910"/>
                <a:ext cx="785931" cy="766320"/>
                <a:chOff x="0" y="0"/>
                <a:chExt cx="1216418" cy="1186066"/>
              </a:xfrm>
              <a:solidFill>
                <a:schemeClr val="tx2">
                  <a:lumMod val="20000"/>
                  <a:lumOff val="80000"/>
                </a:schemeClr>
              </a:solidFill>
            </p:grpSpPr>
            <p:sp>
              <p:nvSpPr>
                <p:cNvPr id="7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7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7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37" name="í$ľïḓê"/>
            <p:cNvSpPr/>
            <p:nvPr/>
          </p:nvSpPr>
          <p:spPr>
            <a:xfrm>
              <a:off x="15240" y="4929343"/>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38" name="î$ļídê"/>
            <p:cNvGrpSpPr/>
            <p:nvPr/>
          </p:nvGrpSpPr>
          <p:grpSpPr>
            <a:xfrm>
              <a:off x="645849" y="1159378"/>
              <a:ext cx="4769486" cy="4114045"/>
              <a:chOff x="655436" y="2427730"/>
              <a:chExt cx="3665550" cy="4114045"/>
            </a:xfrm>
          </p:grpSpPr>
          <p:sp>
            <p:nvSpPr>
              <p:cNvPr id="44" name="ïŝļiḓé"/>
              <p:cNvSpPr/>
              <p:nvPr/>
            </p:nvSpPr>
            <p:spPr>
              <a:xfrm>
                <a:off x="655436" y="3021335"/>
                <a:ext cx="3665550" cy="352044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7500" lnSpcReduction="10000"/>
              </a:bodyPr>
              <a:lstStyle/>
              <a:p>
                <a:pPr>
                  <a:lnSpc>
                    <a:spcPct val="150000"/>
                  </a:lnSpc>
                </a:pPr>
                <a:r>
                  <a:rPr altLang="zh-CN" sz="1600" dirty="0">
                    <a:solidFill>
                      <a:srgbClr val="00B0F0"/>
                    </a:solidFill>
                  </a:rPr>
                  <a:t>1.应该考虑多对实际项目中使用的界面进行绘制训练，需要加大训练集，可以通过对网上的成熟界面进行训练，能够识别更对的内容。</a:t>
                </a:r>
              </a:p>
              <a:p>
                <a:pPr>
                  <a:lnSpc>
                    <a:spcPct val="150000"/>
                  </a:lnSpc>
                </a:pPr>
                <a:r>
                  <a:rPr altLang="zh-CN" sz="1600" dirty="0">
                    <a:solidFill>
                      <a:srgbClr val="00B0F0"/>
                    </a:solidFill>
                  </a:rPr>
                  <a:t>2.首先通过图形识别推断出用户场景，然后再识别元素，这样可以提高识别率</a:t>
                </a:r>
              </a:p>
              <a:p>
                <a:pPr>
                  <a:lnSpc>
                    <a:spcPct val="150000"/>
                  </a:lnSpc>
                </a:pPr>
                <a:r>
                  <a:rPr altLang="zh-CN" sz="1600" dirty="0">
                    <a:solidFill>
                      <a:srgbClr val="00B0F0"/>
                    </a:solidFill>
                  </a:rPr>
                  <a:t>3.有些元素不要自动补充内容，如图片没必要显示一张其他图片资源，样式只需要反应布局即可。</a:t>
                </a:r>
              </a:p>
              <a:p>
                <a:pPr>
                  <a:lnSpc>
                    <a:spcPct val="150000"/>
                  </a:lnSpc>
                </a:pPr>
                <a:r>
                  <a:rPr altLang="zh-CN" sz="1600" dirty="0">
                    <a:solidFill>
                      <a:srgbClr val="00B0F0"/>
                    </a:solidFill>
                  </a:rPr>
                  <a:t>4.提升对界面相对布局的空间相对大小的识别能力。</a:t>
                </a:r>
              </a:p>
              <a:p>
                <a:pPr>
                  <a:lnSpc>
                    <a:spcPct val="150000"/>
                  </a:lnSpc>
                </a:pPr>
                <a:r>
                  <a:rPr altLang="zh-CN" sz="1600" dirty="0">
                    <a:solidFill>
                      <a:srgbClr val="00B0F0"/>
                    </a:solidFill>
                  </a:rPr>
                  <a:t>   注：以上建议中1</a:t>
                </a:r>
                <a:r>
                  <a:rPr lang="zh-CN" altLang="en-US" sz="1600" dirty="0">
                    <a:solidFill>
                      <a:srgbClr val="00B0F0"/>
                    </a:solidFill>
                  </a:rPr>
                  <a:t>，</a:t>
                </a:r>
                <a:r>
                  <a:rPr altLang="zh-CN" sz="1600" dirty="0">
                    <a:solidFill>
                      <a:srgbClr val="00B0F0"/>
                    </a:solidFill>
                  </a:rPr>
                  <a:t>2，4建议优先级高，需要迫切解决问题。</a:t>
                </a:r>
                <a:endParaRPr altLang="zh-CN" dirty="0"/>
              </a:p>
              <a:p>
                <a:endParaRPr lang="zh-CN" altLang="zh-CN" dirty="0"/>
              </a:p>
            </p:txBody>
          </p:sp>
          <p:sp>
            <p:nvSpPr>
              <p:cNvPr id="45" name="iş1íďe"/>
              <p:cNvSpPr txBox="1"/>
              <p:nvPr/>
            </p:nvSpPr>
            <p:spPr bwMode="auto">
              <a:xfrm>
                <a:off x="674101" y="242773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pPr>
                <a:r>
                  <a:rPr sz="2000" b="1" dirty="0" err="1"/>
                  <a:t>对系统的建议</a:t>
                </a:r>
                <a:endParaRPr sz="2000" b="1" dirty="0"/>
              </a:p>
            </p:txBody>
          </p:sp>
        </p:grpSp>
        <p:cxnSp>
          <p:nvCxnSpPr>
            <p:cNvPr id="39" name="直接连接符 3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0" name="ïśliḋé"/>
            <p:cNvSpPr/>
            <p:nvPr/>
          </p:nvSpPr>
          <p:spPr bwMode="auto">
            <a:xfrm>
              <a:off x="5876290" y="1600523"/>
              <a:ext cx="5279092" cy="33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sz="1600" dirty="0">
                  <a:solidFill>
                    <a:srgbClr val="00B0F0"/>
                  </a:solidFill>
                </a:rPr>
                <a:t>1. </a:t>
              </a:r>
              <a:r>
                <a:rPr altLang="zh-CN" sz="1600" dirty="0">
                  <a:solidFill>
                    <a:srgbClr val="00B0F0"/>
                  </a:solidFill>
                </a:rPr>
                <a:t>在绘制手绘界面时尽量保证各种元素不要重叠，绘制清楚简介。</a:t>
              </a:r>
            </a:p>
            <a:p>
              <a:pPr>
                <a:lnSpc>
                  <a:spcPct val="150000"/>
                </a:lnSpc>
              </a:pPr>
              <a:r>
                <a:rPr altLang="zh-CN" sz="1600" dirty="0">
                  <a:solidFill>
                    <a:srgbClr val="00B0F0"/>
                  </a:solidFill>
                </a:rPr>
                <a:t>2.  系统只能识别英文字母，建议用户只使用英文，并且尽量清晰整洁。</a:t>
              </a:r>
            </a:p>
            <a:p>
              <a:pPr>
                <a:lnSpc>
                  <a:spcPct val="150000"/>
                </a:lnSpc>
              </a:pPr>
              <a:r>
                <a:rPr altLang="zh-CN" sz="1600" dirty="0">
                  <a:solidFill>
                    <a:srgbClr val="00B0F0"/>
                  </a:solidFill>
                </a:rPr>
                <a:t>3.  在绘制布局时，如某一行只有一个控件元素则不需要考虑宽度，软件会根据不同元素进行不同的大小适配。</a:t>
              </a:r>
            </a:p>
            <a:p>
              <a:pPr>
                <a:lnSpc>
                  <a:spcPct val="150000"/>
                </a:lnSpc>
              </a:pPr>
              <a:r>
                <a:rPr altLang="zh-CN" sz="1600" dirty="0">
                  <a:solidFill>
                    <a:srgbClr val="00B0F0"/>
                  </a:solidFill>
                </a:rPr>
                <a:t>4.  绘制手绘界面时要尽量按照训练集里给定元素样式进行绘制，这样识别率会更高。</a:t>
              </a:r>
            </a:p>
            <a:p>
              <a:pPr>
                <a:lnSpc>
                  <a:spcPct val="150000"/>
                </a:lnSpc>
              </a:pPr>
              <a:r>
                <a:rPr altLang="zh-CN" sz="1600" dirty="0">
                  <a:solidFill>
                    <a:srgbClr val="00B0F0"/>
                  </a:solidFill>
                </a:rPr>
                <a:t>5.  绘制复杂组合界面的识别率相对于简单界面识别率会更高。</a:t>
              </a:r>
            </a:p>
            <a:p>
              <a:pPr>
                <a:lnSpc>
                  <a:spcPct val="150000"/>
                </a:lnSpc>
              </a:pPr>
              <a:r>
                <a:rPr altLang="zh-CN" sz="1600" dirty="0">
                  <a:solidFill>
                    <a:srgbClr val="00B0F0"/>
                  </a:solidFill>
                </a:rPr>
                <a:t>6.  </a:t>
              </a:r>
              <a:r>
                <a:rPr altLang="zh-CN" sz="1600" dirty="0" err="1">
                  <a:solidFill>
                    <a:srgbClr val="00B0F0"/>
                  </a:solidFill>
                </a:rPr>
                <a:t>不要绘制单个元素的界面，系统</a:t>
              </a:r>
              <a:r>
                <a:rPr lang="zh-CN" altLang="en-US" sz="1600" dirty="0">
                  <a:solidFill>
                    <a:srgbClr val="00B0F0"/>
                  </a:solidFill>
                </a:rPr>
                <a:t>可能</a:t>
              </a:r>
              <a:r>
                <a:rPr altLang="zh-CN" sz="1600" dirty="0" err="1">
                  <a:solidFill>
                    <a:srgbClr val="00B0F0"/>
                  </a:solidFill>
                </a:rPr>
                <a:t>识别但无法显示html代码</a:t>
              </a:r>
              <a:r>
                <a:rPr altLang="zh-CN" sz="1600" dirty="0">
                  <a:solidFill>
                    <a:srgbClr val="00B0F0"/>
                  </a:solidFill>
                </a:rPr>
                <a:t>。</a:t>
              </a:r>
            </a:p>
          </p:txBody>
        </p:sp>
        <p:sp>
          <p:nvSpPr>
            <p:cNvPr id="41" name="íṡlîḋè"/>
            <p:cNvSpPr txBox="1"/>
            <p:nvPr/>
          </p:nvSpPr>
          <p:spPr bwMode="auto">
            <a:xfrm>
              <a:off x="5969181" y="1028388"/>
              <a:ext cx="4104910" cy="5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err="1"/>
                <a:t>对用户的建议</a:t>
              </a:r>
              <a:endParaRPr sz="2000" b="1" dirty="0"/>
            </a:p>
          </p:txBody>
        </p:sp>
      </p:grpSp>
      <p:sp>
        <p:nvSpPr>
          <p:cNvPr id="2" name="标题 1"/>
          <p:cNvSpPr>
            <a:spLocks noGrp="1"/>
          </p:cNvSpPr>
          <p:nvPr>
            <p:ph type="title"/>
          </p:nvPr>
        </p:nvSpPr>
        <p:spPr>
          <a:xfrm>
            <a:off x="687069" y="-204469"/>
            <a:ext cx="10850563" cy="1028699"/>
          </a:xfrm>
        </p:spPr>
        <p:txBody>
          <a:bodyPr/>
          <a:lstStyle/>
          <a:p>
            <a:r>
              <a:rPr lang="en-US" altLang="zh-CN" spc="300" dirty="0">
                <a:solidFill>
                  <a:schemeClr val="tx2"/>
                </a:solidFill>
                <a:latin typeface="+mn-lt"/>
                <a:ea typeface="+mn-ea"/>
                <a:cs typeface="+mn-cs"/>
              </a:rPr>
              <a:t>建议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zh-CN" altLang="en-US" sz="6000" dirty="0"/>
              <a:t>项目总结</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08" y="142694"/>
            <a:ext cx="10850563" cy="1028699"/>
          </a:xfrm>
        </p:spPr>
        <p:txBody>
          <a:bodyPr/>
          <a:lstStyle/>
          <a:p>
            <a:pPr algn="l"/>
            <a:r>
              <a:rPr lang="en-US" altLang="zh-CN" spc="300" dirty="0">
                <a:solidFill>
                  <a:schemeClr val="tx2"/>
                </a:solidFill>
                <a:latin typeface="+mn-lt"/>
                <a:ea typeface="+mn-ea"/>
                <a:cs typeface="+mn-cs"/>
              </a:rPr>
              <a:t>Github项目内容</a:t>
            </a:r>
            <a:r>
              <a:rPr lang="zh-CN" altLang="en-US" spc="300" dirty="0">
                <a:solidFill>
                  <a:schemeClr val="tx2"/>
                </a:solidFill>
                <a:latin typeface="+mn-lt"/>
                <a:ea typeface="+mn-ea"/>
                <a:cs typeface="+mn-cs"/>
              </a:rPr>
              <a:t>展示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dirty="0"/>
          </a:p>
        </p:txBody>
      </p:sp>
      <p:pic>
        <p:nvPicPr>
          <p:cNvPr id="5" name="图片 4"/>
          <p:cNvPicPr>
            <a:picLocks noChangeAspect="1"/>
          </p:cNvPicPr>
          <p:nvPr/>
        </p:nvPicPr>
        <p:blipFill>
          <a:blip r:embed="rId2"/>
          <a:stretch>
            <a:fillRect/>
          </a:stretch>
        </p:blipFill>
        <p:spPr>
          <a:xfrm>
            <a:off x="769620" y="1391285"/>
            <a:ext cx="10314305" cy="43808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dirty="0"/>
          </a:p>
        </p:txBody>
      </p:sp>
      <p:sp>
        <p:nvSpPr>
          <p:cNvPr id="5" name="标题 4"/>
          <p:cNvSpPr>
            <a:spLocks noGrp="1"/>
          </p:cNvSpPr>
          <p:nvPr>
            <p:ph type="title"/>
          </p:nvPr>
        </p:nvSpPr>
        <p:spPr/>
        <p:txBody>
          <a:bodyPr/>
          <a:lstStyle/>
          <a:p>
            <a:pPr algn="l"/>
            <a:r>
              <a:rPr lang="en-US" altLang="zh-CN" spc="300" dirty="0">
                <a:solidFill>
                  <a:schemeClr val="tx2"/>
                </a:solidFill>
                <a:latin typeface="+mn-lt"/>
                <a:ea typeface="+mn-ea"/>
                <a:cs typeface="+mn-cs"/>
              </a:rPr>
              <a:t>部分测试用例</a:t>
            </a:r>
          </a:p>
        </p:txBody>
      </p:sp>
      <p:pic>
        <p:nvPicPr>
          <p:cNvPr id="6" name="图片 5"/>
          <p:cNvPicPr>
            <a:picLocks noChangeAspect="1"/>
          </p:cNvPicPr>
          <p:nvPr/>
        </p:nvPicPr>
        <p:blipFill>
          <a:blip r:embed="rId2"/>
          <a:stretch>
            <a:fillRect/>
          </a:stretch>
        </p:blipFill>
        <p:spPr>
          <a:xfrm>
            <a:off x="1695450" y="1028700"/>
            <a:ext cx="8371205" cy="4952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566563" y="2401727"/>
            <a:ext cx="5419185" cy="895350"/>
          </a:xfrm>
        </p:spPr>
        <p:txBody>
          <a:bodyPr>
            <a:noAutofit/>
          </a:bodyPr>
          <a:lstStyle/>
          <a:p>
            <a:r>
              <a:rPr lang="zh-CN" altLang="en-US" sz="6000" dirty="0"/>
              <a:t>测试概述</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测试分析文档</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dirty="0"/>
          </a:p>
        </p:txBody>
      </p:sp>
      <p:pic>
        <p:nvPicPr>
          <p:cNvPr id="6" name="图片 5"/>
          <p:cNvPicPr>
            <a:picLocks noChangeAspect="1"/>
          </p:cNvPicPr>
          <p:nvPr/>
        </p:nvPicPr>
        <p:blipFill>
          <a:blip r:embed="rId2"/>
          <a:stretch>
            <a:fillRect/>
          </a:stretch>
        </p:blipFill>
        <p:spPr>
          <a:xfrm>
            <a:off x="2129155" y="991870"/>
            <a:ext cx="7609840" cy="53428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github</a:t>
            </a:r>
            <a:r>
              <a:rPr lang="zh-CN" altLang="en-US" sz="2800" spc="300" dirty="0">
                <a:solidFill>
                  <a:schemeClr val="tx2"/>
                </a:solidFill>
                <a:latin typeface="+mn-lt"/>
                <a:ea typeface="+mn-ea"/>
                <a:cs typeface="+mn-cs"/>
              </a:rPr>
              <a:t>记录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dirty="0"/>
          </a:p>
        </p:txBody>
      </p:sp>
      <p:pic>
        <p:nvPicPr>
          <p:cNvPr id="5" name="图片 4"/>
          <p:cNvPicPr>
            <a:picLocks noChangeAspect="1"/>
          </p:cNvPicPr>
          <p:nvPr/>
        </p:nvPicPr>
        <p:blipFill>
          <a:blip r:embed="rId2"/>
          <a:stretch>
            <a:fillRect/>
          </a:stretch>
        </p:blipFill>
        <p:spPr>
          <a:xfrm>
            <a:off x="7121842" y="1548130"/>
            <a:ext cx="3485515" cy="3761740"/>
          </a:xfrm>
          <a:prstGeom prst="rect">
            <a:avLst/>
          </a:prstGeom>
        </p:spPr>
      </p:pic>
      <p:pic>
        <p:nvPicPr>
          <p:cNvPr id="7" name="图片 6">
            <a:extLst>
              <a:ext uri="{FF2B5EF4-FFF2-40B4-BE49-F238E27FC236}">
                <a16:creationId xmlns:a16="http://schemas.microsoft.com/office/drawing/2014/main" id="{8C5978C6-0B5F-40D9-88F0-C1BBA0A7F9E6}"/>
              </a:ext>
            </a:extLst>
          </p:cNvPr>
          <p:cNvPicPr>
            <a:picLocks noChangeAspect="1"/>
          </p:cNvPicPr>
          <p:nvPr/>
        </p:nvPicPr>
        <p:blipFill>
          <a:blip r:embed="rId3"/>
          <a:stretch>
            <a:fillRect/>
          </a:stretch>
        </p:blipFill>
        <p:spPr>
          <a:xfrm>
            <a:off x="508922" y="1165219"/>
            <a:ext cx="6504622" cy="54800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zh-CN" altLang="en-US" sz="2800" spc="300" dirty="0">
                <a:solidFill>
                  <a:schemeClr val="tx2"/>
                </a:solidFill>
                <a:latin typeface="+mn-lt"/>
                <a:ea typeface="+mn-ea"/>
                <a:cs typeface="+mn-cs"/>
              </a:rPr>
              <a:t>项目总结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dirty="0"/>
          </a:p>
        </p:txBody>
      </p:sp>
      <p:sp>
        <p:nvSpPr>
          <p:cNvPr id="6" name="文本框 5"/>
          <p:cNvSpPr txBox="1"/>
          <p:nvPr/>
        </p:nvSpPr>
        <p:spPr>
          <a:xfrm>
            <a:off x="751205" y="1285875"/>
            <a:ext cx="10769282" cy="3780522"/>
          </a:xfrm>
          <a:prstGeom prst="rect">
            <a:avLst/>
          </a:prstGeom>
          <a:noFill/>
        </p:spPr>
        <p:txBody>
          <a:bodyPr wrap="square" rtlCol="0">
            <a:spAutoFit/>
          </a:bodyPr>
          <a:lstStyle/>
          <a:p>
            <a:pPr algn="l">
              <a:lnSpc>
                <a:spcPct val="150000"/>
              </a:lnSpc>
            </a:pPr>
            <a:r>
              <a:rPr lang="en-US" altLang="zh-CN" dirty="0"/>
              <a:t>       </a:t>
            </a:r>
            <a:r>
              <a:rPr lang="zh-CN" altLang="en-US" dirty="0"/>
              <a:t>本次对Sketch2Code的测试主要是对黑盒测试的熟悉过程，中间经历了讨论探索识别界面的边界和功</a:t>
            </a:r>
          </a:p>
          <a:p>
            <a:pPr algn="l">
              <a:lnSpc>
                <a:spcPct val="150000"/>
              </a:lnSpc>
            </a:pPr>
            <a:r>
              <a:rPr lang="zh-CN" altLang="en-US" dirty="0"/>
              <a:t>能点，在测试用例的编写和管理（着重于在github中的体现）中花费大量时间，存在很多问题，比如由于</a:t>
            </a:r>
          </a:p>
          <a:p>
            <a:pPr algn="l">
              <a:lnSpc>
                <a:spcPct val="150000"/>
              </a:lnSpc>
            </a:pPr>
            <a:r>
              <a:rPr lang="zh-CN" altLang="en-US" dirty="0"/>
              <a:t>测试用例编写的繁琐而只针对典型的用例进测试用例的编写，而其他测试虽然进行了大量测试但是没有在</a:t>
            </a:r>
          </a:p>
          <a:p>
            <a:pPr algn="l">
              <a:lnSpc>
                <a:spcPct val="150000"/>
              </a:lnSpc>
            </a:pPr>
            <a:r>
              <a:rPr lang="zh-CN" altLang="en-US" dirty="0"/>
              <a:t>github中上传，导致很对内容无法追溯，浪费了大量时间和资源，对文档的编写造成很大干扰。</a:t>
            </a:r>
          </a:p>
          <a:p>
            <a:pPr algn="l">
              <a:lnSpc>
                <a:spcPct val="150000"/>
              </a:lnSpc>
            </a:pPr>
            <a:r>
              <a:rPr lang="zh-CN" altLang="en-US" dirty="0"/>
              <a:t>      在测试过程中的团队配合能力也需要加强，在之后的测试活动中应该调动全员积极性，工作留痕，在</a:t>
            </a:r>
          </a:p>
          <a:p>
            <a:pPr>
              <a:lnSpc>
                <a:spcPct val="150000"/>
              </a:lnSpc>
            </a:pPr>
            <a:r>
              <a:rPr lang="zh-CN" altLang="en-US" dirty="0"/>
              <a:t>整个项目总结和表达中有待加强。</a:t>
            </a:r>
            <a:endParaRPr lang="en-US" altLang="zh-CN" dirty="0"/>
          </a:p>
          <a:p>
            <a:pPr>
              <a:lnSpc>
                <a:spcPct val="150000"/>
              </a:lnSpc>
            </a:pPr>
            <a:r>
              <a:rPr lang="zh-CN" altLang="en-US" dirty="0"/>
              <a:t>      在以后的软件测试中，应该遵循软件测试方法同时进行黑盒测试、白盒测试，使得测试更加有针对性，不要盲测，很多问题的结果在代码中都有解释。</a:t>
            </a:r>
          </a:p>
          <a:p>
            <a:pPr algn="l">
              <a:lnSpc>
                <a:spcPct val="150000"/>
              </a:lnSpc>
            </a:pP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en-US" altLang="zh-CN" sz="6000"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060" y="1042772"/>
            <a:ext cx="12192000" cy="5776494"/>
            <a:chOff x="0" y="1081507"/>
            <a:chExt cx="12192000" cy="5776494"/>
          </a:xfrm>
        </p:grpSpPr>
        <p:sp>
          <p:nvSpPr>
            <p:cNvPr id="6" name="iṧļíḑe"/>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Sḷiḋ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íṥľîḑé"/>
            <p:cNvGrpSpPr/>
            <p:nvPr/>
          </p:nvGrpSpPr>
          <p:grpSpPr>
            <a:xfrm flipH="1">
              <a:off x="7039319" y="1584000"/>
              <a:ext cx="3646682" cy="3663802"/>
              <a:chOff x="7659605" y="1304764"/>
              <a:chExt cx="2454599" cy="2466123"/>
            </a:xfrm>
          </p:grpSpPr>
          <p:sp>
            <p:nvSpPr>
              <p:cNvPr id="21" name="íṣ1îḓé"/>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endParaRPr/>
              </a:p>
            </p:txBody>
          </p:sp>
          <p:sp>
            <p:nvSpPr>
              <p:cNvPr id="22" name="íşḷi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endParaRPr/>
              </a:p>
            </p:txBody>
          </p:sp>
          <p:sp>
            <p:nvSpPr>
              <p:cNvPr id="23" name="išľïḍ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endParaRPr/>
              </a:p>
            </p:txBody>
          </p:sp>
          <p:sp>
            <p:nvSpPr>
              <p:cNvPr id="24" name="iṩļïdê"/>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endParaRPr/>
              </a:p>
            </p:txBody>
          </p:sp>
          <p:sp>
            <p:nvSpPr>
              <p:cNvPr id="25" name="íŝ1îḓè"/>
              <p:cNvSpPr/>
              <p:nvPr/>
            </p:nvSpPr>
            <p:spPr bwMode="auto">
              <a:xfrm>
                <a:off x="8636256" y="1692297"/>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endParaRPr/>
              </a:p>
            </p:txBody>
          </p:sp>
          <p:sp>
            <p:nvSpPr>
              <p:cNvPr id="26" name="î$1ïḑé"/>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endParaRPr/>
              </a:p>
            </p:txBody>
          </p:sp>
          <p:sp>
            <p:nvSpPr>
              <p:cNvPr id="27" name="îšľídè"/>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endParaRPr/>
              </a:p>
            </p:txBody>
          </p:sp>
          <p:sp>
            <p:nvSpPr>
              <p:cNvPr id="28" name="ïsḷiḍé"/>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endParaRPr/>
              </a:p>
            </p:txBody>
          </p:sp>
          <p:sp>
            <p:nvSpPr>
              <p:cNvPr id="29" name="îSļîd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endParaRPr/>
              </a:p>
            </p:txBody>
          </p:sp>
          <p:sp>
            <p:nvSpPr>
              <p:cNvPr id="30" name="íṥļide"/>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endParaRPr/>
              </a:p>
            </p:txBody>
          </p:sp>
          <p:sp>
            <p:nvSpPr>
              <p:cNvPr id="31" name="îŝlíḑê"/>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endParaRPr/>
              </a:p>
            </p:txBody>
          </p:sp>
          <p:sp>
            <p:nvSpPr>
              <p:cNvPr id="32" name="íslïḋé"/>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endParaRPr/>
              </a:p>
            </p:txBody>
          </p:sp>
          <p:sp>
            <p:nvSpPr>
              <p:cNvPr id="33" name="îṣľíďe"/>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endParaRPr/>
              </a:p>
            </p:txBody>
          </p:sp>
          <p:sp>
            <p:nvSpPr>
              <p:cNvPr id="34" name="íślíd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endParaRPr/>
              </a:p>
            </p:txBody>
          </p:sp>
          <p:sp>
            <p:nvSpPr>
              <p:cNvPr id="35" name="ïş1iḍe"/>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endParaRPr/>
              </a:p>
            </p:txBody>
          </p:sp>
          <p:sp>
            <p:nvSpPr>
              <p:cNvPr id="36" name="iṣḷíḓè"/>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endParaRPr/>
              </a:p>
            </p:txBody>
          </p:sp>
          <p:sp>
            <p:nvSpPr>
              <p:cNvPr id="37" name="ïṥļïďe"/>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endParaRPr/>
              </a:p>
            </p:txBody>
          </p:sp>
          <p:sp>
            <p:nvSpPr>
              <p:cNvPr id="38" name="íŝḻïďé"/>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endParaRPr/>
              </a:p>
            </p:txBody>
          </p:sp>
          <p:sp>
            <p:nvSpPr>
              <p:cNvPr id="39" name="îsļíďê"/>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endParaRPr/>
              </a:p>
            </p:txBody>
          </p:sp>
          <p:sp>
            <p:nvSpPr>
              <p:cNvPr id="40" name="ï$ļîḍ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endParaRPr/>
              </a:p>
            </p:txBody>
          </p:sp>
          <p:sp>
            <p:nvSpPr>
              <p:cNvPr id="41" name="ïsḷiḑé"/>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endParaRPr/>
              </a:p>
            </p:txBody>
          </p:sp>
          <p:sp>
            <p:nvSpPr>
              <p:cNvPr id="42" name="ïśḷïḍè"/>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endParaRPr/>
              </a:p>
            </p:txBody>
          </p:sp>
          <p:sp>
            <p:nvSpPr>
              <p:cNvPr id="43" name="îṩľiďè"/>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endParaRPr/>
              </a:p>
            </p:txBody>
          </p:sp>
          <p:sp>
            <p:nvSpPr>
              <p:cNvPr id="44" name="îSḻîḑè"/>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endParaRPr/>
              </a:p>
            </p:txBody>
          </p:sp>
          <p:sp>
            <p:nvSpPr>
              <p:cNvPr id="45" name="îŝḷiḍé"/>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endParaRPr/>
              </a:p>
            </p:txBody>
          </p:sp>
        </p:grpSp>
        <p:grpSp>
          <p:nvGrpSpPr>
            <p:cNvPr id="9" name="íṡ1íḓê"/>
            <p:cNvGrpSpPr/>
            <p:nvPr/>
          </p:nvGrpSpPr>
          <p:grpSpPr>
            <a:xfrm>
              <a:off x="669925" y="1081507"/>
              <a:ext cx="6369713" cy="1238522"/>
              <a:chOff x="669925" y="1081507"/>
              <a:chExt cx="6369713" cy="1238522"/>
            </a:xfrm>
          </p:grpSpPr>
          <p:cxnSp>
            <p:nvCxnSpPr>
              <p:cNvPr id="18" name="直接连接符 17"/>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p:cNvSpPr/>
              <p:nvPr/>
            </p:nvSpPr>
            <p:spPr bwMode="auto">
              <a:xfrm>
                <a:off x="682624" y="1081507"/>
                <a:ext cx="6357014" cy="12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altLang="zh-CN" sz="1900" dirty="0"/>
                  <a:t>本次测试是针对微软开源代码Sketch2Code进行的测试，目的在于发现Sketch2Code的功能性问题，验证Sketch2Code实现的能力范围边界，包括对特殊情景的使用效果、如何绘制界面才能保证Sketch2Code的识别效果能够达到最好、与传统界面设计工具的优缺点对比等。测试文档和测试用例的管理使用GitHub工具。</a:t>
                </a:r>
              </a:p>
            </p:txBody>
          </p:sp>
        </p:grpSp>
        <p:cxnSp>
          <p:nvCxnSpPr>
            <p:cNvPr id="16" name="直接连接符 15"/>
            <p:cNvCxnSpPr/>
            <p:nvPr/>
          </p:nvCxnSpPr>
          <p:spPr>
            <a:xfrm flipH="1">
              <a:off x="669926" y="318564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 name="iṣlîḍê"/>
            <p:cNvGrpSpPr/>
            <p:nvPr/>
          </p:nvGrpSpPr>
          <p:grpSpPr>
            <a:xfrm>
              <a:off x="669925" y="4787280"/>
              <a:ext cx="6449900" cy="1329165"/>
              <a:chOff x="669925" y="1584000"/>
              <a:chExt cx="6449900" cy="1329165"/>
            </a:xfrm>
          </p:grpSpPr>
          <p:cxnSp>
            <p:nvCxnSpPr>
              <p:cNvPr id="12" name="直接连接符 11"/>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p:cNvSpPr/>
              <p:nvPr/>
            </p:nvSpPr>
            <p:spPr bwMode="auto">
              <a:xfrm>
                <a:off x="762811" y="1651952"/>
                <a:ext cx="6357014" cy="126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zh-CN" sz="1900" dirty="0"/>
                  <a:t>本部分主要针对黑盒测试，采用表格的形式列出每一项测试的标识符及其测试内容，指出实际进行的测试工作内容与测试计划中预先设计的内容之间的差别，同时说明作出这种改变的原因。</a:t>
                </a:r>
                <a:r>
                  <a:rPr lang="en-US" altLang="zh-CN" sz="1000" dirty="0"/>
                  <a:t>.</a:t>
                </a:r>
              </a:p>
            </p:txBody>
          </p:sp>
        </p:grpSp>
      </p:grpSp>
      <p:sp>
        <p:nvSpPr>
          <p:cNvPr id="2" name="标题 1"/>
          <p:cNvSpPr txBox="1">
            <a:spLocks noGrp="1"/>
          </p:cNvSpPr>
          <p:nvPr>
            <p:ph type="title"/>
          </p:nvPr>
        </p:nvSpPr>
        <p:spPr>
          <a:xfrm>
            <a:off x="833237" y="281539"/>
            <a:ext cx="9253149" cy="478155"/>
          </a:xfrm>
          <a:prstGeom prst="rect">
            <a:avLst/>
          </a:prstGeom>
          <a:noFill/>
        </p:spPr>
        <p:txBody>
          <a:bodyPr wrap="square" rtlCol="0">
            <a:spAutoFit/>
          </a:bodyPr>
          <a:lstStyle/>
          <a:p>
            <a:r>
              <a:rPr lang="en-US" altLang="zh-CN" spc="300" dirty="0">
                <a:solidFill>
                  <a:schemeClr val="tx2"/>
                </a:solidFill>
                <a:latin typeface="+mn-lt"/>
                <a:ea typeface="+mn-ea"/>
                <a:cs typeface="+mn-cs"/>
              </a:rPr>
              <a:t>测试</a:t>
            </a:r>
            <a:r>
              <a:rPr lang="zh-CN" altLang="en-US" spc="300" dirty="0">
                <a:solidFill>
                  <a:schemeClr val="tx2"/>
                </a:solidFill>
                <a:latin typeface="+mn-lt"/>
                <a:ea typeface="+mn-ea"/>
                <a:cs typeface="+mn-cs"/>
              </a:rPr>
              <a:t>概要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dirty="0"/>
          </a:p>
        </p:txBody>
      </p:sp>
      <p:sp>
        <p:nvSpPr>
          <p:cNvPr id="32" name="标题 31"/>
          <p:cNvSpPr txBox="1">
            <a:spLocks noGrp="1"/>
          </p:cNvSpPr>
          <p:nvPr>
            <p:ph type="title"/>
          </p:nvPr>
        </p:nvSpPr>
        <p:spPr>
          <a:xfrm>
            <a:off x="1923532" y="1660759"/>
            <a:ext cx="9253149" cy="368300"/>
          </a:xfrm>
          <a:prstGeom prst="rect">
            <a:avLst/>
          </a:prstGeom>
          <a:noFill/>
        </p:spPr>
        <p:txBody>
          <a:bodyPr wrap="square" rtlCol="0">
            <a:spAutoFit/>
          </a:bodyPr>
          <a:lstStyle/>
          <a:p>
            <a:r>
              <a:rPr lang="zh-CN" altLang="en-US" sz="2000" spc="300" dirty="0">
                <a:solidFill>
                  <a:schemeClr val="tx2"/>
                </a:solidFill>
                <a:latin typeface="+mn-lt"/>
                <a:ea typeface="+mn-ea"/>
                <a:cs typeface="+mn-cs"/>
              </a:rPr>
              <a:t>项目</a:t>
            </a:r>
            <a:r>
              <a:rPr lang="en-US" altLang="zh-CN" sz="2000" spc="300" dirty="0">
                <a:solidFill>
                  <a:schemeClr val="tx2"/>
                </a:solidFill>
                <a:latin typeface="+mn-lt"/>
                <a:ea typeface="+mn-ea"/>
                <a:cs typeface="+mn-cs"/>
              </a:rPr>
              <a:t>github</a:t>
            </a:r>
            <a:r>
              <a:rPr lang="zh-CN" altLang="en-US" sz="2000" spc="300" dirty="0">
                <a:solidFill>
                  <a:schemeClr val="tx2"/>
                </a:solidFill>
                <a:latin typeface="+mn-lt"/>
                <a:ea typeface="+mn-ea"/>
                <a:cs typeface="+mn-cs"/>
              </a:rPr>
              <a:t>地址：</a:t>
            </a:r>
          </a:p>
        </p:txBody>
      </p:sp>
      <p:sp>
        <p:nvSpPr>
          <p:cNvPr id="2" name="文本框 1"/>
          <p:cNvSpPr txBox="1"/>
          <p:nvPr/>
        </p:nvSpPr>
        <p:spPr>
          <a:xfrm>
            <a:off x="2092960" y="5872480"/>
            <a:ext cx="8006080" cy="368300"/>
          </a:xfrm>
          <a:prstGeom prst="rect">
            <a:avLst/>
          </a:prstGeom>
          <a:noFill/>
        </p:spPr>
        <p:txBody>
          <a:bodyPr wrap="none" rtlCol="0">
            <a:spAutoFit/>
          </a:bodyPr>
          <a:lstStyle/>
          <a:p>
            <a:pPr algn="l"/>
            <a:r>
              <a:rPr lang="zh-CN" altLang="en-US"/>
              <a:t>实际测试项目地址：</a:t>
            </a:r>
            <a:r>
              <a:rPr lang="zh-CN" altLang="en-US">
                <a:hlinkClick r:id="rId2" action="ppaction://hlinkfile"/>
              </a:rPr>
              <a:t>https://sketch2code.azurewebsites.net/</a:t>
            </a:r>
            <a:r>
              <a:rPr lang="zh-CN" altLang="en-US"/>
              <a:t>（微软官方网站）</a:t>
            </a:r>
          </a:p>
        </p:txBody>
      </p:sp>
      <p:sp>
        <p:nvSpPr>
          <p:cNvPr id="5" name="文本框 4"/>
          <p:cNvSpPr txBox="1"/>
          <p:nvPr/>
        </p:nvSpPr>
        <p:spPr>
          <a:xfrm>
            <a:off x="4631690" y="1530985"/>
            <a:ext cx="3313430" cy="398780"/>
          </a:xfrm>
          <a:prstGeom prst="rect">
            <a:avLst/>
          </a:prstGeom>
          <a:noFill/>
        </p:spPr>
        <p:txBody>
          <a:bodyPr wrap="none" rtlCol="0">
            <a:spAutoFit/>
          </a:bodyPr>
          <a:lstStyle/>
          <a:p>
            <a:r>
              <a:rPr lang="zh-CN" altLang="en-US" sz="2000">
                <a:hlinkClick r:id="rId3" action="ppaction://hlinkfile"/>
              </a:rPr>
              <a:t>https://github.com/MSE-925</a:t>
            </a:r>
            <a:endParaRPr lang="zh-CN" altLang="en-US" sz="2000"/>
          </a:p>
        </p:txBody>
      </p:sp>
      <p:pic>
        <p:nvPicPr>
          <p:cNvPr id="6" name="图片 5"/>
          <p:cNvPicPr>
            <a:picLocks noChangeAspect="1"/>
          </p:cNvPicPr>
          <p:nvPr/>
        </p:nvPicPr>
        <p:blipFill>
          <a:blip r:embed="rId4"/>
          <a:stretch>
            <a:fillRect/>
          </a:stretch>
        </p:blipFill>
        <p:spPr>
          <a:xfrm>
            <a:off x="425450" y="111760"/>
            <a:ext cx="2771140" cy="1419225"/>
          </a:xfrm>
          <a:prstGeom prst="rect">
            <a:avLst/>
          </a:prstGeom>
        </p:spPr>
      </p:pic>
      <p:sp>
        <p:nvSpPr>
          <p:cNvPr id="8" name="标题 31"/>
          <p:cNvSpPr txBox="1">
            <a:spLocks noGrp="1"/>
          </p:cNvSpPr>
          <p:nvPr/>
        </p:nvSpPr>
        <p:spPr>
          <a:xfrm>
            <a:off x="677662" y="3774674"/>
            <a:ext cx="9253149" cy="368300"/>
          </a:xfrm>
          <a:prstGeom prst="rect">
            <a:avLst/>
          </a:prstGeom>
          <a:noFill/>
        </p:spPr>
        <p:txBody>
          <a:bodyPr vert="horz" wrap="square" lIns="91440" tIns="45720" rIns="91440" bIns="45720" rtlCol="0" anchor="b">
            <a:sp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spc="300" dirty="0">
                <a:solidFill>
                  <a:schemeClr val="tx2"/>
                </a:solidFill>
                <a:latin typeface="+mn-lt"/>
                <a:ea typeface="+mn-ea"/>
                <a:cs typeface="+mn-cs"/>
              </a:rPr>
              <a:t>项目组成员：</a:t>
            </a:r>
          </a:p>
        </p:txBody>
      </p:sp>
      <p:pic>
        <p:nvPicPr>
          <p:cNvPr id="9" name="图片 8"/>
          <p:cNvPicPr>
            <a:picLocks noChangeAspect="1"/>
          </p:cNvPicPr>
          <p:nvPr/>
        </p:nvPicPr>
        <p:blipFill>
          <a:blip r:embed="rId5"/>
          <a:stretch>
            <a:fillRect/>
          </a:stretch>
        </p:blipFill>
        <p:spPr>
          <a:xfrm>
            <a:off x="2644140" y="2454910"/>
            <a:ext cx="9030970" cy="2644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pc="300" dirty="0">
                <a:solidFill>
                  <a:schemeClr val="tx2"/>
                </a:solidFill>
                <a:latin typeface="+mn-lt"/>
                <a:ea typeface="+mn-ea"/>
                <a:cs typeface="+mn-cs"/>
              </a:rPr>
              <a:t>GitHub项目目录结构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46419" y="1182371"/>
            <a:ext cx="11128375" cy="4849075"/>
            <a:chOff x="995185" y="1098656"/>
            <a:chExt cx="11792472" cy="5138449"/>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endParaRP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endParaRP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endParaRP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endParaRP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endParaRP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endParaRP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endParaRP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endParaRP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endParaRP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endParaRP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endParaRP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endParaRP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endParaRP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endParaRP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endParaRPr/>
                </a:p>
              </p:txBody>
            </p:sp>
            <p:sp>
              <p:nvSpPr>
                <p:cNvPr id="55" name="îşļíḑè"/>
                <p:cNvSpPr/>
                <p:nvPr/>
              </p:nvSpPr>
              <p:spPr bwMode="auto">
                <a:xfrm>
                  <a:off x="3338513" y="960438"/>
                  <a:ext cx="163513" cy="390525"/>
                </a:xfrm>
                <a:prstGeom prst="rect">
                  <a:avLst/>
                </a:prstGeom>
                <a:grpFill/>
                <a:ln>
                  <a:noFill/>
                </a:ln>
              </p:spPr>
              <p:txBody>
                <a:bodyPr anchor="ctr"/>
                <a:lstStyle/>
                <a:p>
                  <a:pPr algn="ctr"/>
                  <a:endParaRP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endParaRP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endParaRP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endParaRP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endParaRP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endParaRP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endParaRP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endParaRP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endParaRP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endParaRP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endParaRP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endParaRP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endParaRP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endParaRP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endParaRP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endParaRP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endParaRPr/>
                </a:p>
              </p:txBody>
            </p:sp>
          </p:grpSp>
        </p:grpSp>
        <p:sp>
          <p:nvSpPr>
            <p:cNvPr id="20" name="iSľiḑè"/>
            <p:cNvSpPr/>
            <p:nvPr/>
          </p:nvSpPr>
          <p:spPr>
            <a:xfrm>
              <a:off x="6519799" y="113743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6520218" y="2928244"/>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877" y="1098656"/>
              <a:ext cx="5414780" cy="254152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600" dirty="0">
                  <a:solidFill>
                    <a:srgbClr val="0070C0"/>
                  </a:solidFill>
                </a:rPr>
                <a:t>Sketch2codeTest</a:t>
              </a:r>
              <a:r>
                <a:rPr lang="zh-CN" altLang="en-US" sz="1600" dirty="0"/>
                <a:t>库</a:t>
              </a:r>
            </a:p>
            <a:p>
              <a:pPr>
                <a:lnSpc>
                  <a:spcPct val="150000"/>
                </a:lnSpc>
                <a:spcBef>
                  <a:spcPct val="0"/>
                </a:spcBef>
              </a:pPr>
              <a:r>
                <a:rPr lang="zh-CN" altLang="en-US" sz="1600" dirty="0"/>
                <a:t>主要保存整个对</a:t>
              </a:r>
              <a:r>
                <a:rPr lang="en-US" altLang="zh-CN" sz="1600" dirty="0"/>
                <a:t>S2C</a:t>
              </a:r>
              <a:r>
                <a:rPr lang="zh-CN" altLang="en-US" sz="1600" dirty="0"/>
                <a:t>测试的所有文档和测试用例的管理，包括小组会议记录</a:t>
              </a:r>
            </a:p>
            <a:p>
              <a:pPr>
                <a:lnSpc>
                  <a:spcPct val="150000"/>
                </a:lnSpc>
                <a:spcBef>
                  <a:spcPct val="0"/>
                </a:spcBef>
              </a:pPr>
              <a:r>
                <a:rPr lang="zh-CN" altLang="zh-CN" sz="1600" dirty="0"/>
                <a:t>地址为：</a:t>
              </a:r>
              <a:r>
                <a:rPr lang="zh-CN" altLang="zh-CN" sz="1600" dirty="0">
                  <a:hlinkClick r:id="rId4" action="ppaction://hlinkfile"/>
                </a:rPr>
                <a:t>https://github.com/MSE-925/Sketch2codeTest</a:t>
              </a:r>
              <a:endParaRPr lang="en-US" altLang="zh-CN" sz="1600"/>
            </a:p>
          </p:txBody>
        </p:sp>
        <p:cxnSp>
          <p:nvCxnSpPr>
            <p:cNvPr id="13" name="直接连接符 12"/>
            <p:cNvCxnSpPr/>
            <p:nvPr/>
          </p:nvCxnSpPr>
          <p:spPr>
            <a:xfrm>
              <a:off x="6423781"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6670675" y="2950210"/>
            <a:ext cx="5098415" cy="1568450"/>
          </a:xfrm>
          <a:prstGeom prst="rect">
            <a:avLst/>
          </a:prstGeom>
        </p:spPr>
        <p:txBody>
          <a:bodyPr wrap="square">
            <a:spAutoFit/>
          </a:bodyPr>
          <a:lstStyle/>
          <a:p>
            <a:pPr algn="l">
              <a:lnSpc>
                <a:spcPct val="150000"/>
              </a:lnSpc>
            </a:pPr>
            <a:r>
              <a:rPr lang="zh-CN" altLang="en-US" sz="1600" dirty="0">
                <a:solidFill>
                  <a:srgbClr val="0070C0"/>
                </a:solidFill>
              </a:rPr>
              <a:t>img-storage</a:t>
            </a:r>
            <a:r>
              <a:rPr lang="zh-CN" altLang="en-US" sz="1600" dirty="0"/>
              <a:t>库</a:t>
            </a:r>
          </a:p>
          <a:p>
            <a:pPr algn="l">
              <a:lnSpc>
                <a:spcPct val="150000"/>
              </a:lnSpc>
            </a:pPr>
            <a:r>
              <a:rPr lang="zh-CN" altLang="en-US" sz="1600" dirty="0"/>
              <a:t>主要用于存放项目中所使用的图片素材，方便在.md文件中使用</a:t>
            </a:r>
          </a:p>
          <a:p>
            <a:pPr algn="l">
              <a:lnSpc>
                <a:spcPct val="150000"/>
              </a:lnSpc>
            </a:pPr>
            <a:r>
              <a:rPr lang="zh-CN" altLang="en-US" sz="1600" dirty="0"/>
              <a:t>地址为：</a:t>
            </a:r>
            <a:r>
              <a:rPr lang="zh-CN" altLang="en-US" sz="1600" dirty="0">
                <a:hlinkClick r:id="rId5" action="ppaction://hlinkfile"/>
              </a:rPr>
              <a:t>https://github.com/MSE-925/img-storage</a:t>
            </a:r>
            <a:endParaRPr lang="zh-CN" altLang="en-US" sz="1600" dirty="0"/>
          </a:p>
        </p:txBody>
      </p:sp>
      <p:pic>
        <p:nvPicPr>
          <p:cNvPr id="8" name="图片 7"/>
          <p:cNvPicPr>
            <a:picLocks noChangeAspect="1"/>
          </p:cNvPicPr>
          <p:nvPr/>
        </p:nvPicPr>
        <p:blipFill>
          <a:blip r:embed="rId6"/>
          <a:stretch>
            <a:fillRect/>
          </a:stretch>
        </p:blipFill>
        <p:spPr>
          <a:xfrm>
            <a:off x="1254760" y="1093470"/>
            <a:ext cx="3161665" cy="4999990"/>
          </a:xfrm>
          <a:prstGeom prst="rect">
            <a:avLst/>
          </a:prstGeom>
        </p:spPr>
      </p:pic>
      <p:sp>
        <p:nvSpPr>
          <p:cNvPr id="10" name="iSľiḑè"/>
          <p:cNvSpPr/>
          <p:nvPr/>
        </p:nvSpPr>
        <p:spPr>
          <a:xfrm>
            <a:off x="5759277" y="4621292"/>
            <a:ext cx="672038" cy="672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1" name="矩形 10"/>
          <p:cNvSpPr/>
          <p:nvPr/>
        </p:nvSpPr>
        <p:spPr>
          <a:xfrm>
            <a:off x="6670675" y="4839335"/>
            <a:ext cx="5098415" cy="1568450"/>
          </a:xfrm>
          <a:prstGeom prst="rect">
            <a:avLst/>
          </a:prstGeom>
        </p:spPr>
        <p:txBody>
          <a:bodyPr wrap="square">
            <a:spAutoFit/>
          </a:bodyPr>
          <a:lstStyle/>
          <a:p>
            <a:pPr algn="l">
              <a:lnSpc>
                <a:spcPct val="150000"/>
              </a:lnSpc>
            </a:pPr>
            <a:r>
              <a:rPr lang="zh-CN" altLang="en-US" sz="1600" dirty="0">
                <a:solidFill>
                  <a:srgbClr val="0070C0"/>
                </a:solidFill>
              </a:rPr>
              <a:t>SE-chapter16</a:t>
            </a:r>
            <a:r>
              <a:rPr lang="zh-CN" altLang="en-US" sz="1600" dirty="0"/>
              <a:t>库</a:t>
            </a:r>
          </a:p>
          <a:p>
            <a:pPr algn="l">
              <a:lnSpc>
                <a:spcPct val="150000"/>
              </a:lnSpc>
            </a:pPr>
            <a:r>
              <a:rPr lang="zh-CN" altLang="en-US" sz="1600" dirty="0"/>
              <a:t>存放《构建之法》中讲解的章节的</a:t>
            </a:r>
            <a:r>
              <a:rPr lang="en-US" altLang="zh-CN" sz="1600" dirty="0"/>
              <a:t>ppt</a:t>
            </a:r>
            <a:r>
              <a:rPr lang="zh-CN" altLang="en-US" sz="1600" dirty="0"/>
              <a:t>，小组记录，分工合作，调研资料等内容</a:t>
            </a:r>
          </a:p>
          <a:p>
            <a:pPr algn="l">
              <a:lnSpc>
                <a:spcPct val="150000"/>
              </a:lnSpc>
            </a:pPr>
            <a:r>
              <a:rPr lang="zh-CN" altLang="en-US" sz="1600" dirty="0"/>
              <a:t>地址为：</a:t>
            </a:r>
            <a:r>
              <a:rPr lang="zh-CN" altLang="en-US" sz="1600" dirty="0">
                <a:hlinkClick r:id="rId7" action="ppaction://hlinkfile"/>
              </a:rPr>
              <a:t>https://github.com/MSE-925/SE-chapter16</a:t>
            </a:r>
            <a:endParaRPr lang="zh-CN" altLang="en-US" sz="16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97192" y="2533650"/>
            <a:ext cx="5419185" cy="895350"/>
          </a:xfrm>
        </p:spPr>
        <p:txBody>
          <a:bodyPr>
            <a:noAutofit/>
          </a:bodyPr>
          <a:lstStyle/>
          <a:p>
            <a:r>
              <a:rPr lang="zh-CN" altLang="en-US" sz="6000" dirty="0"/>
              <a:t>测试过程</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769" y="24131"/>
            <a:ext cx="10850563" cy="1028699"/>
          </a:xfrm>
        </p:spPr>
        <p:txBody>
          <a:bodyPr/>
          <a:lstStyle/>
          <a:p>
            <a:r>
              <a:rPr lang="en-US" altLang="zh-CN" spc="300" dirty="0">
                <a:solidFill>
                  <a:schemeClr val="tx2"/>
                </a:solidFill>
                <a:latin typeface="+mn-lt"/>
                <a:ea typeface="+mn-ea"/>
                <a:cs typeface="+mn-cs"/>
              </a:rPr>
              <a:t>执行测试的过程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51593" y="380762"/>
            <a:ext cx="11369644" cy="6168826"/>
            <a:chOff x="-40920" y="412051"/>
            <a:chExt cx="12048139" cy="6536957"/>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endParaRP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endParaRP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endParaRP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endParaRP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endParaRP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endParaRP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endParaRP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endParaRP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endParaRP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endParaRP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endParaRP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endParaRP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endParaRP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endParaRP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endParaRPr/>
                </a:p>
              </p:txBody>
            </p:sp>
            <p:sp>
              <p:nvSpPr>
                <p:cNvPr id="55" name="îşļíḑè"/>
                <p:cNvSpPr/>
                <p:nvPr/>
              </p:nvSpPr>
              <p:spPr bwMode="auto">
                <a:xfrm>
                  <a:off x="3338513" y="960438"/>
                  <a:ext cx="163513" cy="390525"/>
                </a:xfrm>
                <a:prstGeom prst="rect">
                  <a:avLst/>
                </a:prstGeom>
                <a:grpFill/>
                <a:ln>
                  <a:noFill/>
                </a:ln>
              </p:spPr>
              <p:txBody>
                <a:bodyPr anchor="ctr"/>
                <a:lstStyle/>
                <a:p>
                  <a:pPr algn="ctr"/>
                  <a:endParaRP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endParaRP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endParaRP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endParaRP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endParaRP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endParaRP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endParaRP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endParaRP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endParaRP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endParaRP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endParaRP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endParaRP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endParaRP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endParaRP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endParaRP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endParaRP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endParaRPr/>
                </a:p>
              </p:txBody>
            </p:sp>
          </p:grpSp>
        </p:grpSp>
        <p:sp>
          <p:nvSpPr>
            <p:cNvPr id="20" name="iSľiḑè"/>
            <p:cNvSpPr/>
            <p:nvPr/>
          </p:nvSpPr>
          <p:spPr>
            <a:xfrm>
              <a:off x="-40920" y="41205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11295076" y="6236865"/>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996" y="1098656"/>
              <a:ext cx="4148272" cy="254168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100" dirty="0"/>
            </a:p>
          </p:txBody>
        </p:sp>
      </p:grpSp>
      <p:sp>
        <p:nvSpPr>
          <p:cNvPr id="8" name="文本框 7"/>
          <p:cNvSpPr txBox="1"/>
          <p:nvPr/>
        </p:nvSpPr>
        <p:spPr>
          <a:xfrm>
            <a:off x="1504944" y="1553923"/>
            <a:ext cx="8774788" cy="3269100"/>
          </a:xfrm>
          <a:prstGeom prst="rect">
            <a:avLst/>
          </a:prstGeom>
          <a:noFill/>
        </p:spPr>
        <p:txBody>
          <a:bodyPr wrap="square" rtlCol="0">
            <a:spAutoFit/>
          </a:bodyPr>
          <a:lstStyle/>
          <a:p>
            <a:pPr>
              <a:lnSpc>
                <a:spcPct val="150000"/>
              </a:lnSpc>
            </a:pPr>
            <a:r>
              <a:rPr lang="zh-CN" altLang="en-US" sz="2000" dirty="0"/>
              <a:t>(1)用户将测试输入图片上传到网站上。</a:t>
            </a:r>
          </a:p>
          <a:p>
            <a:pPr>
              <a:lnSpc>
                <a:spcPct val="150000"/>
              </a:lnSpc>
            </a:pPr>
            <a:r>
              <a:rPr lang="zh-CN" altLang="en-US" sz="2000" dirty="0"/>
              <a:t>(2)自定义视觉模型预测在图像中出现的 HTML 元素，并将它们的位置标出来。</a:t>
            </a:r>
          </a:p>
          <a:p>
            <a:pPr>
              <a:lnSpc>
                <a:spcPct val="150000"/>
              </a:lnSpc>
            </a:pPr>
            <a:r>
              <a:rPr lang="zh-CN" altLang="en-US" sz="2000" dirty="0"/>
              <a:t>(3)手写文本识别服务读取预测元素中的文本。</a:t>
            </a:r>
          </a:p>
          <a:p>
            <a:pPr>
              <a:lnSpc>
                <a:spcPct val="150000"/>
              </a:lnSpc>
            </a:pPr>
            <a:r>
              <a:rPr lang="zh-CN" altLang="en-US" sz="2000" dirty="0"/>
              <a:t>(4)布局算法根据预测元素的边框空间信息生成网格结构。</a:t>
            </a:r>
          </a:p>
          <a:p>
            <a:pPr>
              <a:lnSpc>
                <a:spcPct val="150000"/>
              </a:lnSpc>
            </a:pPr>
            <a:r>
              <a:rPr lang="zh-CN" altLang="en-US" sz="2000" dirty="0"/>
              <a:t>(5)HTML 生成引擎使用上述信息来生成 HTML 代码。</a:t>
            </a:r>
          </a:p>
          <a:p>
            <a:pPr>
              <a:lnSpc>
                <a:spcPct val="150000"/>
              </a:lnSpc>
            </a:pPr>
            <a:r>
              <a:rPr lang="zh-CN" altLang="en-US" sz="2000" dirty="0"/>
              <a:t>(6)拷贝主要的html代码，并把结果分析题图贴图到测试用例的输出结果上。</a:t>
            </a:r>
          </a:p>
          <a:p>
            <a:pPr>
              <a:lnSpc>
                <a:spcPct val="150000"/>
              </a:lnSpc>
            </a:pPr>
            <a:r>
              <a:rPr lang="zh-CN" altLang="en-US" sz="2000" dirty="0"/>
              <a:t>(7)书写测试总结，即对本次测试的总结和建议。</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26" y="112758"/>
            <a:ext cx="10850563" cy="1028699"/>
          </a:xfrm>
        </p:spPr>
        <p:txBody>
          <a:bodyPr/>
          <a:lstStyle/>
          <a:p>
            <a:r>
              <a:rPr lang="en-US" altLang="zh-CN" spc="300" dirty="0">
                <a:solidFill>
                  <a:schemeClr val="tx2"/>
                </a:solidFill>
                <a:latin typeface="+mn-lt"/>
                <a:ea typeface="+mn-ea"/>
                <a:cs typeface="+mn-cs"/>
              </a:rPr>
              <a:t>测试用例</a:t>
            </a:r>
            <a:r>
              <a:rPr lang="zh-CN" altLang="en-US" spc="300" dirty="0">
                <a:solidFill>
                  <a:schemeClr val="tx2"/>
                </a:solidFill>
                <a:latin typeface="+mn-lt"/>
                <a:ea typeface="+mn-ea"/>
                <a:cs typeface="+mn-cs"/>
              </a:rPr>
              <a:t>模板</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dirty="0"/>
          </a:p>
        </p:txBody>
      </p:sp>
      <p:graphicFrame>
        <p:nvGraphicFramePr>
          <p:cNvPr id="23" name="表格 22"/>
          <p:cNvGraphicFramePr/>
          <p:nvPr/>
        </p:nvGraphicFramePr>
        <p:xfrm>
          <a:off x="682625" y="1338580"/>
          <a:ext cx="8043545" cy="3908425"/>
        </p:xfrm>
        <a:graphic>
          <a:graphicData uri="http://schemas.openxmlformats.org/drawingml/2006/table">
            <a:tbl>
              <a:tblPr firstRow="1" bandRow="1">
                <a:tableStyleId>{5940675A-B579-460E-94D1-54222C63F5DA}</a:tableStyleId>
              </a:tblPr>
              <a:tblGrid>
                <a:gridCol w="1149350">
                  <a:extLst>
                    <a:ext uri="{9D8B030D-6E8A-4147-A177-3AD203B41FA5}">
                      <a16:colId xmlns:a16="http://schemas.microsoft.com/office/drawing/2014/main" val="20000"/>
                    </a:ext>
                  </a:extLst>
                </a:gridCol>
                <a:gridCol w="3218180">
                  <a:extLst>
                    <a:ext uri="{9D8B030D-6E8A-4147-A177-3AD203B41FA5}">
                      <a16:colId xmlns:a16="http://schemas.microsoft.com/office/drawing/2014/main" val="20001"/>
                    </a:ext>
                  </a:extLst>
                </a:gridCol>
                <a:gridCol w="1148715">
                  <a:extLst>
                    <a:ext uri="{9D8B030D-6E8A-4147-A177-3AD203B41FA5}">
                      <a16:colId xmlns:a16="http://schemas.microsoft.com/office/drawing/2014/main" val="20002"/>
                    </a:ext>
                  </a:extLst>
                </a:gridCol>
                <a:gridCol w="2527300">
                  <a:extLst>
                    <a:ext uri="{9D8B030D-6E8A-4147-A177-3AD203B41FA5}">
                      <a16:colId xmlns:a16="http://schemas.microsoft.com/office/drawing/2014/main" val="20003"/>
                    </a:ext>
                  </a:extLst>
                </a:gridCol>
              </a:tblGrid>
              <a:tr h="781685">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用例编号：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dirty="0">
                          <a:latin typeface="宋体" panose="02010600030101010101" pitchFamily="2" charset="-122"/>
                          <a:ea typeface="宋体" panose="02010600030101010101" pitchFamily="2" charset="-122"/>
                          <a:cs typeface="宋体" panose="02010600030101010101" pitchFamily="2" charset="-122"/>
                        </a:rPr>
                        <a:t> S2C-01</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项目名称：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 Sketch2Code</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b="0">
                          <a:latin typeface="宋体" panose="02010600030101010101" pitchFamily="2" charset="-122"/>
                          <a:ea typeface="宋体" panose="02010600030101010101" pitchFamily="2" charset="-122"/>
                          <a:cs typeface="宋体" panose="02010600030101010101" pitchFamily="2" charset="-122"/>
                        </a:rPr>
                        <a:t> 该用例的名称</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测试类型：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黑盒测试</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用例作者：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设计该测试用例的人</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设计日期：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600" b="0">
                          <a:latin typeface="宋体" panose="02010600030101010101" pitchFamily="2" charset="-122"/>
                          <a:ea typeface="宋体" panose="02010600030101010101" pitchFamily="2" charset="-122"/>
                          <a:cs typeface="宋体" panose="02010600030101010101" pitchFamily="2" charset="-122"/>
                        </a:rPr>
                        <a:t>设计该测试用例的时间</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实际执行测试的人</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b="0">
                          <a:latin typeface="宋体" panose="02010600030101010101" pitchFamily="2" charset="-122"/>
                          <a:ea typeface="宋体" panose="02010600030101010101" pitchFamily="2" charset="-122"/>
                          <a:cs typeface="宋体" panose="02010600030101010101" pitchFamily="2" charset="-122"/>
                        </a:rPr>
                        <a:t>实际完成测试的时间</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描述该测试用例的主要内容</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备注信息：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600" b="0" dirty="0" err="1">
                          <a:latin typeface="宋体" panose="02010600030101010101" pitchFamily="2" charset="-122"/>
                          <a:ea typeface="宋体" panose="02010600030101010101" pitchFamily="2" charset="-122"/>
                          <a:cs typeface="宋体" panose="02010600030101010101" pitchFamily="2" charset="-122"/>
                        </a:rPr>
                        <a:t>设计测试用例的备注信息</a:t>
                      </a:r>
                      <a:endParaRPr lang="en-US" sz="1600" b="0" dirty="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4"/>
                  </a:ext>
                </a:extLst>
              </a:tr>
            </a:tbl>
          </a:graphicData>
        </a:graphic>
      </p:graphicFrame>
      <p:sp>
        <p:nvSpPr>
          <p:cNvPr id="100" name="文本框 99"/>
          <p:cNvSpPr txBox="1"/>
          <p:nvPr/>
        </p:nvSpPr>
        <p:spPr>
          <a:xfrm>
            <a:off x="682625" y="5502275"/>
            <a:ext cx="8044180" cy="922020"/>
          </a:xfrm>
          <a:prstGeom prst="rect">
            <a:avLst/>
          </a:prstGeom>
          <a:noFill/>
          <a:ln w="9525">
            <a:noFill/>
          </a:ln>
        </p:spPr>
        <p:txBody>
          <a:bodyPr wrap="square">
            <a:spAutoFit/>
          </a:bodyPr>
          <a:lstStyle/>
          <a:p>
            <a:pPr indent="0"/>
            <a:r>
              <a:rPr lang="zh-CN">
                <a:solidFill>
                  <a:srgbClr val="333333"/>
                </a:solidFill>
                <a:cs typeface="Helvetica" charset="0"/>
              </a:rPr>
              <a:t>测试数据：输入的测试图片</a:t>
            </a:r>
          </a:p>
          <a:p>
            <a:pPr indent="0"/>
            <a:r>
              <a:rPr lang="zh-CN">
                <a:solidFill>
                  <a:srgbClr val="333333"/>
                </a:solidFill>
                <a:cs typeface="Helvetica" charset="0"/>
              </a:rPr>
              <a:t>预期结果：预期产生的html代码</a:t>
            </a:r>
          </a:p>
          <a:p>
            <a:pPr indent="0"/>
            <a:r>
              <a:rPr lang="zh-CN">
                <a:solidFill>
                  <a:srgbClr val="333333"/>
                </a:solidFill>
                <a:cs typeface="Helvetica" charset="0"/>
              </a:rPr>
              <a:t>实际结果：实际产生的html代码和实际产生的界面</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2.xml><?xml version="1.0" encoding="utf-8"?>
<p:tagLst xmlns:a="http://schemas.openxmlformats.org/drawingml/2006/main" xmlns:r="http://schemas.openxmlformats.org/officeDocument/2006/relationships" xmlns:p="http://schemas.openxmlformats.org/presentationml/2006/main">
  <p:tag name="ISLIDE.DIAGRAM" val="cb002563-37c5-4fe3-bd0b-8d9103a51177"/>
</p:tagLst>
</file>

<file path=ppt/tags/tag3.xml><?xml version="1.0" encoding="utf-8"?>
<p:tagLst xmlns:a="http://schemas.openxmlformats.org/drawingml/2006/main" xmlns:r="http://schemas.openxmlformats.org/officeDocument/2006/relationships" xmlns:p="http://schemas.openxmlformats.org/presentationml/2006/main">
  <p:tag name="ISLIDE.DIAGRAM" val="1e1e30c9-44e8-4808-b45e-c1de80d92571"/>
</p:tagLst>
</file>

<file path=ppt/tags/tag4.xml><?xml version="1.0" encoding="utf-8"?>
<p:tagLst xmlns:a="http://schemas.openxmlformats.org/drawingml/2006/main" xmlns:r="http://schemas.openxmlformats.org/officeDocument/2006/relationships" xmlns:p="http://schemas.openxmlformats.org/presentationml/2006/main">
  <p:tag name="ISLIDE.DIAGRAM" val="1e1e30c9-44e8-4808-b45e-c1de80d92571"/>
</p:tagLst>
</file>

<file path=ppt/tags/tag5.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6.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7.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316</TotalTime>
  <Words>1632</Words>
  <Application>Microsoft Office PowerPoint</Application>
  <PresentationFormat>宽屏</PresentationFormat>
  <Paragraphs>191</Paragraphs>
  <Slides>33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宋体</vt:lpstr>
      <vt:lpstr>微软雅黑</vt:lpstr>
      <vt:lpstr>Arial</vt:lpstr>
      <vt:lpstr>Calibri</vt:lpstr>
      <vt:lpstr>Helvetica</vt:lpstr>
      <vt:lpstr>Impact</vt:lpstr>
      <vt:lpstr>Times New Roman</vt:lpstr>
      <vt:lpstr>主题5</vt:lpstr>
      <vt:lpstr>Bitmap Image</vt:lpstr>
      <vt:lpstr>现代软件工程</vt:lpstr>
      <vt:lpstr>PowerPoint 演示文稿</vt:lpstr>
      <vt:lpstr>测试概述</vt:lpstr>
      <vt:lpstr>测试概要</vt:lpstr>
      <vt:lpstr>项目github地址：</vt:lpstr>
      <vt:lpstr>GitHub项目目录结构</vt:lpstr>
      <vt:lpstr>测试过程</vt:lpstr>
      <vt:lpstr>执行测试的过程</vt:lpstr>
      <vt:lpstr>测试用例模板</vt:lpstr>
      <vt:lpstr>测试结果</vt:lpstr>
      <vt:lpstr>功能1（单元素识别）左为输入数据，右图为识别结果</vt:lpstr>
      <vt:lpstr>功能1（单元素识别）总结</vt:lpstr>
      <vt:lpstr>功能2(手绘组合界面识别)</vt:lpstr>
      <vt:lpstr>功能2(手绘组合界面识别)总结</vt:lpstr>
      <vt:lpstr>功能3(元素重叠识别)</vt:lpstr>
      <vt:lpstr>功能3(元素重叠识别)总结</vt:lpstr>
      <vt:lpstr>功能4(表格识别)</vt:lpstr>
      <vt:lpstr>功能4(表格识别)总结</vt:lpstr>
      <vt:lpstr>功能5(字体相对大小和其他元素相对大小识别)</vt:lpstr>
      <vt:lpstr>功能5(字体相对大小和其他元素相对大小识别)总结</vt:lpstr>
      <vt:lpstr>功能6(标签相对位置识别)</vt:lpstr>
      <vt:lpstr>功能6(标签相对位置识别)总结</vt:lpstr>
      <vt:lpstr>功能分析</vt:lpstr>
      <vt:lpstr>功能及限制</vt:lpstr>
      <vt:lpstr>功能及限制</vt:lpstr>
      <vt:lpstr>建议</vt:lpstr>
      <vt:lpstr>项目总结</vt:lpstr>
      <vt:lpstr>Github项目内容展示</vt:lpstr>
      <vt:lpstr>部分测试用例</vt:lpstr>
      <vt:lpstr>测试分析文档</vt:lpstr>
      <vt:lpstr>github记录</vt:lpstr>
      <vt:lpstr>项目总结</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meng</cp:lastModifiedBy>
  <cp:revision>124</cp:revision>
  <cp:lastPrinted>2017-08-28T16:00:00Z</cp:lastPrinted>
  <dcterms:created xsi:type="dcterms:W3CDTF">2017-08-28T16:00:00Z</dcterms:created>
  <dcterms:modified xsi:type="dcterms:W3CDTF">2018-11-08T11:29:23Z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KSOProductBuildVer">
    <vt:lpwstr>2052-10.1.0.7469</vt:lpwstr>
  </property>
</Properties>
</file>