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301" r:id="rId5"/>
    <p:sldId id="258" r:id="rId6"/>
    <p:sldId id="302" r:id="rId7"/>
    <p:sldId id="303" r:id="rId8"/>
    <p:sldId id="333" r:id="rId9"/>
    <p:sldId id="273" r:id="rId10"/>
    <p:sldId id="306" r:id="rId11"/>
    <p:sldId id="307" r:id="rId12"/>
    <p:sldId id="274" r:id="rId13"/>
    <p:sldId id="310" r:id="rId14"/>
    <p:sldId id="334" r:id="rId15"/>
    <p:sldId id="311" r:id="rId16"/>
    <p:sldId id="335" r:id="rId17"/>
    <p:sldId id="336" r:id="rId18"/>
    <p:sldId id="337" r:id="rId19"/>
    <p:sldId id="338" r:id="rId20"/>
    <p:sldId id="339" r:id="rId21"/>
    <p:sldId id="340" r:id="rId22"/>
    <p:sldId id="341" r:id="rId23"/>
    <p:sldId id="342" r:id="rId24"/>
    <p:sldId id="343" r:id="rId25"/>
    <p:sldId id="275" r:id="rId26"/>
    <p:sldId id="322" r:id="rId27"/>
    <p:sldId id="321" r:id="rId28"/>
    <p:sldId id="276" r:id="rId29"/>
    <p:sldId id="319" r:id="rId30"/>
    <p:sldId id="314" r:id="rId31"/>
    <p:sldId id="325" r:id="rId32"/>
    <p:sldId id="344" r:id="rId33"/>
    <p:sldId id="345" r:id="rId34"/>
    <p:sldId id="34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2" autoAdjust="0"/>
  </p:normalViewPr>
  <p:slideViewPr>
    <p:cSldViewPr snapToGrid="0">
      <p:cViewPr varScale="1">
        <p:scale>
          <a:sx n="82" d="100"/>
          <a:sy n="82" d="100"/>
        </p:scale>
        <p:origin x="720" y="58"/>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2" name="标题 1"/>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4" name="文本占位符 13"/>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fld>
            <a:endParaRPr lang="zh-CN" altLang="en-US" dirty="0"/>
          </a:p>
        </p:txBody>
      </p:sp>
      <p:sp>
        <p:nvSpPr>
          <p:cNvPr id="4" name="Footer Placeholder 3"/>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14" name="文本占位符 13"/>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19"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20"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github.com/MSE-925" TargetMode="External"/><Relationship Id="rId1" Type="http://schemas.openxmlformats.org/officeDocument/2006/relationships/hyperlink" Target="https://sketch2code.azurewebsites.net/" TargetMode="Externa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hemeOverride" Target="../theme/themeOverride1.xml"/><Relationship Id="rId5" Type="http://schemas.openxmlformats.org/officeDocument/2006/relationships/hyperlink" Target="https://github.com/MSE-925/SE-chapter16" TargetMode="External"/><Relationship Id="rId4" Type="http://schemas.openxmlformats.org/officeDocument/2006/relationships/image" Target="../media/image4.png"/><Relationship Id="rId3" Type="http://schemas.openxmlformats.org/officeDocument/2006/relationships/hyperlink" Target="https://github.com/MSE-925/img-storage" TargetMode="External"/><Relationship Id="rId2" Type="http://schemas.openxmlformats.org/officeDocument/2006/relationships/hyperlink" Target="https://github.com/MSE-925/Sketch2codeTest" TargetMode="Externa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576389" y="3602038"/>
            <a:ext cx="2474582" cy="952873"/>
            <a:chOff x="2383834" y="4961879"/>
            <a:chExt cx="2518367" cy="969735"/>
          </a:xfrm>
        </p:grpSpPr>
        <p:grpSp>
          <p:nvGrpSpPr>
            <p:cNvPr id="11" name="组合 10"/>
            <p:cNvGrpSpPr/>
            <p:nvPr/>
          </p:nvGrpSpPr>
          <p:grpSpPr>
            <a:xfrm>
              <a:off x="2396533" y="4961879"/>
              <a:ext cx="2505668" cy="969735"/>
              <a:chOff x="5139956" y="1908357"/>
              <a:chExt cx="3957318" cy="1423337"/>
            </a:xfrm>
          </p:grpSpPr>
          <p:grpSp>
            <p:nvGrpSpPr>
              <p:cNvPr id="16" name="组合 15"/>
              <p:cNvGrpSpPr/>
              <p:nvPr/>
            </p:nvGrpSpPr>
            <p:grpSpPr>
              <a:xfrm>
                <a:off x="5139956" y="2066117"/>
                <a:ext cx="3957318" cy="1265577"/>
                <a:chOff x="1" y="2662635"/>
                <a:chExt cx="3766541" cy="1473715"/>
              </a:xfrm>
            </p:grpSpPr>
            <p:sp>
              <p:nvSpPr>
                <p:cNvPr id="21" name="文本框 20"/>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S2C</a:t>
                  </a:r>
                  <a:endParaRPr lang="en-US" altLang="zh-CN" sz="16600" b="1" dirty="0">
                    <a:solidFill>
                      <a:srgbClr val="273849"/>
                    </a:solidFill>
                    <a:latin typeface="+mn-lt"/>
                  </a:endParaRPr>
                </a:p>
              </p:txBody>
            </p:sp>
            <p:sp>
              <p:nvSpPr>
                <p:cNvPr id="22" name="矩形 21"/>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rgbClr val="273849"/>
                      </a:solidFill>
                      <a:latin typeface="+mn-lt"/>
                    </a:rPr>
                    <a:t>MSE</a:t>
                  </a:r>
                  <a:endParaRPr lang="en-US" altLang="zh-CN" sz="16600" noProof="0" dirty="0">
                    <a:solidFill>
                      <a:srgbClr val="273849"/>
                    </a:solidFill>
                    <a:latin typeface="+mn-lt"/>
                  </a:endParaRPr>
                </a:p>
              </p:txBody>
            </p:sp>
          </p:grpSp>
          <p:sp>
            <p:nvSpPr>
              <p:cNvPr id="17" name="文本框 16"/>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2018</a:t>
                </a:r>
                <a:endParaRPr lang="zh-CN" altLang="en-US" sz="9600" dirty="0">
                  <a:solidFill>
                    <a:srgbClr val="273849"/>
                  </a:solidFill>
                  <a:latin typeface="Impact" panose="020B0806030902050204" pitchFamily="34" charset="0"/>
                </a:endParaRPr>
              </a:p>
            </p:txBody>
          </p:sp>
        </p:grpSp>
        <p:cxnSp>
          <p:nvCxnSpPr>
            <p:cNvPr id="12" name="直接连接符 11"/>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p:cNvSpPr>
            <a:spLocks noGrp="1"/>
          </p:cNvSpPr>
          <p:nvPr>
            <p:ph type="subTitle" idx="1"/>
          </p:nvPr>
        </p:nvSpPr>
        <p:spPr>
          <a:xfrm>
            <a:off x="775833" y="3777440"/>
            <a:ext cx="6977906" cy="558799"/>
          </a:xfrm>
        </p:spPr>
        <p:txBody>
          <a:bodyPr/>
          <a:lstStyle/>
          <a:p>
            <a:r>
              <a:rPr lang="zh-CN" altLang="en-US" dirty="0"/>
              <a:t>对</a:t>
            </a:r>
            <a:r>
              <a:rPr lang="en-US" altLang="zh-CN" dirty="0"/>
              <a:t>Sketch2Code</a:t>
            </a:r>
            <a:r>
              <a:rPr lang="zh-CN" altLang="en-US" dirty="0"/>
              <a:t>的测试总结</a:t>
            </a:r>
            <a:endParaRPr lang="zh-CN" altLang="en-US" dirty="0"/>
          </a:p>
        </p:txBody>
      </p:sp>
      <p:sp>
        <p:nvSpPr>
          <p:cNvPr id="24" name="标题 3"/>
          <p:cNvSpPr>
            <a:spLocks noGrp="1"/>
          </p:cNvSpPr>
          <p:nvPr>
            <p:ph type="ctrTitle"/>
          </p:nvPr>
        </p:nvSpPr>
        <p:spPr>
          <a:xfrm>
            <a:off x="775833" y="2382369"/>
            <a:ext cx="6977906" cy="1325284"/>
          </a:xfrm>
        </p:spPr>
        <p:txBody>
          <a:bodyPr>
            <a:normAutofit/>
          </a:bodyPr>
          <a:lstStyle/>
          <a:p>
            <a:r>
              <a:rPr lang="zh-CN" altLang="en-US" dirty="0"/>
              <a:t>现代软件工程</a:t>
            </a:r>
            <a:endParaRPr lang="zh-CN" altLang="en-US" dirty="0"/>
          </a:p>
        </p:txBody>
      </p:sp>
      <p:sp>
        <p:nvSpPr>
          <p:cNvPr id="25" name="文本占位符 5"/>
          <p:cNvSpPr>
            <a:spLocks noGrp="1"/>
          </p:cNvSpPr>
          <p:nvPr>
            <p:ph type="body" sz="quarter" idx="10"/>
          </p:nvPr>
        </p:nvSpPr>
        <p:spPr>
          <a:xfrm>
            <a:off x="775833" y="4735456"/>
            <a:ext cx="6977906" cy="296271"/>
          </a:xfrm>
        </p:spPr>
        <p:txBody>
          <a:bodyPr/>
          <a:lstStyle/>
          <a:p>
            <a:r>
              <a:rPr lang="zh-CN" altLang="en-US" dirty="0"/>
              <a:t>小组成员：王亚博     学号：</a:t>
            </a:r>
            <a:r>
              <a:rPr lang="en-US" altLang="zh-CN" dirty="0"/>
              <a:t>2018218070</a:t>
            </a:r>
            <a:endParaRPr lang="en-US" altLang="zh-CN" dirty="0"/>
          </a:p>
          <a:p>
            <a:r>
              <a:rPr lang="en-US" altLang="zh-CN" dirty="0"/>
              <a:t>                  </a:t>
            </a:r>
            <a:r>
              <a:rPr lang="zh-CN" altLang="en-US" dirty="0"/>
              <a:t>龚文多     学号：</a:t>
            </a:r>
            <a:r>
              <a:rPr lang="en-US" altLang="zh-CN" dirty="0"/>
              <a:t>2018218030</a:t>
            </a:r>
            <a:endParaRPr lang="en-US" altLang="zh-CN" dirty="0"/>
          </a:p>
          <a:p>
            <a:r>
              <a:rPr lang="en-US" altLang="zh-CN" dirty="0"/>
              <a:t>                  </a:t>
            </a:r>
            <a:r>
              <a:rPr lang="zh-CN" altLang="en-US" dirty="0"/>
              <a:t>石启萌     学号：</a:t>
            </a:r>
            <a:endParaRPr lang="zh-CN" altLang="en-US" dirty="0"/>
          </a:p>
        </p:txBody>
      </p:sp>
      <p:sp>
        <p:nvSpPr>
          <p:cNvPr id="26" name="文本占位符 6"/>
          <p:cNvSpPr>
            <a:spLocks noGrp="1"/>
          </p:cNvSpPr>
          <p:nvPr>
            <p:ph type="body" sz="quarter" idx="11"/>
          </p:nvPr>
        </p:nvSpPr>
        <p:spPr>
          <a:xfrm>
            <a:off x="4053068" y="3280397"/>
            <a:ext cx="6977906" cy="296271"/>
          </a:xfrm>
        </p:spPr>
        <p:txBody>
          <a:bodyPr/>
          <a:lstStyle/>
          <a:p>
            <a:r>
              <a:rPr lang="en-US" altLang="en-US" dirty="0"/>
              <a:t>2018.11.5</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34515" y="2533650"/>
            <a:ext cx="5419185" cy="895350"/>
          </a:xfrm>
        </p:spPr>
        <p:txBody>
          <a:bodyPr>
            <a:noAutofit/>
          </a:bodyPr>
          <a:lstStyle/>
          <a:p>
            <a:r>
              <a:rPr lang="zh-CN" altLang="en-US" sz="6000" dirty="0"/>
              <a:t>测试结果</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a:t>
            </a:r>
            <a:r>
              <a:rPr lang="en-US" altLang="zh-CN" dirty="0"/>
              <a:t>1</a:t>
            </a:r>
            <a:r>
              <a:rPr lang="zh-CN" altLang="en-US" dirty="0"/>
              <a:t>（</a:t>
            </a:r>
            <a:r>
              <a:rPr lang="en-US" altLang="zh-CN" dirty="0"/>
              <a:t>单元素识别</a:t>
            </a:r>
            <a:r>
              <a:rPr lang="zh-CN" altLang="en-US" dirty="0"/>
              <a:t>）</a:t>
            </a:r>
            <a:r>
              <a:rPr lang="zh-CN" altLang="en-US" sz="1400" dirty="0"/>
              <a:t>左为输入数据，右图为识别结果</a:t>
            </a:r>
            <a:endParaRPr lang="zh-CN" altLang="en-US" sz="1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aphicFrame>
        <p:nvGraphicFramePr>
          <p:cNvPr id="5" name="对象 4"/>
          <p:cNvGraphicFramePr/>
          <p:nvPr/>
        </p:nvGraphicFramePr>
        <p:xfrm>
          <a:off x="849630" y="1169035"/>
          <a:ext cx="2945765" cy="2526030"/>
        </p:xfrm>
        <a:graphic>
          <a:graphicData uri="http://schemas.openxmlformats.org/presentationml/2006/ole">
            <mc:AlternateContent xmlns:mc="http://schemas.openxmlformats.org/markup-compatibility/2006">
              <mc:Choice xmlns:v="urn:schemas-microsoft-com:vml" Requires="v">
                <p:oleObj spid="_x0000_s6" name="" r:id="rId1" imgW="2943225" imgH="2524125" progId="Paint.Picture">
                  <p:embed/>
                </p:oleObj>
              </mc:Choice>
              <mc:Fallback>
                <p:oleObj name="" r:id="rId1" imgW="2943225" imgH="2524125" progId="Paint.Picture">
                  <p:embed/>
                  <p:pic>
                    <p:nvPicPr>
                      <p:cNvPr id="0" name="图片 5"/>
                      <p:cNvPicPr/>
                      <p:nvPr/>
                    </p:nvPicPr>
                    <p:blipFill>
                      <a:blip r:embed="rId2"/>
                      <a:stretch>
                        <a:fillRect/>
                      </a:stretch>
                    </p:blipFill>
                    <p:spPr>
                      <a:xfrm>
                        <a:off x="849630" y="1169035"/>
                        <a:ext cx="2945765" cy="2526030"/>
                      </a:xfrm>
                      <a:prstGeom prst="rect">
                        <a:avLst/>
                      </a:prstGeom>
                    </p:spPr>
                  </p:pic>
                </p:oleObj>
              </mc:Fallback>
            </mc:AlternateContent>
          </a:graphicData>
        </a:graphic>
      </p:graphicFrame>
      <p:pic>
        <p:nvPicPr>
          <p:cNvPr id="7" name="图片 6" descr="checkbox-1-0"/>
          <p:cNvPicPr>
            <a:picLocks noChangeAspect="1"/>
          </p:cNvPicPr>
          <p:nvPr/>
        </p:nvPicPr>
        <p:blipFill>
          <a:blip r:embed="rId3"/>
          <a:stretch>
            <a:fillRect/>
          </a:stretch>
        </p:blipFill>
        <p:spPr>
          <a:xfrm>
            <a:off x="4083685" y="1169035"/>
            <a:ext cx="7437120" cy="2526030"/>
          </a:xfrm>
          <a:prstGeom prst="rect">
            <a:avLst/>
          </a:prstGeom>
        </p:spPr>
      </p:pic>
      <p:pic>
        <p:nvPicPr>
          <p:cNvPr id="8" name="图片 7" descr="combobox-1-0"/>
          <p:cNvPicPr>
            <a:picLocks noChangeAspect="1"/>
          </p:cNvPicPr>
          <p:nvPr/>
        </p:nvPicPr>
        <p:blipFill>
          <a:blip r:embed="rId4"/>
          <a:stretch>
            <a:fillRect/>
          </a:stretch>
        </p:blipFill>
        <p:spPr>
          <a:xfrm>
            <a:off x="849630" y="3832860"/>
            <a:ext cx="4373880" cy="2752090"/>
          </a:xfrm>
          <a:prstGeom prst="rect">
            <a:avLst/>
          </a:prstGeom>
        </p:spPr>
      </p:pic>
      <p:pic>
        <p:nvPicPr>
          <p:cNvPr id="11" name="图片 10"/>
          <p:cNvPicPr>
            <a:picLocks noChangeAspect="1"/>
          </p:cNvPicPr>
          <p:nvPr/>
        </p:nvPicPr>
        <p:blipFill>
          <a:blip r:embed="rId5"/>
          <a:stretch>
            <a:fillRect/>
          </a:stretch>
        </p:blipFill>
        <p:spPr>
          <a:xfrm>
            <a:off x="5545455" y="3832860"/>
            <a:ext cx="4558665" cy="2618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功能1（单元素识别）总结</a:t>
            </a:r>
            <a:endParaRPr lang="zh-CN" altLang="en-US" sz="1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1142980" cy="3769360"/>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Sketch2Code对单元素界面的识别效果比较好，能够识别出训练集中的类似的单元素，</a:t>
            </a:r>
            <a:endParaRPr lang="zh-CN" altLang="en-US"/>
          </a:p>
          <a:p>
            <a:pPr algn="l">
              <a:lnSpc>
                <a:spcPct val="150000"/>
              </a:lnSpc>
            </a:pPr>
            <a:r>
              <a:rPr lang="zh-CN" altLang="en-US"/>
              <a:t>本测试以图片标签、radiobutton、checkbox、combobox等元素作为有效等价类，</a:t>
            </a:r>
            <a:endParaRPr lang="zh-CN" altLang="en-US"/>
          </a:p>
          <a:p>
            <a:pPr algn="l">
              <a:lnSpc>
                <a:spcPct val="150000"/>
              </a:lnSpc>
            </a:pPr>
            <a:r>
              <a:rPr lang="zh-CN" altLang="en-US"/>
              <a:t>经测试多个其他标签发现可以识别。针对于错误的绘制，程序也会识别元素内容，</a:t>
            </a:r>
            <a:endParaRPr lang="zh-CN" altLang="en-US"/>
          </a:p>
          <a:p>
            <a:pPr algn="l">
              <a:lnSpc>
                <a:spcPct val="150000"/>
              </a:lnSpc>
            </a:pPr>
            <a:r>
              <a:rPr lang="zh-CN" altLang="en-US"/>
              <a:t>判断为抓取特征进行的识别，即针对于标准的单元素可以识别，针对错误的单元素不可以识别。</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针对于不同的浏览器显示的内容有所差别，界面显示也不太友好，主要表现在图形界面没有直观的展示，</a:t>
            </a:r>
            <a:endParaRPr lang="zh-CN" altLang="en-US"/>
          </a:p>
          <a:p>
            <a:pPr algn="l">
              <a:lnSpc>
                <a:spcPct val="150000"/>
              </a:lnSpc>
            </a:pPr>
            <a:r>
              <a:rPr lang="zh-CN" altLang="en-US"/>
              <a:t>即在生成的html代码中没有识别出来的元素，只是能够在分析结果上查看识别结果。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409575" y="1203960"/>
            <a:ext cx="6176010" cy="2173605"/>
          </a:xfrm>
          <a:prstGeom prst="rect">
            <a:avLst/>
          </a:prstGeom>
        </p:spPr>
      </p:pic>
      <p:pic>
        <p:nvPicPr>
          <p:cNvPr id="5" name="图片 4"/>
          <p:cNvPicPr>
            <a:picLocks noChangeAspect="1"/>
          </p:cNvPicPr>
          <p:nvPr/>
        </p:nvPicPr>
        <p:blipFill>
          <a:blip r:embed="rId2"/>
          <a:stretch>
            <a:fillRect/>
          </a:stretch>
        </p:blipFill>
        <p:spPr>
          <a:xfrm>
            <a:off x="6585585" y="1129030"/>
            <a:ext cx="5485765" cy="2324100"/>
          </a:xfrm>
          <a:prstGeom prst="rect">
            <a:avLst/>
          </a:prstGeom>
        </p:spPr>
      </p:pic>
      <p:pic>
        <p:nvPicPr>
          <p:cNvPr id="6" name="图片 5"/>
          <p:cNvPicPr>
            <a:picLocks noChangeAspect="1"/>
          </p:cNvPicPr>
          <p:nvPr/>
        </p:nvPicPr>
        <p:blipFill>
          <a:blip r:embed="rId3"/>
          <a:stretch>
            <a:fillRect/>
          </a:stretch>
        </p:blipFill>
        <p:spPr>
          <a:xfrm>
            <a:off x="409575" y="3453130"/>
            <a:ext cx="5927090" cy="2470150"/>
          </a:xfrm>
          <a:prstGeom prst="rect">
            <a:avLst/>
          </a:prstGeom>
        </p:spPr>
      </p:pic>
      <p:pic>
        <p:nvPicPr>
          <p:cNvPr id="7" name="图片 6"/>
          <p:cNvPicPr>
            <a:picLocks noChangeAspect="1"/>
          </p:cNvPicPr>
          <p:nvPr/>
        </p:nvPicPr>
        <p:blipFill>
          <a:blip r:embed="rId4"/>
          <a:stretch>
            <a:fillRect/>
          </a:stretch>
        </p:blipFill>
        <p:spPr>
          <a:xfrm>
            <a:off x="6336665" y="3453130"/>
            <a:ext cx="5495290" cy="2656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功能2(手绘组合界面识别)总结</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1206480" cy="2938145"/>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Sketch2Code能够识别简单的组合元素界面（如：注册界面），并产生相应的代码，能够识别出界面正确</a:t>
            </a:r>
            <a:endParaRPr lang="zh-CN" altLang="en-US"/>
          </a:p>
          <a:p>
            <a:pPr algn="l">
              <a:lnSpc>
                <a:spcPct val="150000"/>
              </a:lnSpc>
            </a:pPr>
            <a:r>
              <a:rPr lang="zh-CN" altLang="en-US"/>
              <a:t>的元素，效果和预期比较接近，通过人工修改可以较大程度上还原手绘界面。</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组合界面在细节上识别出现问题，但是元素的相对位置会发生错位，部分元素会识别错误，针对于部分英</a:t>
            </a:r>
            <a:endParaRPr lang="zh-CN" altLang="en-US"/>
          </a:p>
          <a:p>
            <a:pPr algn="l">
              <a:lnSpc>
                <a:spcPct val="150000"/>
              </a:lnSpc>
            </a:pPr>
            <a:r>
              <a:rPr lang="zh-CN" altLang="en-US"/>
              <a:t>文文字也无法识别。</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功能3(元素重叠识别)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aphicFrame>
        <p:nvGraphicFramePr>
          <p:cNvPr id="3" name="对象 2"/>
          <p:cNvGraphicFramePr/>
          <p:nvPr/>
        </p:nvGraphicFramePr>
        <p:xfrm>
          <a:off x="884555" y="1028700"/>
          <a:ext cx="4652645" cy="3317240"/>
        </p:xfrm>
        <a:graphic>
          <a:graphicData uri="http://schemas.openxmlformats.org/presentationml/2006/ole">
            <mc:AlternateContent xmlns:mc="http://schemas.openxmlformats.org/markup-compatibility/2006">
              <mc:Choice xmlns:v="urn:schemas-microsoft-com:vml" Requires="v">
                <p:oleObj spid="_x0000_s5" name="" r:id="rId1" imgW="3790950" imgH="3314700" progId="Paint.Picture">
                  <p:embed/>
                </p:oleObj>
              </mc:Choice>
              <mc:Fallback>
                <p:oleObj name="" r:id="rId1" imgW="3790950" imgH="3314700" progId="Paint.Picture">
                  <p:embed/>
                  <p:pic>
                    <p:nvPicPr>
                      <p:cNvPr id="0" name="图片 4"/>
                      <p:cNvPicPr/>
                      <p:nvPr/>
                    </p:nvPicPr>
                    <p:blipFill>
                      <a:blip r:embed="rId2"/>
                      <a:stretch>
                        <a:fillRect/>
                      </a:stretch>
                    </p:blipFill>
                    <p:spPr>
                      <a:xfrm>
                        <a:off x="884555" y="1028700"/>
                        <a:ext cx="4652645" cy="3317240"/>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884555" y="4345940"/>
            <a:ext cx="9018905" cy="2171700"/>
          </a:xfrm>
          <a:prstGeom prst="rect">
            <a:avLst/>
          </a:prstGeom>
        </p:spPr>
      </p:pic>
      <p:pic>
        <p:nvPicPr>
          <p:cNvPr id="7" name="图片 6"/>
          <p:cNvPicPr>
            <a:picLocks noChangeAspect="1"/>
          </p:cNvPicPr>
          <p:nvPr/>
        </p:nvPicPr>
        <p:blipFill>
          <a:blip r:embed="rId4"/>
          <a:stretch>
            <a:fillRect/>
          </a:stretch>
        </p:blipFill>
        <p:spPr>
          <a:xfrm>
            <a:off x="5537200" y="1028700"/>
            <a:ext cx="5506720" cy="3317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功能3(元素重叠识别)总结</a:t>
            </a:r>
            <a:endParaRPr lang="en-US" altLang="zh-CN" spc="300" dirty="0">
              <a:solidFill>
                <a:schemeClr val="tx2"/>
              </a:solidFill>
              <a:latin typeface="+mn-lt"/>
              <a:ea typeface="+mn-ea"/>
              <a:cs typeface="+mn-cs"/>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0977880" cy="2522855"/>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Sketch2Code在识别元素重叠的情况下，嵌套在一起的无法识别，但是如果有部分重合是可以识别的。</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Sketch2Code并不能识别全部元素重叠的手绘界面，即使是合理的界面同样无法识别，Sketch2Code只</a:t>
            </a:r>
            <a:endParaRPr lang="zh-CN" altLang="en-US"/>
          </a:p>
          <a:p>
            <a:pPr algn="l">
              <a:lnSpc>
                <a:spcPct val="150000"/>
              </a:lnSpc>
            </a:pPr>
            <a:r>
              <a:rPr lang="zh-CN" altLang="en-US"/>
              <a:t>注重了单个元素和一般组合元素的识别，对重叠组合识别效果较差。</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功能4(表格识别)</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4500880" y="1189990"/>
            <a:ext cx="7637780" cy="5257165"/>
          </a:xfrm>
          <a:prstGeom prst="rect">
            <a:avLst/>
          </a:prstGeom>
        </p:spPr>
      </p:pic>
      <p:pic>
        <p:nvPicPr>
          <p:cNvPr id="6" name="图片 5"/>
          <p:cNvPicPr>
            <a:picLocks noChangeAspect="1"/>
          </p:cNvPicPr>
          <p:nvPr/>
        </p:nvPicPr>
        <p:blipFill>
          <a:blip r:embed="rId2"/>
          <a:stretch>
            <a:fillRect/>
          </a:stretch>
        </p:blipFill>
        <p:spPr>
          <a:xfrm>
            <a:off x="110490" y="1189990"/>
            <a:ext cx="4390390" cy="2666365"/>
          </a:xfrm>
          <a:prstGeom prst="rect">
            <a:avLst/>
          </a:prstGeom>
        </p:spPr>
      </p:pic>
      <p:pic>
        <p:nvPicPr>
          <p:cNvPr id="7" name="图片 6"/>
          <p:cNvPicPr>
            <a:picLocks noChangeAspect="1"/>
          </p:cNvPicPr>
          <p:nvPr/>
        </p:nvPicPr>
        <p:blipFill>
          <a:blip r:embed="rId3"/>
          <a:stretch>
            <a:fillRect/>
          </a:stretch>
        </p:blipFill>
        <p:spPr>
          <a:xfrm>
            <a:off x="162560" y="3885565"/>
            <a:ext cx="4285615" cy="2561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功能4(表格识别)总结</a:t>
            </a:r>
            <a:endParaRPr lang="en-US" altLang="zh-CN" spc="300" dirty="0">
              <a:solidFill>
                <a:schemeClr val="tx2"/>
              </a:solidFill>
              <a:latin typeface="+mn-lt"/>
              <a:ea typeface="+mn-ea"/>
              <a:cs typeface="+mn-cs"/>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0457180" cy="2522855"/>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Sketch2Code对表格的识别能力较差，表格元素只能被识别成一个一个的lable或者button。</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Sketch2Code可能并没有实现对表格的识别，同时错误的识别会导致内容的混乱，识别一半元素，</a:t>
            </a:r>
            <a:endParaRPr lang="zh-CN" altLang="en-US"/>
          </a:p>
          <a:p>
            <a:pPr algn="l">
              <a:lnSpc>
                <a:spcPct val="150000"/>
              </a:lnSpc>
            </a:pPr>
            <a:r>
              <a:rPr lang="zh-CN" altLang="en-US"/>
              <a:t>同时出现重复，无法区别按钮和标签的区别。</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功能5(字体相对大小和其他元素相对大小识别)</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191260" y="880745"/>
            <a:ext cx="9295130" cy="2867025"/>
          </a:xfrm>
          <a:prstGeom prst="rect">
            <a:avLst/>
          </a:prstGeom>
        </p:spPr>
      </p:pic>
      <p:pic>
        <p:nvPicPr>
          <p:cNvPr id="5" name="图片 4"/>
          <p:cNvPicPr>
            <a:picLocks noChangeAspect="1"/>
          </p:cNvPicPr>
          <p:nvPr/>
        </p:nvPicPr>
        <p:blipFill>
          <a:blip r:embed="rId2"/>
          <a:stretch>
            <a:fillRect/>
          </a:stretch>
        </p:blipFill>
        <p:spPr>
          <a:xfrm>
            <a:off x="1191260" y="3747770"/>
            <a:ext cx="8195945" cy="2874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8" name="îşḷïďè"/>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endParaRPr lang="en-US" altLang="zh-CN" dirty="0">
                <a:solidFill>
                  <a:schemeClr val="bg1"/>
                </a:solidFill>
                <a:latin typeface="Impact" panose="020B0806030902050204" pitchFamily="34" charset="0"/>
              </a:endParaRP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endParaRPr lang="en-US" altLang="zh-CN">
                <a:solidFill>
                  <a:schemeClr val="bg1"/>
                </a:solidFill>
                <a:latin typeface="Impact" panose="020B0806030902050204" pitchFamily="34" charset="0"/>
              </a:endParaRP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endParaRPr lang="en-US" altLang="zh-CN">
                <a:solidFill>
                  <a:schemeClr val="bg1"/>
                </a:solidFill>
                <a:latin typeface="Impact" panose="020B0806030902050204" pitchFamily="34" charset="0"/>
              </a:endParaRP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endParaRPr lang="en-US" altLang="zh-CN">
                <a:solidFill>
                  <a:schemeClr val="bg1"/>
                </a:solidFill>
                <a:latin typeface="Impact" panose="020B0806030902050204" pitchFamily="34" charset="0"/>
              </a:endParaRP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endParaRPr lang="en-US" altLang="zh-CN" dirty="0">
                <a:solidFill>
                  <a:schemeClr val="bg1"/>
                </a:solidFill>
                <a:latin typeface="Impact" panose="020B0806030902050204" pitchFamily="34" charset="0"/>
              </a:endParaRPr>
            </a:p>
          </p:txBody>
        </p:sp>
        <p:sp>
          <p:nvSpPr>
            <p:cNvPr id="13" name="îşľïḋè"/>
            <p:cNvSpPr txBox="1"/>
            <p:nvPr/>
          </p:nvSpPr>
          <p:spPr>
            <a:xfrm>
              <a:off x="6905844" y="5189128"/>
              <a:ext cx="3962574" cy="303981"/>
            </a:xfrm>
            <a:prstGeom prst="rect">
              <a:avLst/>
            </a:prstGeom>
            <a:noFill/>
          </p:spPr>
          <p:txBody>
            <a:bodyPr wrap="none" lIns="90000" tIns="46800" rIns="90000" bIns="46800" anchor="b" anchorCtr="0">
              <a:noAutofit/>
            </a:bodyPr>
            <a:lstStyle/>
            <a:p>
              <a:r>
                <a:rPr lang="zh-CN" altLang="en-US" sz="2000" b="1" dirty="0"/>
                <a:t>项目总结</a:t>
              </a:r>
              <a:endParaRPr lang="zh-CN" altLang="en-US" sz="2000" b="1" dirty="0"/>
            </a:p>
          </p:txBody>
        </p:sp>
        <p:sp>
          <p:nvSpPr>
            <p:cNvPr id="15" name="íṧ1îḓè"/>
            <p:cNvSpPr txBox="1"/>
            <p:nvPr/>
          </p:nvSpPr>
          <p:spPr>
            <a:xfrm>
              <a:off x="6905844" y="4310552"/>
              <a:ext cx="3962574" cy="303981"/>
            </a:xfrm>
            <a:prstGeom prst="rect">
              <a:avLst/>
            </a:prstGeom>
            <a:noFill/>
          </p:spPr>
          <p:txBody>
            <a:bodyPr wrap="none" lIns="90000" tIns="46800" rIns="90000" bIns="46800" anchor="b" anchorCtr="0">
              <a:noAutofit/>
            </a:bodyPr>
            <a:lstStyle/>
            <a:p>
              <a:r>
                <a:rPr lang="zh-CN" altLang="en-US" sz="2000" b="1" dirty="0"/>
                <a:t>功能分析</a:t>
              </a:r>
              <a:endParaRPr lang="zh-CN" altLang="en-US" sz="2000" b="1" dirty="0"/>
            </a:p>
          </p:txBody>
        </p:sp>
        <p:sp>
          <p:nvSpPr>
            <p:cNvPr id="17" name="ísḻídè"/>
            <p:cNvSpPr txBox="1"/>
            <p:nvPr/>
          </p:nvSpPr>
          <p:spPr>
            <a:xfrm>
              <a:off x="6905844" y="3431976"/>
              <a:ext cx="3962574" cy="303981"/>
            </a:xfrm>
            <a:prstGeom prst="rect">
              <a:avLst/>
            </a:prstGeom>
            <a:noFill/>
          </p:spPr>
          <p:txBody>
            <a:bodyPr wrap="none" lIns="90000" tIns="46800" rIns="90000" bIns="46800" anchor="b" anchorCtr="0">
              <a:noAutofit/>
            </a:bodyPr>
            <a:lstStyle/>
            <a:p>
              <a:r>
                <a:rPr lang="zh-CN" altLang="en-US" sz="2000" b="1" dirty="0"/>
                <a:t>测试结果</a:t>
              </a:r>
              <a:endParaRPr lang="zh-CN" altLang="en-US" sz="2000" b="1" dirty="0"/>
            </a:p>
          </p:txBody>
        </p:sp>
        <p:sp>
          <p:nvSpPr>
            <p:cNvPr id="19" name="íSliḓê"/>
            <p:cNvSpPr txBox="1"/>
            <p:nvPr/>
          </p:nvSpPr>
          <p:spPr>
            <a:xfrm>
              <a:off x="6905844" y="2553400"/>
              <a:ext cx="3962574" cy="303981"/>
            </a:xfrm>
            <a:prstGeom prst="rect">
              <a:avLst/>
            </a:prstGeom>
            <a:noFill/>
          </p:spPr>
          <p:txBody>
            <a:bodyPr wrap="none" lIns="90000" tIns="46800" rIns="90000" bIns="46800" anchor="b" anchorCtr="0">
              <a:noAutofit/>
            </a:bodyPr>
            <a:lstStyle/>
            <a:p>
              <a:r>
                <a:rPr lang="zh-CN" altLang="en-US" sz="2000" b="1" dirty="0"/>
                <a:t>测试过程</a:t>
              </a:r>
              <a:endParaRPr lang="zh-CN" altLang="en-US" sz="2000" b="1" dirty="0"/>
            </a:p>
          </p:txBody>
        </p:sp>
        <p:sp>
          <p:nvSpPr>
            <p:cNvPr id="21" name="íSḷîḑe"/>
            <p:cNvSpPr txBox="1"/>
            <p:nvPr/>
          </p:nvSpPr>
          <p:spPr>
            <a:xfrm>
              <a:off x="6905844" y="1674824"/>
              <a:ext cx="3962574" cy="303981"/>
            </a:xfrm>
            <a:prstGeom prst="rect">
              <a:avLst/>
            </a:prstGeom>
            <a:noFill/>
          </p:spPr>
          <p:txBody>
            <a:bodyPr wrap="none" lIns="90000" tIns="46800" rIns="90000" bIns="46800" anchor="b" anchorCtr="0">
              <a:noAutofit/>
            </a:bodyPr>
            <a:lstStyle/>
            <a:p>
              <a:r>
                <a:rPr lang="zh-CN" altLang="en-US" sz="2000" b="1" dirty="0"/>
                <a:t>测试概述</a:t>
              </a:r>
              <a:endParaRPr lang="zh-CN" altLang="en-US" sz="2000" b="1" dirty="0"/>
            </a:p>
          </p:txBody>
        </p:sp>
        <p:cxnSp>
          <p:nvCxnSpPr>
            <p:cNvPr id="23" name="直接连接符 22"/>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功能5(字体相对大小和其他元素相对大小识别)总结</a:t>
            </a:r>
            <a:endParaRPr lang="zh-CN" altLang="en-US"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0965180" cy="2522855"/>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Sketch2Code可以识别字体相对大小。但是对元素大小排布也是不固定的，</a:t>
            </a:r>
            <a:endParaRPr lang="zh-CN" altLang="en-US"/>
          </a:p>
          <a:p>
            <a:pPr algn="l">
              <a:lnSpc>
                <a:spcPct val="150000"/>
              </a:lnSpc>
            </a:pPr>
            <a:r>
              <a:rPr lang="zh-CN" altLang="en-US"/>
              <a:t>如果某一行只有一个元素（以input）为例则会填充全行，但是如果某一行有很多元素则会进行根据内容分布</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Sketch2Code可以识别字体相对大小，但是对控件相对大小的处理需要加强。</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rPr>
              <a:t>功能6(标签相对位置识别)</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69925" y="1028700"/>
            <a:ext cx="6562090" cy="3847465"/>
          </a:xfrm>
          <a:prstGeom prst="rect">
            <a:avLst/>
          </a:prstGeom>
        </p:spPr>
      </p:pic>
      <p:pic>
        <p:nvPicPr>
          <p:cNvPr id="5" name="图片 4"/>
          <p:cNvPicPr>
            <a:picLocks noChangeAspect="1"/>
          </p:cNvPicPr>
          <p:nvPr/>
        </p:nvPicPr>
        <p:blipFill>
          <a:blip r:embed="rId2"/>
          <a:stretch>
            <a:fillRect/>
          </a:stretch>
        </p:blipFill>
        <p:spPr>
          <a:xfrm>
            <a:off x="7522210" y="995680"/>
            <a:ext cx="3876040" cy="48666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300" dirty="0">
                <a:solidFill>
                  <a:schemeClr val="tx2"/>
                </a:solidFill>
                <a:latin typeface="+mn-lt"/>
                <a:ea typeface="+mn-ea"/>
                <a:cs typeface="+mn-cs"/>
                <a:sym typeface="+mn-ea"/>
              </a:rPr>
              <a:t>功能6(标签相对位置识别)总结</a:t>
            </a:r>
            <a:endParaRPr lang="en-US" altLang="zh-CN" spc="300" dirty="0">
              <a:solidFill>
                <a:schemeClr val="tx2"/>
              </a:solidFill>
              <a:latin typeface="+mn-lt"/>
              <a:ea typeface="+mn-ea"/>
              <a:cs typeface="+mn-cs"/>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873760" y="1396365"/>
            <a:ext cx="10622280" cy="2106930"/>
          </a:xfrm>
          <a:prstGeom prst="rect">
            <a:avLst/>
          </a:prstGeom>
          <a:noFill/>
        </p:spPr>
        <p:txBody>
          <a:bodyPr wrap="none" rtlCol="0">
            <a:spAutoFit/>
          </a:bodyPr>
          <a:p>
            <a:pPr algn="l"/>
            <a:r>
              <a:rPr lang="zh-CN" altLang="en-US" sz="2000" b="1">
                <a:solidFill>
                  <a:srgbClr val="0070C0"/>
                </a:solidFill>
              </a:rPr>
              <a:t>能力：</a:t>
            </a:r>
            <a:endParaRPr lang="zh-CN" altLang="en-US" sz="2000" b="1">
              <a:solidFill>
                <a:srgbClr val="0070C0"/>
              </a:solidFill>
            </a:endParaRPr>
          </a:p>
          <a:p>
            <a:pPr algn="l">
              <a:lnSpc>
                <a:spcPct val="150000"/>
              </a:lnSpc>
            </a:pPr>
            <a:r>
              <a:rPr lang="zh-CN" altLang="en-US"/>
              <a:t>       Sketch2Code对于标签之间整体位置识别较好，相对位置较准确。</a:t>
            </a:r>
            <a:endParaRPr lang="zh-CN" altLang="en-US"/>
          </a:p>
          <a:p>
            <a:pPr algn="l">
              <a:lnSpc>
                <a:spcPct val="150000"/>
              </a:lnSpc>
            </a:pPr>
            <a:endParaRPr lang="zh-CN" altLang="en-US"/>
          </a:p>
          <a:p>
            <a:pPr algn="l">
              <a:lnSpc>
                <a:spcPct val="150000"/>
              </a:lnSpc>
            </a:pPr>
            <a:r>
              <a:rPr lang="zh-CN" altLang="en-US" sz="2000" b="1">
                <a:solidFill>
                  <a:srgbClr val="0070C0"/>
                </a:solidFill>
              </a:rPr>
              <a:t>限制：</a:t>
            </a:r>
            <a:endParaRPr lang="zh-CN" altLang="en-US"/>
          </a:p>
          <a:p>
            <a:pPr algn="l">
              <a:lnSpc>
                <a:spcPct val="150000"/>
              </a:lnSpc>
            </a:pPr>
            <a:r>
              <a:rPr lang="zh-CN" altLang="en-US"/>
              <a:t>      Sketch2Code无法识别标签相对位置，需要加强，尤其对于两个标签之间前后左右的识别有待改善。</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87861" y="2533650"/>
            <a:ext cx="5419185" cy="895350"/>
          </a:xfrm>
        </p:spPr>
        <p:txBody>
          <a:bodyPr>
            <a:noAutofit/>
          </a:bodyPr>
          <a:lstStyle/>
          <a:p>
            <a:r>
              <a:rPr lang="zh-CN" altLang="en-US" sz="6000" dirty="0"/>
              <a:t>功能分析</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449" y="-5079"/>
            <a:ext cx="10850563" cy="1028699"/>
          </a:xfrm>
        </p:spPr>
        <p:txBody>
          <a:bodyPr/>
          <a:lstStyle/>
          <a:p>
            <a:r>
              <a:rPr lang="en-US" altLang="zh-CN" spc="300" dirty="0">
                <a:solidFill>
                  <a:schemeClr val="tx2"/>
                </a:solidFill>
                <a:latin typeface="+mn-lt"/>
                <a:ea typeface="+mn-ea"/>
                <a:cs typeface="+mn-cs"/>
              </a:rPr>
              <a:t>功能及限制</a:t>
            </a:r>
            <a:endParaRPr lang="en-US" altLang="zh-CN" spc="300" dirty="0">
              <a:solidFill>
                <a:schemeClr val="tx2"/>
              </a:solidFill>
              <a:latin typeface="+mn-lt"/>
              <a:ea typeface="+mn-ea"/>
              <a:cs typeface="+mn-cs"/>
            </a:endParaRP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grpSp>
          <p:nvGrpSpPr>
            <p:cNvPr id="8" name="î$ļídê"/>
            <p:cNvGrpSpPr/>
            <p:nvPr/>
          </p:nvGrpSpPr>
          <p:grpSpPr>
            <a:xfrm>
              <a:off x="685326" y="1165948"/>
              <a:ext cx="4833619" cy="2878455"/>
              <a:chOff x="685777" y="2434300"/>
              <a:chExt cx="3714840" cy="2878455"/>
            </a:xfrm>
          </p:grpSpPr>
          <p:sp>
            <p:nvSpPr>
              <p:cNvPr id="14" name="ïŝļiḓé"/>
              <p:cNvSpPr/>
              <p:nvPr/>
            </p:nvSpPr>
            <p:spPr>
              <a:xfrm>
                <a:off x="687241" y="2840700"/>
                <a:ext cx="3713376" cy="24720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0000" lnSpcReduction="20000"/>
              </a:bodyPr>
              <a:lstStyle/>
              <a:p>
                <a:pPr>
                  <a:lnSpc>
                    <a:spcPct val="150000"/>
                  </a:lnSpc>
                  <a:spcBef>
                    <a:spcPct val="0"/>
                  </a:spcBef>
                </a:pPr>
                <a:r>
                  <a:rPr dirty="0"/>
                  <a:t>1.可以识别单个元素（前提是按照训练集里边给出的模型绘制，但是在html代码中无法显示）</a:t>
                </a:r>
                <a:endParaRPr dirty="0"/>
              </a:p>
              <a:p>
                <a:pPr>
                  <a:lnSpc>
                    <a:spcPct val="150000"/>
                  </a:lnSpc>
                  <a:spcBef>
                    <a:spcPct val="0"/>
                  </a:spcBef>
                </a:pPr>
                <a:r>
                  <a:rPr dirty="0"/>
                  <a:t>2.对绘制错误的元素不会进行错误识别</a:t>
                </a:r>
                <a:endParaRPr dirty="0"/>
              </a:p>
              <a:p>
                <a:pPr>
                  <a:lnSpc>
                    <a:spcPct val="150000"/>
                  </a:lnSpc>
                  <a:spcBef>
                    <a:spcPct val="0"/>
                  </a:spcBef>
                </a:pPr>
                <a:r>
                  <a:rPr dirty="0"/>
                  <a:t>3.可以识别组合界面（如普通登录，注册，以及其他元素组合界面）</a:t>
                </a:r>
                <a:endParaRPr dirty="0"/>
              </a:p>
              <a:p>
                <a:pPr>
                  <a:lnSpc>
                    <a:spcPct val="150000"/>
                  </a:lnSpc>
                  <a:spcBef>
                    <a:spcPct val="0"/>
                  </a:spcBef>
                </a:pPr>
                <a:r>
                  <a:rPr dirty="0"/>
                  <a:t>4.针对不同的浏览器会生成不同的代码</a:t>
                </a:r>
                <a:endParaRPr dirty="0"/>
              </a:p>
              <a:p>
                <a:pPr>
                  <a:lnSpc>
                    <a:spcPct val="150000"/>
                  </a:lnSpc>
                  <a:spcBef>
                    <a:spcPct val="0"/>
                  </a:spcBef>
                </a:pPr>
                <a:r>
                  <a:rPr dirty="0"/>
                  <a:t>通过特征识别界面内容并进行布局</a:t>
                </a:r>
                <a:endParaRPr dirty="0"/>
              </a:p>
            </p:txBody>
          </p:sp>
          <p:sp>
            <p:nvSpPr>
              <p:cNvPr id="15" name="iş1íďe"/>
              <p:cNvSpPr txBox="1"/>
              <p:nvPr/>
            </p:nvSpPr>
            <p:spPr bwMode="auto">
              <a:xfrm>
                <a:off x="685777" y="243430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能力：</a:t>
                </a:r>
                <a:endParaRPr lang="zh-CN" altLang="en-US" sz="2000" b="1" dirty="0"/>
              </a:p>
            </p:txBody>
          </p:sp>
        </p:gr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p:cNvSpPr/>
            <p:nvPr/>
          </p:nvSpPr>
          <p:spPr bwMode="auto">
            <a:xfrm>
              <a:off x="4636135" y="4067175"/>
              <a:ext cx="4829175" cy="266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spcBef>
                  <a:spcPct val="0"/>
                </a:spcBef>
              </a:pPr>
              <a:r>
                <a:rPr altLang="zh-CN" sz="1600" dirty="0"/>
                <a:t>1.对软件前端开发中界面的多样性并没有考虑完全</a:t>
              </a:r>
              <a:endParaRPr altLang="zh-CN" sz="1600" dirty="0"/>
            </a:p>
            <a:p>
              <a:pPr>
                <a:lnSpc>
                  <a:spcPct val="150000"/>
                </a:lnSpc>
                <a:spcBef>
                  <a:spcPct val="0"/>
                </a:spcBef>
              </a:pPr>
              <a:r>
                <a:rPr altLang="zh-CN" sz="1600" dirty="0"/>
                <a:t>2.对控件的识别率不高，误识率较高</a:t>
              </a:r>
              <a:endParaRPr altLang="zh-CN" sz="1600" dirty="0"/>
            </a:p>
            <a:p>
              <a:pPr>
                <a:lnSpc>
                  <a:spcPct val="150000"/>
                </a:lnSpc>
                <a:spcBef>
                  <a:spcPct val="0"/>
                </a:spcBef>
              </a:pPr>
              <a:r>
                <a:rPr altLang="zh-CN" sz="1600" dirty="0"/>
                <a:t>3.生成的代码非常不简洁，人工修改的话会花费很多时间</a:t>
              </a:r>
              <a:endParaRPr altLang="zh-CN" sz="1600" dirty="0"/>
            </a:p>
            <a:p>
              <a:pPr>
                <a:lnSpc>
                  <a:spcPct val="150000"/>
                </a:lnSpc>
                <a:spcBef>
                  <a:spcPct val="0"/>
                </a:spcBef>
              </a:pPr>
              <a:r>
                <a:rPr altLang="zh-CN" sz="1600" dirty="0"/>
                <a:t>4.对单元素能够识别但无法显示问题</a:t>
              </a:r>
              <a:endParaRPr altLang="zh-CN" sz="1600" dirty="0"/>
            </a:p>
            <a:p>
              <a:pPr>
                <a:lnSpc>
                  <a:spcPct val="150000"/>
                </a:lnSpc>
                <a:spcBef>
                  <a:spcPct val="0"/>
                </a:spcBef>
              </a:pPr>
              <a:r>
                <a:rPr altLang="zh-CN" sz="1600" dirty="0"/>
                <a:t>5.对相对布局的支持有待加强</a:t>
              </a:r>
              <a:endParaRPr altLang="zh-CN" sz="1600" dirty="0"/>
            </a:p>
            <a:p>
              <a:pPr>
                <a:lnSpc>
                  <a:spcPct val="150000"/>
                </a:lnSpc>
                <a:spcBef>
                  <a:spcPct val="0"/>
                </a:spcBef>
              </a:pPr>
              <a:r>
                <a:rPr altLang="zh-CN" sz="1600" dirty="0"/>
                <a:t>6.对练笔英文的识别有待加强</a:t>
              </a:r>
              <a:endParaRPr altLang="zh-CN" sz="1600" dirty="0"/>
            </a:p>
          </p:txBody>
        </p:sp>
        <p:sp>
          <p:nvSpPr>
            <p:cNvPr id="11" name="íṡlîḋè"/>
            <p:cNvSpPr txBox="1"/>
            <p:nvPr/>
          </p:nvSpPr>
          <p:spPr bwMode="auto">
            <a:xfrm>
              <a:off x="4476118" y="367529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a:t>缺陷和限制</a:t>
              </a:r>
              <a:r>
                <a:rPr lang="zh-CN" sz="2000" b="1" dirty="0"/>
                <a:t>：</a:t>
              </a:r>
              <a:endParaRPr lang="zh-CN" sz="2000" b="1" dirty="0"/>
            </a:p>
          </p:txBody>
        </p:sp>
        <p:sp>
          <p:nvSpPr>
            <p:cNvPr id="12" name="ïṧļîḓe"/>
            <p:cNvSpPr/>
            <p:nvPr/>
          </p:nvSpPr>
          <p:spPr bwMode="auto">
            <a:xfrm>
              <a:off x="3340581" y="3905918"/>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p:cNvSpPr/>
            <p:nvPr/>
          </p:nvSpPr>
          <p:spPr bwMode="auto">
            <a:xfrm>
              <a:off x="3554593" y="4014120"/>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07" name="ïṧļîḓe"/>
          <p:cNvSpPr/>
          <p:nvPr/>
        </p:nvSpPr>
        <p:spPr bwMode="auto">
          <a:xfrm>
            <a:off x="5619402" y="1467423"/>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08" name="îṧḻîḋê"/>
          <p:cNvSpPr/>
          <p:nvPr/>
        </p:nvSpPr>
        <p:spPr bwMode="auto">
          <a:xfrm>
            <a:off x="5842468" y="1598628"/>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3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47955" y="1028387"/>
            <a:ext cx="12192000" cy="5826437"/>
            <a:chOff x="15240" y="1028388"/>
            <a:chExt cx="12192000" cy="5826437"/>
          </a:xfrm>
        </p:grpSpPr>
        <p:grpSp>
          <p:nvGrpSpPr>
            <p:cNvPr id="36" name="î$ļïdê"/>
            <p:cNvGrpSpPr/>
            <p:nvPr/>
          </p:nvGrpSpPr>
          <p:grpSpPr>
            <a:xfrm>
              <a:off x="6546000" y="1028700"/>
              <a:ext cx="4139152" cy="5284723"/>
              <a:chOff x="6546000" y="1028700"/>
              <a:chExt cx="4139152" cy="5284723"/>
            </a:xfrm>
          </p:grpSpPr>
          <p:sp>
            <p:nvSpPr>
              <p:cNvPr id="4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4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p>
            </p:txBody>
          </p:sp>
          <p:sp>
            <p:nvSpPr>
              <p:cNvPr id="4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4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5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5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5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5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5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5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5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6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6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6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6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6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6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7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7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7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sp>
            <p:nvSpPr>
              <p:cNvPr id="7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p>
            </p:txBody>
          </p:sp>
          <p:sp>
            <p:nvSpPr>
              <p:cNvPr id="7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p>
            </p:txBody>
          </p:sp>
          <p:grpSp>
            <p:nvGrpSpPr>
              <p:cNvPr id="75" name="íṥ1îḍè"/>
              <p:cNvGrpSpPr/>
              <p:nvPr/>
            </p:nvGrpSpPr>
            <p:grpSpPr>
              <a:xfrm>
                <a:off x="8440707" y="1564747"/>
                <a:ext cx="351038" cy="2262318"/>
                <a:chOff x="0" y="0"/>
                <a:chExt cx="543321" cy="3501526"/>
              </a:xfrm>
              <a:solidFill>
                <a:schemeClr val="bg1">
                  <a:lumMod val="65000"/>
                </a:schemeClr>
              </a:solidFill>
            </p:grpSpPr>
            <p:sp>
              <p:nvSpPr>
                <p:cNvPr id="8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1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2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3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nvGrpSpPr>
              <p:cNvPr id="76" name="í$ḻïḍè"/>
              <p:cNvGrpSpPr/>
              <p:nvPr/>
            </p:nvGrpSpPr>
            <p:grpSpPr>
              <a:xfrm>
                <a:off x="9189362" y="3615910"/>
                <a:ext cx="785931" cy="766320"/>
                <a:chOff x="0" y="0"/>
                <a:chExt cx="1216418" cy="1186066"/>
              </a:xfrm>
              <a:solidFill>
                <a:schemeClr val="tx2">
                  <a:lumMod val="20000"/>
                  <a:lumOff val="80000"/>
                </a:schemeClr>
              </a:solidFill>
            </p:grpSpPr>
            <p:sp>
              <p:nvSpPr>
                <p:cNvPr id="7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7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7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sp>
          <p:nvSpPr>
            <p:cNvPr id="37" name="í$ľïḓê"/>
            <p:cNvSpPr/>
            <p:nvPr/>
          </p:nvSpPr>
          <p:spPr>
            <a:xfrm>
              <a:off x="15240" y="4929343"/>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grpSp>
          <p:nvGrpSpPr>
            <p:cNvPr id="38" name="î$ļídê"/>
            <p:cNvGrpSpPr/>
            <p:nvPr/>
          </p:nvGrpSpPr>
          <p:grpSpPr>
            <a:xfrm>
              <a:off x="670135" y="1159378"/>
              <a:ext cx="4786631" cy="3962400"/>
              <a:chOff x="674101" y="2427730"/>
              <a:chExt cx="3678727" cy="3962400"/>
            </a:xfrm>
          </p:grpSpPr>
          <p:sp>
            <p:nvSpPr>
              <p:cNvPr id="44" name="ïŝļiḓé"/>
              <p:cNvSpPr/>
              <p:nvPr/>
            </p:nvSpPr>
            <p:spPr>
              <a:xfrm>
                <a:off x="687278" y="2869690"/>
                <a:ext cx="3665550" cy="352044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0000"/>
              </a:bodyPr>
              <a:lstStyle/>
              <a:p>
                <a:pPr>
                  <a:lnSpc>
                    <a:spcPct val="150000"/>
                  </a:lnSpc>
                </a:pPr>
                <a:r>
                  <a:rPr altLang="zh-CN" sz="1600" dirty="0">
                    <a:solidFill>
                      <a:srgbClr val="00B0F0"/>
                    </a:solidFill>
                  </a:rPr>
                  <a:t>1.应该考虑多对实际项目中使用的界面进行绘制训练，需要加大训练集，可以通过对网上的成熟界面进行训练，能够识别更对的内容。</a:t>
                </a:r>
                <a:endParaRPr altLang="zh-CN" sz="1600" dirty="0">
                  <a:solidFill>
                    <a:srgbClr val="00B0F0"/>
                  </a:solidFill>
                </a:endParaRPr>
              </a:p>
              <a:p>
                <a:pPr>
                  <a:lnSpc>
                    <a:spcPct val="150000"/>
                  </a:lnSpc>
                </a:pPr>
                <a:r>
                  <a:rPr altLang="zh-CN" sz="1600" dirty="0">
                    <a:solidFill>
                      <a:srgbClr val="00B0F0"/>
                    </a:solidFill>
                  </a:rPr>
                  <a:t>2.首先通过图形识别推断出用户场景，然后再识别元素，这样可以提高识别率</a:t>
                </a:r>
                <a:endParaRPr altLang="zh-CN" sz="1600" dirty="0">
                  <a:solidFill>
                    <a:srgbClr val="00B0F0"/>
                  </a:solidFill>
                </a:endParaRPr>
              </a:p>
              <a:p>
                <a:pPr>
                  <a:lnSpc>
                    <a:spcPct val="150000"/>
                  </a:lnSpc>
                </a:pPr>
                <a:r>
                  <a:rPr altLang="zh-CN" sz="1600" dirty="0">
                    <a:solidFill>
                      <a:srgbClr val="00B0F0"/>
                    </a:solidFill>
                  </a:rPr>
                  <a:t>3.有些元素不要自动补充内容，如图片没必要显示一张其他图片资源，样式只需要反应布局即可。</a:t>
                </a:r>
                <a:endParaRPr altLang="zh-CN" sz="1600" dirty="0">
                  <a:solidFill>
                    <a:srgbClr val="00B0F0"/>
                  </a:solidFill>
                </a:endParaRPr>
              </a:p>
              <a:p>
                <a:pPr>
                  <a:lnSpc>
                    <a:spcPct val="150000"/>
                  </a:lnSpc>
                </a:pPr>
                <a:r>
                  <a:rPr altLang="zh-CN" sz="1600" dirty="0">
                    <a:solidFill>
                      <a:srgbClr val="00B0F0"/>
                    </a:solidFill>
                  </a:rPr>
                  <a:t>4.提升对界面相对布局的空间相对大小的识别能力。</a:t>
                </a:r>
                <a:endParaRPr altLang="zh-CN" sz="1600" dirty="0">
                  <a:solidFill>
                    <a:srgbClr val="00B0F0"/>
                  </a:solidFill>
                </a:endParaRPr>
              </a:p>
              <a:p>
                <a:pPr>
                  <a:lnSpc>
                    <a:spcPct val="150000"/>
                  </a:lnSpc>
                </a:pPr>
                <a:r>
                  <a:rPr altLang="zh-CN" sz="1600" dirty="0">
                    <a:solidFill>
                      <a:srgbClr val="00B0F0"/>
                    </a:solidFill>
                  </a:rPr>
                  <a:t>   注：以上建议中1,2，4建议优先级高，需要迫切解决问题。</a:t>
                </a:r>
                <a:endParaRPr altLang="zh-CN" dirty="0"/>
              </a:p>
              <a:p>
                <a:endParaRPr lang="zh-CN" altLang="zh-CN" dirty="0"/>
              </a:p>
            </p:txBody>
          </p:sp>
          <p:sp>
            <p:nvSpPr>
              <p:cNvPr id="45" name="iş1íďe"/>
              <p:cNvSpPr txBox="1"/>
              <p:nvPr/>
            </p:nvSpPr>
            <p:spPr bwMode="auto">
              <a:xfrm>
                <a:off x="674101" y="242773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pPr>
                <a:r>
                  <a:rPr sz="2000" b="1"/>
                  <a:t>1. 对系统的建议</a:t>
                </a:r>
                <a:endParaRPr sz="2000" b="1"/>
              </a:p>
            </p:txBody>
          </p:sp>
        </p:grpSp>
        <p:cxnSp>
          <p:nvCxnSpPr>
            <p:cNvPr id="39" name="直接连接符 3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0" name="ïśliḋé"/>
            <p:cNvSpPr/>
            <p:nvPr/>
          </p:nvSpPr>
          <p:spPr bwMode="auto">
            <a:xfrm>
              <a:off x="5876290" y="1600523"/>
              <a:ext cx="4733925" cy="328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sz="1600" dirty="0">
                  <a:solidFill>
                    <a:srgbClr val="00B0F0"/>
                  </a:solidFill>
                </a:rPr>
                <a:t>1. </a:t>
              </a:r>
              <a:r>
                <a:rPr altLang="zh-CN" sz="1600" dirty="0">
                  <a:solidFill>
                    <a:srgbClr val="00B0F0"/>
                  </a:solidFill>
                </a:rPr>
                <a:t>在绘制手绘界面时尽量保证各种元素不要重叠，绘制清楚简介。</a:t>
              </a:r>
              <a:endParaRPr altLang="zh-CN" sz="1600" dirty="0">
                <a:solidFill>
                  <a:srgbClr val="00B0F0"/>
                </a:solidFill>
              </a:endParaRPr>
            </a:p>
            <a:p>
              <a:pPr>
                <a:lnSpc>
                  <a:spcPct val="150000"/>
                </a:lnSpc>
              </a:pPr>
              <a:r>
                <a:rPr altLang="zh-CN" sz="1600" dirty="0">
                  <a:solidFill>
                    <a:srgbClr val="00B0F0"/>
                  </a:solidFill>
                </a:rPr>
                <a:t>2.  系统只能识别英文字母，建议用户只使用英文，并且尽量清晰整洁。</a:t>
              </a:r>
              <a:endParaRPr altLang="zh-CN" sz="1600" dirty="0">
                <a:solidFill>
                  <a:srgbClr val="00B0F0"/>
                </a:solidFill>
              </a:endParaRPr>
            </a:p>
            <a:p>
              <a:pPr>
                <a:lnSpc>
                  <a:spcPct val="150000"/>
                </a:lnSpc>
              </a:pPr>
              <a:r>
                <a:rPr altLang="zh-CN" sz="1600" dirty="0">
                  <a:solidFill>
                    <a:srgbClr val="00B0F0"/>
                  </a:solidFill>
                </a:rPr>
                <a:t>3.  在绘制布局时，如某一行只有一个控件元素则不需要考虑宽度，软件会根据不同元素进行不同的大小适配。</a:t>
              </a:r>
              <a:endParaRPr altLang="zh-CN" sz="1600" dirty="0">
                <a:solidFill>
                  <a:srgbClr val="00B0F0"/>
                </a:solidFill>
              </a:endParaRPr>
            </a:p>
            <a:p>
              <a:pPr>
                <a:lnSpc>
                  <a:spcPct val="150000"/>
                </a:lnSpc>
              </a:pPr>
              <a:r>
                <a:rPr altLang="zh-CN" sz="1600" dirty="0">
                  <a:solidFill>
                    <a:srgbClr val="00B0F0"/>
                  </a:solidFill>
                </a:rPr>
                <a:t>4.  绘制手绘界面时要尽量按照训练集里给定元素样式进行绘制，这样识别率会更高。</a:t>
              </a:r>
              <a:endParaRPr altLang="zh-CN" sz="1600" dirty="0">
                <a:solidFill>
                  <a:srgbClr val="00B0F0"/>
                </a:solidFill>
              </a:endParaRPr>
            </a:p>
            <a:p>
              <a:pPr>
                <a:lnSpc>
                  <a:spcPct val="150000"/>
                </a:lnSpc>
              </a:pPr>
              <a:r>
                <a:rPr altLang="zh-CN" sz="1600" dirty="0">
                  <a:solidFill>
                    <a:srgbClr val="00B0F0"/>
                  </a:solidFill>
                </a:rPr>
                <a:t>5.  绘制复杂组合界面的识别率相对于简单界面识别率会更高。</a:t>
              </a:r>
              <a:endParaRPr altLang="zh-CN" sz="1600" dirty="0">
                <a:solidFill>
                  <a:srgbClr val="00B0F0"/>
                </a:solidFill>
              </a:endParaRPr>
            </a:p>
            <a:p>
              <a:pPr>
                <a:lnSpc>
                  <a:spcPct val="150000"/>
                </a:lnSpc>
              </a:pPr>
              <a:r>
                <a:rPr altLang="zh-CN" sz="1600" dirty="0">
                  <a:solidFill>
                    <a:srgbClr val="00B0F0"/>
                  </a:solidFill>
                </a:rPr>
                <a:t>6.  不要绘制单个元素的界面，系统可以识别但无法显示html代码。</a:t>
              </a:r>
              <a:endParaRPr altLang="zh-CN" sz="1600" dirty="0">
                <a:solidFill>
                  <a:srgbClr val="00B0F0"/>
                </a:solidFill>
              </a:endParaRPr>
            </a:p>
          </p:txBody>
        </p:sp>
        <p:sp>
          <p:nvSpPr>
            <p:cNvPr id="41" name="íṡlîḋè"/>
            <p:cNvSpPr txBox="1"/>
            <p:nvPr/>
          </p:nvSpPr>
          <p:spPr bwMode="auto">
            <a:xfrm>
              <a:off x="5969181" y="1028388"/>
              <a:ext cx="4104910" cy="5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sz="2000" b="1" dirty="0"/>
                <a:t>2. 对使用用户的建议</a:t>
              </a:r>
              <a:endParaRPr sz="2000" b="1" dirty="0"/>
            </a:p>
          </p:txBody>
        </p:sp>
        <p:sp>
          <p:nvSpPr>
            <p:cNvPr id="43" name="îṧḻîḋê"/>
            <p:cNvSpPr/>
            <p:nvPr/>
          </p:nvSpPr>
          <p:spPr bwMode="auto">
            <a:xfrm>
              <a:off x="771188" y="4524678"/>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2" name="标题 1"/>
          <p:cNvSpPr>
            <a:spLocks noGrp="1"/>
          </p:cNvSpPr>
          <p:nvPr>
            <p:ph type="title"/>
          </p:nvPr>
        </p:nvSpPr>
        <p:spPr>
          <a:xfrm>
            <a:off x="687069" y="-204469"/>
            <a:ext cx="10850563" cy="1028699"/>
          </a:xfrm>
        </p:spPr>
        <p:txBody>
          <a:bodyPr/>
          <a:p>
            <a:r>
              <a:rPr lang="en-US" altLang="zh-CN" spc="300" dirty="0">
                <a:solidFill>
                  <a:schemeClr val="tx2"/>
                </a:solidFill>
                <a:latin typeface="+mn-lt"/>
                <a:ea typeface="+mn-ea"/>
                <a:cs typeface="+mn-cs"/>
              </a:rPr>
              <a:t>建议</a:t>
            </a:r>
            <a:endParaRPr lang="en-US" altLang="zh-CN" spc="300" dirty="0">
              <a:solidFill>
                <a:schemeClr val="tx2"/>
              </a:solidFill>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zh-CN" altLang="en-US" sz="6000" dirty="0"/>
              <a:t>项目总结</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08" y="142694"/>
            <a:ext cx="10850563" cy="1028699"/>
          </a:xfrm>
        </p:spPr>
        <p:txBody>
          <a:bodyPr/>
          <a:lstStyle/>
          <a:p>
            <a:pPr algn="l"/>
            <a:r>
              <a:rPr lang="en-US" altLang="zh-CN" spc="300" dirty="0">
                <a:solidFill>
                  <a:schemeClr val="tx2"/>
                </a:solidFill>
                <a:latin typeface="+mn-lt"/>
                <a:ea typeface="+mn-ea"/>
                <a:cs typeface="+mn-cs"/>
              </a:rPr>
              <a:t>Github项目内容</a:t>
            </a:r>
            <a:r>
              <a:rPr lang="zh-CN" altLang="en-US" spc="300" dirty="0">
                <a:solidFill>
                  <a:schemeClr val="tx2"/>
                </a:solidFill>
                <a:latin typeface="+mn-lt"/>
                <a:ea typeface="+mn-ea"/>
                <a:cs typeface="+mn-cs"/>
              </a:rPr>
              <a:t>展示</a:t>
            </a:r>
            <a:endParaRPr lang="zh-CN" altLang="en-US"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769620" y="1391285"/>
            <a:ext cx="10314305" cy="43808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5" name="标题 4"/>
          <p:cNvSpPr/>
          <p:nvPr>
            <p:ph type="title"/>
          </p:nvPr>
        </p:nvSpPr>
        <p:spPr/>
        <p:txBody>
          <a:bodyPr/>
          <a:p>
            <a:pPr algn="l"/>
            <a:r>
              <a:rPr lang="en-US" altLang="zh-CN" spc="300" dirty="0">
                <a:solidFill>
                  <a:schemeClr val="tx2"/>
                </a:solidFill>
                <a:latin typeface="+mn-lt"/>
                <a:ea typeface="+mn-ea"/>
                <a:cs typeface="+mn-cs"/>
              </a:rPr>
              <a:t>部分测试用例</a:t>
            </a:r>
            <a:endParaRPr lang="en-US" altLang="zh-CN" spc="300" dirty="0">
              <a:solidFill>
                <a:schemeClr val="tx2"/>
              </a:solidFill>
              <a:latin typeface="+mn-lt"/>
              <a:ea typeface="+mn-ea"/>
              <a:cs typeface="+mn-cs"/>
            </a:endParaRPr>
          </a:p>
        </p:txBody>
      </p:sp>
      <p:pic>
        <p:nvPicPr>
          <p:cNvPr id="6" name="图片 5"/>
          <p:cNvPicPr>
            <a:picLocks noChangeAspect="1"/>
          </p:cNvPicPr>
          <p:nvPr/>
        </p:nvPicPr>
        <p:blipFill>
          <a:blip r:embed="rId1"/>
          <a:stretch>
            <a:fillRect/>
          </a:stretch>
        </p:blipFill>
        <p:spPr>
          <a:xfrm>
            <a:off x="1695450" y="1028700"/>
            <a:ext cx="8371205" cy="4952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测试分析文档</a:t>
            </a:r>
            <a:endParaRPr lang="en-US" altLang="zh-CN" sz="2800"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129155" y="991870"/>
            <a:ext cx="7609840" cy="53428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566563" y="2401727"/>
            <a:ext cx="5419185" cy="895350"/>
          </a:xfrm>
        </p:spPr>
        <p:txBody>
          <a:bodyPr>
            <a:noAutofit/>
          </a:bodyPr>
          <a:lstStyle/>
          <a:p>
            <a:r>
              <a:rPr lang="zh-CN" altLang="en-US" sz="6000" dirty="0"/>
              <a:t>测试概述</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en-US" altLang="zh-CN" sz="2800" spc="300" dirty="0">
                <a:solidFill>
                  <a:schemeClr val="tx2"/>
                </a:solidFill>
                <a:latin typeface="+mn-lt"/>
                <a:ea typeface="+mn-ea"/>
                <a:cs typeface="+mn-cs"/>
              </a:rPr>
              <a:t>github</a:t>
            </a:r>
            <a:r>
              <a:rPr lang="zh-CN" altLang="en-US" sz="2800" spc="300" dirty="0">
                <a:solidFill>
                  <a:schemeClr val="tx2"/>
                </a:solidFill>
                <a:latin typeface="+mn-lt"/>
                <a:ea typeface="+mn-ea"/>
                <a:cs typeface="+mn-cs"/>
              </a:rPr>
              <a:t>记录</a:t>
            </a:r>
            <a:endParaRPr lang="zh-CN" altLang="en-US" sz="2800"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1063625" y="1324610"/>
            <a:ext cx="4666615" cy="4209415"/>
          </a:xfrm>
          <a:prstGeom prst="rect">
            <a:avLst/>
          </a:prstGeom>
        </p:spPr>
      </p:pic>
      <p:pic>
        <p:nvPicPr>
          <p:cNvPr id="5" name="图片 4"/>
          <p:cNvPicPr>
            <a:picLocks noChangeAspect="1"/>
          </p:cNvPicPr>
          <p:nvPr/>
        </p:nvPicPr>
        <p:blipFill>
          <a:blip r:embed="rId2"/>
          <a:stretch>
            <a:fillRect/>
          </a:stretch>
        </p:blipFill>
        <p:spPr>
          <a:xfrm>
            <a:off x="6546215" y="1548765"/>
            <a:ext cx="3485515" cy="37617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922" y="-36684"/>
            <a:ext cx="10850563" cy="1028699"/>
          </a:xfrm>
        </p:spPr>
        <p:txBody>
          <a:bodyPr>
            <a:normAutofit/>
          </a:bodyPr>
          <a:lstStyle/>
          <a:p>
            <a:pPr algn="l"/>
            <a:r>
              <a:rPr lang="zh-CN" altLang="en-US" sz="2800" spc="300" dirty="0">
                <a:solidFill>
                  <a:schemeClr val="tx2"/>
                </a:solidFill>
                <a:latin typeface="+mn-lt"/>
                <a:ea typeface="+mn-ea"/>
                <a:cs typeface="+mn-cs"/>
              </a:rPr>
              <a:t>项目总结</a:t>
            </a:r>
            <a:endParaRPr lang="zh-CN" altLang="en-US" sz="2800"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6" name="文本框 5"/>
          <p:cNvSpPr txBox="1"/>
          <p:nvPr/>
        </p:nvSpPr>
        <p:spPr>
          <a:xfrm>
            <a:off x="751205" y="1285875"/>
            <a:ext cx="10698480" cy="2584450"/>
          </a:xfrm>
          <a:prstGeom prst="rect">
            <a:avLst/>
          </a:prstGeom>
          <a:noFill/>
        </p:spPr>
        <p:txBody>
          <a:bodyPr wrap="none" rtlCol="0">
            <a:spAutoFit/>
          </a:bodyPr>
          <a:p>
            <a:pPr algn="l">
              <a:lnSpc>
                <a:spcPct val="150000"/>
              </a:lnSpc>
            </a:pPr>
            <a:r>
              <a:rPr lang="en-US" altLang="zh-CN"/>
              <a:t>       </a:t>
            </a:r>
            <a:r>
              <a:rPr lang="zh-CN" altLang="en-US"/>
              <a:t>本次对Sketch2Code的测试主要是对黑盒测试的熟悉过程，中间经历了讨论探索识别界面的边界和功</a:t>
            </a:r>
            <a:endParaRPr lang="zh-CN" altLang="en-US"/>
          </a:p>
          <a:p>
            <a:pPr algn="l">
              <a:lnSpc>
                <a:spcPct val="150000"/>
              </a:lnSpc>
            </a:pPr>
            <a:r>
              <a:rPr lang="zh-CN" altLang="en-US"/>
              <a:t>能点，在测试用例的编写和管理（着重于在github中的体现）中花费大量时间，存在很多问题，比如由于</a:t>
            </a:r>
            <a:endParaRPr lang="zh-CN" altLang="en-US"/>
          </a:p>
          <a:p>
            <a:pPr algn="l">
              <a:lnSpc>
                <a:spcPct val="150000"/>
              </a:lnSpc>
            </a:pPr>
            <a:r>
              <a:rPr lang="zh-CN" altLang="en-US"/>
              <a:t>测试用例编写的繁琐而只针对典型的用例进测试用例的编写，而其他测试虽然进行了大量测试但是没有在</a:t>
            </a:r>
            <a:endParaRPr lang="zh-CN" altLang="en-US"/>
          </a:p>
          <a:p>
            <a:pPr algn="l">
              <a:lnSpc>
                <a:spcPct val="150000"/>
              </a:lnSpc>
            </a:pPr>
            <a:r>
              <a:rPr lang="zh-CN" altLang="en-US"/>
              <a:t>github中上传，导致很对内容无法追溯，浪费了大量时间和资源，对文档的编写造成很大干扰。</a:t>
            </a:r>
            <a:endParaRPr lang="zh-CN" altLang="en-US"/>
          </a:p>
          <a:p>
            <a:pPr algn="l">
              <a:lnSpc>
                <a:spcPct val="150000"/>
              </a:lnSpc>
            </a:pPr>
            <a:r>
              <a:rPr lang="zh-CN" altLang="en-US"/>
              <a:t>      在测试过程中的团队配合能力也需要加强，在之后的测试活动中应该调动全员积极性，工作留痕，在</a:t>
            </a:r>
            <a:endParaRPr lang="zh-CN" altLang="en-US"/>
          </a:p>
          <a:p>
            <a:pPr algn="l">
              <a:lnSpc>
                <a:spcPct val="150000"/>
              </a:lnSpc>
            </a:pPr>
            <a:r>
              <a:rPr lang="zh-CN" altLang="en-US"/>
              <a:t>整个项目总结和表达中有待加强。</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en-US" altLang="zh-CN" sz="6000" dirty="0"/>
              <a:t>Thanks</a:t>
            </a:r>
            <a:endParaRPr lang="en-US" altLang="zh-CN"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060" y="1042772"/>
            <a:ext cx="12192000" cy="5776494"/>
            <a:chOff x="0" y="1081507"/>
            <a:chExt cx="12192000" cy="5776494"/>
          </a:xfrm>
        </p:grpSpPr>
        <p:sp>
          <p:nvSpPr>
            <p:cNvPr id="6" name="iṧļíḑe"/>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ïSḷiḋ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8" name="íṥľîḑé"/>
            <p:cNvGrpSpPr/>
            <p:nvPr/>
          </p:nvGrpSpPr>
          <p:grpSpPr>
            <a:xfrm flipH="1">
              <a:off x="7039319" y="1584000"/>
              <a:ext cx="3646682" cy="3663802"/>
              <a:chOff x="7659605" y="1304764"/>
              <a:chExt cx="2454599" cy="2466123"/>
            </a:xfrm>
          </p:grpSpPr>
          <p:sp>
            <p:nvSpPr>
              <p:cNvPr id="21" name="íṣ1îḓé"/>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p>
            </p:txBody>
          </p:sp>
          <p:sp>
            <p:nvSpPr>
              <p:cNvPr id="22" name="íşḷi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p>
            </p:txBody>
          </p:sp>
          <p:sp>
            <p:nvSpPr>
              <p:cNvPr id="23" name="išľïḍ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p>
            </p:txBody>
          </p:sp>
          <p:sp>
            <p:nvSpPr>
              <p:cNvPr id="24" name="iṩļïdê"/>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p>
            </p:txBody>
          </p:sp>
          <p:sp>
            <p:nvSpPr>
              <p:cNvPr id="25" name="íŝ1îḓè"/>
              <p:cNvSpPr/>
              <p:nvPr/>
            </p:nvSpPr>
            <p:spPr bwMode="auto">
              <a:xfrm>
                <a:off x="8636256" y="1692297"/>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p>
            </p:txBody>
          </p:sp>
          <p:sp>
            <p:nvSpPr>
              <p:cNvPr id="26" name="î$1ïḑé"/>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p>
            </p:txBody>
          </p:sp>
          <p:sp>
            <p:nvSpPr>
              <p:cNvPr id="27" name="îšľídè"/>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p>
            </p:txBody>
          </p:sp>
          <p:sp>
            <p:nvSpPr>
              <p:cNvPr id="28" name="ïsḷiḍé"/>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p>
            </p:txBody>
          </p:sp>
          <p:sp>
            <p:nvSpPr>
              <p:cNvPr id="29" name="îSļîd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p>
            </p:txBody>
          </p:sp>
          <p:sp>
            <p:nvSpPr>
              <p:cNvPr id="30" name="íṥļide"/>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p>
            </p:txBody>
          </p:sp>
          <p:sp>
            <p:nvSpPr>
              <p:cNvPr id="31" name="îŝlíḑê"/>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p>
            </p:txBody>
          </p:sp>
          <p:sp>
            <p:nvSpPr>
              <p:cNvPr id="32" name="íslïḋé"/>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p>
            </p:txBody>
          </p:sp>
          <p:sp>
            <p:nvSpPr>
              <p:cNvPr id="33" name="îṣľíďe"/>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p>
            </p:txBody>
          </p:sp>
          <p:sp>
            <p:nvSpPr>
              <p:cNvPr id="34" name="íślíd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p>
            </p:txBody>
          </p:sp>
          <p:sp>
            <p:nvSpPr>
              <p:cNvPr id="35" name="ïş1iḍe"/>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p>
            </p:txBody>
          </p:sp>
          <p:sp>
            <p:nvSpPr>
              <p:cNvPr id="36" name="iṣḷíḓè"/>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p>
            </p:txBody>
          </p:sp>
          <p:sp>
            <p:nvSpPr>
              <p:cNvPr id="37" name="ïṥļïďe"/>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p>
            </p:txBody>
          </p:sp>
          <p:sp>
            <p:nvSpPr>
              <p:cNvPr id="38" name="íŝḻïďé"/>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p>
            </p:txBody>
          </p:sp>
          <p:sp>
            <p:nvSpPr>
              <p:cNvPr id="39" name="îsļíďê"/>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p>
            </p:txBody>
          </p:sp>
          <p:sp>
            <p:nvSpPr>
              <p:cNvPr id="40" name="ï$ļîḍ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p>
            </p:txBody>
          </p:sp>
          <p:sp>
            <p:nvSpPr>
              <p:cNvPr id="41" name="ïsḷiḑé"/>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p>
            </p:txBody>
          </p:sp>
          <p:sp>
            <p:nvSpPr>
              <p:cNvPr id="42" name="ïśḷïḍè"/>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p>
            </p:txBody>
          </p:sp>
          <p:sp>
            <p:nvSpPr>
              <p:cNvPr id="43" name="îṩľiďè"/>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p>
            </p:txBody>
          </p:sp>
          <p:sp>
            <p:nvSpPr>
              <p:cNvPr id="44" name="îSḻîḑè"/>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p>
            </p:txBody>
          </p:sp>
          <p:sp>
            <p:nvSpPr>
              <p:cNvPr id="45" name="îŝḷiḍé"/>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p>
            </p:txBody>
          </p:sp>
        </p:grpSp>
        <p:grpSp>
          <p:nvGrpSpPr>
            <p:cNvPr id="9" name="íṡ1íḓê"/>
            <p:cNvGrpSpPr/>
            <p:nvPr/>
          </p:nvGrpSpPr>
          <p:grpSpPr>
            <a:xfrm>
              <a:off x="669925" y="1081507"/>
              <a:ext cx="6369713" cy="1238522"/>
              <a:chOff x="669925" y="1081507"/>
              <a:chExt cx="6369713" cy="1238522"/>
            </a:xfrm>
          </p:grpSpPr>
          <p:cxnSp>
            <p:nvCxnSpPr>
              <p:cNvPr id="18" name="直接连接符 17"/>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p:cNvSpPr/>
              <p:nvPr/>
            </p:nvSpPr>
            <p:spPr bwMode="auto">
              <a:xfrm>
                <a:off x="682624" y="1081507"/>
                <a:ext cx="6357014" cy="12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altLang="zh-CN" sz="1900" dirty="0"/>
                  <a:t>本次测试是针对微软开源代码Sketch2Code进行的测试，目的在于发现Sketch2Code的功能性问题，验证Sketch2Code实现的能力范围边界，包括对特殊情景的使用效果、如何绘制界面才能保证Sketch2Code的识别效果能够达到最好、与传统界面设计工具的优缺点对比等。测试文档和测试用例的管理使用GitHub工具。</a:t>
                </a:r>
                <a:endParaRPr altLang="zh-CN" sz="1900" dirty="0"/>
              </a:p>
            </p:txBody>
          </p:sp>
        </p:grpSp>
        <p:cxnSp>
          <p:nvCxnSpPr>
            <p:cNvPr id="16" name="直接连接符 15"/>
            <p:cNvCxnSpPr/>
            <p:nvPr/>
          </p:nvCxnSpPr>
          <p:spPr>
            <a:xfrm flipH="1">
              <a:off x="669926" y="318564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1" name="iṣlîḍê"/>
            <p:cNvGrpSpPr/>
            <p:nvPr/>
          </p:nvGrpSpPr>
          <p:grpSpPr>
            <a:xfrm>
              <a:off x="669925" y="4787280"/>
              <a:ext cx="6449900" cy="1329165"/>
              <a:chOff x="669925" y="1584000"/>
              <a:chExt cx="6449900" cy="1329165"/>
            </a:xfrm>
          </p:grpSpPr>
          <p:cxnSp>
            <p:nvCxnSpPr>
              <p:cNvPr id="12" name="直接连接符 11"/>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p:cNvSpPr/>
              <p:nvPr/>
            </p:nvSpPr>
            <p:spPr bwMode="auto">
              <a:xfrm>
                <a:off x="762811" y="1651952"/>
                <a:ext cx="6357014" cy="126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zh-CN" sz="1900" dirty="0"/>
                  <a:t>本部分主要针对黑盒测试，采用表格的形式列出每一项测试的标识符及其测试内容，指出实际进行的测试工作内容与测试计划中预先设计的内容之间的差别，同时说明作出这种改变的原因。</a:t>
                </a:r>
                <a:r>
                  <a:rPr lang="en-US" altLang="zh-CN" sz="1000" dirty="0"/>
                  <a:t>.</a:t>
                </a:r>
                <a:endParaRPr lang="en-US" altLang="zh-CN" sz="1000" dirty="0"/>
              </a:p>
            </p:txBody>
          </p:sp>
        </p:grpSp>
      </p:grpSp>
      <p:sp>
        <p:nvSpPr>
          <p:cNvPr id="2" name="标题 1"/>
          <p:cNvSpPr txBox="1">
            <a:spLocks noGrp="1"/>
          </p:cNvSpPr>
          <p:nvPr>
            <p:ph type="title"/>
          </p:nvPr>
        </p:nvSpPr>
        <p:spPr>
          <a:xfrm>
            <a:off x="833237" y="281539"/>
            <a:ext cx="9253149" cy="478155"/>
          </a:xfrm>
          <a:prstGeom prst="rect">
            <a:avLst/>
          </a:prstGeom>
          <a:noFill/>
        </p:spPr>
        <p:txBody>
          <a:bodyPr wrap="square" rtlCol="0">
            <a:spAutoFit/>
          </a:bodyPr>
          <a:p>
            <a:r>
              <a:rPr lang="en-US" altLang="zh-CN" spc="300" dirty="0">
                <a:solidFill>
                  <a:schemeClr val="tx2"/>
                </a:solidFill>
                <a:latin typeface="+mn-lt"/>
                <a:ea typeface="+mn-ea"/>
                <a:cs typeface="+mn-cs"/>
              </a:rPr>
              <a:t>测试</a:t>
            </a:r>
            <a:r>
              <a:rPr lang="zh-CN" altLang="en-US" spc="300" dirty="0">
                <a:solidFill>
                  <a:schemeClr val="tx2"/>
                </a:solidFill>
                <a:latin typeface="+mn-lt"/>
                <a:ea typeface="+mn-ea"/>
                <a:cs typeface="+mn-cs"/>
              </a:rPr>
              <a:t>概要</a:t>
            </a:r>
            <a:endParaRPr lang="zh-CN" altLang="en-US" spc="300" dirty="0">
              <a:solidFill>
                <a:schemeClr val="tx2"/>
              </a:solidFill>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2" name="标题 31"/>
          <p:cNvSpPr txBox="1">
            <a:spLocks noGrp="1"/>
          </p:cNvSpPr>
          <p:nvPr>
            <p:ph type="title"/>
          </p:nvPr>
        </p:nvSpPr>
        <p:spPr>
          <a:xfrm>
            <a:off x="1923532" y="1660759"/>
            <a:ext cx="9253149" cy="368300"/>
          </a:xfrm>
          <a:prstGeom prst="rect">
            <a:avLst/>
          </a:prstGeom>
          <a:noFill/>
        </p:spPr>
        <p:txBody>
          <a:bodyPr wrap="square" rtlCol="0">
            <a:spAutoFit/>
          </a:bodyPr>
          <a:lstStyle/>
          <a:p>
            <a:r>
              <a:rPr lang="zh-CN" altLang="en-US" sz="2000" spc="300" dirty="0">
                <a:solidFill>
                  <a:schemeClr val="tx2"/>
                </a:solidFill>
                <a:latin typeface="+mn-lt"/>
                <a:ea typeface="+mn-ea"/>
                <a:cs typeface="+mn-cs"/>
              </a:rPr>
              <a:t>项目</a:t>
            </a:r>
            <a:r>
              <a:rPr lang="en-US" altLang="zh-CN" sz="2000" spc="300" dirty="0">
                <a:solidFill>
                  <a:schemeClr val="tx2"/>
                </a:solidFill>
                <a:latin typeface="+mn-lt"/>
                <a:ea typeface="+mn-ea"/>
                <a:cs typeface="+mn-cs"/>
              </a:rPr>
              <a:t>github</a:t>
            </a:r>
            <a:r>
              <a:rPr lang="zh-CN" altLang="en-US" sz="2000" spc="300" dirty="0">
                <a:solidFill>
                  <a:schemeClr val="tx2"/>
                </a:solidFill>
                <a:latin typeface="+mn-lt"/>
                <a:ea typeface="+mn-ea"/>
                <a:cs typeface="+mn-cs"/>
              </a:rPr>
              <a:t>地址：</a:t>
            </a:r>
            <a:endParaRPr lang="zh-CN" altLang="en-US" sz="2000" spc="300" dirty="0">
              <a:solidFill>
                <a:schemeClr val="tx2"/>
              </a:solidFill>
              <a:latin typeface="+mn-lt"/>
              <a:ea typeface="+mn-ea"/>
              <a:cs typeface="+mn-cs"/>
            </a:endParaRPr>
          </a:p>
        </p:txBody>
      </p:sp>
      <p:sp>
        <p:nvSpPr>
          <p:cNvPr id="2" name="文本框 1"/>
          <p:cNvSpPr txBox="1"/>
          <p:nvPr/>
        </p:nvSpPr>
        <p:spPr>
          <a:xfrm>
            <a:off x="2092960" y="5872480"/>
            <a:ext cx="8006080" cy="368300"/>
          </a:xfrm>
          <a:prstGeom prst="rect">
            <a:avLst/>
          </a:prstGeom>
          <a:noFill/>
        </p:spPr>
        <p:txBody>
          <a:bodyPr wrap="none" rtlCol="0">
            <a:spAutoFit/>
          </a:bodyPr>
          <a:p>
            <a:pPr algn="l"/>
            <a:r>
              <a:rPr lang="zh-CN" altLang="en-US"/>
              <a:t>实际测试项目地址：</a:t>
            </a:r>
            <a:r>
              <a:rPr lang="zh-CN" altLang="en-US">
                <a:hlinkClick r:id="rId1" action="ppaction://hlinkfile"/>
              </a:rPr>
              <a:t>https://sketch2code.azurewebsites.net/</a:t>
            </a:r>
            <a:r>
              <a:rPr lang="zh-CN" altLang="en-US"/>
              <a:t>（微软官方网站）</a:t>
            </a:r>
            <a:endParaRPr lang="zh-CN" altLang="en-US"/>
          </a:p>
        </p:txBody>
      </p:sp>
      <p:sp>
        <p:nvSpPr>
          <p:cNvPr id="5" name="文本框 4"/>
          <p:cNvSpPr txBox="1"/>
          <p:nvPr/>
        </p:nvSpPr>
        <p:spPr>
          <a:xfrm>
            <a:off x="4631690" y="1530985"/>
            <a:ext cx="3313430" cy="398780"/>
          </a:xfrm>
          <a:prstGeom prst="rect">
            <a:avLst/>
          </a:prstGeom>
          <a:noFill/>
        </p:spPr>
        <p:txBody>
          <a:bodyPr wrap="none" rtlCol="0">
            <a:spAutoFit/>
          </a:bodyPr>
          <a:p>
            <a:r>
              <a:rPr lang="zh-CN" altLang="en-US" sz="2000">
                <a:hlinkClick r:id="rId2" action="ppaction://hlinkfile"/>
              </a:rPr>
              <a:t>https://github.com/MSE-925</a:t>
            </a:r>
            <a:endParaRPr lang="zh-CN" altLang="en-US" sz="2000"/>
          </a:p>
        </p:txBody>
      </p:sp>
      <p:pic>
        <p:nvPicPr>
          <p:cNvPr id="6" name="图片 5"/>
          <p:cNvPicPr>
            <a:picLocks noChangeAspect="1"/>
          </p:cNvPicPr>
          <p:nvPr/>
        </p:nvPicPr>
        <p:blipFill>
          <a:blip r:embed="rId3"/>
          <a:stretch>
            <a:fillRect/>
          </a:stretch>
        </p:blipFill>
        <p:spPr>
          <a:xfrm>
            <a:off x="425450" y="111760"/>
            <a:ext cx="2771140" cy="1419225"/>
          </a:xfrm>
          <a:prstGeom prst="rect">
            <a:avLst/>
          </a:prstGeom>
        </p:spPr>
      </p:pic>
      <p:sp>
        <p:nvSpPr>
          <p:cNvPr id="8" name="标题 31"/>
          <p:cNvSpPr txBox="1">
            <a:spLocks noGrp="1"/>
          </p:cNvSpPr>
          <p:nvPr/>
        </p:nvSpPr>
        <p:spPr>
          <a:xfrm>
            <a:off x="677662" y="3774674"/>
            <a:ext cx="9253149" cy="368300"/>
          </a:xfrm>
          <a:prstGeom prst="rect">
            <a:avLst/>
          </a:prstGeom>
          <a:noFill/>
        </p:spPr>
        <p:txBody>
          <a:bodyPr vert="horz" wrap="square" lIns="91440" tIns="45720" rIns="91440" bIns="45720" rtlCol="0" anchor="b">
            <a:sp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spc="300" dirty="0">
                <a:solidFill>
                  <a:schemeClr val="tx2"/>
                </a:solidFill>
                <a:latin typeface="+mn-lt"/>
                <a:ea typeface="+mn-ea"/>
                <a:cs typeface="+mn-cs"/>
              </a:rPr>
              <a:t>项目组成员：</a:t>
            </a:r>
            <a:endParaRPr lang="zh-CN" altLang="en-US" sz="2000" spc="300" dirty="0">
              <a:solidFill>
                <a:schemeClr val="tx2"/>
              </a:solidFill>
              <a:latin typeface="+mn-lt"/>
              <a:ea typeface="+mn-ea"/>
              <a:cs typeface="+mn-cs"/>
            </a:endParaRPr>
          </a:p>
        </p:txBody>
      </p:sp>
      <p:pic>
        <p:nvPicPr>
          <p:cNvPr id="9" name="图片 8"/>
          <p:cNvPicPr>
            <a:picLocks noChangeAspect="1"/>
          </p:cNvPicPr>
          <p:nvPr/>
        </p:nvPicPr>
        <p:blipFill>
          <a:blip r:embed="rId4"/>
          <a:stretch>
            <a:fillRect/>
          </a:stretch>
        </p:blipFill>
        <p:spPr>
          <a:xfrm>
            <a:off x="2644140" y="2454910"/>
            <a:ext cx="9030970" cy="2644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pc="300" dirty="0">
                <a:solidFill>
                  <a:schemeClr val="tx2"/>
                </a:solidFill>
                <a:latin typeface="+mn-lt"/>
                <a:ea typeface="+mn-ea"/>
                <a:cs typeface="+mn-cs"/>
              </a:rPr>
              <a:t>GitHub项目目录结构</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46419" y="1182371"/>
            <a:ext cx="11128375" cy="4849075"/>
            <a:chOff x="995185" y="1098656"/>
            <a:chExt cx="11792472" cy="5138449"/>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p>
              </p:txBody>
            </p:sp>
            <p:sp>
              <p:nvSpPr>
                <p:cNvPr id="55" name="îşļíḑè"/>
                <p:cNvSpPr/>
                <p:nvPr/>
              </p:nvSpPr>
              <p:spPr bwMode="auto">
                <a:xfrm>
                  <a:off x="3338513" y="960438"/>
                  <a:ext cx="163513" cy="390525"/>
                </a:xfrm>
                <a:prstGeom prst="rect">
                  <a:avLst/>
                </a:prstGeom>
                <a:grpFill/>
                <a:ln>
                  <a:noFill/>
                </a:ln>
              </p:spPr>
              <p:txBody>
                <a:bodyPr anchor="ctr"/>
                <a:lstStyle/>
                <a:p>
                  <a:pPr algn="ct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p>
              </p:txBody>
            </p:sp>
          </p:grpSp>
        </p:grpSp>
        <p:sp>
          <p:nvSpPr>
            <p:cNvPr id="20" name="iSľiḑè"/>
            <p:cNvSpPr/>
            <p:nvPr/>
          </p:nvSpPr>
          <p:spPr>
            <a:xfrm>
              <a:off x="6519799" y="113743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6520218" y="2928244"/>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877" y="1098656"/>
              <a:ext cx="5414780" cy="254152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600" dirty="0">
                  <a:solidFill>
                    <a:srgbClr val="0070C0"/>
                  </a:solidFill>
                </a:rPr>
                <a:t>Sketch2codeTest</a:t>
              </a:r>
              <a:r>
                <a:rPr lang="zh-CN" altLang="en-US" sz="1600" dirty="0"/>
                <a:t>库</a:t>
              </a:r>
              <a:endParaRPr lang="zh-CN" altLang="en-US" sz="1600" dirty="0"/>
            </a:p>
            <a:p>
              <a:pPr>
                <a:lnSpc>
                  <a:spcPct val="150000"/>
                </a:lnSpc>
                <a:spcBef>
                  <a:spcPct val="0"/>
                </a:spcBef>
              </a:pPr>
              <a:r>
                <a:rPr lang="zh-CN" altLang="en-US" sz="1600" dirty="0"/>
                <a:t>主要保存整个对</a:t>
              </a:r>
              <a:r>
                <a:rPr lang="en-US" altLang="zh-CN" sz="1600" dirty="0"/>
                <a:t>S2C</a:t>
              </a:r>
              <a:r>
                <a:rPr lang="zh-CN" altLang="en-US" sz="1600" dirty="0"/>
                <a:t>测试的所有文档和测试用例的管理，包括小组会议记录</a:t>
              </a:r>
              <a:endParaRPr lang="zh-CN" altLang="en-US" sz="1600" dirty="0"/>
            </a:p>
            <a:p>
              <a:pPr>
                <a:lnSpc>
                  <a:spcPct val="150000"/>
                </a:lnSpc>
                <a:spcBef>
                  <a:spcPct val="0"/>
                </a:spcBef>
              </a:pPr>
              <a:r>
                <a:rPr lang="zh-CN" altLang="zh-CN" sz="1600" dirty="0"/>
                <a:t>地址为：</a:t>
              </a:r>
              <a:r>
                <a:rPr lang="zh-CN" altLang="zh-CN" sz="1600" dirty="0">
                  <a:hlinkClick r:id="rId2" action="ppaction://hlinkfile"/>
                </a:rPr>
                <a:t>https://github.com/MSE-925/Sketch2codeTest</a:t>
              </a:r>
              <a:endParaRPr lang="en-US" altLang="zh-CN" sz="1600"/>
            </a:p>
          </p:txBody>
        </p:sp>
        <p:cxnSp>
          <p:nvCxnSpPr>
            <p:cNvPr id="13" name="直接连接符 12"/>
            <p:cNvCxnSpPr/>
            <p:nvPr/>
          </p:nvCxnSpPr>
          <p:spPr>
            <a:xfrm>
              <a:off x="6423781"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6670675" y="2950210"/>
            <a:ext cx="5098415" cy="1568450"/>
          </a:xfrm>
          <a:prstGeom prst="rect">
            <a:avLst/>
          </a:prstGeom>
        </p:spPr>
        <p:txBody>
          <a:bodyPr wrap="square">
            <a:spAutoFit/>
          </a:bodyPr>
          <a:lstStyle/>
          <a:p>
            <a:pPr algn="l">
              <a:lnSpc>
                <a:spcPct val="150000"/>
              </a:lnSpc>
            </a:pPr>
            <a:r>
              <a:rPr lang="zh-CN" altLang="en-US" sz="1600" dirty="0">
                <a:solidFill>
                  <a:srgbClr val="0070C0"/>
                </a:solidFill>
              </a:rPr>
              <a:t>img-storage</a:t>
            </a:r>
            <a:r>
              <a:rPr lang="zh-CN" altLang="en-US" sz="1600" dirty="0"/>
              <a:t>库</a:t>
            </a:r>
            <a:endParaRPr lang="zh-CN" altLang="en-US" sz="1600" dirty="0"/>
          </a:p>
          <a:p>
            <a:pPr algn="l">
              <a:lnSpc>
                <a:spcPct val="150000"/>
              </a:lnSpc>
            </a:pPr>
            <a:r>
              <a:rPr lang="zh-CN" altLang="en-US" sz="1600" dirty="0"/>
              <a:t>主要用于存放项目中所使用的图片素材，方便在.md文件中使用</a:t>
            </a:r>
            <a:endParaRPr lang="zh-CN" altLang="en-US" sz="1600" dirty="0"/>
          </a:p>
          <a:p>
            <a:pPr algn="l">
              <a:lnSpc>
                <a:spcPct val="150000"/>
              </a:lnSpc>
            </a:pPr>
            <a:r>
              <a:rPr lang="zh-CN" altLang="en-US" sz="1600" dirty="0"/>
              <a:t>地址为：</a:t>
            </a:r>
            <a:r>
              <a:rPr lang="zh-CN" altLang="en-US" sz="1600" dirty="0">
                <a:hlinkClick r:id="rId3" action="ppaction://hlinkfile"/>
              </a:rPr>
              <a:t>https://github.com/MSE-925/img-storage</a:t>
            </a:r>
            <a:endParaRPr lang="zh-CN" altLang="en-US" sz="1600" dirty="0"/>
          </a:p>
        </p:txBody>
      </p:sp>
      <p:pic>
        <p:nvPicPr>
          <p:cNvPr id="8" name="图片 7"/>
          <p:cNvPicPr>
            <a:picLocks noChangeAspect="1"/>
          </p:cNvPicPr>
          <p:nvPr/>
        </p:nvPicPr>
        <p:blipFill>
          <a:blip r:embed="rId4"/>
          <a:stretch>
            <a:fillRect/>
          </a:stretch>
        </p:blipFill>
        <p:spPr>
          <a:xfrm>
            <a:off x="1254760" y="1093470"/>
            <a:ext cx="3161665" cy="4999990"/>
          </a:xfrm>
          <a:prstGeom prst="rect">
            <a:avLst/>
          </a:prstGeom>
        </p:spPr>
      </p:pic>
      <p:sp>
        <p:nvSpPr>
          <p:cNvPr id="10" name="iSľiḑè"/>
          <p:cNvSpPr/>
          <p:nvPr/>
        </p:nvSpPr>
        <p:spPr>
          <a:xfrm>
            <a:off x="5759277" y="4621292"/>
            <a:ext cx="672038" cy="672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1" name="矩形 10"/>
          <p:cNvSpPr/>
          <p:nvPr/>
        </p:nvSpPr>
        <p:spPr>
          <a:xfrm>
            <a:off x="6670675" y="4839335"/>
            <a:ext cx="5098415" cy="1568450"/>
          </a:xfrm>
          <a:prstGeom prst="rect">
            <a:avLst/>
          </a:prstGeom>
        </p:spPr>
        <p:txBody>
          <a:bodyPr wrap="square">
            <a:spAutoFit/>
          </a:bodyPr>
          <a:p>
            <a:pPr algn="l">
              <a:lnSpc>
                <a:spcPct val="150000"/>
              </a:lnSpc>
            </a:pPr>
            <a:r>
              <a:rPr lang="zh-CN" altLang="en-US" sz="1600" dirty="0">
                <a:solidFill>
                  <a:srgbClr val="0070C0"/>
                </a:solidFill>
              </a:rPr>
              <a:t>SE-chapter16</a:t>
            </a:r>
            <a:r>
              <a:rPr lang="zh-CN" altLang="en-US" sz="1600" dirty="0"/>
              <a:t>库</a:t>
            </a:r>
            <a:endParaRPr lang="zh-CN" altLang="en-US" sz="1600" dirty="0"/>
          </a:p>
          <a:p>
            <a:pPr algn="l">
              <a:lnSpc>
                <a:spcPct val="150000"/>
              </a:lnSpc>
            </a:pPr>
            <a:r>
              <a:rPr lang="zh-CN" altLang="en-US" sz="1600" dirty="0"/>
              <a:t>存放《构建之法》中讲解的章节的</a:t>
            </a:r>
            <a:r>
              <a:rPr lang="en-US" altLang="zh-CN" sz="1600" dirty="0"/>
              <a:t>ppt</a:t>
            </a:r>
            <a:r>
              <a:rPr lang="zh-CN" altLang="en-US" sz="1600" dirty="0"/>
              <a:t>，小组记录，分工合作，调研资料等内容</a:t>
            </a:r>
            <a:endParaRPr lang="zh-CN" altLang="en-US" sz="1600" dirty="0"/>
          </a:p>
          <a:p>
            <a:pPr algn="l">
              <a:lnSpc>
                <a:spcPct val="150000"/>
              </a:lnSpc>
            </a:pPr>
            <a:r>
              <a:rPr lang="zh-CN" altLang="en-US" sz="1600" dirty="0"/>
              <a:t>地址为：</a:t>
            </a:r>
            <a:r>
              <a:rPr lang="zh-CN" altLang="en-US" sz="1600" dirty="0">
                <a:hlinkClick r:id="rId5" action="ppaction://hlinkfile"/>
              </a:rPr>
              <a:t>https://github.com/MSE-925/SE-chapter16</a:t>
            </a:r>
            <a:endParaRPr lang="zh-CN" altLang="en-US" sz="16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97192" y="2533650"/>
            <a:ext cx="5419185" cy="895350"/>
          </a:xfrm>
        </p:spPr>
        <p:txBody>
          <a:bodyPr>
            <a:noAutofit/>
          </a:bodyPr>
          <a:lstStyle/>
          <a:p>
            <a:r>
              <a:rPr lang="zh-CN" altLang="en-US" sz="6000" dirty="0"/>
              <a:t>测试过程</a:t>
            </a:r>
            <a:endParaRPr lang="zh-CN" altLang="en-US" sz="6000" dirty="0"/>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769" y="24131"/>
            <a:ext cx="10850563" cy="1028699"/>
          </a:xfrm>
        </p:spPr>
        <p:txBody>
          <a:bodyPr/>
          <a:lstStyle/>
          <a:p>
            <a:r>
              <a:rPr lang="en-US" altLang="zh-CN" spc="300" dirty="0">
                <a:solidFill>
                  <a:schemeClr val="tx2"/>
                </a:solidFill>
                <a:latin typeface="+mn-lt"/>
                <a:ea typeface="+mn-ea"/>
                <a:cs typeface="+mn-cs"/>
              </a:rPr>
              <a:t>执行测试的过程</a:t>
            </a:r>
            <a:endParaRPr lang="en-US" altLang="zh-CN"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51593" y="380762"/>
            <a:ext cx="11369644" cy="6168826"/>
            <a:chOff x="-40920" y="412051"/>
            <a:chExt cx="12048139" cy="6536957"/>
          </a:xfrm>
        </p:grpSpPr>
        <p:grpSp>
          <p:nvGrpSpPr>
            <p:cNvPr id="6" name="íšḻïḍé"/>
            <p:cNvGrpSpPr/>
            <p:nvPr/>
          </p:nvGrpSpPr>
          <p:grpSpPr>
            <a:xfrm>
              <a:off x="995185" y="1169617"/>
              <a:ext cx="5324346" cy="4796872"/>
              <a:chOff x="3433827" y="749643"/>
              <a:chExt cx="5324346" cy="4796872"/>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p>
              </p:txBody>
            </p:sp>
            <p:sp>
              <p:nvSpPr>
                <p:cNvPr id="55" name="îşļíḑè"/>
                <p:cNvSpPr/>
                <p:nvPr/>
              </p:nvSpPr>
              <p:spPr bwMode="auto">
                <a:xfrm>
                  <a:off x="3338513" y="960438"/>
                  <a:ext cx="163513" cy="390525"/>
                </a:xfrm>
                <a:prstGeom prst="rect">
                  <a:avLst/>
                </a:prstGeom>
                <a:grpFill/>
                <a:ln>
                  <a:noFill/>
                </a:ln>
              </p:spPr>
              <p:txBody>
                <a:bodyPr anchor="ctr"/>
                <a:lstStyle/>
                <a:p>
                  <a:pPr algn="ct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p>
              </p:txBody>
            </p:sp>
          </p:grpSp>
        </p:grpSp>
        <p:sp>
          <p:nvSpPr>
            <p:cNvPr id="20" name="iSľiḑè"/>
            <p:cNvSpPr/>
            <p:nvPr/>
          </p:nvSpPr>
          <p:spPr>
            <a:xfrm>
              <a:off x="-40920" y="412051"/>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11295076" y="6236865"/>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996" y="1098656"/>
              <a:ext cx="4148272" cy="254168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100" dirty="0"/>
            </a:p>
          </p:txBody>
        </p:sp>
      </p:grpSp>
      <p:sp>
        <p:nvSpPr>
          <p:cNvPr id="8" name="文本框 7"/>
          <p:cNvSpPr txBox="1"/>
          <p:nvPr/>
        </p:nvSpPr>
        <p:spPr>
          <a:xfrm>
            <a:off x="2129790" y="1191260"/>
            <a:ext cx="7933055" cy="4246245"/>
          </a:xfrm>
          <a:prstGeom prst="rect">
            <a:avLst/>
          </a:prstGeom>
          <a:noFill/>
        </p:spPr>
        <p:txBody>
          <a:bodyPr wrap="square" rtlCol="0">
            <a:spAutoFit/>
          </a:bodyPr>
          <a:lstStyle/>
          <a:p>
            <a:pPr>
              <a:lnSpc>
                <a:spcPct val="150000"/>
              </a:lnSpc>
            </a:pPr>
            <a:r>
              <a:rPr lang="zh-CN" altLang="en-US" sz="2000" dirty="0"/>
              <a:t>(1)用户将测试输入图片上传到网站上。</a:t>
            </a:r>
            <a:endParaRPr lang="zh-CN" altLang="en-US" sz="2000" dirty="0"/>
          </a:p>
          <a:p>
            <a:pPr>
              <a:lnSpc>
                <a:spcPct val="150000"/>
              </a:lnSpc>
            </a:pPr>
            <a:r>
              <a:rPr lang="zh-CN" altLang="en-US" sz="2000" dirty="0"/>
              <a:t>(2)自定义视觉模型预测在图像中出现的 HTML 元素，并将它们的位置标出来。</a:t>
            </a:r>
            <a:endParaRPr lang="zh-CN" altLang="en-US" sz="2000" dirty="0"/>
          </a:p>
          <a:p>
            <a:pPr>
              <a:lnSpc>
                <a:spcPct val="150000"/>
              </a:lnSpc>
            </a:pPr>
            <a:r>
              <a:rPr lang="zh-CN" altLang="en-US" sz="2000" dirty="0"/>
              <a:t>(3)手写文本识别服务读取预测元素中的文本。</a:t>
            </a:r>
            <a:endParaRPr lang="zh-CN" altLang="en-US" sz="2000" dirty="0"/>
          </a:p>
          <a:p>
            <a:pPr>
              <a:lnSpc>
                <a:spcPct val="150000"/>
              </a:lnSpc>
            </a:pPr>
            <a:r>
              <a:rPr lang="zh-CN" altLang="en-US" sz="2000" dirty="0"/>
              <a:t>(4)布局算法根据预测元素的边框空间信息生成网格结构。</a:t>
            </a:r>
            <a:endParaRPr lang="zh-CN" altLang="en-US" sz="2000" dirty="0"/>
          </a:p>
          <a:p>
            <a:pPr>
              <a:lnSpc>
                <a:spcPct val="150000"/>
              </a:lnSpc>
            </a:pPr>
            <a:r>
              <a:rPr lang="zh-CN" altLang="en-US" sz="2000" dirty="0"/>
              <a:t>(5)HTML 生成引擎使用上述信息来生成 HTML 代码。</a:t>
            </a:r>
            <a:endParaRPr lang="zh-CN" altLang="en-US" sz="2000" dirty="0"/>
          </a:p>
          <a:p>
            <a:pPr>
              <a:lnSpc>
                <a:spcPct val="150000"/>
              </a:lnSpc>
            </a:pPr>
            <a:r>
              <a:rPr lang="zh-CN" altLang="en-US" sz="2000" dirty="0"/>
              <a:t>(6)拷贝主要的html代码，并把结果分析题图贴图到测试用例的输出结果上。</a:t>
            </a:r>
            <a:endParaRPr lang="zh-CN" altLang="en-US" sz="2000" dirty="0"/>
          </a:p>
          <a:p>
            <a:pPr>
              <a:lnSpc>
                <a:spcPct val="150000"/>
              </a:lnSpc>
            </a:pPr>
            <a:r>
              <a:rPr lang="zh-CN" altLang="en-US" sz="2000" dirty="0"/>
              <a:t>(7)书写测试总结，即对本次测试的总结和建议。</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26" y="112758"/>
            <a:ext cx="10850563" cy="1028699"/>
          </a:xfrm>
        </p:spPr>
        <p:txBody>
          <a:bodyPr/>
          <a:lstStyle/>
          <a:p>
            <a:r>
              <a:rPr lang="en-US" altLang="zh-CN" spc="300" dirty="0">
                <a:solidFill>
                  <a:schemeClr val="tx2"/>
                </a:solidFill>
                <a:latin typeface="+mn-lt"/>
                <a:ea typeface="+mn-ea"/>
                <a:cs typeface="+mn-cs"/>
              </a:rPr>
              <a:t>测试用例</a:t>
            </a:r>
            <a:r>
              <a:rPr lang="zh-CN" altLang="en-US" spc="300" dirty="0">
                <a:solidFill>
                  <a:schemeClr val="tx2"/>
                </a:solidFill>
                <a:latin typeface="+mn-lt"/>
                <a:ea typeface="+mn-ea"/>
                <a:cs typeface="+mn-cs"/>
              </a:rPr>
              <a:t>模板</a:t>
            </a:r>
            <a:endParaRPr lang="zh-CN" altLang="en-US" spc="300" dirty="0">
              <a:solidFill>
                <a:schemeClr val="tx2"/>
              </a:solidFill>
              <a:latin typeface="+mn-lt"/>
              <a:ea typeface="+mn-ea"/>
              <a:cs typeface="+mn-cs"/>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aphicFrame>
        <p:nvGraphicFramePr>
          <p:cNvPr id="23" name="表格 22"/>
          <p:cNvGraphicFramePr/>
          <p:nvPr/>
        </p:nvGraphicFramePr>
        <p:xfrm>
          <a:off x="682625" y="1338580"/>
          <a:ext cx="8043545" cy="3908425"/>
        </p:xfrm>
        <a:graphic>
          <a:graphicData uri="http://schemas.openxmlformats.org/drawingml/2006/table">
            <a:tbl>
              <a:tblPr firstRow="1" bandRow="1">
                <a:tableStyleId>{5940675A-B579-460E-94D1-54222C63F5DA}</a:tableStyleId>
              </a:tblPr>
              <a:tblGrid>
                <a:gridCol w="1149350"/>
                <a:gridCol w="3218180"/>
                <a:gridCol w="1148715"/>
                <a:gridCol w="2527300"/>
              </a:tblGrid>
              <a:tr h="781685">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用例编号：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 S2C-01</a:t>
                      </a:r>
                      <a:endParaRPr lang="en-US" sz="160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项目名称：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 Sketch2Code</a:t>
                      </a:r>
                      <a:endParaRPr lang="en-US" sz="160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 该用例的名称</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测试类型：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黑盒测试</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用例作者：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设计该测试用例的人</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设计日期：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设计该测试用例的时间</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实际执行测试的人</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测试日期：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实际完成测试的时间</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noFill/>
                  </a:tcPr>
                </a:tc>
              </a:tr>
              <a:tr h="7816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用例描述：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0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描述该测试用例的主要内容</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备注信息：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c>
                  <a:txBody>
                    <a:bodyPr/>
                    <a:p>
                      <a:pPr algn="ctr">
                        <a:buNone/>
                      </a:pPr>
                      <a:r>
                        <a:rPr lang="en-US" sz="1600" b="0">
                          <a:latin typeface="宋体" panose="02010600030101010101" pitchFamily="2" charset="-122"/>
                          <a:ea typeface="宋体" panose="02010600030101010101" pitchFamily="2" charset="-122"/>
                          <a:cs typeface="宋体" panose="02010600030101010101" pitchFamily="2" charset="-122"/>
                        </a:rPr>
                        <a:t>设计测试用例的备注信息</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123825" marR="123825" marT="57150" marB="57150" vert="horz" anchor="ctr">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8F8F8"/>
                    </a:solidFill>
                  </a:tcPr>
                </a:tc>
              </a:tr>
            </a:tbl>
          </a:graphicData>
        </a:graphic>
      </p:graphicFrame>
      <p:sp>
        <p:nvSpPr>
          <p:cNvPr id="100" name="文本框 99"/>
          <p:cNvSpPr txBox="1"/>
          <p:nvPr/>
        </p:nvSpPr>
        <p:spPr>
          <a:xfrm>
            <a:off x="682625" y="5502275"/>
            <a:ext cx="8044180" cy="922020"/>
          </a:xfrm>
          <a:prstGeom prst="rect">
            <a:avLst/>
          </a:prstGeom>
          <a:noFill/>
          <a:ln w="9525">
            <a:noFill/>
          </a:ln>
        </p:spPr>
        <p:txBody>
          <a:bodyPr wrap="square">
            <a:spAutoFit/>
          </a:bodyPr>
          <a:p>
            <a:pPr indent="0"/>
            <a:r>
              <a:rPr lang="zh-CN">
                <a:solidFill>
                  <a:srgbClr val="333333"/>
                </a:solidFill>
                <a:cs typeface="Helvetica" charset="0"/>
              </a:rPr>
              <a:t>测试数据：输入的测试图片预期结果：预期产生的html代码实际结果：实际产生的html代码和实际产生的界面</a:t>
            </a:r>
            <a:endParaRPr lang="zh-CN">
              <a:solidFill>
                <a:srgbClr val="333333"/>
              </a:solidFill>
              <a:cs typeface="Helvetica" charset="0"/>
            </a:endParaRPr>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ags/tag2.xml><?xml version="1.0" encoding="utf-8"?>
<p:tagLst xmlns:p="http://schemas.openxmlformats.org/presentationml/2006/main">
  <p:tag name="ISLIDE.DIAGRAM" val="cb002563-37c5-4fe3-bd0b-8d9103a51177"/>
</p:tagLst>
</file>

<file path=ppt/tags/tag3.xml><?xml version="1.0" encoding="utf-8"?>
<p:tagLst xmlns:p="http://schemas.openxmlformats.org/presentationml/2006/main">
  <p:tag name="ISLIDE.DIAGRAM" val="1e1e30c9-44e8-4808-b45e-c1de80d92571"/>
</p:tagLst>
</file>

<file path=ppt/tags/tag4.xml><?xml version="1.0" encoding="utf-8"?>
<p:tagLst xmlns:p="http://schemas.openxmlformats.org/presentationml/2006/main">
  <p:tag name="ISLIDE.DIAGRAM" val="1e1e30c9-44e8-4808-b45e-c1de80d92571"/>
</p:tagLst>
</file>

<file path=ppt/tags/tag5.xml><?xml version="1.0" encoding="utf-8"?>
<p:tagLst xmlns:p="http://schemas.openxmlformats.org/presentationml/2006/main">
  <p:tag name="ISLIDE.DIAGRAM" val="af738c60-f0de-49fa-98b5-0eaa980fdd69"/>
</p:tagLst>
</file>

<file path=ppt/tags/tag6.xml><?xml version="1.0" encoding="utf-8"?>
<p:tagLst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3450</Words>
  <Application>WPS 演示</Application>
  <PresentationFormat>宽屏</PresentationFormat>
  <Paragraphs>321</Paragraphs>
  <Slides>32</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4" baseType="lpstr">
      <vt:lpstr>Arial</vt:lpstr>
      <vt:lpstr>宋体</vt:lpstr>
      <vt:lpstr>Wingdings</vt:lpstr>
      <vt:lpstr>Impact</vt:lpstr>
      <vt:lpstr>Times New Roman</vt:lpstr>
      <vt:lpstr>Helvetica</vt:lpstr>
      <vt:lpstr>微软雅黑</vt:lpstr>
      <vt:lpstr>Arial Unicode MS</vt:lpstr>
      <vt:lpstr>Calibri</vt:lpstr>
      <vt:lpstr>主题5</vt:lpstr>
      <vt:lpstr>Paint.Picture</vt:lpstr>
      <vt:lpstr>Paint.Picture</vt:lpstr>
      <vt:lpstr>现代软件工程</vt:lpstr>
      <vt:lpstr>PowerPoint 演示文稿</vt:lpstr>
      <vt:lpstr>测试概述</vt:lpstr>
      <vt:lpstr>测试概要</vt:lpstr>
      <vt:lpstr>项目github地址：</vt:lpstr>
      <vt:lpstr>GitHub项目目录结构</vt:lpstr>
      <vt:lpstr>测试过程</vt:lpstr>
      <vt:lpstr>执行测试的过程</vt:lpstr>
      <vt:lpstr>测试用例模板</vt:lpstr>
      <vt:lpstr>测试结果</vt:lpstr>
      <vt:lpstr>功能1（单元素识别）左为输入数据，右图为识别结果</vt:lpstr>
      <vt:lpstr>功能1（单元素识别）总结</vt:lpstr>
      <vt:lpstr>功能2(手绘组合界面识别)</vt:lpstr>
      <vt:lpstr>功能2(手绘组合界面识别)总结</vt:lpstr>
      <vt:lpstr>功能3(元素重叠识别)</vt:lpstr>
      <vt:lpstr>功能3(元素重叠识别)总结</vt:lpstr>
      <vt:lpstr>功能4(表格识别)</vt:lpstr>
      <vt:lpstr>功能4(表格识别)总结</vt:lpstr>
      <vt:lpstr>功能5(字体相对大小和其他元素相对大小识别)</vt:lpstr>
      <vt:lpstr>功能5(字体相对大小和其他元素相对大小识别)总结</vt:lpstr>
      <vt:lpstr>功能6(标签相对位置识别)</vt:lpstr>
      <vt:lpstr>功能6(标签相对位置识别)总结</vt:lpstr>
      <vt:lpstr>功能分析</vt:lpstr>
      <vt:lpstr>功能及限制</vt:lpstr>
      <vt:lpstr>建议</vt:lpstr>
      <vt:lpstr>项目总结</vt:lpstr>
      <vt:lpstr>Github项目内容展示</vt:lpstr>
      <vt:lpstr>部分测试用例</vt:lpstr>
      <vt:lpstr>测试分析文档</vt:lpstr>
      <vt:lpstr>github记录</vt:lpstr>
      <vt:lpstr>项目总结</vt:lpstr>
      <vt:lpstr>Thanks</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Blue  Elephant</cp:lastModifiedBy>
  <cp:revision>118</cp:revision>
  <cp:lastPrinted>2017-08-28T16:00:00Z</cp:lastPrinted>
  <dcterms:created xsi:type="dcterms:W3CDTF">2017-08-28T16:00:00Z</dcterms:created>
  <dcterms:modified xsi:type="dcterms:W3CDTF">2018-11-08T02:45:15Z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KSOProductBuildVer">
    <vt:lpwstr>2052-10.1.0.7469</vt:lpwstr>
  </property>
</Properties>
</file>